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app0.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 Id="rId4" Type="http://schemas.openxmlformats.org/officeDocument/2006/relationships/custom-properties" Target="docProps/custom.xml"/><Relationship Id="rId5" Type="http://schemas.openxmlformats.org/package/2006/relationships/metadata/extended-properties" Target="docProps/app0.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Lst>
  <p:sldSz cx="12192000" cy="6858000"/>
  <p:notesSz cx="6858000" cy="9144000"/>
  <p:defaultTex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0AD47"/>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52" autoAdjust="0"/>
    <p:restoredTop sz="94694" autoAdjust="0"/>
  </p:normalViewPr>
  <p:slideViewPr>
    <p:cSldViewPr snapToGrid="0" snapToObjects="1">
      <p:cViewPr varScale="1">
        <p:scale>
          <a:sx n="104" d="100"/>
          <a:sy n="104" d="100"/>
        </p:scale>
        <p:origin x="232" y="568"/>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notesMaster" Target="notesMasters/notesMaster1.xml"/><Relationship Id="rId38" Type="http://schemas.openxmlformats.org/officeDocument/2006/relationships/presProps" Target="presProps.xml"/><Relationship Id="rId39" Type="http://schemas.openxmlformats.org/officeDocument/2006/relationships/viewProps" Target="viewProps.xml"/><Relationship Id="rId40" Type="http://schemas.openxmlformats.org/officeDocument/2006/relationships/theme" Target="theme/theme1.xml"/><Relationship Id="rId41"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2/9/26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hf sldNum="0" hdr="0" ftr="0" dt="0"/>
  <p:notesStyle>
    <a:lvl1pPr marL="0" algn="l" defTabSz="1219170" rtl="0" eaLnBrk="1" latinLnBrk="0" hangingPunct="1">
      <a:defRPr sz="1600" kern="1200">
        <a:solidFill>
          <a:schemeClr val="tx1"/>
        </a:solidFill>
        <a:latin typeface="+mn-lt"/>
        <a:ea typeface="+mn-ea"/>
        <a:cs typeface="+mn-cs"/>
      </a:defRPr>
    </a:lvl1pPr>
    <a:lvl2pPr marL="609585" algn="l" defTabSz="1219170" rtl="0" eaLnBrk="1" latinLnBrk="0" hangingPunct="1">
      <a:defRPr sz="1600" kern="1200">
        <a:solidFill>
          <a:schemeClr val="tx1"/>
        </a:solidFill>
        <a:latin typeface="+mn-lt"/>
        <a:ea typeface="+mn-ea"/>
        <a:cs typeface="+mn-cs"/>
      </a:defRPr>
    </a:lvl2pPr>
    <a:lvl3pPr marL="1219170" algn="l" defTabSz="1219170" rtl="0" eaLnBrk="1" latinLnBrk="0" hangingPunct="1">
      <a:defRPr sz="1600" kern="1200">
        <a:solidFill>
          <a:schemeClr val="tx1"/>
        </a:solidFill>
        <a:latin typeface="+mn-lt"/>
        <a:ea typeface="+mn-ea"/>
        <a:cs typeface="+mn-cs"/>
      </a:defRPr>
    </a:lvl3pPr>
    <a:lvl4pPr marL="1828754" algn="l" defTabSz="1219170" rtl="0" eaLnBrk="1" latinLnBrk="0" hangingPunct="1">
      <a:defRPr sz="1600" kern="1200">
        <a:solidFill>
          <a:schemeClr val="tx1"/>
        </a:solidFill>
        <a:latin typeface="+mn-lt"/>
        <a:ea typeface="+mn-ea"/>
        <a:cs typeface="+mn-cs"/>
      </a:defRPr>
    </a:lvl4pPr>
    <a:lvl5pPr marL="2438339" algn="l" defTabSz="1219170" rtl="0" eaLnBrk="1" latinLnBrk="0" hangingPunct="1">
      <a:defRPr sz="1600" kern="1200">
        <a:solidFill>
          <a:schemeClr val="tx1"/>
        </a:solidFill>
        <a:latin typeface="+mn-lt"/>
        <a:ea typeface="+mn-ea"/>
        <a:cs typeface="+mn-cs"/>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photo shows a pack of cyclists in a road race.</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figure shows a labeled grid representing the Campus Map. The columns are labeled 1 through 4 and the rows are labeled A through D. At position A-1 is the title Parking Garage. At position A-4 is a rectangle labeled Residence Halls. At position B-2 is a rectangle labeled Student Center. At position B-3 is a rectangle labeled Engineering Building. At position C-1 is a rectangle labeled Taylor Hall. At position C-2 is a rectangle labeled Library. At position C-4 is a rectangle labeled Tiger Field. At position D-4 is a rectangle labeled Stadium.</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graph shows the x y-coordinate plane. The x and y-axis each run from -7 to 7. An arrow points to the horizontal axis with the label “x-axis”. An arrow points to the vertical axis with label “y-axis”. An arrow points to the intersection of the axes with label “origin”.</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graph shows the x y-coordinate plane. The x and y-axis each run from -7 to 7. The top-right portion of the plane is labeled “I”, the top-left portion of the plane is labeled “II”, the bottom-left portion of the plane is labelled “III” and the bottom-right portion of the plane is labeled “IV”</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graph shows the x y-coordinate plane. The x and y-axis each run from -6 to 6. There is a vertical dotted line passing through 2 on the x-axis.</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graph shows the x y-coordinate plane. The x and y-axis each run from -6 to 6. An arrow starts at the origin and extends right to the number 2 on the x-axis. An arrow starts at the end of the first arrow at 2 on the x-axis and goes vertically 5 units to a point labeled “2, 5” in parentheses.</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graph shows the x y-coordinate plane. The x and y-axis each run from -7 to 7. The top-right portion of the plane is labeled “I” and “ordered pair +, +”, the top-left portion of the plane is labeled “II” and “ordered pair -, +”, the bottom-left portion of the plane is labelled “III” “ordered pair -, -” and the bottom-right portion of the plane is labeled “IV” and “ordered pair +, -”.</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graph shows the x y-coordinate plane. The x and y-axis each run from -7 to 7. Three labeled points are shown, “ordered pair -2, -3”, “ordered pair 0, 1”, and ordered pair 1, 3”.</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graph shows the x y-coordinate plane. The x and y-axis each run from -7 to 7. A line passes through three labeled points, “ordered pair -2, -3”, “ordered pair 0, 1”, and ordered pair 1, 3”.</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There are two figures. Figure a shows three points that are all contained on a straight line. There is a line with arrows that passed through the three points. Figure b shows 3 points that are not all arranged in a straight line.</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graph shows the x y-coordinate plane. The x and y-axis each run from -7 to 7. A vertical line passes through three labeled points, “ordered pair -3, 3”, “ordered pair -3, 2”, and ordered pair -3, 1”. The line is labeled x = -3.</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graph shows the x y-coordinate plane. The x and y-axis each run from -7 to 7. A horizontal line passes through three labeled points, “ordered pair 0, 4”, “ordered pair 2, 4”, and ordered pair 4, 4”. The line is labeled y = 4.</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graph shows the x y-coordinate plane. The x and y-axis each run from -7 to 7. A line passes through two labeled points, “ordered pair 0, 6” and ordered pair 3, 0”.</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table illustrates how to find the x-intercept and y-intercept for the equation 2x + y = 6, by substituting 0 for y to find the x-intercept, and 0 for x to find the y-intercept.</a:t>
            </a:r>
          </a:p>
        </p:txBody>
      </p:sp>
      <p:sp>
        <p:nvSpPr>
          <p:cNvPr id="4" name="Slide Number Placeholder 3"/>
          <p:cNvSpPr>
            <a:spLocks noGrp="1"/>
          </p:cNvSpPr>
          <p:nvPr>
            <p:ph type="sldNum" sz="quarter" idx="10"/>
          </p:nvPr>
        </p:nvSpPr>
        <p:spPr/>
        <p:txBody>
          <a:bodyPr/>
          <a:lstStyle/>
          <a:p>
            <a:fld id="{18BDFEC3-8487-43E8-A154-7C12CBC1FFF2}" type="slidenum">
              <a:rPr lang="en-US"/>
              <a:t>22</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t>
            </a:r>
          </a:p>
        </p:txBody>
      </p:sp>
      <p:sp>
        <p:nvSpPr>
          <p:cNvPr id="4" name="Slide Number Placeholder 3"/>
          <p:cNvSpPr>
            <a:spLocks noGrp="1"/>
          </p:cNvSpPr>
          <p:nvPr>
            <p:ph type="sldNum" sz="quarter" idx="10"/>
          </p:nvPr>
        </p:nvSpPr>
        <p:spPr/>
        <p:txBody>
          <a:bodyPr/>
          <a:lstStyle/>
          <a:p>
            <a:fld id="{18BDFEC3-8487-43E8-A154-7C12CBC1FFF2}" type="slidenum">
              <a:rPr lang="en-US"/>
              <a:t>23</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figure shows a grid of evenly spaced dots. There are 5 rows and 5 columns. There is a rubber band style loop connecting the point in column 1 row 4 and the point in column 4 row 2.</a:t>
            </a:r>
          </a:p>
        </p:txBody>
      </p:sp>
      <p:sp>
        <p:nvSpPr>
          <p:cNvPr id="4" name="Slide Number Placeholder 3"/>
          <p:cNvSpPr>
            <a:spLocks noGrp="1"/>
          </p:cNvSpPr>
          <p:nvPr>
            <p:ph type="sldNum" sz="quarter" idx="10"/>
          </p:nvPr>
        </p:nvSpPr>
        <p:spPr/>
        <p:txBody>
          <a:bodyPr/>
          <a:lstStyle/>
          <a:p>
            <a:fld id="{18BDFEC3-8487-43E8-A154-7C12CBC1FFF2}" type="slidenum">
              <a:rPr lang="en-US"/>
              <a:t>25</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figure shows a grid of evenly spaced dots. There are 5 rows and 5 columns. There is a rubber band style triangle connecting three of the three points at column 1 row 2, column 1 row 4,and column 4 row 2.</a:t>
            </a:r>
          </a:p>
        </p:txBody>
      </p:sp>
      <p:sp>
        <p:nvSpPr>
          <p:cNvPr id="4" name="Slide Number Placeholder 3"/>
          <p:cNvSpPr>
            <a:spLocks noGrp="1"/>
          </p:cNvSpPr>
          <p:nvPr>
            <p:ph type="sldNum" sz="quarter" idx="10"/>
          </p:nvPr>
        </p:nvSpPr>
        <p:spPr/>
        <p:txBody>
          <a:bodyPr/>
          <a:lstStyle/>
          <a:p>
            <a:fld id="{18BDFEC3-8487-43E8-A154-7C12CBC1FFF2}" type="slidenum">
              <a:rPr lang="en-US"/>
              <a:t>26</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shows two arrows. The first arrow is vertical and is labeled “rise”. The second arrow begins at the end of the first arrow extending to the right and is labeled “run”.</a:t>
            </a:r>
          </a:p>
        </p:txBody>
      </p:sp>
      <p:sp>
        <p:nvSpPr>
          <p:cNvPr id="4" name="Slide Number Placeholder 3"/>
          <p:cNvSpPr>
            <a:spLocks noGrp="1"/>
          </p:cNvSpPr>
          <p:nvPr>
            <p:ph type="sldNum" sz="quarter" idx="10"/>
          </p:nvPr>
        </p:nvSpPr>
        <p:spPr/>
        <p:txBody>
          <a:bodyPr/>
          <a:lstStyle/>
          <a:p>
            <a:fld id="{18BDFEC3-8487-43E8-A154-7C12CBC1FFF2}" type="slidenum">
              <a:rPr lang="en-US"/>
              <a:t>27</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t>
            </a:r>
          </a:p>
        </p:txBody>
      </p:sp>
      <p:sp>
        <p:nvSpPr>
          <p:cNvPr id="4" name="Slide Number Placeholder 3"/>
          <p:cNvSpPr>
            <a:spLocks noGrp="1"/>
          </p:cNvSpPr>
          <p:nvPr>
            <p:ph type="sldNum" sz="quarter" idx="10"/>
          </p:nvPr>
        </p:nvSpPr>
        <p:spPr/>
        <p:txBody>
          <a:bodyPr/>
          <a:lstStyle/>
          <a:p>
            <a:fld id="{18BDFEC3-8487-43E8-A154-7C12CBC1FFF2}" type="slidenum">
              <a:rPr lang="en-US"/>
              <a:t>28</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figure shows a grid of evenly spaced dots. There are 5 rows and 5 columns. There is a rubber band style triangle connecting three of the three points at column 1 row 2, column 1 row 4, and column 4 row 2. The triangle has a rise of 2 units and a run of 3 units.</a:t>
            </a:r>
          </a:p>
        </p:txBody>
      </p:sp>
      <p:sp>
        <p:nvSpPr>
          <p:cNvPr id="4" name="Slide Number Placeholder 3"/>
          <p:cNvSpPr>
            <a:spLocks noGrp="1"/>
          </p:cNvSpPr>
          <p:nvPr>
            <p:ph type="sldNum" sz="quarter" idx="10"/>
          </p:nvPr>
        </p:nvSpPr>
        <p:spPr/>
        <p:txBody>
          <a:bodyPr/>
          <a:lstStyle/>
          <a:p>
            <a:fld id="{18BDFEC3-8487-43E8-A154-7C12CBC1FFF2}" type="slidenum">
              <a:rPr lang="en-US"/>
              <a:t>29</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t>
            </a:r>
          </a:p>
        </p:txBody>
      </p:sp>
      <p:sp>
        <p:nvSpPr>
          <p:cNvPr id="4" name="Slide Number Placeholder 3"/>
          <p:cNvSpPr>
            <a:spLocks noGrp="1"/>
          </p:cNvSpPr>
          <p:nvPr>
            <p:ph type="sldNum" sz="quarter" idx="10"/>
          </p:nvPr>
        </p:nvSpPr>
        <p:spPr/>
        <p:txBody>
          <a:bodyPr/>
          <a:lstStyle/>
          <a:p>
            <a:fld id="{18BDFEC3-8487-43E8-A154-7C12CBC1FFF2}" type="slidenum">
              <a:rPr lang="en-US"/>
              <a:t>30</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t>
            </a:r>
          </a:p>
        </p:txBody>
      </p:sp>
      <p:sp>
        <p:nvSpPr>
          <p:cNvPr id="4" name="Slide Number Placeholder 3"/>
          <p:cNvSpPr>
            <a:spLocks noGrp="1"/>
          </p:cNvSpPr>
          <p:nvPr>
            <p:ph type="sldNum" sz="quarter" idx="10"/>
          </p:nvPr>
        </p:nvSpPr>
        <p:spPr/>
        <p:txBody>
          <a:bodyPr/>
          <a:lstStyle/>
          <a:p>
            <a:fld id="{18BDFEC3-8487-43E8-A154-7C12CBC1FFF2}" type="slidenum">
              <a:rPr lang="en-US"/>
              <a:t>31</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graph shows the x y-coordinate plane. The x-axis runs from -1 to 5. The y-axis runs from -1 to 7. A horizontal line passes through the labeled points “ordered pair 0, 4” and “ordered pair 3, 4”.</a:t>
            </a:r>
          </a:p>
        </p:txBody>
      </p:sp>
      <p:sp>
        <p:nvSpPr>
          <p:cNvPr id="4" name="Slide Number Placeholder 3"/>
          <p:cNvSpPr>
            <a:spLocks noGrp="1"/>
          </p:cNvSpPr>
          <p:nvPr>
            <p:ph type="sldNum" sz="quarter" idx="10"/>
          </p:nvPr>
        </p:nvSpPr>
        <p:spPr/>
        <p:txBody>
          <a:bodyPr/>
          <a:lstStyle/>
          <a:p>
            <a:fld id="{18BDFEC3-8487-43E8-A154-7C12CBC1FFF2}" type="slidenum">
              <a:rPr lang="en-US"/>
              <a:t>32</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graph shows the x y-coordinate plane. Both axes run from -5 to 5. A vertical line passes through the labeled points “ordered pair 3, 2” and “ordered pair 3, 0”.</a:t>
            </a:r>
          </a:p>
        </p:txBody>
      </p:sp>
      <p:sp>
        <p:nvSpPr>
          <p:cNvPr id="4" name="Slide Number Placeholder 3"/>
          <p:cNvSpPr>
            <a:spLocks noGrp="1"/>
          </p:cNvSpPr>
          <p:nvPr>
            <p:ph type="sldNum" sz="quarter" idx="10"/>
          </p:nvPr>
        </p:nvSpPr>
        <p:spPr/>
        <p:txBody>
          <a:bodyPr/>
          <a:lstStyle/>
          <a:p>
            <a:fld id="{18BDFEC3-8487-43E8-A154-7C12CBC1FFF2}" type="slidenum">
              <a:rPr lang="en-US"/>
              <a:t>33</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graph shows the x y-coordinate plane. The x-axis runs from 0 to 7. The y-axis runs from 0 to 7. A line runs through the labeled points 2, 3 and 7, 6. A line segment runs from the point 2, 3 to the unlabeled point 2, 6. It is labeled y sub 2 minus y sub 1, 6 minus 3, 3. A line segment runs from the point 7, 6 to the unlabeled point 2, 6. It os labeled x sub 2 minus x sub 1, 7 minus 2, 5.</a:t>
            </a:r>
          </a:p>
        </p:txBody>
      </p:sp>
      <p:sp>
        <p:nvSpPr>
          <p:cNvPr id="4" name="Slide Number Placeholder 3"/>
          <p:cNvSpPr>
            <a:spLocks noGrp="1"/>
          </p:cNvSpPr>
          <p:nvPr>
            <p:ph type="sldNum" sz="quarter" idx="10"/>
          </p:nvPr>
        </p:nvSpPr>
        <p:spPr/>
        <p:txBody>
          <a:bodyPr/>
          <a:lstStyle/>
          <a:p>
            <a:fld id="{18BDFEC3-8487-43E8-A154-7C12CBC1FFF2}" type="slidenum">
              <a:rPr lang="en-US"/>
              <a:t>34</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noAutofit/>
          </a:bodyPr>
          <a:lstStyle>
            <a:lvl1pPr algn="ctr">
              <a:defRPr sz="6000" b="0" i="0" baseline="0">
                <a:solidFill>
                  <a:srgbClr val="70AD47"/>
                </a:solidFill>
                <a:latin typeface="+mj-lt"/>
                <a:cs typeface="Calibri" panose="020F0502020204030204" pitchFamily="34" charset="0"/>
              </a:defRPr>
            </a:lvl1pPr>
          </a:lstStyle>
          <a:p>
            <a:r>
              <a:rPr lang="en-US" dirty="0"/>
              <a:t>Title of the Book</a:t>
            </a:r>
          </a:p>
        </p:txBody>
      </p:sp>
      <p:sp>
        <p:nvSpPr>
          <p:cNvPr id="3" name="Subtitle 2"/>
          <p:cNvSpPr>
            <a:spLocks noGrp="1"/>
          </p:cNvSpPr>
          <p:nvPr>
            <p:ph type="subTitle" idx="1"/>
          </p:nvPr>
        </p:nvSpPr>
        <p:spPr>
          <a:xfrm>
            <a:off x="1828800" y="2072269"/>
            <a:ext cx="8534400" cy="1752600"/>
          </a:xfrm>
        </p:spPr>
        <p:txBody>
          <a:bodyPr>
            <a:normAutofit/>
          </a:bodyPr>
          <a:lstStyle>
            <a:lvl1pPr marL="0" indent="0" algn="ctr">
              <a:buNone/>
              <a:defRPr sz="3733">
                <a:solidFill>
                  <a:schemeClr val="tx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dirty="0"/>
              <a:t>Click to edit Master subtitle style</a:t>
            </a:r>
          </a:p>
        </p:txBody>
      </p:sp>
      <p:sp>
        <p:nvSpPr>
          <p:cNvPr id="5" name="Footer Placeholder 4"/>
          <p:cNvSpPr>
            <a:spLocks noGrp="1"/>
          </p:cNvSpPr>
          <p:nvPr>
            <p:ph type="ftr" sz="quarter" idx="11"/>
          </p:nvPr>
        </p:nvSpPr>
        <p:spPr/>
        <p:txBody>
          <a:bodyPr/>
          <a:lstStyle/>
          <a:p>
            <a:endParaRPr lang="en-US"/>
          </a:p>
        </p:txBody>
      </p:sp>
      <p:sp>
        <p:nvSpPr>
          <p:cNvPr id="8" name="Picture Placeholder 7">
            <a:extLst>
              <a:ext uri="{FF2B5EF4-FFF2-40B4-BE49-F238E27FC236}">
                <a16:creationId xmlns:a16="http://schemas.microsoft.com/office/drawing/2014/main" id="{80A79003-2626-1D8F-FE0B-0F12900E5EC8}"/>
              </a:ext>
            </a:extLst>
          </p:cNvPr>
          <p:cNvSpPr>
            <a:spLocks noGrp="1"/>
          </p:cNvSpPr>
          <p:nvPr>
            <p:ph type="pic" sz="quarter" idx="13"/>
          </p:nvPr>
        </p:nvSpPr>
        <p:spPr>
          <a:xfrm>
            <a:off x="1828800" y="3924300"/>
            <a:ext cx="8534400" cy="2319867"/>
          </a:xfrm>
        </p:spPr>
        <p:txBody>
          <a:bodyPr>
            <a:normAutofit/>
          </a:bodyPr>
          <a:lstStyle>
            <a:lvl1pPr>
              <a:defRPr sz="2800"/>
            </a:lvl1pPr>
          </a:lstStyle>
          <a:p>
            <a:endParaRPr lang="en-US" dirty="0"/>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
        <p:nvSpPr>
          <p:cNvPr id="3" name="Content Placeholder 2"/>
          <p:cNvSpPr>
            <a:spLocks noGrp="1"/>
          </p:cNvSpPr>
          <p:nvPr>
            <p:ph idx="1"/>
          </p:nvPr>
        </p:nvSpPr>
        <p:spPr>
          <a:xfrm>
            <a:off x="609600" y="952501"/>
            <a:ext cx="10972800" cy="5173664"/>
          </a:xfrm>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solidFill>
                  <a:srgbClr val="70AD47"/>
                </a:solidFill>
              </a:defRPr>
            </a:lvl1pPr>
          </a:lstStyle>
          <a:p>
            <a:r>
              <a:rPr lang="en-US" dirty="0"/>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Content Placeholder 3"/>
          <p:cNvSpPr>
            <a:spLocks noGrp="1"/>
          </p:cNvSpPr>
          <p:nvPr>
            <p:ph sz="half" idx="2"/>
          </p:nvPr>
        </p:nvSpPr>
        <p:spPr>
          <a:xfrm>
            <a:off x="6197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6" name="Footer Placeholder 5"/>
          <p:cNvSpPr>
            <a:spLocks noGrp="1"/>
          </p:cNvSpPr>
          <p:nvPr>
            <p:ph type="ftr" sz="quarter" idx="11"/>
          </p:nvPr>
        </p:nvSpPr>
        <p:spPr/>
        <p:txBody>
          <a:bodyPr/>
          <a:lstStyle/>
          <a:p>
            <a:endParaRPr lang="en-US" dirty="0"/>
          </a:p>
        </p:txBody>
      </p:sp>
      <p:sp>
        <p:nvSpPr>
          <p:cNvPr id="2" name="Title 1">
            <a:extLst>
              <a:ext uri="{FF2B5EF4-FFF2-40B4-BE49-F238E27FC236}">
                <a16:creationId xmlns:a16="http://schemas.microsoft.com/office/drawing/2014/main" id="{55A695E3-160A-1182-A08B-49F893982D5A}"/>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054101"/>
            <a:ext cx="5386917"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1693863"/>
            <a:ext cx="5386917" cy="4432300"/>
          </a:xfrm>
        </p:spPr>
        <p:txBody>
          <a:bodyPr/>
          <a:lstStyle>
            <a:lvl1pPr marL="342900" indent="-342900">
              <a:buFont typeface="Arial" panose="020B0604020202020204" pitchFamily="34" charset="0"/>
              <a:buChar cha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Text Placeholder 4"/>
          <p:cNvSpPr>
            <a:spLocks noGrp="1"/>
          </p:cNvSpPr>
          <p:nvPr>
            <p:ph type="body" sz="quarter" idx="3"/>
          </p:nvPr>
        </p:nvSpPr>
        <p:spPr>
          <a:xfrm>
            <a:off x="6193369" y="1054100"/>
            <a:ext cx="5389033"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1693863"/>
            <a:ext cx="5389033" cy="44323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8" name="Footer Placeholder 7"/>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48293EA6-65EB-EBFA-B114-8CE108578312}"/>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DCC07829-38D8-F49A-78AA-2EAC35A1A3B6}"/>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a:prstGeom prst="rect">
            <a:avLst/>
          </a:prstGeom>
        </p:spPr>
        <p:txBody>
          <a:bodyPr anchor="b"/>
          <a:lstStyle>
            <a:lvl1pPr algn="l">
              <a:defRPr sz="2000" b="1">
                <a:solidFill>
                  <a:srgbClr val="70AD47"/>
                </a:solidFill>
              </a:defRPr>
            </a:lvl1pPr>
          </a:lstStyle>
          <a:p>
            <a:r>
              <a:rPr lang="en-US" dirty="0"/>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1244600"/>
          </a:xfrm>
          <a:prstGeom prst="rect">
            <a:avLst/>
          </a:prstGeom>
        </p:spPr>
        <p:txBody>
          <a:bodyPr anchor="t">
            <a:normAutofit/>
          </a:bodyPr>
          <a:lstStyle>
            <a:lvl1pPr algn="l">
              <a:defRPr sz="1600" b="0"/>
            </a:lvl1pPr>
          </a:lstStyle>
          <a:p>
            <a:r>
              <a:rPr lang="en-US" dirty="0"/>
              <a:t>Click to edit Master title style</a:t>
            </a:r>
          </a:p>
        </p:txBody>
      </p:sp>
      <p:sp>
        <p:nvSpPr>
          <p:cNvPr id="3" name="Picture Placeholder 2"/>
          <p:cNvSpPr>
            <a:spLocks noGrp="1"/>
          </p:cNvSpPr>
          <p:nvPr>
            <p:ph type="pic" idx="1"/>
          </p:nvPr>
        </p:nvSpPr>
        <p:spPr>
          <a:xfrm>
            <a:off x="2389717" y="612775"/>
            <a:ext cx="7315200" cy="4114800"/>
          </a:xfrm>
        </p:spPr>
        <p:txBody>
          <a:bodyPr>
            <a:normAutofit/>
          </a:bodyPr>
          <a:lstStyle>
            <a:lvl1pPr marL="0" indent="0">
              <a:buNone/>
              <a:defRPr sz="28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dirty="0"/>
          </a:p>
        </p:txBody>
      </p:sp>
      <p:sp>
        <p:nvSpPr>
          <p:cNvPr id="6" name="Footer Placeholder 5"/>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7" name="Content Placeholder 6"/>
          <p:cNvSpPr>
            <a:spLocks noGrp="1"/>
          </p:cNvSpPr>
          <p:nvPr>
            <p:ph sz="quarter" idx="12"/>
          </p:nvPr>
        </p:nvSpPr>
        <p:spPr>
          <a:xfrm>
            <a:off x="609600" y="1011383"/>
            <a:ext cx="10972800" cy="3255818"/>
          </a:xfrm>
        </p:spPr>
        <p:txBody>
          <a:bodyPr/>
          <a:lstStyle>
            <a:lvl5pPr marL="1828800" indent="0">
              <a:buNone/>
              <a:defRPr/>
            </a:lvl5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Content Placeholder 6"/>
          <p:cNvSpPr>
            <a:spLocks noGrp="1"/>
          </p:cNvSpPr>
          <p:nvPr>
            <p:ph sz="quarter" idx="13" hasCustomPrompt="1"/>
          </p:nvPr>
        </p:nvSpPr>
        <p:spPr>
          <a:xfrm>
            <a:off x="609600" y="4378037"/>
            <a:ext cx="10972800" cy="1627909"/>
          </a:xfrm>
        </p:spPr>
        <p:txBody>
          <a:bodyPr>
            <a:normAutofit/>
          </a:bodyPr>
          <a:lstStyle>
            <a:lvl1pPr marL="0" indent="0">
              <a:buNone/>
              <a:defRPr sz="1600">
                <a:solidFill>
                  <a:schemeClr val="accent3"/>
                </a:solidFill>
              </a:defRPr>
            </a:lvl1pPr>
          </a:lstStyle>
          <a:p>
            <a:pPr lvl="0"/>
            <a:r>
              <a:rPr lang="en-US" dirty="0"/>
              <a:t>Caption</a:t>
            </a:r>
          </a:p>
        </p:txBody>
      </p:sp>
      <p:sp>
        <p:nvSpPr>
          <p:cNvPr id="6" name="Text Placeholder 5">
            <a:extLst>
              <a:ext uri="{FF2B5EF4-FFF2-40B4-BE49-F238E27FC236}">
                <a16:creationId xmlns:a16="http://schemas.microsoft.com/office/drawing/2014/main" id="{6E14F94F-1E52-2B42-BC75-C0C106E8BEC0}"/>
              </a:ext>
            </a:extLst>
          </p:cNvPr>
          <p:cNvSpPr>
            <a:spLocks noGrp="1"/>
          </p:cNvSpPr>
          <p:nvPr>
            <p:ph type="body" sz="quarter" idx="14" hasCustomPrompt="1"/>
          </p:nvPr>
        </p:nvSpPr>
        <p:spPr>
          <a:xfrm>
            <a:off x="838200" y="6271576"/>
            <a:ext cx="10515600" cy="442595"/>
          </a:xfrm>
        </p:spPr>
        <p:txBody>
          <a:bodyPr>
            <a:normAutofit/>
          </a:bodyPr>
          <a:lstStyle>
            <a:lvl1pPr marL="0" indent="0" algn="l">
              <a:buNone/>
              <a:defRPr sz="1200">
                <a:solidFill>
                  <a:schemeClr val="tx1"/>
                </a:solidFill>
              </a:defRPr>
            </a:lvl1pPr>
          </a:lstStyle>
          <a:p>
            <a:pPr algn="l"/>
            <a:r>
              <a:rPr lang="en-US" dirty="0"/>
              <a:t>This OpenStax ancillary resource is © Rice University under a CC BY 4.0 International license; it may be reproduced or modified but must be attributed to OpenStax, Rice University and any changes must be noted.</a:t>
            </a:r>
          </a:p>
        </p:txBody>
      </p:sp>
      <p:sp>
        <p:nvSpPr>
          <p:cNvPr id="3" name="Title 1">
            <a:extLst>
              <a:ext uri="{FF2B5EF4-FFF2-40B4-BE49-F238E27FC236}">
                <a16:creationId xmlns:a16="http://schemas.microsoft.com/office/drawing/2014/main" id="{75AFEFD2-D28D-C54F-70F8-461EEBE63A5A}"/>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188312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139147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38539"/>
            <a:ext cx="10972800" cy="586961"/>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927101"/>
            <a:ext cx="10972800" cy="5199064"/>
          </a:xfrm>
          <a:prstGeom prst="rect">
            <a:avLst/>
          </a:prstGeom>
        </p:spPr>
        <p:txBody>
          <a:bodyPr vert="horz" lIns="91440" tIns="45720" rIns="91440" bIns="45720" rtlCol="0">
            <a:normAutofit/>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3"/>
          </p:nvPr>
        </p:nvSpPr>
        <p:spPr>
          <a:xfrm>
            <a:off x="609600" y="6356351"/>
            <a:ext cx="10972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Tree>
    <p:extLst>
      <p:ext uri="{BB962C8B-B14F-4D97-AF65-F5344CB8AC3E}">
        <p14:creationId xmlns:p14="http://schemas.microsoft.com/office/powerpoint/2010/main" val="36762008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58" r:id="rId11"/>
    <p:sldLayoutId id="2147483659" r:id="rId12"/>
  </p:sldLayoutIdLst>
  <p:hf sldNum="0" hdr="0" ftr="0"/>
  <p:txStyles>
    <p:titleStyle>
      <a:lvl1pPr algn="l" defTabSz="457189" rtl="0" eaLnBrk="1" latinLnBrk="0" hangingPunct="1">
        <a:spcBef>
          <a:spcPct val="0"/>
        </a:spcBef>
        <a:buNone/>
        <a:defRPr sz="2800" kern="1200">
          <a:solidFill>
            <a:schemeClr val="tx1"/>
          </a:solidFill>
          <a:latin typeface="+mj-lt"/>
          <a:ea typeface="+mj-ea"/>
          <a:cs typeface="+mj-cs"/>
        </a:defRPr>
      </a:lvl1pPr>
    </p:titleStyle>
    <p:bodyStyle>
      <a:lvl1pPr marL="457200" indent="-228600" algn="l" defTabSz="457189" rtl="0" eaLnBrk="1" latinLnBrk="0" hangingPunct="1">
        <a:spcBef>
          <a:spcPts val="0"/>
        </a:spcBef>
        <a:buFont typeface="Arial" panose="020B0604020202020204" pitchFamily="34" charset="0"/>
        <a:buChar char="•"/>
        <a:defRPr sz="3200" kern="1200">
          <a:solidFill>
            <a:schemeClr val="tx1"/>
          </a:solidFill>
          <a:latin typeface="+mn-lt"/>
          <a:ea typeface="+mn-ea"/>
          <a:cs typeface="+mn-cs"/>
        </a:defRPr>
      </a:lvl1pPr>
      <a:lvl2pPr marL="685800" indent="-228600" algn="l" defTabSz="457189"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457189"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743131" indent="-457189" algn="l" defTabSz="457189" rtl="0" eaLnBrk="1" latinLnBrk="0" hangingPunct="1">
        <a:spcBef>
          <a:spcPct val="20000"/>
        </a:spcBef>
        <a:buFont typeface="Arial"/>
        <a:buChar char="•"/>
        <a:defRPr sz="2000" kern="1200">
          <a:solidFill>
            <a:schemeClr val="tx1"/>
          </a:solidFill>
          <a:latin typeface="+mn-lt"/>
          <a:ea typeface="+mn-ea"/>
          <a:cs typeface="+mn-cs"/>
        </a:defRPr>
      </a:lvl6pPr>
      <a:lvl7pPr marL="3200320" indent="-457189" algn="l" defTabSz="457189" rtl="0" eaLnBrk="1" latinLnBrk="0" hangingPunct="1">
        <a:spcBef>
          <a:spcPct val="20000"/>
        </a:spcBef>
        <a:buFont typeface="Arial"/>
        <a:buChar char="•"/>
        <a:defRPr sz="2000" kern="1200">
          <a:solidFill>
            <a:schemeClr val="tx1"/>
          </a:solidFill>
          <a:latin typeface="+mn-lt"/>
          <a:ea typeface="+mn-ea"/>
          <a:cs typeface="+mn-cs"/>
        </a:defRPr>
      </a:lvl7pPr>
      <a:lvl8pPr marL="3657509" indent="-457189" algn="l" defTabSz="457189" rtl="0" eaLnBrk="1" latinLnBrk="0" hangingPunct="1">
        <a:spcBef>
          <a:spcPct val="20000"/>
        </a:spcBef>
        <a:buFont typeface="Arial"/>
        <a:buChar char="•"/>
        <a:defRPr sz="2000" kern="1200">
          <a:solidFill>
            <a:schemeClr val="tx1"/>
          </a:solidFill>
          <a:latin typeface="+mn-lt"/>
          <a:ea typeface="+mn-ea"/>
          <a:cs typeface="+mn-cs"/>
        </a:defRPr>
      </a:lvl8pPr>
      <a:lvl9pPr marL="4114697" indent="-457189"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s/_rels/slide1.xml.rels><?xml version='1.0' encoding='utf-8'?>
<ns0:Relationships xmlns:ns0="http://schemas.openxmlformats.org/package/2006/relationships"><ns0:Relationship Id="rId1" Type="http://schemas.openxmlformats.org/officeDocument/2006/relationships/slideLayout" Target="../slideLayouts/slideLayout1.xml" /><ns0:Relationship Id="rId2" Type="http://schemas.openxmlformats.org/officeDocument/2006/relationships/image" Target="../media/v3_image2_6531d02bca06.png" /></ns0: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notesSlide" Target="../notesSlides/notesSlide2.xml" /><ns0:Relationship Id="rId3" Type="http://schemas.openxmlformats.org/officeDocument/2006/relationships/image" Target="../media/v3_image4_426d9e299940.png" /></ns0:Relationships>
</file>

<file path=ppt/slides/_rels/slide6.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notesSlide" Target="../notesSlides/notesSlide3.xml" /><ns0:Relationship Id="rId3" Type="http://schemas.openxmlformats.org/officeDocument/2006/relationships/image" Target="../media/v3_image5_ccc382b00d9d.png" /></ns0: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6.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7.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8.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9.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notesSlide" Target="../notesSlides/notesSlide8.xml" /><ns0:Relationship Id="rId3" Type="http://schemas.openxmlformats.org/officeDocument/2006/relationships/image" Target="../media/v3_image10_373f08bba6df.png" /></ns0: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1.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2.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3.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4.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5.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6.jpg"/></Relationships>
</file>

<file path=ppt/slides/_rels/slide22.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notesSlide" Target="../notesSlides/notesSlide15.xml" /><ns0:Relationship Id="rId3" Type="http://schemas.openxmlformats.org/officeDocument/2006/relationships/image" Target="../media/v3_image17_d4eff5c1bced.png" /></ns0: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8.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9.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20.jpg"/></Relationships>
</file>

<file path=ppt/slides/_rels/slide27.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notesSlide" Target="../notesSlides/notesSlide19.xml" /><ns0:Relationship Id="rId3" Type="http://schemas.openxmlformats.org/officeDocument/2006/relationships/image" Target="../media/v3_image21_9f1deb48a64f.png" /></ns0:Relationships>
</file>

<file path=ppt/slides/_rels/slide28.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notesSlide" Target="../notesSlides/notesSlide20.xml" /><ns0:Relationship Id="rId3" Type="http://schemas.openxmlformats.org/officeDocument/2006/relationships/image" Target="../media/v3_image22_2f14f23d55d0.png" /></ns0: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23.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24.jpg"/></Relationships>
</file>

<file path=ppt/slides/_rels/slide31.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notesSlide" Target="../notesSlides/notesSlide23.xml" /><ns0:Relationship Id="rId3" Type="http://schemas.openxmlformats.org/officeDocument/2006/relationships/image" Target="../media/v3_image25_42c2a552153c.png" /></ns0: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26.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27.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28.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lstStyle/>
          <a:p>
            <a:pPr marL="0" lvl="0" indent="0">
              <a:buNone/>
              <a:defRPr>
                <a:solidFill>
                  <a:srgbClr val="548235"/>
                </a:solidFill>
              </a:defRPr>
            </a:pPr>
            <a:r>
              <a:rPr>
                <a:solidFill>
                  <a:srgbClr val="548235"/>
                </a:solidFill>
              </a:rPr>
              <a:t>Foralgebra 2e</a:t>
            </a:r>
          </a:p>
        </p:txBody>
      </p:sp>
      <p:sp>
        <p:nvSpPr>
          <p:cNvPr id="3" name="Subtitle 2"/>
          <p:cNvSpPr>
            <a:spLocks noGrp="1"/>
          </p:cNvSpPr>
          <p:nvPr>
            <p:ph type="subTitle" idx="1"/>
          </p:nvPr>
        </p:nvSpPr>
        <p:spPr>
          <a:xfrm>
            <a:off x="1828800" y="2072269"/>
            <a:ext cx="8534400" cy="1752600"/>
          </a:xfrm>
        </p:spPr>
        <p:txBody>
          <a:bodyPr>
            <a:normAutofit lnSpcReduction="10000"/>
          </a:bodyPr>
          <a:lstStyle/>
          <a:p>
            <a:pPr marL="0" lvl="0" indent="0">
              <a:buNone/>
              <a:defRPr>
                <a:solidFill>
                  <a:srgbClr val="548235"/>
                </a:solidFill>
              </a:defRPr>
            </a:pPr>
            <a:r>
              <a:rPr>
                <a:solidFill>
                  <a:srgbClr val="548235"/>
                </a:solidFill>
              </a:rPr>
              <a:t>11. kafli Gröf</a:t>
            </a:r>
            <a:br/>
            <a:br/>
            <a:endParaRPr/>
          </a:p>
        </p:txBody>
      </p:sp>
      <p:pic>
        <p:nvPicPr>
          <p:cNvPr id="4" name="Cover Image" descr="Cover image"/>
          <p:cNvPicPr>
            <a:picLocks noChangeAspect="1"/>
          </p:cNvPicPr>
          <p:nvPr/>
        </p:nvPicPr>
        <p:blipFill>
          <a:blip r:embed="rId2"/>
          <a:stretch>
            <a:fillRect/>
          </a:stretch>
        </p:blipFill>
        <p:spPr>
          <a:xfrm>
            <a:off x="4859482" y="3298371"/>
            <a:ext cx="2473036" cy="32004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Efnisyfirlit kaflans</a:t>
            </a:r>
          </a:p>
        </p:txBody>
      </p:sp>
      <p:sp>
        <p:nvSpPr>
          <p:cNvPr id="3" name="Content Placeholder 2"/>
          <p:cNvSpPr>
            <a:spLocks noGrp="1"/>
          </p:cNvSpPr>
          <p:nvPr>
            <p:ph idx="1"/>
          </p:nvPr>
        </p:nvSpPr>
        <p:spPr/>
        <p:txBody>
          <a:bodyPr/>
          <a:lstStyle/>
          <a:p>
            <a:pPr marL="457189" lvl="0" indent="-457189">
              <a:buAutoNum type="arabicPeriod"/>
            </a:pPr>
            <a:r>
              <a:rPr/>
              <a:t>Notkun rétthyrnds hnitakerfis</a:t>
            </a:r>
          </a:p>
          <a:p>
            <a:pPr marL="457189" lvl="0" indent="-457189">
              <a:buAutoNum type="arabicPeriod"/>
            </a:pPr>
            <a:r>
              <a:rPr/>
              <a:t>Gröf línulegra jafna</a:t>
            </a:r>
          </a:p>
          <a:p>
            <a:pPr marL="457189" lvl="0" indent="-457189">
              <a:buAutoNum type="arabicPeriod"/>
            </a:pPr>
            <a:r>
              <a:rPr/>
              <a:t>Teikning grafa með ásaskurðpunktum</a:t>
            </a:r>
          </a:p>
          <a:p>
            <a:pPr marL="457189" lvl="0" indent="-457189">
              <a:buAutoNum type="arabicPeriod"/>
            </a:pPr>
            <a:r>
              <a:rPr/>
              <a:t>Hallatala línu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11.1</a:t>
            </a:r>
          </a:p>
        </p:txBody>
      </p:sp>
      <p:pic>
        <p:nvPicPr>
          <p:cNvPr id="3" name="Picture 1" descr="This photo shows a pack of cyclists in a road race."/>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Hjólreiðamenn þjóta í átt að marklínunni. (mynd: ewan traveler, Flickr)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11.1 Notkun rétthyrnds hnitakerfis</a:t>
            </a:r>
          </a:p>
        </p:txBody>
      </p:sp>
      <p:sp>
        <p:nvSpPr>
          <p:cNvPr id="3" name="Content Placeholder 2"/>
          <p:cNvSpPr>
            <a:spLocks noGrp="1"/>
          </p:cNvSpPr>
          <p:nvPr>
            <p:ph idx="1"/>
          </p:nvPr>
        </p:nvSpPr>
        <p:spPr/>
        <p:txBody>
          <a:bodyPr/>
          <a:lstStyle/>
          <a:p>
            <a:pPr marL="0" lvl="0" indent="0">
              <a:buNone/>
            </a:pPr>
            <a:r>
              <a:rPr b="1"/>
              <a:t>Námsmarkmið</a:t>
            </a:r>
          </a:p>
          <a:p>
            <a:pPr lvl="0"/>
            <a:r>
              <a:rPr/>
              <a:t>Merkja punkta inn í rétthyrnt hnitakerfi</a:t>
            </a:r>
          </a:p>
          <a:p>
            <a:pPr lvl="0"/>
            <a:r>
              <a:rPr/>
              <a:t>Finna punkta á grafi</a:t>
            </a:r>
          </a:p>
          <a:p>
            <a:pPr lvl="0"/>
            <a:r>
              <a:rPr/>
              <a:t>Sannreyna lausnir jöfnu með tveimur breytum</a:t>
            </a:r>
          </a:p>
          <a:p>
            <a:pPr lvl="0"/>
            <a:r>
              <a:rPr/>
              <a:t>Ljúka við lausnatöflu línulegrar jöfnu</a:t>
            </a:r>
          </a:p>
          <a:p>
            <a:pPr lvl="0"/>
            <a:r>
              <a:rPr/>
              <a:t>Finna lausnir línulegra jafna með tveimur breytum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11.2</a:t>
            </a:r>
          </a:p>
        </p:txBody>
      </p:sp>
      <p:pic>
        <p:nvPicPr>
          <p:cNvPr id="3" name="Picture 1" descr="The figure shows a labeled grid representing the Campus Map. The columns are labeled 1 through 4 and the rows are labeled A through D. At position A-1 is the title Parking Garage. At position A-4 is a rectangle labeled Residence Halls. At position B-2 is a rectangle labeled Student Center. At position B-3 is a rectangle labeled Engineering Building. At position C-1 is a rectangle labeled Taylor Hall. At position C-2 is a rectangle labeled Library.  At position C-4 is a rectangle labeled Tiger Field. At position D-4 is a rectangle labeled Stadium."/>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Myndin sýnir merkt rúðunet sem táknar kort af háskólasvæðinu. Dálkarnir eru merktir 1 til 4 og raðirnar A til D. Í reit A-1 stendur Bílastæðahús. Í reit A-4 er rétthyrningur merktur Stúdentagarðar. Í reit B-2 er rétthyrningur merktur Nemendamiðstöð. Í reit B-3 er rétthyrningur merktur Verkfræðibygging. Í reit C-1 er rétthyrningur merktur Taylor Hall. Í reit C-2 er rétthyrningur merktur Bókasafn. Í reit C-4 er rétthyrningur merktur Tiger Field. Í reit D-4 er rétthyrningur merktur Íþróttaleikvangur.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11.3</a:t>
            </a:r>
          </a:p>
        </p:txBody>
      </p:sp>
      <p:pic>
        <p:nvPicPr>
          <p:cNvPr id="3" name="Picture 1" descr="The graph shows the x y-coordinate plane. The x and y-axis each run from -7 to 7.  An arrow points to the horizontal axis with the label “x-axis”. An arrow points to the vertical axis with label “y-axis”. An arrow points to the intersection of the axes with label “origin”."/>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Rétthyrnda hnitakerfið.</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11.4</a:t>
            </a:r>
          </a:p>
        </p:txBody>
      </p:sp>
      <p:pic>
        <p:nvPicPr>
          <p:cNvPr id="3" name="Picture 1" descr="The graph shows the x y-coordinate plane. The x and y-axis each run from -7 to 7. The top-right portion of the plane is labeled “I”, the top-left portion of the plane is labeled “II”, the bottom-left portion of the plane is labelled “III” and the bottom-right portion of the plane is labeled “IV”"/>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Fjórir fjórðungar rétthyrnda hnitakerfisins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11.5</a:t>
            </a:r>
          </a:p>
        </p:txBody>
      </p:sp>
      <p:pic>
        <p:nvPicPr>
          <p:cNvPr id="3" name="Picture 1" descr="The graph shows the x y-coordinate plane. The x and y-axis each run from -6 to 6. There is a vertical dotted line passing through 2 on the x-axis."/>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Grafið sýnir xy-hnitaflöt. Bæði x-ásinn og y-ásinn ná frá -6 til 6. Lóðrétt punktalína liggur gegnum 2 á x-ásnum.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11.6</a:t>
            </a:r>
          </a:p>
        </p:txBody>
      </p:sp>
      <p:pic>
        <p:nvPicPr>
          <p:cNvPr id="3" name="Picture 1" descr="The graph shows the x y-coordinate plane. The x and y-axis each run from -6 to 6. An arrow starts at the origin and extends right to the number 2 on the x-axis. An arrow starts at the end of the first arrow at 2 on the x-axis and goes vertically 5 units to a point labeled “2, 5” in parentheses."/>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Grafið sýnir xy-hnitaflöt. Bæði x-ásinn og y-ásinn ná frá -6 til 6. Ör liggur frá upphafspunktinum til hægri að tölunni 2 á x-ásnum. Önnur ör liggur frá enda fyrri örvarinnar við 2 á x-ásnum, lóðrétt um 5 einingar að punktinum sem er merktur „(2, 5)“.</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Tafla 11.1</a:t>
            </a:r>
          </a:p>
        </p:txBody>
      </p:sp>
      <p:graphicFrame>
        <p:nvGraphicFramePr>
          <p:cNvPr id="6" name="Content Placeholder 5"/>
          <p:cNvGraphicFramePr>
            <a:graphicFrameLocks noGrp="1"/>
          </p:cNvGraphicFramePr>
          <p:nvPr>
            <p:ph idx="1"/>
          </p:nvPr>
        </p:nvGraphicFramePr>
        <p:xfrm>
          <a:off x="609600" y="952500"/>
          <a:ext cx="10972800" cy="5168900"/>
        </p:xfrm>
        <a:graphic>
          <a:graphicData uri="http://schemas.openxmlformats.org/drawingml/2006/table">
            <a:tbl>
              <a:tblPr firstRow="1" bandRow="1">
                <a:tableStyleId>{5C22544A-7EE6-4342-B048-85BDC9FD1C3A}</a:tableStyleId>
              </a:tblPr>
              <a:tblGrid>
                <a:gridCol w="274320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gridCol w="2743200">
                  <a:extLst>
                    <a:ext uri="{9D8B030D-6E8A-4147-A177-3AD203B41FA5}">
                      <a16:colId xmlns:a16="http://schemas.microsoft.com/office/drawing/2014/main" val="20003"/>
                    </a:ext>
                  </a:extLst>
                </a:gridCol>
              </a:tblGrid>
              <a:tr h="0">
                <a:tc>
                  <a:txBody>
                    <a:bodyPr/>
                    <a:lstStyle/>
                    <a:p>
                      <a:pPr marL="0" lvl="0" indent="0">
                        <a:buNone/>
                      </a:pPr>
                      <a:r>
                        <a:t>I. fjórðungur</a:t>
                      </a:r>
                    </a:p>
                  </a:txBody>
                  <a:tcPr/>
                </a:tc>
                <a:tc>
                  <a:txBody>
                    <a:bodyPr/>
                    <a:lstStyle/>
                    <a:p>
                      <a:pPr marL="0" lvl="0" indent="0">
                        <a:buNone/>
                      </a:pPr>
                      <a:r>
                        <a:t>II. fjórðungur</a:t>
                      </a:r>
                    </a:p>
                  </a:txBody>
                  <a:tcPr/>
                </a:tc>
                <a:tc>
                  <a:txBody>
                    <a:bodyPr/>
                    <a:lstStyle/>
                    <a:p>
                      <a:pPr marL="0" lvl="0" indent="0">
                        <a:buNone/>
                      </a:pPr>
                      <a:r>
                        <a:t>III. fjórðungur</a:t>
                      </a:r>
                    </a:p>
                  </a:txBody>
                  <a:tcPr/>
                </a:tc>
                <a:tc>
                  <a:txBody>
                    <a:bodyPr/>
                    <a:lstStyle/>
                    <a:p>
                      <a:pPr marL="0" lvl="0" indent="0">
                        <a:buNone/>
                      </a:pPr>
                      <a:r>
                        <a:t>IV. fjórðungur</a:t>
                      </a:r>
                    </a:p>
                  </a:txBody>
                  <a:tcPr/>
                </a:tc>
                <a:extLst>
                  <a:ext uri="{0D108BD9-81ED-4DB2-BD59-A6C34878D82A}">
                    <a16:rowId xmlns:a16="http://schemas.microsoft.com/office/drawing/2014/main" val="10000"/>
                  </a:ext>
                </a:extLst>
              </a:tr>
              <a:tr h="0">
                <a:tc>
                  <a:txBody>
                    <a:bodyPr/>
                    <a:lstStyle/>
                    <a:p>
                      <a:pPr marL="0" lvl="0" indent="0">
                        <a:buNone/>
                      </a:pPr>
                      <a:r>
                        <a:t>(</a:t>
                      </a:r>
                      <a:r>
                        <a:rPr i="1"/>
                        <a:t>x</a:t>
                      </a:r>
                      <a:r>
                        <a:t>,</a:t>
                      </a:r>
                      <a:r>
                        <a:rPr i="1"/>
                        <a:t>y</a:t>
                      </a:r>
                      <a:r>
                        <a:t>)</a:t>
                      </a:r>
                    </a:p>
                  </a:txBody>
                  <a:tcPr/>
                </a:tc>
                <a:tc>
                  <a:txBody>
                    <a:bodyPr/>
                    <a:lstStyle/>
                    <a:p>
                      <a:pPr marL="0" lvl="0" indent="0">
                        <a:buNone/>
                      </a:pPr>
                      <a:r>
                        <a:t>(</a:t>
                      </a:r>
                      <a:r>
                        <a:rPr i="1"/>
                        <a:t>x</a:t>
                      </a:r>
                      <a:r>
                        <a:t>,</a:t>
                      </a:r>
                      <a:r>
                        <a:rPr i="1"/>
                        <a:t>y</a:t>
                      </a:r>
                      <a:r>
                        <a:t>)</a:t>
                      </a:r>
                    </a:p>
                  </a:txBody>
                  <a:tcPr/>
                </a:tc>
                <a:tc>
                  <a:txBody>
                    <a:bodyPr/>
                    <a:lstStyle/>
                    <a:p>
                      <a:pPr marL="0" lvl="0" indent="0">
                        <a:buNone/>
                      </a:pPr>
                      <a:r>
                        <a:t>(</a:t>
                      </a:r>
                      <a:r>
                        <a:rPr i="1"/>
                        <a:t>x</a:t>
                      </a:r>
                      <a:r>
                        <a:t>,</a:t>
                      </a:r>
                      <a:r>
                        <a:rPr i="1"/>
                        <a:t>y</a:t>
                      </a:r>
                      <a:r>
                        <a:t>)</a:t>
                      </a:r>
                    </a:p>
                  </a:txBody>
                  <a:tcPr/>
                </a:tc>
                <a:tc>
                  <a:txBody>
                    <a:bodyPr/>
                    <a:lstStyle/>
                    <a:p>
                      <a:pPr marL="0" lvl="0" indent="0">
                        <a:buNone/>
                      </a:pPr>
                      <a:r>
                        <a:t>(</a:t>
                      </a:r>
                      <a:r>
                        <a:rPr i="1"/>
                        <a:t>x</a:t>
                      </a:r>
                      <a:r>
                        <a:t>,</a:t>
                      </a:r>
                      <a:r>
                        <a:rPr i="1"/>
                        <a:t>y</a:t>
                      </a:r>
                      <a:r>
                        <a:t>)</a:t>
                      </a:r>
                    </a:p>
                  </a:txBody>
                  <a:tcPr/>
                </a:tc>
                <a:extLst>
                  <a:ext uri="{0D108BD9-81ED-4DB2-BD59-A6C34878D82A}">
                    <a16:rowId xmlns:a16="http://schemas.microsoft.com/office/drawing/2014/main" val="10001"/>
                  </a:ext>
                </a:extLst>
              </a:tr>
              <a:tr h="0">
                <a:tc>
                  <a:txBody>
                    <a:bodyPr/>
                    <a:lstStyle/>
                    <a:p>
                      <a:pPr marL="0" lvl="0" indent="0">
                        <a:buNone/>
                      </a:pPr>
                      <a:r>
                        <a:t>(+,+)</a:t>
                      </a:r>
                    </a:p>
                  </a:txBody>
                  <a:tcPr/>
                </a:tc>
                <a:tc>
                  <a:txBody>
                    <a:bodyPr/>
                    <a:lstStyle/>
                    <a:p>
                      <a:pPr marL="0" lvl="0" indent="0">
                        <a:buNone/>
                      </a:pPr>
                      <a:r>
                        <a:t>(−,+)</a:t>
                      </a:r>
                    </a:p>
                  </a:txBody>
                  <a:tcPr/>
                </a:tc>
                <a:tc>
                  <a:txBody>
                    <a:bodyPr/>
                    <a:lstStyle/>
                    <a:p>
                      <a:pPr marL="0" lvl="0" indent="0">
                        <a:buNone/>
                      </a:pPr>
                      <a:r>
                        <a:t>(−,−)</a:t>
                      </a:r>
                    </a:p>
                  </a:txBody>
                  <a:tcPr/>
                </a:tc>
                <a:tc>
                  <a:txBody>
                    <a:bodyPr/>
                    <a:lstStyle/>
                    <a:p>
                      <a:pPr marL="0" lvl="0" indent="0">
                        <a:buNone/>
                      </a:pPr>
                      <a:r>
                        <a:t>(+,−)</a:t>
                      </a:r>
                    </a:p>
                  </a:txBody>
                  <a:tcPr/>
                </a:tc>
                <a:extLst>
                  <a:ext uri="{0D108BD9-81ED-4DB2-BD59-A6C34878D82A}">
                    <a16:rowId xmlns:a16="http://schemas.microsoft.com/office/drawing/2014/main" val="10002"/>
                  </a:ext>
                </a:extLst>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11.7</a:t>
            </a:r>
          </a:p>
        </p:txBody>
      </p:sp>
      <p:pic>
        <p:nvPicPr>
          <p:cNvPr id="3" name="Picture 1" descr="The graph shows the x y-coordinate plane. The x and y-axis each run from -7 to 7. The top-right portion of the plane is labeled “I” and “ordered pair +, +”, the top-left portion of the plane is labeled “II” and “ordered pair -, +”, the bottom-left portion of the plane is labelled “III”  “ordered pair -, -” and the bottom-right portion of the plane is labeled “IV” and “ordered pair +, -”."/>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Grafið sýnir xy-hnitaflöt. Bæði x-ásinn og y-ásinn ná frá -7 til 7. Efri hægri hluti flatarins er merktur „I“ og „röðuð tvennd +, +“, efri vinstri hlutinn er merktur „II“ og „röðuð tvennd -, +“, neðri vinstri hlutinn er merktur „III“ og „röðuð tvennd -, -“ og neðri hægri hlutinn er merktur „IV“ og „röðuð tvennd +,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11.2 Gröf línulegra jafna</a:t>
            </a:r>
          </a:p>
        </p:txBody>
      </p:sp>
      <p:sp>
        <p:nvSpPr>
          <p:cNvPr id="3" name="Content Placeholder 2"/>
          <p:cNvSpPr>
            <a:spLocks noGrp="1"/>
          </p:cNvSpPr>
          <p:nvPr>
            <p:ph idx="1"/>
          </p:nvPr>
        </p:nvSpPr>
        <p:spPr/>
        <p:txBody>
          <a:bodyPr/>
          <a:lstStyle/>
          <a:p>
            <a:pPr marL="0" lvl="0" indent="0">
              <a:buNone/>
            </a:pPr>
            <a:r>
              <a:rPr b="1"/>
              <a:t>Námsmarkmið</a:t>
            </a:r>
          </a:p>
          <a:p>
            <a:pPr lvl="0"/>
            <a:r>
              <a:rPr/>
              <a:t>Skilja sambandið milli lausna jöfnu og grafs hennar</a:t>
            </a:r>
          </a:p>
          <a:p>
            <a:pPr lvl="0"/>
            <a:r>
              <a:rPr/>
              <a:t>Teikna graf línulegrar jöfnu með því að merkja inn punkta</a:t>
            </a:r>
          </a:p>
          <a:p>
            <a:pPr lvl="0"/>
            <a:r>
              <a:rPr/>
              <a:t>Teikna gröf lóðréttra og láréttra lína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11.8</a:t>
            </a:r>
          </a:p>
        </p:txBody>
      </p:sp>
      <p:pic>
        <p:nvPicPr>
          <p:cNvPr id="3" name="Picture 1" descr="..."/>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Tafla 11.2</a:t>
            </a:r>
          </a:p>
        </p:txBody>
      </p:sp>
      <mc:AlternateContent xmlns:mc="http://schemas.openxmlformats.org/markup-compatibility/2006" xmlns:a14="http://schemas.microsoft.com/office/drawing/2010/main">
        <mc:Choice Requires="a14">
          <p:graphicFrame>
            <p:nvGraphicFramePr>
              <p:cNvPr id="6" name="Content Placeholder 5"/>
              <p:cNvGraphicFramePr>
                <a:graphicFrameLocks noGrp="1"/>
              </p:cNvGraphicFramePr>
              <p:nvPr>
                <p:ph idx="1"/>
              </p:nvPr>
            </p:nvGraphicFramePr>
            <p:xfrm>
              <a:off x="609600" y="952500"/>
              <a:ext cx="10972800" cy="1828800"/>
            </p:xfrm>
            <a:graphic>
              <a:graphicData uri="http://schemas.openxmlformats.org/drawingml/2006/table">
                <a:tbl>
                  <a:tblPr firstRow="1" bandRow="1">
                    <a:tableStyleId>{5C22544A-7EE6-4342-B048-85BDC9FD1C3A}</a:tableStyleId>
                  </a:tblPr>
                  <a:tblGrid>
                    <a:gridCol w="3657600">
                      <a:extLst>
                        <a:ext uri="{9D8B030D-6E8A-4147-A177-3AD203B41FA5}">
                          <a16:colId xmlns:a16="http://schemas.microsoft.com/office/drawing/2014/main" val="20000"/>
                        </a:ext>
                      </a:extLst>
                    </a:gridCol>
                    <a:gridCol w="3657600">
                      <a:extLst>
                        <a:ext uri="{9D8B030D-6E8A-4147-A177-3AD203B41FA5}">
                          <a16:colId xmlns:a16="http://schemas.microsoft.com/office/drawing/2014/main" val="20001"/>
                        </a:ext>
                      </a:extLst>
                    </a:gridCol>
                    <a:gridCol w="3657600">
                      <a:extLst>
                        <a:ext uri="{9D8B030D-6E8A-4147-A177-3AD203B41FA5}">
                          <a16:colId xmlns:a16="http://schemas.microsoft.com/office/drawing/2014/main" val="20002"/>
                        </a:ext>
                      </a:extLst>
                    </a:gridCol>
                  </a:tblGrid>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𝑦</m:t>
                                </m:r>
                                <m:r>
                                  <a:rPr>
                                    <a:latin typeface="Cambria Math" panose="02040503050406030204" pitchFamily="18" charset="0"/>
                                  </a:rPr>
                                  <m:t>=2</m:t>
                                </m:r>
                                <m:r>
                                  <a:rPr>
                                    <a:latin typeface="Cambria Math" panose="02040503050406030204" pitchFamily="18" charset="0"/>
                                  </a:rPr>
                                  <m:t>𝑥</m:t>
                                </m:r>
                                <m:r>
                                  <a:rPr>
                                    <a:latin typeface="Cambria Math" panose="02040503050406030204" pitchFamily="18" charset="0"/>
                                  </a:rPr>
                                  <m:t>+1</m:t>
                                </m:r>
                              </m:oMath>
                            </m:oMathPara>
                          </a14:m>
                          <a:endParaRPr/>
                        </a:p>
                      </a:txBody>
                      <a:tcPr/>
                    </a:tc>
                    <a:tc>
                      <a:txBody>
                        <a:bodyPr/>
                        <a:lstStyle/>
                        <a:p>
                          <a:endParaRPr/>
                        </a:p>
                      </a:txBody>
                      <a:tcPr/>
                    </a:tc>
                    <a:tc>
                      <a:txBody>
                        <a:bodyPr/>
                        <a:lstStyle/>
                        <a:p>
                          <a:endParaRPr/>
                        </a:p>
                      </a:txBody>
                      <a:tcPr/>
                    </a:tc>
                    <a:extLst>
                      <a:ext uri="{0D108BD9-81ED-4DB2-BD59-A6C34878D82A}">
                        <a16:rowId xmlns:a16="http://schemas.microsoft.com/office/drawing/2014/main" val="10000"/>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𝑥</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𝑦</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d>
                                  <m:dPr>
                                    <m:ctrlPr>
                                      <a:rPr i="1">
                                        <a:latin typeface="Cambria Math" panose="02040503050406030204" pitchFamily="18" charset="0"/>
                                      </a:rPr>
                                    </m:ctrlPr>
                                  </m:dPr>
                                  <m:e>
                                    <m:r>
                                      <a:rPr>
                                        <a:latin typeface="Cambria Math" panose="02040503050406030204" pitchFamily="18" charset="0"/>
                                      </a:rPr>
                                      <m:t>𝑥</m:t>
                                    </m:r>
                                    <m:r>
                                      <a:rPr>
                                        <a:latin typeface="Cambria Math" panose="02040503050406030204" pitchFamily="18" charset="0"/>
                                      </a:rPr>
                                      <m:t>,</m:t>
                                    </m:r>
                                    <m:r>
                                      <a:rPr>
                                        <a:latin typeface="Cambria Math" panose="02040503050406030204" pitchFamily="18" charset="0"/>
                                      </a:rPr>
                                      <m:t>𝑦</m:t>
                                    </m:r>
                                  </m:e>
                                </m:d>
                              </m:oMath>
                            </m:oMathPara>
                          </a14:m>
                          <a:endParaRPr/>
                        </a:p>
                      </a:txBody>
                      <a:tcPr/>
                    </a:tc>
                    <a:extLst>
                      <a:ext uri="{0D108BD9-81ED-4DB2-BD59-A6C34878D82A}">
                        <a16:rowId xmlns:a16="http://schemas.microsoft.com/office/drawing/2014/main" val="10001"/>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0</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d>
                                  <m:dPr>
                                    <m:ctrlPr>
                                      <a:rPr i="1">
                                        <a:latin typeface="Cambria Math" panose="02040503050406030204" pitchFamily="18" charset="0"/>
                                      </a:rPr>
                                    </m:ctrlPr>
                                  </m:dPr>
                                  <m:e>
                                    <m:r>
                                      <a:rPr>
                                        <a:latin typeface="Cambria Math" panose="02040503050406030204" pitchFamily="18" charset="0"/>
                                      </a:rPr>
                                      <m:t>0,1</m:t>
                                    </m:r>
                                  </m:e>
                                </m:d>
                              </m:oMath>
                            </m:oMathPara>
                          </a14:m>
                          <a:endParaRPr/>
                        </a:p>
                      </a:txBody>
                      <a:tcPr/>
                    </a:tc>
                    <a:extLst>
                      <a:ext uri="{0D108BD9-81ED-4DB2-BD59-A6C34878D82A}">
                        <a16:rowId xmlns:a16="http://schemas.microsoft.com/office/drawing/2014/main" val="10002"/>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3</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d>
                                  <m:dPr>
                                    <m:ctrlPr>
                                      <a:rPr i="1">
                                        <a:latin typeface="Cambria Math" panose="02040503050406030204" pitchFamily="18" charset="0"/>
                                      </a:rPr>
                                    </m:ctrlPr>
                                  </m:dPr>
                                  <m:e>
                                    <m:r>
                                      <a:rPr>
                                        <a:latin typeface="Cambria Math" panose="02040503050406030204" pitchFamily="18" charset="0"/>
                                      </a:rPr>
                                      <m:t>1,3</m:t>
                                    </m:r>
                                  </m:e>
                                </m:d>
                              </m:oMath>
                            </m:oMathPara>
                          </a14:m>
                          <a:endParaRPr/>
                        </a:p>
                      </a:txBody>
                      <a:tcPr/>
                    </a:tc>
                    <a:extLst>
                      <a:ext uri="{0D108BD9-81ED-4DB2-BD59-A6C34878D82A}">
                        <a16:rowId xmlns:a16="http://schemas.microsoft.com/office/drawing/2014/main" val="10003"/>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−2</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−3</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d>
                                  <m:dPr>
                                    <m:ctrlPr>
                                      <a:rPr i="1">
                                        <a:latin typeface="Cambria Math" panose="02040503050406030204" pitchFamily="18" charset="0"/>
                                      </a:rPr>
                                    </m:ctrlPr>
                                  </m:dPr>
                                  <m:e>
                                    <m:r>
                                      <a:rPr>
                                        <a:latin typeface="Cambria Math" panose="02040503050406030204" pitchFamily="18" charset="0"/>
                                      </a:rPr>
                                      <m:t>−2,−3</m:t>
                                    </m:r>
                                  </m:e>
                                </m:d>
                              </m:oMath>
                            </m:oMathPara>
                          </a14:m>
                          <a:endParaRPr/>
                        </a:p>
                      </a:txBody>
                      <a:tcPr/>
                    </a:tc>
                    <a:extLst>
                      <a:ext uri="{0D108BD9-81ED-4DB2-BD59-A6C34878D82A}">
                        <a16:rowId xmlns:a16="http://schemas.microsoft.com/office/drawing/2014/main" val="10004"/>
                      </a:ext>
                    </a:extLst>
                  </a:tr>
                </a:tbl>
              </a:graphicData>
            </a:graphic>
          </p:graphicFrame>
        </mc:Choice>
        <mc:Fallback xmlns="">
          <p:graphicFrame>
            <p:nvGraphicFramePr>
              <p:cNvPr id="6" name="Content Placeholder 5"/>
              <p:cNvGraphicFramePr>
                <a:graphicFrameLocks noGrp="1"/>
              </p:cNvGraphicFramePr>
              <p:nvPr>
                <p:ph idx="1"/>
              </p:nvPr>
            </p:nvGraphicFramePr>
            <p:xfrm>
              <a:off x="609600" y="952500"/>
              <a:ext cx="10972800" cy="1828800"/>
            </p:xfrm>
            <a:graphic>
              <a:graphicData uri="http://schemas.openxmlformats.org/drawingml/2006/table">
                <a:tbl>
                  <a:tblPr firstRow="1" bandRow="1">
                    <a:tableStyleId>{5C22544A-7EE6-4342-B048-85BDC9FD1C3A}</a:tableStyleId>
                  </a:tblPr>
                  <a:tblGrid>
                    <a:gridCol w="3657600">
                      <a:extLst>
                        <a:ext uri="{9D8B030D-6E8A-4147-A177-3AD203B41FA5}">
                          <a16:colId xmlns:a16="http://schemas.microsoft.com/office/drawing/2014/main" val="20000"/>
                        </a:ext>
                      </a:extLst>
                    </a:gridCol>
                    <a:gridCol w="3657600">
                      <a:extLst>
                        <a:ext uri="{9D8B030D-6E8A-4147-A177-3AD203B41FA5}">
                          <a16:colId xmlns:a16="http://schemas.microsoft.com/office/drawing/2014/main" val="20001"/>
                        </a:ext>
                      </a:extLst>
                    </a:gridCol>
                    <a:gridCol w="3657600">
                      <a:extLst>
                        <a:ext uri="{9D8B030D-6E8A-4147-A177-3AD203B41FA5}">
                          <a16:colId xmlns:a16="http://schemas.microsoft.com/office/drawing/2014/main" val="20002"/>
                        </a:ext>
                      </a:extLst>
                    </a:gridCol>
                  </a:tblGrid>
                  <a:tr h="365760">
                    <a:tc>
                      <a:txBody>
                        <a:bodyPr/>
                        <a:lstStyle/>
                        <a:p>
                          <a:endParaRPr lang="en-US"/>
                        </a:p>
                      </a:txBody>
                      <a:tcPr>
                        <a:blipFill>
                          <a:blip r:embed="rId2"/>
                          <a:stretch>
                            <a:fillRect l="-347" t="-3448" r="-201042" b="-403448"/>
                          </a:stretch>
                        </a:blipFill>
                      </a:tcPr>
                    </a:tc>
                    <a:tc>
                      <a:txBody>
                        <a:bodyPr/>
                        <a:lstStyle/>
                        <a:p>
                          <a:endParaRPr/>
                        </a:p>
                      </a:txBody>
                      <a:tcPr/>
                    </a:tc>
                    <a:tc>
                      <a:txBody>
                        <a:bodyPr/>
                        <a:lstStyle/>
                        <a:p>
                          <a:endParaRPr/>
                        </a:p>
                      </a:txBody>
                      <a:tcPr/>
                    </a:tc>
                    <a:extLst>
                      <a:ext uri="{0D108BD9-81ED-4DB2-BD59-A6C34878D82A}">
                        <a16:rowId xmlns:a16="http://schemas.microsoft.com/office/drawing/2014/main" val="10000"/>
                      </a:ext>
                    </a:extLst>
                  </a:tr>
                  <a:tr h="365760">
                    <a:tc>
                      <a:txBody>
                        <a:bodyPr/>
                        <a:lstStyle/>
                        <a:p>
                          <a:endParaRPr lang="en-US"/>
                        </a:p>
                      </a:txBody>
                      <a:tcPr>
                        <a:blipFill>
                          <a:blip r:embed="rId2"/>
                          <a:stretch>
                            <a:fillRect l="-347" t="-103448" r="-201042" b="-303448"/>
                          </a:stretch>
                        </a:blipFill>
                      </a:tcPr>
                    </a:tc>
                    <a:tc>
                      <a:txBody>
                        <a:bodyPr/>
                        <a:lstStyle/>
                        <a:p>
                          <a:endParaRPr lang="en-US"/>
                        </a:p>
                      </a:txBody>
                      <a:tcPr>
                        <a:blipFill>
                          <a:blip r:embed="rId2"/>
                          <a:stretch>
                            <a:fillRect l="-100347" t="-103448" r="-101042" b="-303448"/>
                          </a:stretch>
                        </a:blipFill>
                      </a:tcPr>
                    </a:tc>
                    <a:tc>
                      <a:txBody>
                        <a:bodyPr/>
                        <a:lstStyle/>
                        <a:p>
                          <a:endParaRPr lang="en-US"/>
                        </a:p>
                      </a:txBody>
                      <a:tcPr>
                        <a:blipFill>
                          <a:blip r:embed="rId2"/>
                          <a:stretch>
                            <a:fillRect l="-200347" t="-103448" r="-1042" b="-303448"/>
                          </a:stretch>
                        </a:blipFill>
                      </a:tcPr>
                    </a:tc>
                    <a:extLst>
                      <a:ext uri="{0D108BD9-81ED-4DB2-BD59-A6C34878D82A}">
                        <a16:rowId xmlns:a16="http://schemas.microsoft.com/office/drawing/2014/main" val="10001"/>
                      </a:ext>
                    </a:extLst>
                  </a:tr>
                  <a:tr h="365760">
                    <a:tc>
                      <a:txBody>
                        <a:bodyPr/>
                        <a:lstStyle/>
                        <a:p>
                          <a:endParaRPr lang="en-US"/>
                        </a:p>
                      </a:txBody>
                      <a:tcPr>
                        <a:blipFill>
                          <a:blip r:embed="rId2"/>
                          <a:stretch>
                            <a:fillRect l="-347" t="-210714" r="-201042" b="-214286"/>
                          </a:stretch>
                        </a:blipFill>
                      </a:tcPr>
                    </a:tc>
                    <a:tc>
                      <a:txBody>
                        <a:bodyPr/>
                        <a:lstStyle/>
                        <a:p>
                          <a:endParaRPr lang="en-US"/>
                        </a:p>
                      </a:txBody>
                      <a:tcPr>
                        <a:blipFill>
                          <a:blip r:embed="rId2"/>
                          <a:stretch>
                            <a:fillRect l="-100347" t="-210714" r="-101042" b="-214286"/>
                          </a:stretch>
                        </a:blipFill>
                      </a:tcPr>
                    </a:tc>
                    <a:tc>
                      <a:txBody>
                        <a:bodyPr/>
                        <a:lstStyle/>
                        <a:p>
                          <a:endParaRPr lang="en-US"/>
                        </a:p>
                      </a:txBody>
                      <a:tcPr>
                        <a:blipFill>
                          <a:blip r:embed="rId2"/>
                          <a:stretch>
                            <a:fillRect l="-200347" t="-210714" r="-1042" b="-214286"/>
                          </a:stretch>
                        </a:blipFill>
                      </a:tcPr>
                    </a:tc>
                    <a:extLst>
                      <a:ext uri="{0D108BD9-81ED-4DB2-BD59-A6C34878D82A}">
                        <a16:rowId xmlns:a16="http://schemas.microsoft.com/office/drawing/2014/main" val="10002"/>
                      </a:ext>
                    </a:extLst>
                  </a:tr>
                  <a:tr h="365760">
                    <a:tc>
                      <a:txBody>
                        <a:bodyPr/>
                        <a:lstStyle/>
                        <a:p>
                          <a:endParaRPr lang="en-US"/>
                        </a:p>
                      </a:txBody>
                      <a:tcPr>
                        <a:blipFill>
                          <a:blip r:embed="rId2"/>
                          <a:stretch>
                            <a:fillRect l="-347" t="-300000" r="-201042" b="-106897"/>
                          </a:stretch>
                        </a:blipFill>
                      </a:tcPr>
                    </a:tc>
                    <a:tc>
                      <a:txBody>
                        <a:bodyPr/>
                        <a:lstStyle/>
                        <a:p>
                          <a:endParaRPr lang="en-US"/>
                        </a:p>
                      </a:txBody>
                      <a:tcPr>
                        <a:blipFill>
                          <a:blip r:embed="rId2"/>
                          <a:stretch>
                            <a:fillRect l="-100347" t="-300000" r="-101042" b="-106897"/>
                          </a:stretch>
                        </a:blipFill>
                      </a:tcPr>
                    </a:tc>
                    <a:tc>
                      <a:txBody>
                        <a:bodyPr/>
                        <a:lstStyle/>
                        <a:p>
                          <a:endParaRPr lang="en-US"/>
                        </a:p>
                      </a:txBody>
                      <a:tcPr>
                        <a:blipFill>
                          <a:blip r:embed="rId2"/>
                          <a:stretch>
                            <a:fillRect l="-200347" t="-300000" r="-1042" b="-106897"/>
                          </a:stretch>
                        </a:blipFill>
                      </a:tcPr>
                    </a:tc>
                    <a:extLst>
                      <a:ext uri="{0D108BD9-81ED-4DB2-BD59-A6C34878D82A}">
                        <a16:rowId xmlns:a16="http://schemas.microsoft.com/office/drawing/2014/main" val="10003"/>
                      </a:ext>
                    </a:extLst>
                  </a:tr>
                  <a:tr h="365760">
                    <a:tc>
                      <a:txBody>
                        <a:bodyPr/>
                        <a:lstStyle/>
                        <a:p>
                          <a:endParaRPr lang="en-US"/>
                        </a:p>
                      </a:txBody>
                      <a:tcPr>
                        <a:blipFill>
                          <a:blip r:embed="rId2"/>
                          <a:stretch>
                            <a:fillRect l="-347" t="-400000" r="-201042" b="-6897"/>
                          </a:stretch>
                        </a:blipFill>
                      </a:tcPr>
                    </a:tc>
                    <a:tc>
                      <a:txBody>
                        <a:bodyPr/>
                        <a:lstStyle/>
                        <a:p>
                          <a:endParaRPr lang="en-US"/>
                        </a:p>
                      </a:txBody>
                      <a:tcPr>
                        <a:blipFill>
                          <a:blip r:embed="rId2"/>
                          <a:stretch>
                            <a:fillRect l="-100347" t="-400000" r="-101042" b="-6897"/>
                          </a:stretch>
                        </a:blipFill>
                      </a:tcPr>
                    </a:tc>
                    <a:tc>
                      <a:txBody>
                        <a:bodyPr/>
                        <a:lstStyle/>
                        <a:p>
                          <a:endParaRPr lang="en-US"/>
                        </a:p>
                      </a:txBody>
                      <a:tcPr>
                        <a:blipFill>
                          <a:blip r:embed="rId2"/>
                          <a:stretch>
                            <a:fillRect l="-200347" t="-400000" r="-1042" b="-6897"/>
                          </a:stretch>
                        </a:blipFill>
                      </a:tcPr>
                    </a:tc>
                    <a:extLst>
                      <a:ext uri="{0D108BD9-81ED-4DB2-BD59-A6C34878D82A}">
                        <a16:rowId xmlns:a16="http://schemas.microsoft.com/office/drawing/2014/main" val="10004"/>
                      </a:ext>
                    </a:extLst>
                  </a:tr>
                </a:tbl>
              </a:graphicData>
            </a:graphic>
          </p:graphicFrame>
        </mc:Fallback>
      </mc:AlternateContent>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11.9</a:t>
            </a:r>
          </a:p>
        </p:txBody>
      </p:sp>
      <p:pic>
        <p:nvPicPr>
          <p:cNvPr id="3" name="Picture 1" descr="The graph shows the x y-coordinate plane. The x and y-axis each run from -7 to 7. Three labeled points are shown, “ordered pair -2, -3”, “ordered pair 0, 1”, and ordered pair 1, 3”."/>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Grafið sýnir xy-hnitaflöt. Bæði x-ásinn og y-ásinn ná frá -7 til 7. Þrír merktir punktar eru sýndir: „röðuð tvennd -2, -3“, „röðuð tvennd 0, 1“ og „röðuð tvennd 1, 3“.</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11.10</a:t>
            </a:r>
          </a:p>
        </p:txBody>
      </p:sp>
      <p:pic>
        <p:nvPicPr>
          <p:cNvPr id="3" name="Picture 1" descr="The graph shows the x y-coordinate plane. The x and y-axis each run from -7 to 7. A line passes through three labeled points, “ordered pair -2, -3”, “ordered pair 0, 1”, and ordered pair 1, 3”."/>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Grafið sýnir xy-hnitaflöt. Bæði x-ásinn og y-ásinn ná frá -7 til 7. Lína liggur gegnum þrjá merkta punkta: „röðuð tvennd -2, -3“, „röðuð tvennd 0, 1“ og „röðuð tvennd 1, 3“.</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11.11</a:t>
            </a:r>
          </a:p>
        </p:txBody>
      </p:sp>
      <p:pic>
        <p:nvPicPr>
          <p:cNvPr id="3" name="Picture 1" descr="There are two figures. Figure a shows three points that are all contained on a straight line. There is a line with arrows that passed through the three points. Figure b shows 3 points that are not all arranged in a straight line."/>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Skoðum muninn á (a) og (b). Punktarnir þrír í (a) liggja á sömu línu og því má draga eina línu gegnum þá. Punktarnir þrír í (b) liggja ekki á sömu línu. Ekki er hægt að draga eina beina línu gegnum alla þrjá punktana.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11.12</a:t>
            </a:r>
          </a:p>
        </p:txBody>
      </p:sp>
      <p:pic>
        <p:nvPicPr>
          <p:cNvPr id="3" name="Picture 1" descr="The graph shows the x y-coordinate plane. The x and y-axis each run from -7 to 7. A vertical line passes through three labeled points, “ordered pair -3, 3”, “ordered pair -3, 2”, and ordered pair -3, 1”. The line is labeled x = -3."/>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Grafið sýnir xy-hnitaflöt. Bæði x-ásinn og y-ásinn ná frá -7 til 7. Lóðrétt lína liggur gegnum þrjá merkta punkta: „röðuð tvennd -3, 3“, „röðuð tvennd -3, 2“ og „röðuð tvennd -3, 1“. Línan er merkt x = -3.</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11.13</a:t>
            </a:r>
          </a:p>
        </p:txBody>
      </p:sp>
      <p:pic>
        <p:nvPicPr>
          <p:cNvPr id="3" name="Picture 1" descr="The graph shows the x y-coordinate plane. The x and y-axis each run from -7 to 7. A horizontal  line passes through three labeled points, “ordered pair 0, 4”, “ordered pair 2, 4”, and ordered pair 4, 4”. The line is labeled y = 4."/>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Grafið sýnir xy-hnitaflöt. Bæði x-ásinn og y-ásinn ná frá -7 til 7. Lárétt lína liggur gegnum þrjá merkta punkta: „röðuð tvennd 0, 4“, „röðuð tvennd 2, 4“ og „röðuð tvennd 4, 4“. Línan er merkt y = 4.</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11.3 Teikning grafa með ásaskurðpunktum</a:t>
            </a:r>
          </a:p>
        </p:txBody>
      </p:sp>
      <p:sp>
        <p:nvSpPr>
          <p:cNvPr id="3" name="Content Placeholder 2"/>
          <p:cNvSpPr>
            <a:spLocks noGrp="1"/>
          </p:cNvSpPr>
          <p:nvPr>
            <p:ph idx="1"/>
          </p:nvPr>
        </p:nvSpPr>
        <p:spPr/>
        <p:txBody>
          <a:bodyPr/>
          <a:lstStyle/>
          <a:p>
            <a:pPr marL="0" lvl="0" indent="0">
              <a:buNone/>
            </a:pPr>
            <a:r>
              <a:rPr b="1"/>
              <a:t>Námsmarkmið</a:t>
            </a:r>
          </a:p>
          <a:p>
            <a:pPr lvl="0"/>
            <a:r>
              <a:rPr/>
              <a:t>Finna ásaskurðpunkta á grafi</a:t>
            </a:r>
          </a:p>
          <a:p>
            <a:pPr lvl="0"/>
            <a:r>
              <a:rPr/>
              <a:t>Finna ásaskurðpunkta út frá jöfnu línu</a:t>
            </a:r>
          </a:p>
          <a:p>
            <a:pPr lvl="0"/>
            <a:r>
              <a:rPr/>
              <a:t>Teikna línu með ásaskurðpunktunum</a:t>
            </a:r>
          </a:p>
          <a:p>
            <a:pPr lvl="0"/>
            <a:r>
              <a:rPr/>
              <a:t>Velja hentugustu aðferðina til að teikna línu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11.14</a:t>
            </a:r>
          </a:p>
        </p:txBody>
      </p:sp>
      <p:pic>
        <p:nvPicPr>
          <p:cNvPr id="3" name="Picture 1" descr="The graph shows the x y-coordinate plane. The x and y-axis each run from -7 to 7. A line passes through two labeled points, “ordered pair 0, 6” and ordered pair 3, 0”."/>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Grafið sýnir xy-hnitakerfi. Bæði x-ásinn og y-ásinn ná frá -7 til 7. Lína liggur í gegnum tvo merkta punkta, „raðaða tvenndin 0, 6“ og „raðaða tvenndin 3, 0“.</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11.15</a:t>
            </a:r>
          </a:p>
        </p:txBody>
      </p:sp>
      <p:pic>
        <p:nvPicPr>
          <p:cNvPr id="3" name="Picture 1" descr="A table illustrates how to find the x-intercept and y-intercept for the equation 2x + y = 6, by substituting 0 for y to find the x-intercept, and 0 for x to find the y-intercept."/>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Tafla sýnir hvernig finna má skurðpunkta grafs jöfnunnar 2x + y = 6 við x-ás og y-ás: y er sett jafnt og 0 til að finna skurðpunktinn við x-ás og x er sett jafnt og 0 til að finna skurðpunktinn við y-ás.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11.16</a:t>
            </a:r>
          </a:p>
        </p:txBody>
      </p:sp>
      <p:pic>
        <p:nvPicPr>
          <p:cNvPr id="3" name="Picture 1" descr="..."/>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11.4 Skilningur á hallatölu línu</a:t>
            </a:r>
          </a:p>
        </p:txBody>
      </p:sp>
      <p:sp>
        <p:nvSpPr>
          <p:cNvPr id="3" name="Content Placeholder 2"/>
          <p:cNvSpPr>
            <a:spLocks noGrp="1"/>
          </p:cNvSpPr>
          <p:nvPr>
            <p:ph idx="1"/>
          </p:nvPr>
        </p:nvSpPr>
        <p:spPr/>
        <p:txBody>
          <a:bodyPr/>
          <a:lstStyle/>
          <a:p>
            <a:pPr marL="0" lvl="0" indent="0">
              <a:buNone/>
            </a:pPr>
            <a:r>
              <a:rPr b="1"/>
              <a:t>Námsmarkmið</a:t>
            </a:r>
          </a:p>
          <a:p>
            <a:pPr lvl="0"/>
            <a:r>
              <a:rPr/>
              <a:t>Nota pinnabretti til að sýna hallatölu</a:t>
            </a:r>
          </a:p>
          <a:p>
            <a:pPr lvl="0"/>
            <a:r>
              <a:rPr/>
              <a:t>Finna hallatölu línu út frá grafi hennar</a:t>
            </a:r>
          </a:p>
          <a:p>
            <a:pPr lvl="0"/>
            <a:r>
              <a:rPr/>
              <a:t>Finna hallatölu láréttra og lóðréttra lína</a:t>
            </a:r>
          </a:p>
          <a:p>
            <a:pPr lvl="0"/>
            <a:r>
              <a:rPr/>
              <a:t>Nota hallatöluformúluna til að finna hallatölu línu milli tveggja punkta</a:t>
            </a:r>
          </a:p>
          <a:p>
            <a:pPr lvl="0"/>
            <a:r>
              <a:rPr/>
              <a:t>Teikna graf línu út frá punkti og hallatölu; leysa dæmi um hagnýtingu hallatölu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11.17</a:t>
            </a:r>
          </a:p>
        </p:txBody>
      </p:sp>
      <p:pic>
        <p:nvPicPr>
          <p:cNvPr id="3" name="Picture 1" descr="The figure shows a grid of evenly spaced dots. There are 5 rows and 5 columns. There is a rubber band style loop connecting the point in column 1 row 4 and the point in column 4 row 2."/>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Myndin sýnir net jafndreifðra punkta í 5 röðum og 5 dálkum. Teygja liggur milli punktsins í dálki 1, röð 4, og punktsins í dálki 4, röð 2.</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11.18</a:t>
            </a:r>
          </a:p>
        </p:txBody>
      </p:sp>
      <p:pic>
        <p:nvPicPr>
          <p:cNvPr id="3" name="Picture 1" descr="The figure shows a grid of evenly spaced dots. There are 5 rows and 5 columns. There is a rubber band style triangle connecting three of the three points at column 1 row 2, column 1 row 4,and column 4 row 2."/>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Myndin sýnir net jafndreifðra punkta í 5 röðum og 5 dálkum. Teygja myndar þríhyrning milli þriggja punkta: í dálki 1, röð 2; dálki 1, röð 4; og dálki 4, röð 2.</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11.19</a:t>
            </a:r>
          </a:p>
        </p:txBody>
      </p:sp>
      <p:pic>
        <p:nvPicPr>
          <p:cNvPr id="3" name="Picture 1" descr="This figure shows two arrows. The first arrow is vertical and is labeled “rise”. The second arrow begins at the end of the first arrow extending to the right and is labeled “run”."/>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Myndin sýnir tvær örvar. Fyrri örin er lóðrétt og merkt „lóðrétt breyting“. Síðari örin hefst við enda þeirrar fyrri, vísar til hægri og er merkt „lárétt breyting“.</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11.20</a:t>
            </a:r>
          </a:p>
        </p:txBody>
      </p:sp>
      <p:pic>
        <p:nvPicPr>
          <p:cNvPr id="3" name="Picture 1" descr="..."/>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11.21</a:t>
            </a:r>
          </a:p>
        </p:txBody>
      </p:sp>
      <p:pic>
        <p:nvPicPr>
          <p:cNvPr id="3" name="Picture 1" descr="The figure shows a grid of evenly spaced dots. There are 5 rows and 5 columns. There is a rubber band style triangle connecting three of the three points at column 1 row 2, column 1 row 4, and column 4 row 2. The triangle has a rise of 2 units and a run of 3 units."/>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Myndin sýnir net jafndreifðra punkta í 5 röðum og 5 dálkum. Teygja myndar þríhyrning milli þriggja punkta: í dálki 1, röð 2; dálki 1, röð 4; og dálki 4, röð 2. Lóðrétta breytingin er 2 einingar og lárétta breytingin 3 einingar.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11.22</a:t>
            </a:r>
          </a:p>
        </p:txBody>
      </p:sp>
      <p:pic>
        <p:nvPicPr>
          <p:cNvPr id="3" name="Picture 1" descr="..."/>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11.23</a:t>
            </a:r>
          </a:p>
        </p:txBody>
      </p:sp>
      <p:pic>
        <p:nvPicPr>
          <p:cNvPr id="3" name="Picture 1" descr="..."/>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11.24</a:t>
            </a:r>
          </a:p>
        </p:txBody>
      </p:sp>
      <p:pic>
        <p:nvPicPr>
          <p:cNvPr id="3" name="Picture 1" descr="The graph shows the x y-coordinate plane. The x-axis runs from -1 to 5. The y-axis runs from -1 to 7. A horizontal line passes through the labeled points “ordered pair 0, 4” and “ordered pair 3, 4”."/>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Grafið sýnir xy-hnitakerfi. x-ásinn nær frá -1 til 5 og y-ásinn frá -1 til 7. Lárétt lína liggur í gegnum merktu punktana „raðaða tvenndin 0, 4“ og „raðaða tvenndin 3, 4“.</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11.25</a:t>
            </a:r>
          </a:p>
        </p:txBody>
      </p:sp>
      <p:pic>
        <p:nvPicPr>
          <p:cNvPr id="3" name="Picture 1" descr="The graph shows the x y-coordinate plane. Both axes run from -5 to 5. A vertical line passes through the labeled points “ordered pair 3, 2” and “ordered pair 3, 0”."/>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Grafið sýnir xy-hnitakerfi. Báðir ásarnir ná frá -5 til 5. Lóðrétt lína liggur í gegnum merktu punktana „raðaða tvenndin 3, 2“ og „raðaða tvenndin 3, 0“.</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11.26</a:t>
            </a:r>
          </a:p>
        </p:txBody>
      </p:sp>
      <p:pic>
        <p:nvPicPr>
          <p:cNvPr id="3" name="Picture 1" descr="The graph shows the x y-coordinate plane. The x-axis runs from 0 to 7. The y-axis runs from 0 to 7. A line runs through the labeled points 2, 3 and 7, 6. A line segment runs from the point 2, 3 to the unlabeled point 2, 6. It is labeled y sub 2 minus y sub 1, 6 minus 3, 3. A line segment runs from the point 7, 6 to the unlabeled point 2, 6.  It os labeled x sub 2 minus x sub 1, 7 minus 2, 5."/>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Grafið sýnir xy-hnitakerfi. Bæði x-ásinn og y-ásinn ná frá 0 til 7. Lína liggur í gegnum merktu punktana 2, 3 og 7, 6. Línustrik liggur frá punktinum 2, 3 að ómerktum punkti 2, 6. Það er merkt y með vísi 2 mínus y með vísi 1, 6 mínus 3, 3. Annað línustrik liggur frá punktinum 7, 6 að ómerkta punktinum 2, 6. Það er merkt x með vísi 2 mínus x með vísi 1, 7 mínus 2, 5. </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D73CF-74FD-40C7-933E-A08F14EB12B2}"/>
              </a:ext>
            </a:extLst>
          </p:cNvPr>
          <p:cNvSpPr>
            <a:spLocks noGrp="1"/>
          </p:cNvSpPr>
          <p:nvPr>
            <p:ph type="title"/>
          </p:nvPr>
        </p:nvSpPr>
        <p:spPr/>
        <p:txBody>
          <a:bodyPr/>
          <a:lstStyle/>
          <a:p>
            <a:pPr>
              <a:defRPr>
                <a:solidFill>
                  <a:srgbClr val="548235"/>
                </a:solidFill>
              </a:defRPr>
            </a:pPr>
            <a:r>
              <a:rPr lang="en-US" dirty="0">
                <a:solidFill>
                  <a:srgbClr val="548235"/>
                </a:solidFill>
              </a:rPr>
              <a:t>Notkunarleyfi</a:t>
            </a:r>
          </a:p>
        </p:txBody>
      </p:sp>
      <p:sp>
        <p:nvSpPr>
          <p:cNvPr id="3" name="TextBox 2">
            <a:extLst>
              <a:ext uri="{FF2B5EF4-FFF2-40B4-BE49-F238E27FC236}">
                <a16:creationId xmlns:a16="http://schemas.microsoft.com/office/drawing/2014/main" id="{7D738BEB-9522-1384-03E2-DA18D0218CAD}"/>
              </a:ext>
            </a:extLst>
          </p:cNvPr>
          <p:cNvSpPr txBox="1"/>
          <p:nvPr/>
        </p:nvSpPr>
        <p:spPr>
          <a:xfrm>
            <a:off x="835742" y="1783388"/>
            <a:ext cx="10518058" cy="2031325"/>
          </a:xfrm>
          <a:prstGeom prst="rect">
            <a:avLst/>
          </a:prstGeom>
          <a:noFill/>
        </p:spPr>
        <p:txBody>
          <a:bodyPr wrap="square" rtlCol="0">
            <a:spAutoFit/>
          </a:bodyPr>
          <a:lstStyle/>
          <a:p>
            <a:pPr marR="0" lvl="0" algn="l" defTabSz="914400" rtl="0" eaLnBrk="1" fontAlgn="auto" latinLnBrk="0" hangingPunct="1">
              <a:lnSpc>
                <a:spcPct val="90000"/>
              </a:lnSpc>
              <a:spcBef>
                <a:spcPts val="1000"/>
              </a:spcBef>
              <a:spcAft>
                <a:spcPts val="0"/>
              </a:spcAft>
              <a:buClrTx/>
              <a:buSzTx/>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Þetta viðbótarefni frá OpenStax er © Rice University og gefið út samkvæmt alþjóðlega notkunarleyfinu CC BY-NC-SA 4.0. Aðeins má afrita það eða breyta því í óviðskiptalegum tilgangi, enda sé OpenStax og Rice University getið sem rétthafa og allar breytingar tilgreindar. Sérhverja aðlögun verður að birta með sams konar notkunarleyfi.</a:t>
            </a:r>
          </a:p>
        </p:txBody>
      </p:sp>
    </p:spTree>
    <p:extLst>
      <p:ext uri="{BB962C8B-B14F-4D97-AF65-F5344CB8AC3E}">
        <p14:creationId xmlns:p14="http://schemas.microsoft.com/office/powerpoint/2010/main" val="636211593"/>
      </p:ext>
    </p:extLst>
  </p:cSld>
  <p:clrMapOvr>
    <a:masterClrMapping/>
  </p:clrMapOvr>
</p:sld>
</file>

<file path=ppt/theme/theme1.xml><?xml version="1.0" encoding="utf-8"?>
<a:theme xmlns:a="http://schemas.openxmlformats.org/drawingml/2006/main" name="Office Theme">
  <a:themeElements>
    <a:clrScheme name="Custom 1">
      <a:dk1>
        <a:srgbClr val="000000"/>
      </a:dk1>
      <a:lt1>
        <a:srgbClr val="FFFFFF"/>
      </a:lt1>
      <a:dk2>
        <a:srgbClr val="44546A"/>
      </a:dk2>
      <a:lt2>
        <a:srgbClr val="E7E6E6"/>
      </a:lt2>
      <a:accent1>
        <a:srgbClr val="609A33"/>
      </a:accent1>
      <a:accent2>
        <a:srgbClr val="DB5935"/>
      </a:accent2>
      <a:accent3>
        <a:srgbClr val="464846"/>
      </a:accent3>
      <a:accent4>
        <a:srgbClr val="EAC322"/>
      </a:accent4>
      <a:accent5>
        <a:srgbClr val="1B1E3F"/>
      </a:accent5>
      <a:accent6>
        <a:srgbClr val="70AD47"/>
      </a:accent6>
      <a:hlink>
        <a:srgbClr val="29749C"/>
      </a:hlink>
      <a:folHlink>
        <a:srgbClr val="9450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2630</Words>
  <Application>Microsoft Macintosh PowerPoint</Application>
  <PresentationFormat>Widescreen</PresentationFormat>
  <Paragraphs>165</Paragraphs>
  <Slides>35</Slides>
  <Notes>26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35</vt:i4>
      </vt:variant>
    </vt:vector>
  </HeadingPairs>
  <TitlesOfParts>
    <vt:vector size="39" baseType="lpstr">
      <vt:lpstr>Arial</vt:lpstr>
      <vt:lpstr>Calibri</vt:lpstr>
      <vt:lpstr>Cambria Math</vt:lpstr>
      <vt:lpstr>Office Theme</vt:lpstr>
      <vt:lpstr>Prealgebra 2e</vt:lpstr>
      <vt:lpstr>Chapter outline</vt:lpstr>
      <vt:lpstr>Figure 11.1</vt:lpstr>
      <vt:lpstr>11.1 Use the Rectangular Coordinate System</vt:lpstr>
      <vt:lpstr>Figure 11.2</vt:lpstr>
      <vt:lpstr>Figure 11.3</vt:lpstr>
      <vt:lpstr>Figure 11.4</vt:lpstr>
      <vt:lpstr>Figure 11.5</vt:lpstr>
      <vt:lpstr>Figure 11.6</vt:lpstr>
      <vt:lpstr>Table 11.1</vt:lpstr>
      <vt:lpstr>Figure 11.7</vt:lpstr>
      <vt:lpstr>11.2 Graphing Linear Equations</vt:lpstr>
      <vt:lpstr>Figure 11.8</vt:lpstr>
      <vt:lpstr>Table 11.2</vt:lpstr>
      <vt:lpstr>Figure 11.9</vt:lpstr>
      <vt:lpstr>Figure 11.10</vt:lpstr>
      <vt:lpstr>Figure 11.11</vt:lpstr>
      <vt:lpstr>Figure 11.12</vt:lpstr>
      <vt:lpstr>Figure 11.13</vt:lpstr>
      <vt:lpstr>11.3 Graphing with Intercepts</vt:lpstr>
      <vt:lpstr>Figure 11.14</vt:lpstr>
      <vt:lpstr>Figure 11.15</vt:lpstr>
      <vt:lpstr>Figure 11.16</vt:lpstr>
      <vt:lpstr>11.4 Understand Slope of a Line</vt:lpstr>
      <vt:lpstr>Figure 11.17</vt:lpstr>
      <vt:lpstr>Figure 11.18</vt:lpstr>
      <vt:lpstr>Figure 11.19</vt:lpstr>
      <vt:lpstr>Figure 11.20</vt:lpstr>
      <vt:lpstr>Figure 11.21</vt:lpstr>
      <vt:lpstr>Figure 11.22</vt:lpstr>
      <vt:lpstr>Figure 11.23</vt:lpstr>
      <vt:lpstr>Figure 11.24</vt:lpstr>
      <vt:lpstr>Figure 11.25</vt:lpstr>
      <vt:lpstr>Figure 11.26</vt:lpstr>
      <vt:lpstr>License</vt:lpstr>
    </vt:vector>
  </TitlesOfParts>
  <LinksUpToDate>false</LinksUpToDate>
  <SharedDoc>false</SharedDoc>
  <HyperlinksChanged>false</HyperlinksChanged>
  <AppVersion>16.0000</AppVersion>
</Properties>
</file>

<file path=docProps/app0.xml><?xml version="1.0" encoding="utf-8"?>
<Properties xmlns="http://schemas.openxmlformats.org/officeDocument/2006/extended-properties" xmlns:vt="http://schemas.openxmlformats.org/officeDocument/2006/docPropsVTypes">
  <TotalTime>300</TotalTime>
  <Words>44</Words>
  <Application>Microsoft Macintosh PowerPoint</Application>
  <PresentationFormat>Widescreen</PresentationFormat>
  <Paragraphs>12</Paragraphs>
  <Slides>4</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Calibri</vt:lpstr>
      <vt:lpstr>Calibri Light</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Prealgebra 2e</dc:title>
  <dc:creator/>
  <cp:keywords/>
  <cp:lastModifiedBy>Colby Powers</cp:lastModifiedBy>
  <cp:revision>1</cp:revision>
  <dcterms:created xsi:type="dcterms:W3CDTF">2026-02-09T20:33:53Z</dcterms:created>
  <dcterms:modified xsi:type="dcterms:W3CDTF">2026-02-09T20:47:06Z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ubtitle">
    <vt:lpwstr>Chapter 11 Graphs</vt:lpwstr>
  </property>
</Properties>
</file>