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app0.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 Id="rId5" Type="http://schemas.openxmlformats.org/package/2006/relationships/metadata/extended-properties" Target="docProps/app0.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52" autoAdjust="0"/>
    <p:restoredTop sz="94694" autoAdjust="0"/>
  </p:normalViewPr>
  <p:slideViewPr>
    <p:cSldViewPr snapToGrid="0" snapToObjects="1">
      <p:cViewPr varScale="1">
        <p:scale>
          <a:sx n="104" d="100"/>
          <a:sy n="104" d="100"/>
        </p:scale>
        <p:origin x="232" y="568"/>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notesMaster" Target="notesMasters/notesMaster1.xml"/><Relationship Id="rId34" Type="http://schemas.openxmlformats.org/officeDocument/2006/relationships/presProps" Target="presProps.xml"/><Relationship Id="rId35" Type="http://schemas.openxmlformats.org/officeDocument/2006/relationships/viewProps" Target="viewProps.xml"/><Relationship Id="rId36" Type="http://schemas.openxmlformats.org/officeDocument/2006/relationships/theme" Target="theme/theme1.xml"/><Relationship Id="rId3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2/9/26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image shows a collage of mathematical terms such as algebra, decimals, equations, numbers etcetera. The words are written horizontally, vertically, and in different colors.</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table has two rows and six columns. The first column is a header column and it labels each row The first row is labeled “Car” and the second “Fuel economy (mpg)”. To the right of the ‘Car’ row are the labels: “Prius”, “Mini Cooper”, “Toyota Corolla”, “Versa”, “Honda Fit”. Each of these columns contains an image of the labeled car model. To the right of the “Fuel economy (mpg)” row are the algebraic equations: the letter p, the equals symbol, the number forty-eight; the letter m, the equals symbol, the number twenty-seven; the letter c, the equals symbol, the number twenty-eight; the letter v, the equals symbol, the number twenty-six; and the letter f, the equals symbol, the number twenty-seven.</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Table 2.7; Columns: Operation, Phrase, Expression; Row 1: Addition, a plus b</a:t>
            </a:r>
          </a:p>
          <a:p>
            <a:pPr marL="0" lvl="0" indent="0">
              <a:buNone/>
            </a:pPr>
            <a:endParaRPr/>
          </a:p>
          <a:p>
            <a:pPr marL="0" lvl="0" indent="0">
              <a:buNone/>
            </a:pPr>
            <a:r>
              <a:t>the sum of a and b</a:t>
            </a:r>
          </a:p>
          <a:p>
            <a:pPr marL="0" lvl="0" indent="0">
              <a:buNone/>
            </a:pPr>
            <a:endParaRPr/>
          </a:p>
          <a:p>
            <a:pPr marL="0" lvl="0" indent="0">
              <a:buNone/>
            </a:pPr>
            <a:r>
              <a:t>a increased by b</a:t>
            </a:r>
          </a:p>
          <a:p>
            <a:pPr marL="0" lvl="0" indent="0">
              <a:buNone/>
            </a:pPr>
            <a:endParaRPr/>
          </a:p>
          <a:p>
            <a:pPr marL="0" lvl="0" indent="0">
              <a:buNone/>
            </a:pPr>
            <a:r>
              <a:t>b more than a</a:t>
            </a:r>
          </a:p>
          <a:p>
            <a:pPr marL="0" lvl="0" indent="0">
              <a:buNone/>
            </a:pPr>
            <a:endParaRPr/>
          </a:p>
          <a:p>
            <a:pPr marL="0" lvl="0" indent="0">
              <a:buNone/>
            </a:pPr>
            <a:r>
              <a:t>the total of a and b</a:t>
            </a:r>
          </a:p>
          <a:p>
            <a:pPr marL="0" lvl="0" indent="0">
              <a:buNone/>
            </a:pPr>
            <a:endParaRPr/>
          </a:p>
          <a:p>
            <a:pPr marL="0" lvl="0" indent="0">
              <a:buNone/>
            </a:pPr>
            <a:r>
              <a:t>b added to a, a+b; Row 2: Subtraction, a minus b</a:t>
            </a:r>
          </a:p>
          <a:p>
            <a:pPr marL="0" lvl="0" indent="0">
              <a:buNone/>
            </a:pPr>
            <a:endParaRPr/>
          </a:p>
          <a:p>
            <a:pPr marL="0" lvl="0" indent="0">
              <a:buNone/>
            </a:pPr>
            <a:r>
              <a:t>the difference of a and b</a:t>
            </a:r>
          </a:p>
          <a:p>
            <a:pPr marL="0" lvl="0" indent="0">
              <a:buNone/>
            </a:pPr>
            <a:endParaRPr/>
          </a:p>
          <a:p>
            <a:pPr marL="0" lvl="0" indent="0">
              <a:buNone/>
            </a:pPr>
            <a:r>
              <a:t>b subtracted from a</a:t>
            </a:r>
          </a:p>
          <a:p>
            <a:pPr marL="0" lvl="0" indent="0">
              <a:buNone/>
            </a:pPr>
            <a:endParaRPr/>
          </a:p>
          <a:p>
            <a:pPr marL="0" lvl="0" indent="0">
              <a:buNone/>
            </a:pPr>
            <a:r>
              <a:t>a decreased by b</a:t>
            </a:r>
          </a:p>
          <a:p>
            <a:pPr marL="0" lvl="0" indent="0">
              <a:buNone/>
            </a:pPr>
            <a:endParaRPr/>
          </a:p>
          <a:p>
            <a:pPr marL="0" lvl="0" indent="0">
              <a:buNone/>
            </a:pPr>
            <a:r>
              <a:t>b less than a, a−b; Row 3: Multiplication, a times b</a:t>
            </a:r>
          </a:p>
          <a:p>
            <a:pPr marL="0" lvl="0" indent="0">
              <a:buNone/>
            </a:pPr>
            <a:endParaRPr/>
          </a:p>
          <a:p>
            <a:pPr marL="0" lvl="0" indent="0">
              <a:buNone/>
            </a:pPr>
            <a:r>
              <a:t>the product of a and b, a⋅b, ab, a(b), (a)(b); Row 4: Division, a divided by b</a:t>
            </a:r>
          </a:p>
          <a:p>
            <a:pPr marL="0" lvl="0" indent="0">
              <a:buNone/>
            </a:pPr>
            <a:endParaRPr/>
          </a:p>
          <a:p>
            <a:pPr marL="0" lvl="0" indent="0">
              <a:buNone/>
            </a:pPr>
            <a:r>
              <a:t>the quotient of a and b</a:t>
            </a:r>
          </a:p>
          <a:p>
            <a:pPr marL="0" lvl="0" indent="0">
              <a:buNone/>
            </a:pPr>
            <a:endParaRPr/>
          </a:p>
          <a:p>
            <a:pPr marL="0" lvl="0" indent="0">
              <a:buNone/>
            </a:pPr>
            <a:r>
              <a:t>the ratio of a and b</a:t>
            </a:r>
          </a:p>
          <a:p>
            <a:pPr marL="0" lvl="0" indent="0">
              <a:buNone/>
            </a:pPr>
            <a:endParaRPr/>
          </a:p>
          <a:p>
            <a:pPr marL="0" lvl="0" indent="0">
              <a:buNone/>
            </a:pPr>
            <a:r>
              <a:t>b divided into a, a÷b, a/b, ab, ba</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image is divided in half vertically. On the left side is an envelope with three counters below it. On the right side is 8 counters.</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image is in two parts. On the left is a rectangle divided in half vertically. On the left side of the rectangle is an envelope with three counters below it. The 3 counters are circled in red with an arrow pointing out of the rectangle. On the right side is 8 counters. The bottom 3 counters are circled in red with an arrow pointing out of the rectangle. The 3 circled counters are removed from both sides of the rectangle, creating the new rectangle on the right of the image which is also divided in half vertically. On the left side of the rectangle is just an envelope. On the right side is 5 counters.</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image is divided in half vertically. On the left side is an envelope with three counters below it. On the right side is 8 counters.</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image shows a chart with five rows and ten columns. The first row lists the numbers from 1 to 10. The second row lists the numbers from 11 to 20. The third row lists the numbers from 21 to 30. The fourth row lists the numbers from 31 and 40. The fifth row lists the numbers from 41 to 50. All factors of 2 are highlighted in blue.</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image shows a chart with five rows and ten columns. The first row lists the numbers from 1 to 10. The second row lists the numbers from 11 to 20. The third row lists the numbers from 21 to 30. The fourth row lists the numbers from 31 and 40. The fifth row lists the numbers from 41 to 50. All factors of 5 are highlighted in blue.</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image shows a chart with five rows and ten columns. The first row lists the numbers from 1 to 10. The second row lists the numbers from 11 to 20. The third row lists the numbers from 21 to 30. The fourth row lists the numbers from 31 and 40. The fifth row lists the numbers from 41 to 50. All factors of 10 are highlighted in blue.</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image shows a chart with five rows and ten columns. The first row lists the numbers from 1 to 10. The second row lists the numbers from 11 to 20. The third row lists the numbers from 21 to 30. The fourth row lists the numbers from 31 and 40. The fifth row lists the numbers from 41 to 50. All factors of 3 are highlighted in blue.</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shows a table with twenty rows and three columns. The first row is a header row. It labels the columns as “Number”, “Factor” and “Prime or composite?” The second row lists the number 2, in red, under the “Number” column, the numbers 1 and 2 under the “Factors” column and the word prime under the “Prime or Composite?” column. The third row lists the number 3, in red, under the “Number” column, the numbers 1 and 3 under the “Factors” column and the word prime under the “Prime or Composite?” column. The fourth row lists the number 4 under the “Number” column, the numbers 1, 2 and 4 under the “Factors” column and the word composite under the “Prime or Composite?” column. The fifth row lists the number 5, in red, under the “Number” column, the numbers 1 and 5 under the “Factors” column and the word prime under the “Prime or Composite?” column. The sixth row lists the number 6 under the “Number” column, the numbers 1, 2, 3 and 6 under the “Factors” column and the word composite under the “Prime or Composite?” column. The seventh row lists the number 7, in red, under the “Number” column, the numbers 1 and 7 under the “Factors” column and the word prime under the “Prime or Composite?” column. The eighth row lists the number 8 under the “Number” column, the numbers 1, 2, 4 and 8 under the “Factors” column and the word composite under the “Prime or Composite?” column. The ninth row lists the number 9 under the “Number” column, the numbers 1, 3 and 9 under the “Factors” column and the word composite under the “Prime or Composite?” column. The tenth row lists the number 10 under the “Number” column, the numbers 1, 2, 5 and 10 under the “Factors” column and the word composite under the “Prime or Composite?” column. The eleventh row lists the number 11, in red, under the “Number” column, the numbers 1 and 11 under the “Factors” column and the word prime under the “Prime or Composite?” column. The twelfth row lists the number 12 under the “Number” column, the numbers 1, 2, 3, 4, 6 and 12 under the “Factors” column and the word composite under the “Prime or Composite?” column. The thirteenth row lists the number 13, in red, under the “Number” column, the numbers 1 and 13 under the “Factors” column and the word prime under the “Prime or Composite?” column. The fourteenth row lists the number 14 under the “Number” column, the numbers 1, 2, 7 and 14 under the “Factors” column and the word composite under the “Prime or Composite?” column. The fifteenth row lists the number 15 under the “Number” column, the numbers 1, 2, 3, 5 and 15 under the “Factors” column and the word composite under the “Prime or Composite?” column. The sixteenth row lists the number 16 under the “Number” column, the numbers 1, 2, 4, 8 and 16 under the “Factors” column and the word composite under the “Prime or Composite?” column. The seventeenth row lists the number 17, in red, under the “Number” column, the numbers 1 and 17 under the “Factors” column and the word prime under the “Prime or Composite?” column. The eighteenth row lists the number 18 under the “Number” column, the numbers 1, 2, 3, 6, 9 and 18 under the “Factors” column and the word composite under the “Prime or Composite?” column. The nineteenth row lists the number 19, in red, under the “Number” column, the numbers 1 and 19 under the “Factors” column and the word prime under the “Prime or Composite?” column. The twentieth row lists the number 20 under the “Number” column, the numbers 1, 2, 4, 5, 10 and 20 under the “Factors” column and the word composite under the “Prime or Composite?” column.</a:t>
            </a:r>
          </a:p>
        </p:txBody>
      </p:sp>
      <p:sp>
        <p:nvSpPr>
          <p:cNvPr id="4" name="Slide Number Placeholder 3"/>
          <p:cNvSpPr>
            <a:spLocks noGrp="1"/>
          </p:cNvSpPr>
          <p:nvPr>
            <p:ph type="sldNum" sz="quarter" idx="10"/>
          </p:nvPr>
        </p:nvSpPr>
        <p:spPr/>
        <p:txBody>
          <a:bodyPr/>
          <a:lstStyle/>
          <a:p>
            <a:fld id="{18BDFEC3-8487-43E8-A154-7C12CBC1FFF2}" type="slidenum">
              <a:rPr lang="en-US"/>
              <a:t>29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70AD47"/>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70AD47"/>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ns0:Relationships xmlns:ns0="http://schemas.openxmlformats.org/package/2006/relationships"><ns0:Relationship Id="rId1" Type="http://schemas.openxmlformats.org/officeDocument/2006/relationships/slideLayout" Target="../slideLayouts/slideLayout1.xml" /><ns0:Relationship Id="rId2" Type="http://schemas.openxmlformats.org/officeDocument/2006/relationships/image" Target="../media/v3_image2_b54b2e1200d4.png" /></ns0: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notesSlide" Target="../notesSlides/notesSlide1.xml" /><ns0:Relationship Id="rId3" Type="http://schemas.openxmlformats.org/officeDocument/2006/relationships/image" Target="../media/v3_image3_d894b3df8be3.png" /></ns0: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4_ecabfc6f8969.png" /></ns0:Relationships>
</file>

<file path=ppt/slides/_rels/slide6.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5_64333c3ef151.png" /></ns0:Relationships>
</file>

<file path=ppt/slides/_rels/slide7.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notesSlide" Target="../notesSlides/notesSlide2.xml" /><ns0:Relationship Id="rId3" Type="http://schemas.openxmlformats.org/officeDocument/2006/relationships/image" Target="../media/v3_image4_66ce1a039a90.png" /></ns0:Relationships>
</file>

<file path=ppt/slides/_rels/slide8.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7_8f9e1ff25f4c.png" /></ns0:Relationships>
</file>

<file path=ppt/slides/_rels/slide9.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8_100f2617c287.png" /></ns0: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9_88974a1c5983.png" /></ns0:Relationships>
</file>

<file path=ppt/slides/_rels/slide12.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10_26d1185a3ca0.png" /></ns0:Relationships>
</file>

<file path=ppt/slides/_rels/slide13.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notesSlide" Target="../notesSlides/notesSlide3.xml" /><ns0:Relationship Id="rId3" Type="http://schemas.openxmlformats.org/officeDocument/2006/relationships/image" Target="../media/v3_image6_9cd2a32506f5.png" /></ns0: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7.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8.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7.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14_18269662f0b8.png" /></ns0: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9.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0.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1.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2.jpg"/></Relationships>
</file>

<file path=ppt/slides/_rels/slide24.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13_1dd0798390d8.png" /></ns0:Relationships>
</file>

<file path=ppt/slides/_rels/slide25.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20_f2b72f2d31d7.png" /></ns0:Relationships>
</file>

<file path=ppt/slides/_rels/slide26.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21_3b16f98df6c7.png" /></ns0:Relationships>
</file>

<file path=ppt/slides/_rels/slide27.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22_2979d9d1dbfe.png" /></ns0:Relationships>
</file>

<file path=ppt/slides/_rels/slide28.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23_b94970230204.png" /></ns0:Relationships>
</file>

<file path=ppt/slides/_rels/slide29.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notesSlide" Target="../notesSlides/notesSlide11.xml" /><ns0:Relationship Id="rId3" Type="http://schemas.openxmlformats.org/officeDocument/2006/relationships/image" Target="../media/v3_image14_5ee9755dc565.png" /></ns0: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defRPr>
                <a:solidFill>
                  <a:srgbClr val="548235"/>
                </a:solidFill>
              </a:defRPr>
            </a:pPr>
            <a:r>
              <a:rPr>
                <a:solidFill>
                  <a:srgbClr val="548235"/>
                </a:solidFill>
              </a:rPr>
              <a:t>Foralgebra 2e</a:t>
            </a:r>
          </a:p>
        </p:txBody>
      </p:sp>
      <p:sp>
        <p:nvSpPr>
          <p:cNvPr id="3" name="Subtitle 2"/>
          <p:cNvSpPr>
            <a:spLocks noGrp="1"/>
          </p:cNvSpPr>
          <p:nvPr>
            <p:ph type="subTitle" idx="1"/>
          </p:nvPr>
        </p:nvSpPr>
        <p:spPr>
          <a:xfrm>
            <a:off x="1828800" y="2072269"/>
            <a:ext cx="8534400" cy="1752600"/>
          </a:xfrm>
        </p:spPr>
        <p:txBody>
          <a:bodyPr>
            <a:normAutofit lnSpcReduction="10000"/>
          </a:bodyPr>
          <a:lstStyle/>
          <a:p>
            <a:pPr marL="0" lvl="0" indent="0">
              <a:buNone/>
              <a:defRPr>
                <a:solidFill>
                  <a:srgbClr val="548235"/>
                </a:solidFill>
              </a:defRPr>
            </a:pPr>
            <a:r>
              <a:rPr>
                <a:solidFill>
                  <a:srgbClr val="548235"/>
                </a:solidFill>
              </a:rPr>
              <a:t>2. kafli Tungumál algebrunnar</a:t>
            </a:r>
            <a:br/>
            <a:br/>
            <a:endParaRPr/>
          </a:p>
        </p:txBody>
      </p:sp>
      <p:pic>
        <p:nvPicPr>
          <p:cNvPr id="4" name="Cover Image" descr="Cover image"/>
          <p:cNvPicPr>
            <a:picLocks noChangeAspect="1"/>
          </p:cNvPicPr>
          <p:nvPr/>
        </p:nvPicPr>
        <p:blipFill>
          <a:blip r:embed="rId2"/>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Yfirlit kaflans</a:t>
            </a:r>
          </a:p>
        </p:txBody>
      </p:sp>
      <p:sp>
        <p:nvSpPr>
          <p:cNvPr id="3" name="Content Placeholder 2"/>
          <p:cNvSpPr>
            <a:spLocks noGrp="1"/>
          </p:cNvSpPr>
          <p:nvPr>
            <p:ph idx="1"/>
          </p:nvPr>
        </p:nvSpPr>
        <p:spPr/>
        <p:txBody>
          <a:bodyPr/>
          <a:lstStyle/>
          <a:p>
            <a:pPr marL="457189" lvl="0" indent="-457189">
              <a:buAutoNum type="arabicPeriod"/>
            </a:pPr>
            <a:r>
              <a:rPr/>
              <a:t>Notkun tungumáls algebrunnar</a:t>
            </a:r>
          </a:p>
          <a:p>
            <a:pPr marL="457189" lvl="0" indent="-457189">
              <a:buAutoNum type="arabicPeriod"/>
            </a:pPr>
            <a:r>
              <a:rPr/>
              <a:t>Reikna gildi, einfalda og setja fram stæður</a:t>
            </a:r>
          </a:p>
          <a:p>
            <a:pPr marL="457189" lvl="0" indent="-457189">
              <a:buAutoNum type="arabicPeriod"/>
            </a:pPr>
            <a:r>
              <a:rPr/>
              <a:t>Jöfnur leystar með frádráttar- og samlagningareiginleikum jafnaðar</a:t>
            </a:r>
          </a:p>
          <a:p>
            <a:pPr marL="457189" lvl="0" indent="-457189">
              <a:buAutoNum type="arabicPeriod"/>
            </a:pPr>
            <a:r>
              <a:rPr/>
              <a:t>Finna margfeldi og þætti</a:t>
            </a:r>
          </a:p>
          <a:p>
            <a:pPr marL="457189" lvl="0" indent="-457189">
              <a:buAutoNum type="arabicPeriod"/>
            </a:pPr>
            <a:r>
              <a:rPr/>
              <a:t>Frumþáttun og minnsta samfeldi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2.1</a:t>
            </a:r>
          </a:p>
        </p:txBody>
      </p:sp>
      <p:pic>
        <p:nvPicPr>
          <p:cNvPr id="3" name="Picture 1" descr="The image shows a collage of mathematical terms such as algebra, decimals, equations, numbers etcetera. The words are written horizontally, vertically, and in different colors."/>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Algebra á sér sitt eigið tungumál. Á myndinni má sjá nokkur þeirra orða sem þú kynnist og notar við nám í foralgebru.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2.1 Notkun tungumáls algebrunnar</a:t>
            </a:r>
          </a:p>
        </p:txBody>
      </p:sp>
      <p:sp>
        <p:nvSpPr>
          <p:cNvPr id="3" name="Content Placeholder 2"/>
          <p:cNvSpPr>
            <a:spLocks noGrp="1"/>
          </p:cNvSpPr>
          <p:nvPr>
            <p:ph idx="1"/>
          </p:nvPr>
        </p:nvSpPr>
        <p:spPr/>
        <p:txBody>
          <a:bodyPr/>
          <a:lstStyle/>
          <a:p>
            <a:pPr marL="0" lvl="0" indent="0">
              <a:buNone/>
            </a:pPr>
            <a:r>
              <a:rPr b="1"/>
              <a:t>Námsmarkmið</a:t>
            </a:r>
          </a:p>
          <a:p>
            <a:pPr lvl="0"/>
            <a:r>
              <a:rPr/>
              <a:t>Nota breytur og algebrutákn</a:t>
            </a:r>
          </a:p>
          <a:p>
            <a:pPr lvl="0"/>
            <a:r>
              <a:rPr/>
              <a:t>Þekkja stæður og jöfnur</a:t>
            </a:r>
          </a:p>
          <a:p>
            <a:pPr lvl="0"/>
            <a:r>
              <a:rPr/>
              <a:t>Einfalda stæður með veldisvísum</a:t>
            </a:r>
          </a:p>
          <a:p>
            <a:pPr lvl="0"/>
            <a:r>
              <a:rPr/>
              <a:t>Einfalda stæður samkvæmt forgangsröð reikniaðgerða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2.1</a:t>
            </a:r>
          </a:p>
        </p:txBody>
      </p:sp>
      <mc:AlternateContent xmlns:mc="http://schemas.openxmlformats.org/markup-compatibility/2006" xmlns:a14="http://schemas.microsoft.com/office/drawing/2010/main">
        <mc:Choice Requires="a14">
          <p:graphicFrame>
            <p:nvGraphicFramePr>
              <p:cNvPr id="6" name="Content Placeholder 5"/>
              <p:cNvGraphicFramePr>
                <a:graphicFrameLocks noGrp="1"/>
              </p:cNvGraphicFramePr>
              <p:nvPr>
                <p:ph idx="1"/>
              </p:nvPr>
            </p:nvGraphicFramePr>
            <p:xfrm>
              <a:off x="609600" y="952500"/>
              <a:ext cx="10972800" cy="1828800"/>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0">
                    <a:tc>
                      <a:txBody>
                        <a:bodyPr/>
                        <a:lstStyle/>
                        <a:p>
                          <a:pPr marL="0" lvl="0" indent="0">
                            <a:buNone/>
                          </a:pPr>
                          <a:r>
                            <a:t>Aldur Gregs</a:t>
                          </a:r>
                        </a:p>
                      </a:txBody>
                      <a:tcPr/>
                    </a:tc>
                    <a:tc>
                      <a:txBody>
                        <a:bodyPr/>
                        <a:lstStyle/>
                        <a:p>
                          <a:pPr marL="0" lvl="0" indent="0">
                            <a:buNone/>
                          </a:pPr>
                          <a:r>
                            <a:t>Aldur Alex</a:t>
                          </a:r>
                        </a:p>
                      </a:txBody>
                      <a:tcPr/>
                    </a:tc>
                    <a:extLst>
                      <a:ext uri="{0D108BD9-81ED-4DB2-BD59-A6C34878D82A}">
                        <a16:rowId xmlns:a16="http://schemas.microsoft.com/office/drawing/2014/main" val="10000"/>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12</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15</m:t>
                                </m:r>
                              </m:oMath>
                            </m:oMathPara>
                          </a14:m>
                          <a:endParaRPr/>
                        </a:p>
                      </a:txBody>
                      <a:tcPr/>
                    </a:tc>
                    <a:extLst>
                      <a:ext uri="{0D108BD9-81ED-4DB2-BD59-A6C34878D82A}">
                        <a16:rowId xmlns:a16="http://schemas.microsoft.com/office/drawing/2014/main" val="10001"/>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23</m:t>
                                </m:r>
                              </m:oMath>
                            </m:oMathPara>
                          </a14:m>
                          <a:endParaRPr/>
                        </a:p>
                      </a:txBody>
                      <a:tcPr/>
                    </a:tc>
                    <a:extLst>
                      <a:ext uri="{0D108BD9-81ED-4DB2-BD59-A6C34878D82A}">
                        <a16:rowId xmlns:a16="http://schemas.microsoft.com/office/drawing/2014/main" val="10002"/>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35</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38</m:t>
                                </m:r>
                              </m:oMath>
                            </m:oMathPara>
                          </a14:m>
                          <a:endParaRPr/>
                        </a:p>
                      </a:txBody>
                      <a:tcPr/>
                    </a:tc>
                    <a:extLst>
                      <a:ext uri="{0D108BD9-81ED-4DB2-BD59-A6C34878D82A}">
                        <a16:rowId xmlns:a16="http://schemas.microsoft.com/office/drawing/2014/main" val="10003"/>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𝑔</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𝑔</m:t>
                                </m:r>
                                <m:r>
                                  <a:rPr>
                                    <a:latin typeface="Cambria Math" panose="02040503050406030204" pitchFamily="18" charset="0"/>
                                  </a:rPr>
                                  <m:t>+3</m:t>
                                </m:r>
                              </m:oMath>
                            </m:oMathPara>
                          </a14:m>
                          <a:endParaRPr/>
                        </a:p>
                      </a:txBody>
                      <a:tcPr/>
                    </a:tc>
                    <a:extLst>
                      <a:ext uri="{0D108BD9-81ED-4DB2-BD59-A6C34878D82A}">
                        <a16:rowId xmlns:a16="http://schemas.microsoft.com/office/drawing/2014/main" val="10004"/>
                      </a:ext>
                    </a:extLst>
                  </a:tr>
                </a:tbl>
              </a:graphicData>
            </a:graphic>
          </p:graphicFrame>
        </mc:Choice>
        <mc:Fallback xmlns="">
          <p:graphicFrame>
            <p:nvGraphicFramePr>
              <p:cNvPr id="6" name="Content Placeholder 5"/>
              <p:cNvGraphicFramePr>
                <a:graphicFrameLocks noGrp="1"/>
              </p:cNvGraphicFramePr>
              <p:nvPr>
                <p:ph idx="1"/>
              </p:nvPr>
            </p:nvGraphicFramePr>
            <p:xfrm>
              <a:off x="609600" y="952500"/>
              <a:ext cx="10972800" cy="1828800"/>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365760">
                    <a:tc>
                      <a:txBody>
                        <a:bodyPr/>
                        <a:lstStyle/>
                        <a:p>
                          <a:pPr marL="0" lvl="0" indent="0">
                            <a:buNone/>
                          </a:pPr>
                          <a:r>
                            <a:t>Aldur Gregs</a:t>
                          </a:r>
                        </a:p>
                      </a:txBody>
                      <a:tcPr/>
                    </a:tc>
                    <a:tc>
                      <a:txBody>
                        <a:bodyPr/>
                        <a:lstStyle/>
                        <a:p>
                          <a:pPr marL="0" lvl="0" indent="0">
                            <a:buNone/>
                          </a:pPr>
                          <a:r>
                            <a:t>Aldur Alex</a:t>
                          </a:r>
                        </a:p>
                      </a:txBody>
                      <a:tcPr/>
                    </a:tc>
                    <a:extLst>
                      <a:ext uri="{0D108BD9-81ED-4DB2-BD59-A6C34878D82A}">
                        <a16:rowId xmlns:a16="http://schemas.microsoft.com/office/drawing/2014/main" val="10000"/>
                      </a:ext>
                    </a:extLst>
                  </a:tr>
                  <a:tr h="365760">
                    <a:tc>
                      <a:txBody>
                        <a:bodyPr/>
                        <a:lstStyle/>
                        <a:p>
                          <a:endParaRPr lang="en-US"/>
                        </a:p>
                      </a:txBody>
                      <a:tcPr>
                        <a:blipFill>
                          <a:blip r:embed="rId2"/>
                          <a:stretch>
                            <a:fillRect l="-231" t="-110345" r="-100694" b="-306897"/>
                          </a:stretch>
                        </a:blipFill>
                      </a:tcPr>
                    </a:tc>
                    <a:tc>
                      <a:txBody>
                        <a:bodyPr/>
                        <a:lstStyle/>
                        <a:p>
                          <a:endParaRPr lang="en-US"/>
                        </a:p>
                      </a:txBody>
                      <a:tcPr>
                        <a:blipFill>
                          <a:blip r:embed="rId2"/>
                          <a:stretch>
                            <a:fillRect l="-100231" t="-110345" r="-694" b="-306897"/>
                          </a:stretch>
                        </a:blipFill>
                      </a:tcPr>
                    </a:tc>
                    <a:extLst>
                      <a:ext uri="{0D108BD9-81ED-4DB2-BD59-A6C34878D82A}">
                        <a16:rowId xmlns:a16="http://schemas.microsoft.com/office/drawing/2014/main" val="10001"/>
                      </a:ext>
                    </a:extLst>
                  </a:tr>
                  <a:tr h="365760">
                    <a:tc>
                      <a:txBody>
                        <a:bodyPr/>
                        <a:lstStyle/>
                        <a:p>
                          <a:endParaRPr lang="en-US"/>
                        </a:p>
                      </a:txBody>
                      <a:tcPr>
                        <a:blipFill>
                          <a:blip r:embed="rId2"/>
                          <a:stretch>
                            <a:fillRect l="-231" t="-217857" r="-100694" b="-217857"/>
                          </a:stretch>
                        </a:blipFill>
                      </a:tcPr>
                    </a:tc>
                    <a:tc>
                      <a:txBody>
                        <a:bodyPr/>
                        <a:lstStyle/>
                        <a:p>
                          <a:endParaRPr lang="en-US"/>
                        </a:p>
                      </a:txBody>
                      <a:tcPr>
                        <a:blipFill>
                          <a:blip r:embed="rId2"/>
                          <a:stretch>
                            <a:fillRect l="-100231" t="-217857" r="-694" b="-217857"/>
                          </a:stretch>
                        </a:blipFill>
                      </a:tcPr>
                    </a:tc>
                    <a:extLst>
                      <a:ext uri="{0D108BD9-81ED-4DB2-BD59-A6C34878D82A}">
                        <a16:rowId xmlns:a16="http://schemas.microsoft.com/office/drawing/2014/main" val="10002"/>
                      </a:ext>
                    </a:extLst>
                  </a:tr>
                  <a:tr h="365760">
                    <a:tc>
                      <a:txBody>
                        <a:bodyPr/>
                        <a:lstStyle/>
                        <a:p>
                          <a:endParaRPr lang="en-US"/>
                        </a:p>
                      </a:txBody>
                      <a:tcPr>
                        <a:blipFill>
                          <a:blip r:embed="rId2"/>
                          <a:stretch>
                            <a:fillRect l="-231" t="-306897" r="-100694" b="-110345"/>
                          </a:stretch>
                        </a:blipFill>
                      </a:tcPr>
                    </a:tc>
                    <a:tc>
                      <a:txBody>
                        <a:bodyPr/>
                        <a:lstStyle/>
                        <a:p>
                          <a:endParaRPr lang="en-US"/>
                        </a:p>
                      </a:txBody>
                      <a:tcPr>
                        <a:blipFill>
                          <a:blip r:embed="rId2"/>
                          <a:stretch>
                            <a:fillRect l="-100231" t="-306897" r="-694" b="-110345"/>
                          </a:stretch>
                        </a:blipFill>
                      </a:tcPr>
                    </a:tc>
                    <a:extLst>
                      <a:ext uri="{0D108BD9-81ED-4DB2-BD59-A6C34878D82A}">
                        <a16:rowId xmlns:a16="http://schemas.microsoft.com/office/drawing/2014/main" val="10003"/>
                      </a:ext>
                    </a:extLst>
                  </a:tr>
                  <a:tr h="365760">
                    <a:tc>
                      <a:txBody>
                        <a:bodyPr/>
                        <a:lstStyle/>
                        <a:p>
                          <a:endParaRPr lang="en-US"/>
                        </a:p>
                      </a:txBody>
                      <a:tcPr>
                        <a:blipFill>
                          <a:blip r:embed="rId2"/>
                          <a:stretch>
                            <a:fillRect l="-231" t="-406897" r="-100694" b="-10345"/>
                          </a:stretch>
                        </a:blipFill>
                      </a:tcPr>
                    </a:tc>
                    <a:tc>
                      <a:txBody>
                        <a:bodyPr/>
                        <a:lstStyle/>
                        <a:p>
                          <a:endParaRPr lang="en-US"/>
                        </a:p>
                      </a:txBody>
                      <a:tcPr>
                        <a:blipFill>
                          <a:blip r:embed="rId2"/>
                          <a:stretch>
                            <a:fillRect l="-100231" t="-406897" r="-694" b="-10345"/>
                          </a:stretch>
                        </a:blipFill>
                      </a:tcPr>
                    </a:tc>
                    <a:extLst>
                      <a:ext uri="{0D108BD9-81ED-4DB2-BD59-A6C34878D82A}">
                        <a16:rowId xmlns:a16="http://schemas.microsoft.com/office/drawing/2014/main" val="10004"/>
                      </a:ext>
                    </a:extLst>
                  </a:tr>
                </a:tbl>
              </a:graphicData>
            </a:graphic>
          </p:graphicFrame>
        </mc:Fallback>
      </mc:AlternateContent>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2.2</a:t>
            </a:r>
          </a:p>
        </p:txBody>
      </p:sp>
      <mc:AlternateContent xmlns:mc="http://schemas.openxmlformats.org/markup-compatibility/2006" xmlns:a14="http://schemas.microsoft.com/office/drawing/2010/main">
        <mc:Choice Requires="a14">
          <p:graphicFrame>
            <p:nvGraphicFramePr>
              <p:cNvPr id="6" name="Content Placeholder 5"/>
              <p:cNvGraphicFramePr>
                <a:graphicFrameLocks noGrp="1"/>
              </p:cNvGraphicFramePr>
              <p:nvPr>
                <p:ph idx="1"/>
              </p:nvPr>
            </p:nvGraphicFramePr>
            <p:xfrm>
              <a:off x="609600" y="952500"/>
              <a:ext cx="10972800" cy="2560320"/>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0">
                    <a:tc>
                      <a:txBody>
                        <a:bodyPr/>
                        <a:lstStyle/>
                        <a:p>
                          <a:pPr marL="0" lvl="0" indent="0">
                            <a:buNone/>
                          </a:pPr>
                          <a:r>
                            <a:t>Algebruritháttur</a:t>
                          </a:r>
                        </a:p>
                      </a:txBody>
                      <a:tcPr/>
                    </a:tc>
                    <a:tc>
                      <a:txBody>
                        <a:bodyPr/>
                        <a:lstStyle/>
                        <a:p>
                          <a:pPr marL="0" lvl="0" indent="0">
                            <a:buNone/>
                          </a:pPr>
                          <a:r>
                            <a:t>Lesið</a:t>
                          </a:r>
                        </a:p>
                      </a:txBody>
                      <a:tcPr/>
                    </a:tc>
                    <a:extLst>
                      <a:ext uri="{0D108BD9-81ED-4DB2-BD59-A6C34878D82A}">
                        <a16:rowId xmlns:a16="http://schemas.microsoft.com/office/drawing/2014/main" val="10000"/>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𝑎</m:t>
                                </m:r>
                                <m:r>
                                  <a:rPr>
                                    <a:latin typeface="Cambria Math" panose="02040503050406030204" pitchFamily="18" charset="0"/>
                                  </a:rPr>
                                  <m:t>=</m:t>
                                </m:r>
                                <m:r>
                                  <a:rPr>
                                    <a:latin typeface="Cambria Math" panose="02040503050406030204" pitchFamily="18" charset="0"/>
                                  </a:rPr>
                                  <m:t>𝑏</m:t>
                                </m:r>
                              </m:oMath>
                            </m:oMathPara>
                          </a14:m>
                          <a:endParaRPr/>
                        </a:p>
                      </a:txBody>
                      <a:tcPr/>
                    </a:tc>
                    <a:tc>
                      <a:txBody>
                        <a:bodyPr/>
                        <a:lstStyle/>
                        <a:p>
                          <a:pPr marL="0" lvl="0" indent="0">
                            <a:buNone/>
                          </a:pPr>
                          <a14:m>
                            <m:oMath xmlns:m="http://schemas.openxmlformats.org/officeDocument/2006/math">
                              <m:r>
                                <a:rPr>
                                  <a:latin typeface="Cambria Math" panose="02040503050406030204" pitchFamily="18" charset="0"/>
                                </a:rPr>
                                <m:t>𝑎</m:t>
                              </m:r>
                            </m:oMath>
                          </a14:m>
                          <a:r>
                            <a:t> er jafnt og </a:t>
                          </a:r>
                          <a14:m>
                            <m:oMath xmlns:m="http://schemas.openxmlformats.org/officeDocument/2006/math">
                              <m:r>
                                <a:rPr>
                                  <a:latin typeface="Cambria Math" panose="02040503050406030204" pitchFamily="18" charset="0"/>
                                </a:rPr>
                                <m:t>𝑏</m:t>
                              </m:r>
                            </m:oMath>
                          </a14:m>
                          <a:endParaRPr/>
                        </a:p>
                      </a:txBody>
                      <a:tcPr/>
                    </a:tc>
                    <a:extLst>
                      <a:ext uri="{0D108BD9-81ED-4DB2-BD59-A6C34878D82A}">
                        <a16:rowId xmlns:a16="http://schemas.microsoft.com/office/drawing/2014/main" val="10001"/>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𝑎</m:t>
                                </m:r>
                                <m:r>
                                  <a:rPr>
                                    <a:latin typeface="Cambria Math" panose="02040503050406030204" pitchFamily="18" charset="0"/>
                                  </a:rPr>
                                  <m:t>≠</m:t>
                                </m:r>
                                <m:r>
                                  <a:rPr>
                                    <a:latin typeface="Cambria Math" panose="02040503050406030204" pitchFamily="18" charset="0"/>
                                  </a:rPr>
                                  <m:t>𝑏</m:t>
                                </m:r>
                              </m:oMath>
                            </m:oMathPara>
                          </a14:m>
                          <a:endParaRPr/>
                        </a:p>
                      </a:txBody>
                      <a:tcPr/>
                    </a:tc>
                    <a:tc>
                      <a:txBody>
                        <a:bodyPr/>
                        <a:lstStyle/>
                        <a:p>
                          <a:pPr marL="0" lvl="0" indent="0">
                            <a:buNone/>
                          </a:pPr>
                          <a14:m>
                            <m:oMath xmlns:m="http://schemas.openxmlformats.org/officeDocument/2006/math">
                              <m:r>
                                <a:rPr>
                                  <a:latin typeface="Cambria Math" panose="02040503050406030204" pitchFamily="18" charset="0"/>
                                </a:rPr>
                                <m:t>𝑎</m:t>
                              </m:r>
                            </m:oMath>
                          </a14:m>
                          <a:r>
                            <a:t> er ekki jafnt og </a:t>
                          </a:r>
                          <a14:m>
                            <m:oMath xmlns:m="http://schemas.openxmlformats.org/officeDocument/2006/math">
                              <m:r>
                                <a:rPr>
                                  <a:latin typeface="Cambria Math" panose="02040503050406030204" pitchFamily="18" charset="0"/>
                                </a:rPr>
                                <m:t>𝑏</m:t>
                              </m:r>
                            </m:oMath>
                          </a14:m>
                          <a:endParaRPr/>
                        </a:p>
                      </a:txBody>
                      <a:tcPr/>
                    </a:tc>
                    <a:extLst>
                      <a:ext uri="{0D108BD9-81ED-4DB2-BD59-A6C34878D82A}">
                        <a16:rowId xmlns:a16="http://schemas.microsoft.com/office/drawing/2014/main" val="10002"/>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𝑎</m:t>
                                </m:r>
                                <m:r>
                                  <a:rPr>
                                    <a:latin typeface="Cambria Math" panose="02040503050406030204" pitchFamily="18" charset="0"/>
                                  </a:rPr>
                                  <m:t>&lt;</m:t>
                                </m:r>
                                <m:r>
                                  <a:rPr>
                                    <a:latin typeface="Cambria Math" panose="02040503050406030204" pitchFamily="18" charset="0"/>
                                  </a:rPr>
                                  <m:t>𝑏</m:t>
                                </m:r>
                              </m:oMath>
                            </m:oMathPara>
                          </a14:m>
                          <a:endParaRPr/>
                        </a:p>
                      </a:txBody>
                      <a:tcPr/>
                    </a:tc>
                    <a:tc>
                      <a:txBody>
                        <a:bodyPr/>
                        <a:lstStyle/>
                        <a:p>
                          <a:pPr marL="0" lvl="0" indent="0">
                            <a:buNone/>
                          </a:pPr>
                          <a14:m>
                            <m:oMath xmlns:m="http://schemas.openxmlformats.org/officeDocument/2006/math">
                              <m:r>
                                <a:rPr>
                                  <a:latin typeface="Cambria Math" panose="02040503050406030204" pitchFamily="18" charset="0"/>
                                </a:rPr>
                                <m:t>𝑎</m:t>
                              </m:r>
                            </m:oMath>
                          </a14:m>
                          <a:r>
                            <a:t> er minna en </a:t>
                          </a:r>
                          <a14:m>
                            <m:oMath xmlns:m="http://schemas.openxmlformats.org/officeDocument/2006/math">
                              <m:r>
                                <a:rPr>
                                  <a:latin typeface="Cambria Math" panose="02040503050406030204" pitchFamily="18" charset="0"/>
                                </a:rPr>
                                <m:t>𝑏</m:t>
                              </m:r>
                            </m:oMath>
                          </a14:m>
                          <a:endParaRPr/>
                        </a:p>
                      </a:txBody>
                      <a:tcPr/>
                    </a:tc>
                    <a:extLst>
                      <a:ext uri="{0D108BD9-81ED-4DB2-BD59-A6C34878D82A}">
                        <a16:rowId xmlns:a16="http://schemas.microsoft.com/office/drawing/2014/main" val="10003"/>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𝑎</m:t>
                                </m:r>
                                <m:r>
                                  <a:rPr>
                                    <a:latin typeface="Cambria Math" panose="02040503050406030204" pitchFamily="18" charset="0"/>
                                  </a:rPr>
                                  <m:t>&gt;</m:t>
                                </m:r>
                                <m:r>
                                  <a:rPr>
                                    <a:latin typeface="Cambria Math" panose="02040503050406030204" pitchFamily="18" charset="0"/>
                                  </a:rPr>
                                  <m:t>𝑏</m:t>
                                </m:r>
                              </m:oMath>
                            </m:oMathPara>
                          </a14:m>
                          <a:endParaRPr/>
                        </a:p>
                      </a:txBody>
                      <a:tcPr/>
                    </a:tc>
                    <a:tc>
                      <a:txBody>
                        <a:bodyPr/>
                        <a:lstStyle/>
                        <a:p>
                          <a:pPr marL="0" lvl="0" indent="0">
                            <a:buNone/>
                          </a:pPr>
                          <a14:m>
                            <m:oMath xmlns:m="http://schemas.openxmlformats.org/officeDocument/2006/math">
                              <m:r>
                                <a:rPr>
                                  <a:latin typeface="Cambria Math" panose="02040503050406030204" pitchFamily="18" charset="0"/>
                                </a:rPr>
                                <m:t>𝑎</m:t>
                              </m:r>
                            </m:oMath>
                          </a14:m>
                          <a:r>
                            <a:t> er stærra en </a:t>
                          </a:r>
                          <a14:m>
                            <m:oMath xmlns:m="http://schemas.openxmlformats.org/officeDocument/2006/math">
                              <m:r>
                                <a:rPr>
                                  <a:latin typeface="Cambria Math" panose="02040503050406030204" pitchFamily="18" charset="0"/>
                                </a:rPr>
                                <m:t>𝑏</m:t>
                              </m:r>
                            </m:oMath>
                          </a14:m>
                          <a:endParaRPr/>
                        </a:p>
                      </a:txBody>
                      <a:tcPr/>
                    </a:tc>
                    <a:extLst>
                      <a:ext uri="{0D108BD9-81ED-4DB2-BD59-A6C34878D82A}">
                        <a16:rowId xmlns:a16="http://schemas.microsoft.com/office/drawing/2014/main" val="10004"/>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𝑎</m:t>
                                </m:r>
                                <m:r>
                                  <a:rPr>
                                    <a:latin typeface="Cambria Math" panose="02040503050406030204" pitchFamily="18" charset="0"/>
                                  </a:rPr>
                                  <m:t>≤</m:t>
                                </m:r>
                                <m:r>
                                  <a:rPr>
                                    <a:latin typeface="Cambria Math" panose="02040503050406030204" pitchFamily="18" charset="0"/>
                                  </a:rPr>
                                  <m:t>𝑏</m:t>
                                </m:r>
                              </m:oMath>
                            </m:oMathPara>
                          </a14:m>
                          <a:endParaRPr/>
                        </a:p>
                      </a:txBody>
                      <a:tcPr/>
                    </a:tc>
                    <a:tc>
                      <a:txBody>
                        <a:bodyPr/>
                        <a:lstStyle/>
                        <a:p>
                          <a:pPr marL="0" lvl="0" indent="0">
                            <a:buNone/>
                          </a:pPr>
                          <a14:m>
                            <m:oMath xmlns:m="http://schemas.openxmlformats.org/officeDocument/2006/math">
                              <m:r>
                                <a:rPr>
                                  <a:latin typeface="Cambria Math" panose="02040503050406030204" pitchFamily="18" charset="0"/>
                                </a:rPr>
                                <m:t>𝑎</m:t>
                              </m:r>
                            </m:oMath>
                          </a14:m>
                          <a:r>
                            <a:t> er minna en eða jafnt og </a:t>
                          </a:r>
                          <a14:m>
                            <m:oMath xmlns:m="http://schemas.openxmlformats.org/officeDocument/2006/math">
                              <m:r>
                                <a:rPr>
                                  <a:latin typeface="Cambria Math" panose="02040503050406030204" pitchFamily="18" charset="0"/>
                                </a:rPr>
                                <m:t>𝑏</m:t>
                              </m:r>
                            </m:oMath>
                          </a14:m>
                          <a:endParaRPr/>
                        </a:p>
                      </a:txBody>
                      <a:tcPr/>
                    </a:tc>
                    <a:extLst>
                      <a:ext uri="{0D108BD9-81ED-4DB2-BD59-A6C34878D82A}">
                        <a16:rowId xmlns:a16="http://schemas.microsoft.com/office/drawing/2014/main" val="10005"/>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𝑎</m:t>
                                </m:r>
                                <m:r>
                                  <a:rPr>
                                    <a:latin typeface="Cambria Math" panose="02040503050406030204" pitchFamily="18" charset="0"/>
                                  </a:rPr>
                                  <m:t>≥</m:t>
                                </m:r>
                                <m:r>
                                  <a:rPr>
                                    <a:latin typeface="Cambria Math" panose="02040503050406030204" pitchFamily="18" charset="0"/>
                                  </a:rPr>
                                  <m:t>𝑏</m:t>
                                </m:r>
                              </m:oMath>
                            </m:oMathPara>
                          </a14:m>
                          <a:endParaRPr/>
                        </a:p>
                      </a:txBody>
                      <a:tcPr/>
                    </a:tc>
                    <a:tc>
                      <a:txBody>
                        <a:bodyPr/>
                        <a:lstStyle/>
                        <a:p>
                          <a:pPr marL="0" lvl="0" indent="0">
                            <a:buNone/>
                          </a:pPr>
                          <a14:m>
                            <m:oMath xmlns:m="http://schemas.openxmlformats.org/officeDocument/2006/math">
                              <m:r>
                                <a:rPr>
                                  <a:latin typeface="Cambria Math" panose="02040503050406030204" pitchFamily="18" charset="0"/>
                                </a:rPr>
                                <m:t>𝑎</m:t>
                              </m:r>
                            </m:oMath>
                          </a14:m>
                          <a:r>
                            <a:t> er stærra en eða jafnt og </a:t>
                          </a:r>
                          <a14:m>
                            <m:oMath xmlns:m="http://schemas.openxmlformats.org/officeDocument/2006/math">
                              <m:r>
                                <a:rPr>
                                  <a:latin typeface="Cambria Math" panose="02040503050406030204" pitchFamily="18" charset="0"/>
                                </a:rPr>
                                <m:t>𝑏</m:t>
                              </m:r>
                            </m:oMath>
                          </a14:m>
                          <a:endParaRPr/>
                        </a:p>
                      </a:txBody>
                      <a:tcPr/>
                    </a:tc>
                    <a:extLst>
                      <a:ext uri="{0D108BD9-81ED-4DB2-BD59-A6C34878D82A}">
                        <a16:rowId xmlns:a16="http://schemas.microsoft.com/office/drawing/2014/main" val="10006"/>
                      </a:ext>
                    </a:extLst>
                  </a:tr>
                </a:tbl>
              </a:graphicData>
            </a:graphic>
          </p:graphicFrame>
        </mc:Choice>
        <mc:Fallback xmlns="">
          <p:graphicFrame>
            <p:nvGraphicFramePr>
              <p:cNvPr id="6" name="Content Placeholder 5"/>
              <p:cNvGraphicFramePr>
                <a:graphicFrameLocks noGrp="1"/>
              </p:cNvGraphicFramePr>
              <p:nvPr>
                <p:ph idx="1"/>
              </p:nvPr>
            </p:nvGraphicFramePr>
            <p:xfrm>
              <a:off x="609600" y="952500"/>
              <a:ext cx="10972800" cy="2560320"/>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365760">
                    <a:tc>
                      <a:txBody>
                        <a:bodyPr/>
                        <a:lstStyle/>
                        <a:p>
                          <a:pPr marL="0" lvl="0" indent="0">
                            <a:buNone/>
                          </a:pPr>
                          <a:r>
                            <a:t>Algebruritháttur</a:t>
                          </a:r>
                        </a:p>
                      </a:txBody>
                      <a:tcPr/>
                    </a:tc>
                    <a:tc>
                      <a:txBody>
                        <a:bodyPr/>
                        <a:lstStyle/>
                        <a:p>
                          <a:pPr marL="0" lvl="0" indent="0">
                            <a:buNone/>
                          </a:pPr>
                          <a:r>
                            <a:t>Lesið</a:t>
                          </a:r>
                        </a:p>
                      </a:txBody>
                      <a:tcPr/>
                    </a:tc>
                    <a:extLst>
                      <a:ext uri="{0D108BD9-81ED-4DB2-BD59-A6C34878D82A}">
                        <a16:rowId xmlns:a16="http://schemas.microsoft.com/office/drawing/2014/main" val="10000"/>
                      </a:ext>
                    </a:extLst>
                  </a:tr>
                  <a:tr h="365760">
                    <a:tc>
                      <a:txBody>
                        <a:bodyPr/>
                        <a:lstStyle/>
                        <a:p>
                          <a:endParaRPr lang="en-US"/>
                        </a:p>
                      </a:txBody>
                      <a:tcPr>
                        <a:blipFill>
                          <a:blip r:embed="rId2"/>
                          <a:stretch>
                            <a:fillRect l="-231" t="-110345" r="-100694" b="-524138"/>
                          </a:stretch>
                        </a:blipFill>
                      </a:tcPr>
                    </a:tc>
                    <a:tc>
                      <a:txBody>
                        <a:bodyPr/>
                        <a:lstStyle/>
                        <a:p>
                          <a:endParaRPr lang="en-US"/>
                        </a:p>
                      </a:txBody>
                      <a:tcPr>
                        <a:blipFill>
                          <a:blip r:embed="rId2"/>
                          <a:stretch>
                            <a:fillRect l="-100231" t="-110345" r="-694" b="-524138"/>
                          </a:stretch>
                        </a:blipFill>
                      </a:tcPr>
                    </a:tc>
                    <a:extLst>
                      <a:ext uri="{0D108BD9-81ED-4DB2-BD59-A6C34878D82A}">
                        <a16:rowId xmlns:a16="http://schemas.microsoft.com/office/drawing/2014/main" val="10001"/>
                      </a:ext>
                    </a:extLst>
                  </a:tr>
                  <a:tr h="365760">
                    <a:tc>
                      <a:txBody>
                        <a:bodyPr/>
                        <a:lstStyle/>
                        <a:p>
                          <a:endParaRPr lang="en-US"/>
                        </a:p>
                      </a:txBody>
                      <a:tcPr>
                        <a:blipFill>
                          <a:blip r:embed="rId2"/>
                          <a:stretch>
                            <a:fillRect l="-231" t="-210345" r="-100694" b="-424138"/>
                          </a:stretch>
                        </a:blipFill>
                      </a:tcPr>
                    </a:tc>
                    <a:tc>
                      <a:txBody>
                        <a:bodyPr/>
                        <a:lstStyle/>
                        <a:p>
                          <a:endParaRPr lang="en-US"/>
                        </a:p>
                      </a:txBody>
                      <a:tcPr>
                        <a:blipFill>
                          <a:blip r:embed="rId2"/>
                          <a:stretch>
                            <a:fillRect l="-100231" t="-210345" r="-694" b="-424138"/>
                          </a:stretch>
                        </a:blipFill>
                      </a:tcPr>
                    </a:tc>
                    <a:extLst>
                      <a:ext uri="{0D108BD9-81ED-4DB2-BD59-A6C34878D82A}">
                        <a16:rowId xmlns:a16="http://schemas.microsoft.com/office/drawing/2014/main" val="10002"/>
                      </a:ext>
                    </a:extLst>
                  </a:tr>
                  <a:tr h="365760">
                    <a:tc>
                      <a:txBody>
                        <a:bodyPr/>
                        <a:lstStyle/>
                        <a:p>
                          <a:endParaRPr lang="en-US"/>
                        </a:p>
                      </a:txBody>
                      <a:tcPr>
                        <a:blipFill>
                          <a:blip r:embed="rId2"/>
                          <a:stretch>
                            <a:fillRect l="-231" t="-321429" r="-100694" b="-339286"/>
                          </a:stretch>
                        </a:blipFill>
                      </a:tcPr>
                    </a:tc>
                    <a:tc>
                      <a:txBody>
                        <a:bodyPr/>
                        <a:lstStyle/>
                        <a:p>
                          <a:endParaRPr lang="en-US"/>
                        </a:p>
                      </a:txBody>
                      <a:tcPr>
                        <a:blipFill>
                          <a:blip r:embed="rId2"/>
                          <a:stretch>
                            <a:fillRect l="-100231" t="-321429" r="-694" b="-339286"/>
                          </a:stretch>
                        </a:blipFill>
                      </a:tcPr>
                    </a:tc>
                    <a:extLst>
                      <a:ext uri="{0D108BD9-81ED-4DB2-BD59-A6C34878D82A}">
                        <a16:rowId xmlns:a16="http://schemas.microsoft.com/office/drawing/2014/main" val="10003"/>
                      </a:ext>
                    </a:extLst>
                  </a:tr>
                  <a:tr h="365760">
                    <a:tc>
                      <a:txBody>
                        <a:bodyPr/>
                        <a:lstStyle/>
                        <a:p>
                          <a:endParaRPr lang="en-US"/>
                        </a:p>
                      </a:txBody>
                      <a:tcPr>
                        <a:blipFill>
                          <a:blip r:embed="rId2"/>
                          <a:stretch>
                            <a:fillRect l="-231" t="-406897" r="-100694" b="-227586"/>
                          </a:stretch>
                        </a:blipFill>
                      </a:tcPr>
                    </a:tc>
                    <a:tc>
                      <a:txBody>
                        <a:bodyPr/>
                        <a:lstStyle/>
                        <a:p>
                          <a:endParaRPr lang="en-US"/>
                        </a:p>
                      </a:txBody>
                      <a:tcPr>
                        <a:blipFill>
                          <a:blip r:embed="rId2"/>
                          <a:stretch>
                            <a:fillRect l="-100231" t="-406897" r="-694" b="-227586"/>
                          </a:stretch>
                        </a:blipFill>
                      </a:tcPr>
                    </a:tc>
                    <a:extLst>
                      <a:ext uri="{0D108BD9-81ED-4DB2-BD59-A6C34878D82A}">
                        <a16:rowId xmlns:a16="http://schemas.microsoft.com/office/drawing/2014/main" val="10004"/>
                      </a:ext>
                    </a:extLst>
                  </a:tr>
                  <a:tr h="365760">
                    <a:tc>
                      <a:txBody>
                        <a:bodyPr/>
                        <a:lstStyle/>
                        <a:p>
                          <a:endParaRPr lang="en-US"/>
                        </a:p>
                      </a:txBody>
                      <a:tcPr>
                        <a:blipFill>
                          <a:blip r:embed="rId2"/>
                          <a:stretch>
                            <a:fillRect l="-231" t="-506897" r="-100694" b="-127586"/>
                          </a:stretch>
                        </a:blipFill>
                      </a:tcPr>
                    </a:tc>
                    <a:tc>
                      <a:txBody>
                        <a:bodyPr/>
                        <a:lstStyle/>
                        <a:p>
                          <a:endParaRPr lang="en-US"/>
                        </a:p>
                      </a:txBody>
                      <a:tcPr>
                        <a:blipFill>
                          <a:blip r:embed="rId2"/>
                          <a:stretch>
                            <a:fillRect l="-100231" t="-506897" r="-694" b="-127586"/>
                          </a:stretch>
                        </a:blipFill>
                      </a:tcPr>
                    </a:tc>
                    <a:extLst>
                      <a:ext uri="{0D108BD9-81ED-4DB2-BD59-A6C34878D82A}">
                        <a16:rowId xmlns:a16="http://schemas.microsoft.com/office/drawing/2014/main" val="10005"/>
                      </a:ext>
                    </a:extLst>
                  </a:tr>
                  <a:tr h="365760">
                    <a:tc>
                      <a:txBody>
                        <a:bodyPr/>
                        <a:lstStyle/>
                        <a:p>
                          <a:endParaRPr lang="en-US"/>
                        </a:p>
                      </a:txBody>
                      <a:tcPr>
                        <a:blipFill>
                          <a:blip r:embed="rId2"/>
                          <a:stretch>
                            <a:fillRect l="-231" t="-606897" r="-100694" b="-27586"/>
                          </a:stretch>
                        </a:blipFill>
                      </a:tcPr>
                    </a:tc>
                    <a:tc>
                      <a:txBody>
                        <a:bodyPr/>
                        <a:lstStyle/>
                        <a:p>
                          <a:endParaRPr lang="en-US"/>
                        </a:p>
                      </a:txBody>
                      <a:tcPr>
                        <a:blipFill>
                          <a:blip r:embed="rId2"/>
                          <a:stretch>
                            <a:fillRect l="-100231" t="-606897" r="-694" b="-27586"/>
                          </a:stretch>
                        </a:blipFill>
                      </a:tcPr>
                    </a:tc>
                    <a:extLst>
                      <a:ext uri="{0D108BD9-81ED-4DB2-BD59-A6C34878D82A}">
                        <a16:rowId xmlns:a16="http://schemas.microsoft.com/office/drawing/2014/main" val="10006"/>
                      </a:ext>
                    </a:extLst>
                  </a:tr>
                </a:tbl>
              </a:graphicData>
            </a:graphic>
          </p:graphicFrame>
        </mc:Fallback>
      </mc:AlternateContent>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2.2</a:t>
            </a:r>
          </a:p>
        </p:txBody>
      </p:sp>
      <p:pic>
        <p:nvPicPr>
          <p:cNvPr id="3" name="Picture 1" descr="This table has two rows and six columns. The first column is a header column and it labels each row The first row is labeled “Car” and the second “Fuel economy (mpg)”. To the right of the ‘Car’ row are the labels: “Prius”, “Mini Cooper”, “Toyota Corolla”, “Versa”, “Honda Fit”. Each of these columns contains an image of the labeled car model. To the right of the “Fuel economy (mpg)” row are the algebraic equations: the letter p, the equals symbol, the number forty-eight; the letter m, the equals symbol, the number twenty-seven; the letter c, the equals symbol, the number twenty-eight; the letter v, the equals symbol, the number twenty-six; and the letter f, the equals symbol, the number twenty-seven."/>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 aðlagað verk eftir Bernard Goldbach, Wikimedia Commons)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2.3</a:t>
            </a:r>
          </a:p>
        </p:txBody>
      </p:sp>
      <mc:AlternateContent xmlns:mc="http://schemas.openxmlformats.org/markup-compatibility/2006" xmlns:a14="http://schemas.microsoft.com/office/drawing/2010/main">
        <mc:Choice Requires="a14">
          <p:graphicFrame>
            <p:nvGraphicFramePr>
              <p:cNvPr id="6" name="Content Placeholder 5"/>
              <p:cNvGraphicFramePr>
                <a:graphicFrameLocks noGrp="1"/>
              </p:cNvGraphicFramePr>
              <p:nvPr>
                <p:ph idx="1"/>
              </p:nvPr>
            </p:nvGraphicFramePr>
            <p:xfrm>
              <a:off x="609600" y="952500"/>
              <a:ext cx="10972800" cy="1463040"/>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0">
                    <a:tc>
                      <a:txBody>
                        <a:bodyPr/>
                        <a:lstStyle/>
                        <a:p>
                          <a:pPr marL="0" lvl="0" indent="0">
                            <a:buNone/>
                          </a:pPr>
                          <a:r>
                            <a:rPr b="1"/>
                            <a:t>Algeng hópunartákn</a:t>
                          </a:r>
                        </a:p>
                      </a:txBody>
                      <a:tcPr/>
                    </a:tc>
                    <a:tc>
                      <a:txBody>
                        <a:bodyPr/>
                        <a:lstStyle/>
                        <a:p>
                          <a:endParaRPr/>
                        </a:p>
                      </a:txBody>
                      <a:tcPr/>
                    </a:tc>
                    <a:extLst>
                      <a:ext uri="{0D108BD9-81ED-4DB2-BD59-A6C34878D82A}">
                        <a16:rowId xmlns:a16="http://schemas.microsoft.com/office/drawing/2014/main" val="10000"/>
                      </a:ext>
                    </a:extLst>
                  </a:tr>
                  <a:tr h="0">
                    <a:tc>
                      <a:txBody>
                        <a:bodyPr/>
                        <a:lstStyle/>
                        <a:p>
                          <a:pPr marL="0" lvl="0" indent="0">
                            <a:buNone/>
                          </a:pPr>
                          <a:r>
                            <a:t>svigar</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 </m:t>
                                    </m:r>
                                  </m:e>
                                </m:d>
                              </m:oMath>
                            </m:oMathPara>
                          </a14:m>
                          <a:endParaRPr/>
                        </a:p>
                      </a:txBody>
                      <a:tcPr/>
                    </a:tc>
                    <a:extLst>
                      <a:ext uri="{0D108BD9-81ED-4DB2-BD59-A6C34878D82A}">
                        <a16:rowId xmlns:a16="http://schemas.microsoft.com/office/drawing/2014/main" val="10001"/>
                      </a:ext>
                    </a:extLst>
                  </a:tr>
                  <a:tr h="0">
                    <a:tc>
                      <a:txBody>
                        <a:bodyPr/>
                        <a:lstStyle/>
                        <a:p>
                          <a:pPr marL="0" lvl="0" indent="0">
                            <a:buNone/>
                          </a:pPr>
                          <a:r>
                            <a:t>hornklofar</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[ ]</m:t>
                                </m:r>
                              </m:oMath>
                            </m:oMathPara>
                          </a14:m>
                          <a:endParaRPr/>
                        </a:p>
                      </a:txBody>
                      <a:tcPr/>
                    </a:tc>
                    <a:extLst>
                      <a:ext uri="{0D108BD9-81ED-4DB2-BD59-A6C34878D82A}">
                        <a16:rowId xmlns:a16="http://schemas.microsoft.com/office/drawing/2014/main" val="10002"/>
                      </a:ext>
                    </a:extLst>
                  </a:tr>
                  <a:tr h="0">
                    <a:tc>
                      <a:txBody>
                        <a:bodyPr/>
                        <a:lstStyle/>
                        <a:p>
                          <a:pPr marL="0" lvl="0" indent="0">
                            <a:buNone/>
                          </a:pPr>
                          <a:r>
                            <a:t>slaufusvigar</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{ }</m:t>
                                </m:r>
                              </m:oMath>
                            </m:oMathPara>
                          </a14:m>
                          <a:endParaRPr/>
                        </a:p>
                      </a:txBody>
                      <a:tcPr/>
                    </a:tc>
                    <a:extLst>
                      <a:ext uri="{0D108BD9-81ED-4DB2-BD59-A6C34878D82A}">
                        <a16:rowId xmlns:a16="http://schemas.microsoft.com/office/drawing/2014/main" val="10003"/>
                      </a:ext>
                    </a:extLst>
                  </a:tr>
                </a:tbl>
              </a:graphicData>
            </a:graphic>
          </p:graphicFrame>
        </mc:Choice>
        <mc:Fallback xmlns="">
          <p:graphicFrame>
            <p:nvGraphicFramePr>
              <p:cNvPr id="6" name="Content Placeholder 5"/>
              <p:cNvGraphicFramePr>
                <a:graphicFrameLocks noGrp="1"/>
              </p:cNvGraphicFramePr>
              <p:nvPr>
                <p:ph idx="1"/>
              </p:nvPr>
            </p:nvGraphicFramePr>
            <p:xfrm>
              <a:off x="609600" y="952500"/>
              <a:ext cx="10972800" cy="1463040"/>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365760">
                    <a:tc>
                      <a:txBody>
                        <a:bodyPr/>
                        <a:lstStyle/>
                        <a:p>
                          <a:pPr marL="0" lvl="0" indent="0">
                            <a:buNone/>
                          </a:pPr>
                          <a:r>
                            <a:rPr b="1"/>
                            <a:t>Algeng hópunartákn</a:t>
                          </a:r>
                        </a:p>
                      </a:txBody>
                      <a:tcPr/>
                    </a:tc>
                    <a:tc>
                      <a:txBody>
                        <a:bodyPr/>
                        <a:lstStyle/>
                        <a:p>
                          <a:endParaRPr/>
                        </a:p>
                      </a:txBody>
                      <a:tcPr/>
                    </a:tc>
                    <a:extLst>
                      <a:ext uri="{0D108BD9-81ED-4DB2-BD59-A6C34878D82A}">
                        <a16:rowId xmlns:a16="http://schemas.microsoft.com/office/drawing/2014/main" val="10000"/>
                      </a:ext>
                    </a:extLst>
                  </a:tr>
                  <a:tr h="365760">
                    <a:tc>
                      <a:txBody>
                        <a:bodyPr/>
                        <a:lstStyle/>
                        <a:p>
                          <a:pPr marL="0" lvl="0" indent="0">
                            <a:buNone/>
                          </a:pPr>
                          <a:r>
                            <a:t>svigar</a:t>
                          </a:r>
                        </a:p>
                      </a:txBody>
                      <a:tcPr/>
                    </a:tc>
                    <a:tc>
                      <a:txBody>
                        <a:bodyPr/>
                        <a:lstStyle/>
                        <a:p>
                          <a:endParaRPr lang="en-US"/>
                        </a:p>
                      </a:txBody>
                      <a:tcPr>
                        <a:blipFill>
                          <a:blip r:embed="rId2"/>
                          <a:stretch>
                            <a:fillRect l="-100231" t="-110345" r="-694" b="-227586"/>
                          </a:stretch>
                        </a:blipFill>
                      </a:tcPr>
                    </a:tc>
                    <a:extLst>
                      <a:ext uri="{0D108BD9-81ED-4DB2-BD59-A6C34878D82A}">
                        <a16:rowId xmlns:a16="http://schemas.microsoft.com/office/drawing/2014/main" val="10001"/>
                      </a:ext>
                    </a:extLst>
                  </a:tr>
                  <a:tr h="365760">
                    <a:tc>
                      <a:txBody>
                        <a:bodyPr/>
                        <a:lstStyle/>
                        <a:p>
                          <a:pPr marL="0" lvl="0" indent="0">
                            <a:buNone/>
                          </a:pPr>
                          <a:r>
                            <a:t>hornklofar</a:t>
                          </a:r>
                        </a:p>
                      </a:txBody>
                      <a:tcPr/>
                    </a:tc>
                    <a:tc>
                      <a:txBody>
                        <a:bodyPr/>
                        <a:lstStyle/>
                        <a:p>
                          <a:endParaRPr lang="en-US"/>
                        </a:p>
                      </a:txBody>
                      <a:tcPr>
                        <a:blipFill>
                          <a:blip r:embed="rId2"/>
                          <a:stretch>
                            <a:fillRect l="-100231" t="-210345" r="-694" b="-127586"/>
                          </a:stretch>
                        </a:blipFill>
                      </a:tcPr>
                    </a:tc>
                    <a:extLst>
                      <a:ext uri="{0D108BD9-81ED-4DB2-BD59-A6C34878D82A}">
                        <a16:rowId xmlns:a16="http://schemas.microsoft.com/office/drawing/2014/main" val="10002"/>
                      </a:ext>
                    </a:extLst>
                  </a:tr>
                  <a:tr h="365760">
                    <a:tc>
                      <a:txBody>
                        <a:bodyPr/>
                        <a:lstStyle/>
                        <a:p>
                          <a:pPr marL="0" lvl="0" indent="0">
                            <a:buNone/>
                          </a:pPr>
                          <a:r>
                            <a:t>slaufusvigar</a:t>
                          </a:r>
                        </a:p>
                      </a:txBody>
                      <a:tcPr/>
                    </a:tc>
                    <a:tc>
                      <a:txBody>
                        <a:bodyPr/>
                        <a:lstStyle/>
                        <a:p>
                          <a:endParaRPr lang="en-US"/>
                        </a:p>
                      </a:txBody>
                      <a:tcPr>
                        <a:blipFill>
                          <a:blip r:embed="rId2"/>
                          <a:stretch>
                            <a:fillRect l="-100231" t="-310345" r="-694" b="-27586"/>
                          </a:stretch>
                        </a:blipFill>
                      </a:tcPr>
                    </a:tc>
                    <a:extLst>
                      <a:ext uri="{0D108BD9-81ED-4DB2-BD59-A6C34878D82A}">
                        <a16:rowId xmlns:a16="http://schemas.microsoft.com/office/drawing/2014/main" val="10003"/>
                      </a:ext>
                    </a:extLst>
                  </a:tr>
                </a:tbl>
              </a:graphicData>
            </a:graphic>
          </p:graphicFrame>
        </mc:Fallback>
      </mc:AlternateContent>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2.4</a:t>
            </a:r>
          </a:p>
        </p:txBody>
      </p:sp>
      <mc:AlternateContent xmlns:mc="http://schemas.openxmlformats.org/markup-compatibility/2006" xmlns:a14="http://schemas.microsoft.com/office/drawing/2010/main">
        <mc:Choice Requires="a14">
          <p:graphicFrame>
            <p:nvGraphicFramePr>
              <p:cNvPr id="6" name="Content Placeholder 5"/>
              <p:cNvGraphicFramePr>
                <a:graphicFrameLocks noGrp="1"/>
              </p:cNvGraphicFramePr>
              <p:nvPr>
                <p:ph idx="1"/>
              </p:nvPr>
            </p:nvGraphicFramePr>
            <p:xfrm>
              <a:off x="609600" y="952500"/>
              <a:ext cx="10972800" cy="1831848"/>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0">
                    <a:tc>
                      <a:txBody>
                        <a:bodyPr/>
                        <a:lstStyle/>
                        <a:p>
                          <a:pPr marL="0" lvl="0" indent="0">
                            <a:buNone/>
                          </a:pPr>
                          <a:r>
                            <a:t>Veldaritháttur</a:t>
                          </a:r>
                        </a:p>
                      </a:txBody>
                      <a:tcPr/>
                    </a:tc>
                    <a:tc>
                      <a:txBody>
                        <a:bodyPr/>
                        <a:lstStyle/>
                        <a:p>
                          <a:pPr marL="0" lvl="0" indent="0">
                            <a:buNone/>
                          </a:pPr>
                          <a:r>
                            <a:t>Með orðum</a:t>
                          </a:r>
                        </a:p>
                      </a:txBody>
                      <a:tcPr/>
                    </a:tc>
                    <a:extLst>
                      <a:ext uri="{0D108BD9-81ED-4DB2-BD59-A6C34878D82A}">
                        <a16:rowId xmlns:a16="http://schemas.microsoft.com/office/drawing/2014/main" val="10000"/>
                      </a:ext>
                    </a:extLst>
                  </a:tr>
                  <a:tr h="0">
                    <a:tc>
                      <a:txBody>
                        <a:bodyPr/>
                        <a:lstStyle/>
                        <a:p>
                          <a:pPr marL="0" lvl="0" indent="0">
                            <a:buNone/>
                          </a:pPr>
                          <a14:m>
                            <m:oMathPara xmlns:m="http://schemas.openxmlformats.org/officeDocument/2006/math">
                              <m:oMathParaPr>
                                <m:jc m:val="centerGroup"/>
                              </m:oMathParaPr>
                              <m:oMath xmlns:m="http://schemas.openxmlformats.org/officeDocument/2006/math">
                                <m:sSup>
                                  <m:sSupPr>
                                    <m:ctrlPr>
                                      <a:rPr i="1">
                                        <a:latin typeface="Cambria Math" panose="02040503050406030204" pitchFamily="18" charset="0"/>
                                      </a:rPr>
                                    </m:ctrlPr>
                                  </m:sSupPr>
                                  <m:e>
                                    <m:r>
                                      <a:rPr>
                                        <a:latin typeface="Cambria Math" panose="02040503050406030204" pitchFamily="18" charset="0"/>
                                      </a:rPr>
                                      <m:t>7</m:t>
                                    </m:r>
                                  </m:e>
                                  <m:sup>
                                    <m:r>
                                      <a:rPr>
                                        <a:latin typeface="Cambria Math" panose="02040503050406030204" pitchFamily="18" charset="0"/>
                                      </a:rPr>
                                      <m:t>2</m:t>
                                    </m:r>
                                  </m:sup>
                                </m:sSup>
                              </m:oMath>
                            </m:oMathPara>
                          </a14:m>
                          <a:endParaRPr/>
                        </a:p>
                      </a:txBody>
                      <a:tcPr/>
                    </a:tc>
                    <a:tc>
                      <a:txBody>
                        <a:bodyPr/>
                        <a:lstStyle/>
                        <a:p>
                          <a:pPr marL="0" lvl="0" indent="0">
                            <a:buNone/>
                          </a:pPr>
                          <a14:m>
                            <m:oMath xmlns:m="http://schemas.openxmlformats.org/officeDocument/2006/math">
                              <m:r>
                                <a:rPr>
                                  <a:latin typeface="Cambria Math" panose="02040503050406030204" pitchFamily="18" charset="0"/>
                                </a:rPr>
                                <m:t>7</m:t>
                              </m:r>
                            </m:oMath>
                          </a14:m>
                          <a:r>
                            <a:t> í öðru veldi eða </a:t>
                          </a:r>
                          <a14:m>
                            <m:oMath xmlns:m="http://schemas.openxmlformats.org/officeDocument/2006/math">
                              <m:r>
                                <a:rPr>
                                  <a:latin typeface="Cambria Math" panose="02040503050406030204" pitchFamily="18" charset="0"/>
                                </a:rPr>
                                <m:t>7</m:t>
                              </m:r>
                            </m:oMath>
                          </a14:m>
                          <a:r>
                            <a:t> í öðru veldi</a:t>
                          </a:r>
                        </a:p>
                      </a:txBody>
                      <a:tcPr/>
                    </a:tc>
                    <a:extLst>
                      <a:ext uri="{0D108BD9-81ED-4DB2-BD59-A6C34878D82A}">
                        <a16:rowId xmlns:a16="http://schemas.microsoft.com/office/drawing/2014/main" val="10001"/>
                      </a:ext>
                    </a:extLst>
                  </a:tr>
                  <a:tr h="0">
                    <a:tc>
                      <a:txBody>
                        <a:bodyPr/>
                        <a:lstStyle/>
                        <a:p>
                          <a:pPr marL="0" lvl="0" indent="0">
                            <a:buNone/>
                          </a:pPr>
                          <a14:m>
                            <m:oMathPara xmlns:m="http://schemas.openxmlformats.org/officeDocument/2006/math">
                              <m:oMathParaPr>
                                <m:jc m:val="centerGroup"/>
                              </m:oMathParaPr>
                              <m:oMath xmlns:m="http://schemas.openxmlformats.org/officeDocument/2006/math">
                                <m:sSup>
                                  <m:sSupPr>
                                    <m:ctrlPr>
                                      <a:rPr i="1">
                                        <a:latin typeface="Cambria Math" panose="02040503050406030204" pitchFamily="18" charset="0"/>
                                      </a:rPr>
                                    </m:ctrlPr>
                                  </m:sSupPr>
                                  <m:e>
                                    <m:r>
                                      <a:rPr>
                                        <a:latin typeface="Cambria Math" panose="02040503050406030204" pitchFamily="18" charset="0"/>
                                      </a:rPr>
                                      <m:t>5</m:t>
                                    </m:r>
                                  </m:e>
                                  <m:sup>
                                    <m:r>
                                      <a:rPr>
                                        <a:latin typeface="Cambria Math" panose="02040503050406030204" pitchFamily="18" charset="0"/>
                                      </a:rPr>
                                      <m:t>3</m:t>
                                    </m:r>
                                  </m:sup>
                                </m:sSup>
                              </m:oMath>
                            </m:oMathPara>
                          </a14:m>
                          <a:endParaRPr/>
                        </a:p>
                      </a:txBody>
                      <a:tcPr/>
                    </a:tc>
                    <a:tc>
                      <a:txBody>
                        <a:bodyPr/>
                        <a:lstStyle/>
                        <a:p>
                          <a:pPr marL="0" lvl="0" indent="0">
                            <a:buNone/>
                          </a:pPr>
                          <a14:m>
                            <m:oMath xmlns:m="http://schemas.openxmlformats.org/officeDocument/2006/math">
                              <m:r>
                                <a:rPr>
                                  <a:latin typeface="Cambria Math" panose="02040503050406030204" pitchFamily="18" charset="0"/>
                                </a:rPr>
                                <m:t>5</m:t>
                              </m:r>
                            </m:oMath>
                          </a14:m>
                          <a:r>
                            <a:t> í þriðja veldi eða </a:t>
                          </a:r>
                          <a14:m>
                            <m:oMath xmlns:m="http://schemas.openxmlformats.org/officeDocument/2006/math">
                              <m:r>
                                <a:rPr>
                                  <a:latin typeface="Cambria Math" panose="02040503050406030204" pitchFamily="18" charset="0"/>
                                </a:rPr>
                                <m:t>5</m:t>
                              </m:r>
                            </m:oMath>
                          </a14:m>
                          <a:r>
                            <a:t> í þriðja veldi</a:t>
                          </a:r>
                        </a:p>
                      </a:txBody>
                      <a:tcPr/>
                    </a:tc>
                    <a:extLst>
                      <a:ext uri="{0D108BD9-81ED-4DB2-BD59-A6C34878D82A}">
                        <a16:rowId xmlns:a16="http://schemas.microsoft.com/office/drawing/2014/main" val="10002"/>
                      </a:ext>
                    </a:extLst>
                  </a:tr>
                  <a:tr h="0">
                    <a:tc>
                      <a:txBody>
                        <a:bodyPr/>
                        <a:lstStyle/>
                        <a:p>
                          <a:pPr marL="0" lvl="0" indent="0">
                            <a:buNone/>
                          </a:pPr>
                          <a14:m>
                            <m:oMathPara xmlns:m="http://schemas.openxmlformats.org/officeDocument/2006/math">
                              <m:oMathParaPr>
                                <m:jc m:val="centerGroup"/>
                              </m:oMathParaPr>
                              <m:oMath xmlns:m="http://schemas.openxmlformats.org/officeDocument/2006/math">
                                <m:sSup>
                                  <m:sSupPr>
                                    <m:ctrlPr>
                                      <a:rPr i="1">
                                        <a:latin typeface="Cambria Math" panose="02040503050406030204" pitchFamily="18" charset="0"/>
                                      </a:rPr>
                                    </m:ctrlPr>
                                  </m:sSupPr>
                                  <m:e>
                                    <m:r>
                                      <a:rPr>
                                        <a:latin typeface="Cambria Math" panose="02040503050406030204" pitchFamily="18" charset="0"/>
                                      </a:rPr>
                                      <m:t>9</m:t>
                                    </m:r>
                                  </m:e>
                                  <m:sup>
                                    <m:r>
                                      <a:rPr>
                                        <a:latin typeface="Cambria Math" panose="02040503050406030204" pitchFamily="18" charset="0"/>
                                      </a:rPr>
                                      <m:t>4</m:t>
                                    </m:r>
                                  </m:sup>
                                </m:sSup>
                              </m:oMath>
                            </m:oMathPara>
                          </a14:m>
                          <a:endParaRPr/>
                        </a:p>
                      </a:txBody>
                      <a:tcPr/>
                    </a:tc>
                    <a:tc>
                      <a:txBody>
                        <a:bodyPr/>
                        <a:lstStyle/>
                        <a:p>
                          <a:pPr marL="0" lvl="0" indent="0">
                            <a:buNone/>
                          </a:pPr>
                          <a14:m>
                            <m:oMath xmlns:m="http://schemas.openxmlformats.org/officeDocument/2006/math">
                              <m:r>
                                <a:rPr>
                                  <a:latin typeface="Cambria Math" panose="02040503050406030204" pitchFamily="18" charset="0"/>
                                </a:rPr>
                                <m:t>9</m:t>
                              </m:r>
                            </m:oMath>
                          </a14:m>
                          <a:r>
                            <a:t> í fjórða veldi</a:t>
                          </a:r>
                        </a:p>
                      </a:txBody>
                      <a:tcPr/>
                    </a:tc>
                    <a:extLst>
                      <a:ext uri="{0D108BD9-81ED-4DB2-BD59-A6C34878D82A}">
                        <a16:rowId xmlns:a16="http://schemas.microsoft.com/office/drawing/2014/main" val="10003"/>
                      </a:ext>
                    </a:extLst>
                  </a:tr>
                  <a:tr h="0">
                    <a:tc>
                      <a:txBody>
                        <a:bodyPr/>
                        <a:lstStyle/>
                        <a:p>
                          <a:pPr marL="0" lvl="0" indent="0">
                            <a:buNone/>
                          </a:pPr>
                          <a14:m>
                            <m:oMathPara xmlns:m="http://schemas.openxmlformats.org/officeDocument/2006/math">
                              <m:oMathParaPr>
                                <m:jc m:val="centerGroup"/>
                              </m:oMathParaPr>
                              <m:oMath xmlns:m="http://schemas.openxmlformats.org/officeDocument/2006/math">
                                <m:sSup>
                                  <m:sSupPr>
                                    <m:ctrlPr>
                                      <a:rPr i="1">
                                        <a:latin typeface="Cambria Math" panose="02040503050406030204" pitchFamily="18" charset="0"/>
                                      </a:rPr>
                                    </m:ctrlPr>
                                  </m:sSupPr>
                                  <m:e>
                                    <m:r>
                                      <a:rPr>
                                        <a:latin typeface="Cambria Math" panose="02040503050406030204" pitchFamily="18" charset="0"/>
                                      </a:rPr>
                                      <m:t>12</m:t>
                                    </m:r>
                                  </m:e>
                                  <m:sup>
                                    <m:r>
                                      <a:rPr>
                                        <a:latin typeface="Cambria Math" panose="02040503050406030204" pitchFamily="18" charset="0"/>
                                      </a:rPr>
                                      <m:t>5</m:t>
                                    </m:r>
                                  </m:sup>
                                </m:sSup>
                              </m:oMath>
                            </m:oMathPara>
                          </a14:m>
                          <a:endParaRPr/>
                        </a:p>
                      </a:txBody>
                      <a:tcPr/>
                    </a:tc>
                    <a:tc>
                      <a:txBody>
                        <a:bodyPr/>
                        <a:lstStyle/>
                        <a:p>
                          <a:pPr marL="0" lvl="0" indent="0">
                            <a:buNone/>
                          </a:pPr>
                          <a14:m>
                            <m:oMath xmlns:m="http://schemas.openxmlformats.org/officeDocument/2006/math">
                              <m:r>
                                <a:rPr>
                                  <a:latin typeface="Cambria Math" panose="02040503050406030204" pitchFamily="18" charset="0"/>
                                </a:rPr>
                                <m:t>12</m:t>
                              </m:r>
                            </m:oMath>
                          </a14:m>
                          <a:r>
                            <a:t> í fimmta veldi</a:t>
                          </a:r>
                        </a:p>
                      </a:txBody>
                      <a:tcPr/>
                    </a:tc>
                    <a:extLst>
                      <a:ext uri="{0D108BD9-81ED-4DB2-BD59-A6C34878D82A}">
                        <a16:rowId xmlns:a16="http://schemas.microsoft.com/office/drawing/2014/main" val="10004"/>
                      </a:ext>
                    </a:extLst>
                  </a:tr>
                </a:tbl>
              </a:graphicData>
            </a:graphic>
          </p:graphicFrame>
        </mc:Choice>
        <mc:Fallback xmlns="">
          <p:graphicFrame>
            <p:nvGraphicFramePr>
              <p:cNvPr id="6" name="Content Placeholder 5"/>
              <p:cNvGraphicFramePr>
                <a:graphicFrameLocks noGrp="1"/>
              </p:cNvGraphicFramePr>
              <p:nvPr>
                <p:ph idx="1"/>
              </p:nvPr>
            </p:nvGraphicFramePr>
            <p:xfrm>
              <a:off x="609600" y="952500"/>
              <a:ext cx="10972800" cy="1831848"/>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365760">
                    <a:tc>
                      <a:txBody>
                        <a:bodyPr/>
                        <a:lstStyle/>
                        <a:p>
                          <a:pPr marL="0" lvl="0" indent="0">
                            <a:buNone/>
                          </a:pPr>
                          <a:r>
                            <a:t>Veldaritháttur</a:t>
                          </a:r>
                        </a:p>
                      </a:txBody>
                      <a:tcPr/>
                    </a:tc>
                    <a:tc>
                      <a:txBody>
                        <a:bodyPr/>
                        <a:lstStyle/>
                        <a:p>
                          <a:pPr marL="0" lvl="0" indent="0">
                            <a:buNone/>
                          </a:pPr>
                          <a:r>
                            <a:t>Með orðum</a:t>
                          </a:r>
                        </a:p>
                      </a:txBody>
                      <a:tcPr/>
                    </a:tc>
                    <a:extLst>
                      <a:ext uri="{0D108BD9-81ED-4DB2-BD59-A6C34878D82A}">
                        <a16:rowId xmlns:a16="http://schemas.microsoft.com/office/drawing/2014/main" val="10000"/>
                      </a:ext>
                    </a:extLst>
                  </a:tr>
                  <a:tr h="365760">
                    <a:tc>
                      <a:txBody>
                        <a:bodyPr/>
                        <a:lstStyle/>
                        <a:p>
                          <a:endParaRPr lang="en-US"/>
                        </a:p>
                      </a:txBody>
                      <a:tcPr>
                        <a:blipFill>
                          <a:blip r:embed="rId2"/>
                          <a:stretch>
                            <a:fillRect l="-231" t="-110345" r="-100694" b="-327586"/>
                          </a:stretch>
                        </a:blipFill>
                      </a:tcPr>
                    </a:tc>
                    <a:tc>
                      <a:txBody>
                        <a:bodyPr/>
                        <a:lstStyle/>
                        <a:p>
                          <a:endParaRPr lang="en-US"/>
                        </a:p>
                      </a:txBody>
                      <a:tcPr>
                        <a:blipFill>
                          <a:blip r:embed="rId2"/>
                          <a:stretch>
                            <a:fillRect l="-100231" t="-110345" r="-694" b="-327586"/>
                          </a:stretch>
                        </a:blipFill>
                      </a:tcPr>
                    </a:tc>
                    <a:extLst>
                      <a:ext uri="{0D108BD9-81ED-4DB2-BD59-A6C34878D82A}">
                        <a16:rowId xmlns:a16="http://schemas.microsoft.com/office/drawing/2014/main" val="10001"/>
                      </a:ext>
                    </a:extLst>
                  </a:tr>
                  <a:tr h="365760">
                    <a:tc>
                      <a:txBody>
                        <a:bodyPr/>
                        <a:lstStyle/>
                        <a:p>
                          <a:endParaRPr lang="en-US"/>
                        </a:p>
                      </a:txBody>
                      <a:tcPr>
                        <a:blipFill>
                          <a:blip r:embed="rId2"/>
                          <a:stretch>
                            <a:fillRect l="-231" t="-210345" r="-100694" b="-227586"/>
                          </a:stretch>
                        </a:blipFill>
                      </a:tcPr>
                    </a:tc>
                    <a:tc>
                      <a:txBody>
                        <a:bodyPr/>
                        <a:lstStyle/>
                        <a:p>
                          <a:endParaRPr lang="en-US"/>
                        </a:p>
                      </a:txBody>
                      <a:tcPr>
                        <a:blipFill>
                          <a:blip r:embed="rId2"/>
                          <a:stretch>
                            <a:fillRect l="-100231" t="-210345" r="-694" b="-227586"/>
                          </a:stretch>
                        </a:blipFill>
                      </a:tcPr>
                    </a:tc>
                    <a:extLst>
                      <a:ext uri="{0D108BD9-81ED-4DB2-BD59-A6C34878D82A}">
                        <a16:rowId xmlns:a16="http://schemas.microsoft.com/office/drawing/2014/main" val="10002"/>
                      </a:ext>
                    </a:extLst>
                  </a:tr>
                  <a:tr h="365760">
                    <a:tc>
                      <a:txBody>
                        <a:bodyPr/>
                        <a:lstStyle/>
                        <a:p>
                          <a:endParaRPr lang="en-US"/>
                        </a:p>
                      </a:txBody>
                      <a:tcPr>
                        <a:blipFill>
                          <a:blip r:embed="rId2"/>
                          <a:stretch>
                            <a:fillRect l="-231" t="-310345" r="-100694" b="-127586"/>
                          </a:stretch>
                        </a:blipFill>
                      </a:tcPr>
                    </a:tc>
                    <a:tc>
                      <a:txBody>
                        <a:bodyPr/>
                        <a:lstStyle/>
                        <a:p>
                          <a:endParaRPr lang="en-US"/>
                        </a:p>
                      </a:txBody>
                      <a:tcPr>
                        <a:blipFill>
                          <a:blip r:embed="rId2"/>
                          <a:stretch>
                            <a:fillRect l="-100231" t="-310345" r="-694" b="-127586"/>
                          </a:stretch>
                        </a:blipFill>
                      </a:tcPr>
                    </a:tc>
                    <a:extLst>
                      <a:ext uri="{0D108BD9-81ED-4DB2-BD59-A6C34878D82A}">
                        <a16:rowId xmlns:a16="http://schemas.microsoft.com/office/drawing/2014/main" val="10003"/>
                      </a:ext>
                    </a:extLst>
                  </a:tr>
                  <a:tr h="368808">
                    <a:tc>
                      <a:txBody>
                        <a:bodyPr/>
                        <a:lstStyle/>
                        <a:p>
                          <a:endParaRPr lang="en-US"/>
                        </a:p>
                      </a:txBody>
                      <a:tcPr>
                        <a:blipFill>
                          <a:blip r:embed="rId2"/>
                          <a:stretch>
                            <a:fillRect l="-231" t="-410345" r="-100694" b="-27586"/>
                          </a:stretch>
                        </a:blipFill>
                      </a:tcPr>
                    </a:tc>
                    <a:tc>
                      <a:txBody>
                        <a:bodyPr/>
                        <a:lstStyle/>
                        <a:p>
                          <a:endParaRPr lang="en-US"/>
                        </a:p>
                      </a:txBody>
                      <a:tcPr>
                        <a:blipFill>
                          <a:blip r:embed="rId2"/>
                          <a:stretch>
                            <a:fillRect l="-100231" t="-410345" r="-694" b="-27586"/>
                          </a:stretch>
                        </a:blipFill>
                      </a:tcPr>
                    </a:tc>
                    <a:extLst>
                      <a:ext uri="{0D108BD9-81ED-4DB2-BD59-A6C34878D82A}">
                        <a16:rowId xmlns:a16="http://schemas.microsoft.com/office/drawing/2014/main" val="10004"/>
                      </a:ext>
                    </a:extLst>
                  </a:tr>
                </a:tbl>
              </a:graphicData>
            </a:graphic>
          </p:graphicFrame>
        </mc:Fallback>
      </mc:AlternateContent>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2.2 Reikna gildi, einfalda og setja fram stæður</a:t>
            </a:r>
          </a:p>
        </p:txBody>
      </p:sp>
      <p:sp>
        <p:nvSpPr>
          <p:cNvPr id="3" name="Content Placeholder 2"/>
          <p:cNvSpPr>
            <a:spLocks noGrp="1"/>
          </p:cNvSpPr>
          <p:nvPr>
            <p:ph idx="1"/>
          </p:nvPr>
        </p:nvSpPr>
        <p:spPr/>
        <p:txBody>
          <a:bodyPr/>
          <a:lstStyle/>
          <a:p>
            <a:pPr marL="0" lvl="0" indent="0">
              <a:buNone/>
            </a:pPr>
            <a:r>
              <a:rPr b="1"/>
              <a:t>Námsmarkmið</a:t>
            </a:r>
          </a:p>
          <a:p>
            <a:pPr lvl="0"/>
            <a:r>
              <a:rPr/>
              <a:t>Reikna gildi algebrustæða</a:t>
            </a:r>
          </a:p>
          <a:p>
            <a:pPr lvl="0"/>
            <a:r>
              <a:rPr/>
              <a:t>Þekkja liði, stuðla og samkynja liði</a:t>
            </a:r>
          </a:p>
          <a:p>
            <a:pPr lvl="0"/>
            <a:r>
              <a:rPr/>
              <a:t>Einfalda stæður með því að sameina samkynja liði</a:t>
            </a:r>
          </a:p>
          <a:p>
            <a:pPr lvl="0"/>
            <a:r>
              <a:rPr/>
              <a:t>Setja orðasambönd fram sem algebrustæður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2.5</a:t>
            </a:r>
          </a:p>
        </p:txBody>
      </p:sp>
      <mc:AlternateContent xmlns:mc="http://schemas.openxmlformats.org/markup-compatibility/2006" xmlns:a14="http://schemas.microsoft.com/office/drawing/2010/main">
        <mc:Choice Requires="a14">
          <p:graphicFrame>
            <p:nvGraphicFramePr>
              <p:cNvPr id="6" name="Content Placeholder 5"/>
              <p:cNvGraphicFramePr>
                <a:graphicFrameLocks noGrp="1"/>
              </p:cNvGraphicFramePr>
              <p:nvPr>
                <p:ph idx="1"/>
              </p:nvPr>
            </p:nvGraphicFramePr>
            <p:xfrm>
              <a:off x="609600" y="952500"/>
              <a:ext cx="10972800" cy="1463040"/>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0">
                    <a:tc>
                      <a:txBody>
                        <a:bodyPr/>
                        <a:lstStyle/>
                        <a:p>
                          <a:pPr marL="0" lvl="0" indent="0">
                            <a:buNone/>
                          </a:pPr>
                          <a:r>
                            <a:t>Liður</a:t>
                          </a:r>
                        </a:p>
                      </a:txBody>
                      <a:tcPr/>
                    </a:tc>
                    <a:tc>
                      <a:txBody>
                        <a:bodyPr/>
                        <a:lstStyle/>
                        <a:p>
                          <a:pPr marL="0" lvl="0" indent="0">
                            <a:buNone/>
                          </a:pPr>
                          <a:r>
                            <a:t>Stuðull</a:t>
                          </a:r>
                        </a:p>
                      </a:txBody>
                      <a:tcPr/>
                    </a:tc>
                    <a:extLst>
                      <a:ext uri="{0D108BD9-81ED-4DB2-BD59-A6C34878D82A}">
                        <a16:rowId xmlns:a16="http://schemas.microsoft.com/office/drawing/2014/main" val="10000"/>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9</m:t>
                                </m:r>
                                <m:r>
                                  <a:rPr>
                                    <a:latin typeface="Cambria Math" panose="02040503050406030204" pitchFamily="18" charset="0"/>
                                  </a:rPr>
                                  <m:t>𝑎</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9</m:t>
                                </m:r>
                              </m:oMath>
                            </m:oMathPara>
                          </a14:m>
                          <a:endParaRPr/>
                        </a:p>
                      </a:txBody>
                      <a:tcPr/>
                    </a:tc>
                    <a:extLst>
                      <a:ext uri="{0D108BD9-81ED-4DB2-BD59-A6C34878D82A}">
                        <a16:rowId xmlns:a16="http://schemas.microsoft.com/office/drawing/2014/main" val="10001"/>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𝑦</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m:t>
                                </m:r>
                              </m:oMath>
                            </m:oMathPara>
                          </a14:m>
                          <a:endParaRPr/>
                        </a:p>
                      </a:txBody>
                      <a:tcPr/>
                    </a:tc>
                    <a:extLst>
                      <a:ext uri="{0D108BD9-81ED-4DB2-BD59-A6C34878D82A}">
                        <a16:rowId xmlns:a16="http://schemas.microsoft.com/office/drawing/2014/main" val="10002"/>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5</m:t>
                                </m:r>
                                <m:sSup>
                                  <m:sSupPr>
                                    <m:ctrlPr>
                                      <a:rPr i="1">
                                        <a:latin typeface="Cambria Math" panose="02040503050406030204" pitchFamily="18" charset="0"/>
                                      </a:rPr>
                                    </m:ctrlPr>
                                  </m:sSupPr>
                                  <m:e>
                                    <m:r>
                                      <a:rPr>
                                        <a:latin typeface="Cambria Math" panose="02040503050406030204" pitchFamily="18" charset="0"/>
                                      </a:rPr>
                                      <m:t>𝑥</m:t>
                                    </m:r>
                                  </m:e>
                                  <m:sup>
                                    <m:r>
                                      <a:rPr>
                                        <a:latin typeface="Cambria Math" panose="02040503050406030204" pitchFamily="18" charset="0"/>
                                      </a:rPr>
                                      <m:t>2</m:t>
                                    </m:r>
                                  </m:sup>
                                </m:sSup>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5</m:t>
                                </m:r>
                              </m:oMath>
                            </m:oMathPara>
                          </a14:m>
                          <a:endParaRPr/>
                        </a:p>
                      </a:txBody>
                      <a:tcPr/>
                    </a:tc>
                    <a:extLst>
                      <a:ext uri="{0D108BD9-81ED-4DB2-BD59-A6C34878D82A}">
                        <a16:rowId xmlns:a16="http://schemas.microsoft.com/office/drawing/2014/main" val="10003"/>
                      </a:ext>
                    </a:extLst>
                  </a:tr>
                </a:tbl>
              </a:graphicData>
            </a:graphic>
          </p:graphicFrame>
        </mc:Choice>
        <mc:Fallback xmlns="">
          <p:graphicFrame>
            <p:nvGraphicFramePr>
              <p:cNvPr id="6" name="Content Placeholder 5"/>
              <p:cNvGraphicFramePr>
                <a:graphicFrameLocks noGrp="1"/>
              </p:cNvGraphicFramePr>
              <p:nvPr>
                <p:ph idx="1"/>
              </p:nvPr>
            </p:nvGraphicFramePr>
            <p:xfrm>
              <a:off x="609600" y="952500"/>
              <a:ext cx="10972800" cy="1463040"/>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365760">
                    <a:tc>
                      <a:txBody>
                        <a:bodyPr/>
                        <a:lstStyle/>
                        <a:p>
                          <a:pPr marL="0" lvl="0" indent="0">
                            <a:buNone/>
                          </a:pPr>
                          <a:r>
                            <a:t>Liður</a:t>
                          </a:r>
                        </a:p>
                      </a:txBody>
                      <a:tcPr/>
                    </a:tc>
                    <a:tc>
                      <a:txBody>
                        <a:bodyPr/>
                        <a:lstStyle/>
                        <a:p>
                          <a:pPr marL="0" lvl="0" indent="0">
                            <a:buNone/>
                          </a:pPr>
                          <a:r>
                            <a:t>Stuðull</a:t>
                          </a:r>
                        </a:p>
                      </a:txBody>
                      <a:tcPr/>
                    </a:tc>
                    <a:extLst>
                      <a:ext uri="{0D108BD9-81ED-4DB2-BD59-A6C34878D82A}">
                        <a16:rowId xmlns:a16="http://schemas.microsoft.com/office/drawing/2014/main" val="10000"/>
                      </a:ext>
                    </a:extLst>
                  </a:tr>
                  <a:tr h="365760">
                    <a:tc>
                      <a:txBody>
                        <a:bodyPr/>
                        <a:lstStyle/>
                        <a:p>
                          <a:endParaRPr lang="en-US"/>
                        </a:p>
                      </a:txBody>
                      <a:tcPr>
                        <a:blipFill>
                          <a:blip r:embed="rId2"/>
                          <a:stretch>
                            <a:fillRect l="-231" t="-110345" r="-100694" b="-203448"/>
                          </a:stretch>
                        </a:blipFill>
                      </a:tcPr>
                    </a:tc>
                    <a:tc>
                      <a:txBody>
                        <a:bodyPr/>
                        <a:lstStyle/>
                        <a:p>
                          <a:endParaRPr lang="en-US"/>
                        </a:p>
                      </a:txBody>
                      <a:tcPr>
                        <a:blipFill>
                          <a:blip r:embed="rId2"/>
                          <a:stretch>
                            <a:fillRect l="-100231" t="-110345" r="-694" b="-203448"/>
                          </a:stretch>
                        </a:blipFill>
                      </a:tcPr>
                    </a:tc>
                    <a:extLst>
                      <a:ext uri="{0D108BD9-81ED-4DB2-BD59-A6C34878D82A}">
                        <a16:rowId xmlns:a16="http://schemas.microsoft.com/office/drawing/2014/main" val="10001"/>
                      </a:ext>
                    </a:extLst>
                  </a:tr>
                  <a:tr h="365760">
                    <a:tc>
                      <a:txBody>
                        <a:bodyPr/>
                        <a:lstStyle/>
                        <a:p>
                          <a:endParaRPr lang="en-US"/>
                        </a:p>
                      </a:txBody>
                      <a:tcPr>
                        <a:blipFill>
                          <a:blip r:embed="rId2"/>
                          <a:stretch>
                            <a:fillRect l="-231" t="-210345" r="-100694" b="-103448"/>
                          </a:stretch>
                        </a:blipFill>
                      </a:tcPr>
                    </a:tc>
                    <a:tc>
                      <a:txBody>
                        <a:bodyPr/>
                        <a:lstStyle/>
                        <a:p>
                          <a:endParaRPr lang="en-US"/>
                        </a:p>
                      </a:txBody>
                      <a:tcPr>
                        <a:blipFill>
                          <a:blip r:embed="rId2"/>
                          <a:stretch>
                            <a:fillRect l="-100231" t="-210345" r="-694" b="-103448"/>
                          </a:stretch>
                        </a:blipFill>
                      </a:tcPr>
                    </a:tc>
                    <a:extLst>
                      <a:ext uri="{0D108BD9-81ED-4DB2-BD59-A6C34878D82A}">
                        <a16:rowId xmlns:a16="http://schemas.microsoft.com/office/drawing/2014/main" val="10002"/>
                      </a:ext>
                    </a:extLst>
                  </a:tr>
                  <a:tr h="365760">
                    <a:tc>
                      <a:txBody>
                        <a:bodyPr/>
                        <a:lstStyle/>
                        <a:p>
                          <a:endParaRPr lang="en-US"/>
                        </a:p>
                      </a:txBody>
                      <a:tcPr>
                        <a:blipFill>
                          <a:blip r:embed="rId2"/>
                          <a:stretch>
                            <a:fillRect l="-231" t="-310345" r="-100694" b="-3448"/>
                          </a:stretch>
                        </a:blipFill>
                      </a:tcPr>
                    </a:tc>
                    <a:tc>
                      <a:txBody>
                        <a:bodyPr/>
                        <a:lstStyle/>
                        <a:p>
                          <a:endParaRPr lang="en-US"/>
                        </a:p>
                      </a:txBody>
                      <a:tcPr>
                        <a:blipFill>
                          <a:blip r:embed="rId2"/>
                          <a:stretch>
                            <a:fillRect l="-100231" t="-310345" r="-694" b="-3448"/>
                          </a:stretch>
                        </a:blipFill>
                      </a:tcPr>
                    </a:tc>
                    <a:extLst>
                      <a:ext uri="{0D108BD9-81ED-4DB2-BD59-A6C34878D82A}">
                        <a16:rowId xmlns:a16="http://schemas.microsoft.com/office/drawing/2014/main" val="10003"/>
                      </a:ext>
                    </a:extLst>
                  </a:tr>
                </a:tbl>
              </a:graphicData>
            </a:graphic>
          </p:graphicFrame>
        </mc:Fallback>
      </mc:AlternateContent>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2.6</a:t>
            </a:r>
          </a:p>
        </p:txBody>
      </p:sp>
      <mc:AlternateContent xmlns:mc="http://schemas.openxmlformats.org/markup-compatibility/2006" xmlns:a14="http://schemas.microsoft.com/office/drawing/2010/main">
        <mc:Choice Requires="a14">
          <p:graphicFrame>
            <p:nvGraphicFramePr>
              <p:cNvPr id="6" name="Content Placeholder 5"/>
              <p:cNvGraphicFramePr>
                <a:graphicFrameLocks noGrp="1"/>
              </p:cNvGraphicFramePr>
              <p:nvPr>
                <p:ph idx="1"/>
              </p:nvPr>
            </p:nvGraphicFramePr>
            <p:xfrm>
              <a:off x="609600" y="952500"/>
              <a:ext cx="10972800" cy="2194560"/>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0">
                    <a:tc>
                      <a:txBody>
                        <a:bodyPr/>
                        <a:lstStyle/>
                        <a:p>
                          <a:pPr marL="0" lvl="0" indent="0">
                            <a:buNone/>
                          </a:pPr>
                          <a:r>
                            <a:t>Stæða</a:t>
                          </a:r>
                        </a:p>
                      </a:txBody>
                      <a:tcPr/>
                    </a:tc>
                    <a:tc>
                      <a:txBody>
                        <a:bodyPr/>
                        <a:lstStyle/>
                        <a:p>
                          <a:pPr marL="0" lvl="0" indent="0">
                            <a:buNone/>
                          </a:pPr>
                          <a:r>
                            <a:t>Liðir</a:t>
                          </a:r>
                        </a:p>
                      </a:txBody>
                      <a:tcPr/>
                    </a:tc>
                    <a:extLst>
                      <a:ext uri="{0D108BD9-81ED-4DB2-BD59-A6C34878D82A}">
                        <a16:rowId xmlns:a16="http://schemas.microsoft.com/office/drawing/2014/main" val="10000"/>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7</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7</m:t>
                                </m:r>
                              </m:oMath>
                            </m:oMathPara>
                          </a14:m>
                          <a:endParaRPr/>
                        </a:p>
                      </a:txBody>
                      <a:tcPr/>
                    </a:tc>
                    <a:extLst>
                      <a:ext uri="{0D108BD9-81ED-4DB2-BD59-A6C34878D82A}">
                        <a16:rowId xmlns:a16="http://schemas.microsoft.com/office/drawing/2014/main" val="10001"/>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𝑦</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𝑦</m:t>
                                </m:r>
                              </m:oMath>
                            </m:oMathPara>
                          </a14:m>
                          <a:endParaRPr/>
                        </a:p>
                      </a:txBody>
                      <a:tcPr/>
                    </a:tc>
                    <a:extLst>
                      <a:ext uri="{0D108BD9-81ED-4DB2-BD59-A6C34878D82A}">
                        <a16:rowId xmlns:a16="http://schemas.microsoft.com/office/drawing/2014/main" val="10002"/>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𝑥</m:t>
                                </m:r>
                                <m:r>
                                  <a:rPr>
                                    <a:latin typeface="Cambria Math" panose="02040503050406030204" pitchFamily="18" charset="0"/>
                                  </a:rPr>
                                  <m:t>+7</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𝑥</m:t>
                                </m:r>
                                <m:r>
                                  <a:rPr>
                                    <a:latin typeface="Cambria Math" panose="02040503050406030204" pitchFamily="18" charset="0"/>
                                  </a:rPr>
                                  <m:t>,7</m:t>
                                </m:r>
                              </m:oMath>
                            </m:oMathPara>
                          </a14:m>
                          <a:endParaRPr/>
                        </a:p>
                      </a:txBody>
                      <a:tcPr/>
                    </a:tc>
                    <a:extLst>
                      <a:ext uri="{0D108BD9-81ED-4DB2-BD59-A6C34878D82A}">
                        <a16:rowId xmlns:a16="http://schemas.microsoft.com/office/drawing/2014/main" val="10003"/>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m:t>
                                </m:r>
                                <m:r>
                                  <a:rPr>
                                    <a:latin typeface="Cambria Math" panose="02040503050406030204" pitchFamily="18" charset="0"/>
                                  </a:rPr>
                                  <m:t>𝑥</m:t>
                                </m:r>
                                <m:r>
                                  <a:rPr>
                                    <a:latin typeface="Cambria Math" panose="02040503050406030204" pitchFamily="18" charset="0"/>
                                  </a:rPr>
                                  <m:t>+7</m:t>
                                </m:r>
                                <m:r>
                                  <a:rPr>
                                    <a:latin typeface="Cambria Math" panose="02040503050406030204" pitchFamily="18" charset="0"/>
                                  </a:rPr>
                                  <m:t>𝑦</m:t>
                                </m:r>
                                <m:r>
                                  <a:rPr>
                                    <a:latin typeface="Cambria Math" panose="02040503050406030204" pitchFamily="18" charset="0"/>
                                  </a:rPr>
                                  <m:t>+4</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m:t>
                                </m:r>
                                <m:r>
                                  <a:rPr>
                                    <a:latin typeface="Cambria Math" panose="02040503050406030204" pitchFamily="18" charset="0"/>
                                  </a:rPr>
                                  <m:t>𝑥</m:t>
                                </m:r>
                                <m:r>
                                  <a:rPr>
                                    <a:latin typeface="Cambria Math" panose="02040503050406030204" pitchFamily="18" charset="0"/>
                                  </a:rPr>
                                  <m:t>,7</m:t>
                                </m:r>
                                <m:r>
                                  <a:rPr>
                                    <a:latin typeface="Cambria Math" panose="02040503050406030204" pitchFamily="18" charset="0"/>
                                  </a:rPr>
                                  <m:t>𝑦</m:t>
                                </m:r>
                                <m:r>
                                  <a:rPr>
                                    <a:latin typeface="Cambria Math" panose="02040503050406030204" pitchFamily="18" charset="0"/>
                                  </a:rPr>
                                  <m:t>,4</m:t>
                                </m:r>
                              </m:oMath>
                            </m:oMathPara>
                          </a14:m>
                          <a:endParaRPr/>
                        </a:p>
                      </a:txBody>
                      <a:tcPr/>
                    </a:tc>
                    <a:extLst>
                      <a:ext uri="{0D108BD9-81ED-4DB2-BD59-A6C34878D82A}">
                        <a16:rowId xmlns:a16="http://schemas.microsoft.com/office/drawing/2014/main" val="10004"/>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3</m:t>
                                </m:r>
                                <m:sSup>
                                  <m:sSupPr>
                                    <m:ctrlPr>
                                      <a:rPr i="1">
                                        <a:latin typeface="Cambria Math" panose="02040503050406030204" pitchFamily="18" charset="0"/>
                                      </a:rPr>
                                    </m:ctrlPr>
                                  </m:sSupPr>
                                  <m:e>
                                    <m:r>
                                      <a:rPr>
                                        <a:latin typeface="Cambria Math" panose="02040503050406030204" pitchFamily="18" charset="0"/>
                                      </a:rPr>
                                      <m:t>𝑥</m:t>
                                    </m:r>
                                  </m:e>
                                  <m:sup>
                                    <m:r>
                                      <a:rPr>
                                        <a:latin typeface="Cambria Math" panose="02040503050406030204" pitchFamily="18" charset="0"/>
                                      </a:rPr>
                                      <m:t>2</m:t>
                                    </m:r>
                                  </m:sup>
                                </m:sSup>
                                <m:r>
                                  <a:rPr>
                                    <a:latin typeface="Cambria Math" panose="02040503050406030204" pitchFamily="18" charset="0"/>
                                  </a:rPr>
                                  <m:t>+4</m:t>
                                </m:r>
                                <m:sSup>
                                  <m:sSupPr>
                                    <m:ctrlPr>
                                      <a:rPr i="1">
                                        <a:latin typeface="Cambria Math" panose="02040503050406030204" pitchFamily="18" charset="0"/>
                                      </a:rPr>
                                    </m:ctrlPr>
                                  </m:sSupPr>
                                  <m:e>
                                    <m:r>
                                      <a:rPr>
                                        <a:latin typeface="Cambria Math" panose="02040503050406030204" pitchFamily="18" charset="0"/>
                                      </a:rPr>
                                      <m:t>𝑥</m:t>
                                    </m:r>
                                  </m:e>
                                  <m:sup>
                                    <m:r>
                                      <a:rPr>
                                        <a:latin typeface="Cambria Math" panose="02040503050406030204" pitchFamily="18" charset="0"/>
                                      </a:rPr>
                                      <m:t>2</m:t>
                                    </m:r>
                                  </m:sup>
                                </m:sSup>
                                <m:r>
                                  <a:rPr>
                                    <a:latin typeface="Cambria Math" panose="02040503050406030204" pitchFamily="18" charset="0"/>
                                  </a:rPr>
                                  <m:t>+5</m:t>
                                </m:r>
                                <m:r>
                                  <a:rPr>
                                    <a:latin typeface="Cambria Math" panose="02040503050406030204" pitchFamily="18" charset="0"/>
                                  </a:rPr>
                                  <m:t>𝑦</m:t>
                                </m:r>
                                <m:r>
                                  <a:rPr>
                                    <a:latin typeface="Cambria Math" panose="02040503050406030204" pitchFamily="18" charset="0"/>
                                  </a:rPr>
                                  <m:t>+3</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3</m:t>
                                </m:r>
                                <m:sSup>
                                  <m:sSupPr>
                                    <m:ctrlPr>
                                      <a:rPr i="1">
                                        <a:latin typeface="Cambria Math" panose="02040503050406030204" pitchFamily="18" charset="0"/>
                                      </a:rPr>
                                    </m:ctrlPr>
                                  </m:sSupPr>
                                  <m:e>
                                    <m:r>
                                      <a:rPr>
                                        <a:latin typeface="Cambria Math" panose="02040503050406030204" pitchFamily="18" charset="0"/>
                                      </a:rPr>
                                      <m:t>𝑥</m:t>
                                    </m:r>
                                  </m:e>
                                  <m:sup>
                                    <m:r>
                                      <a:rPr>
                                        <a:latin typeface="Cambria Math" panose="02040503050406030204" pitchFamily="18" charset="0"/>
                                      </a:rPr>
                                      <m:t>2</m:t>
                                    </m:r>
                                  </m:sup>
                                </m:sSup>
                                <m:r>
                                  <a:rPr>
                                    <a:latin typeface="Cambria Math" panose="02040503050406030204" pitchFamily="18" charset="0"/>
                                  </a:rPr>
                                  <m:t>,4</m:t>
                                </m:r>
                                <m:sSup>
                                  <m:sSupPr>
                                    <m:ctrlPr>
                                      <a:rPr i="1">
                                        <a:latin typeface="Cambria Math" panose="02040503050406030204" pitchFamily="18" charset="0"/>
                                      </a:rPr>
                                    </m:ctrlPr>
                                  </m:sSupPr>
                                  <m:e>
                                    <m:r>
                                      <a:rPr>
                                        <a:latin typeface="Cambria Math" panose="02040503050406030204" pitchFamily="18" charset="0"/>
                                      </a:rPr>
                                      <m:t>𝑥</m:t>
                                    </m:r>
                                  </m:e>
                                  <m:sup>
                                    <m:r>
                                      <a:rPr>
                                        <a:latin typeface="Cambria Math" panose="02040503050406030204" pitchFamily="18" charset="0"/>
                                      </a:rPr>
                                      <m:t>2</m:t>
                                    </m:r>
                                  </m:sup>
                                </m:sSup>
                                <m:r>
                                  <a:rPr>
                                    <a:latin typeface="Cambria Math" panose="02040503050406030204" pitchFamily="18" charset="0"/>
                                  </a:rPr>
                                  <m:t>,5</m:t>
                                </m:r>
                                <m:r>
                                  <a:rPr>
                                    <a:latin typeface="Cambria Math" panose="02040503050406030204" pitchFamily="18" charset="0"/>
                                  </a:rPr>
                                  <m:t>𝑦</m:t>
                                </m:r>
                                <m:r>
                                  <a:rPr>
                                    <a:latin typeface="Cambria Math" panose="02040503050406030204" pitchFamily="18" charset="0"/>
                                  </a:rPr>
                                  <m:t>,3</m:t>
                                </m:r>
                              </m:oMath>
                            </m:oMathPara>
                          </a14:m>
                          <a:endParaRPr/>
                        </a:p>
                      </a:txBody>
                      <a:tcPr/>
                    </a:tc>
                    <a:extLst>
                      <a:ext uri="{0D108BD9-81ED-4DB2-BD59-A6C34878D82A}">
                        <a16:rowId xmlns:a16="http://schemas.microsoft.com/office/drawing/2014/main" val="10005"/>
                      </a:ext>
                    </a:extLst>
                  </a:tr>
                </a:tbl>
              </a:graphicData>
            </a:graphic>
          </p:graphicFrame>
        </mc:Choice>
        <mc:Fallback xmlns="">
          <p:graphicFrame>
            <p:nvGraphicFramePr>
              <p:cNvPr id="6" name="Content Placeholder 5"/>
              <p:cNvGraphicFramePr>
                <a:graphicFrameLocks noGrp="1"/>
              </p:cNvGraphicFramePr>
              <p:nvPr>
                <p:ph idx="1"/>
              </p:nvPr>
            </p:nvGraphicFramePr>
            <p:xfrm>
              <a:off x="609600" y="952500"/>
              <a:ext cx="10972800" cy="2194560"/>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365760">
                    <a:tc>
                      <a:txBody>
                        <a:bodyPr/>
                        <a:lstStyle/>
                        <a:p>
                          <a:pPr marL="0" lvl="0" indent="0">
                            <a:buNone/>
                          </a:pPr>
                          <a:r>
                            <a:t>Stæða</a:t>
                          </a:r>
                        </a:p>
                      </a:txBody>
                      <a:tcPr/>
                    </a:tc>
                    <a:tc>
                      <a:txBody>
                        <a:bodyPr/>
                        <a:lstStyle/>
                        <a:p>
                          <a:pPr marL="0" lvl="0" indent="0">
                            <a:buNone/>
                          </a:pPr>
                          <a:r>
                            <a:t>Liðir</a:t>
                          </a:r>
                        </a:p>
                      </a:txBody>
                      <a:tcPr/>
                    </a:tc>
                    <a:extLst>
                      <a:ext uri="{0D108BD9-81ED-4DB2-BD59-A6C34878D82A}">
                        <a16:rowId xmlns:a16="http://schemas.microsoft.com/office/drawing/2014/main" val="10000"/>
                      </a:ext>
                    </a:extLst>
                  </a:tr>
                  <a:tr h="365760">
                    <a:tc>
                      <a:txBody>
                        <a:bodyPr/>
                        <a:lstStyle/>
                        <a:p>
                          <a:endParaRPr lang="en-US"/>
                        </a:p>
                      </a:txBody>
                      <a:tcPr>
                        <a:blipFill>
                          <a:blip r:embed="rId2"/>
                          <a:stretch>
                            <a:fillRect l="-231" t="-110345" r="-100694" b="-413793"/>
                          </a:stretch>
                        </a:blipFill>
                      </a:tcPr>
                    </a:tc>
                    <a:tc>
                      <a:txBody>
                        <a:bodyPr/>
                        <a:lstStyle/>
                        <a:p>
                          <a:endParaRPr lang="en-US"/>
                        </a:p>
                      </a:txBody>
                      <a:tcPr>
                        <a:blipFill>
                          <a:blip r:embed="rId2"/>
                          <a:stretch>
                            <a:fillRect l="-100231" t="-110345" r="-694" b="-413793"/>
                          </a:stretch>
                        </a:blipFill>
                      </a:tcPr>
                    </a:tc>
                    <a:extLst>
                      <a:ext uri="{0D108BD9-81ED-4DB2-BD59-A6C34878D82A}">
                        <a16:rowId xmlns:a16="http://schemas.microsoft.com/office/drawing/2014/main" val="10001"/>
                      </a:ext>
                    </a:extLst>
                  </a:tr>
                  <a:tr h="365760">
                    <a:tc>
                      <a:txBody>
                        <a:bodyPr/>
                        <a:lstStyle/>
                        <a:p>
                          <a:endParaRPr lang="en-US"/>
                        </a:p>
                      </a:txBody>
                      <a:tcPr>
                        <a:blipFill>
                          <a:blip r:embed="rId2"/>
                          <a:stretch>
                            <a:fillRect l="-231" t="-210345" r="-100694" b="-313793"/>
                          </a:stretch>
                        </a:blipFill>
                      </a:tcPr>
                    </a:tc>
                    <a:tc>
                      <a:txBody>
                        <a:bodyPr/>
                        <a:lstStyle/>
                        <a:p>
                          <a:endParaRPr lang="en-US"/>
                        </a:p>
                      </a:txBody>
                      <a:tcPr>
                        <a:blipFill>
                          <a:blip r:embed="rId2"/>
                          <a:stretch>
                            <a:fillRect l="-100231" t="-210345" r="-694" b="-313793"/>
                          </a:stretch>
                        </a:blipFill>
                      </a:tcPr>
                    </a:tc>
                    <a:extLst>
                      <a:ext uri="{0D108BD9-81ED-4DB2-BD59-A6C34878D82A}">
                        <a16:rowId xmlns:a16="http://schemas.microsoft.com/office/drawing/2014/main" val="10002"/>
                      </a:ext>
                    </a:extLst>
                  </a:tr>
                  <a:tr h="365760">
                    <a:tc>
                      <a:txBody>
                        <a:bodyPr/>
                        <a:lstStyle/>
                        <a:p>
                          <a:endParaRPr lang="en-US"/>
                        </a:p>
                      </a:txBody>
                      <a:tcPr>
                        <a:blipFill>
                          <a:blip r:embed="rId2"/>
                          <a:stretch>
                            <a:fillRect l="-231" t="-321429" r="-100694" b="-225000"/>
                          </a:stretch>
                        </a:blipFill>
                      </a:tcPr>
                    </a:tc>
                    <a:tc>
                      <a:txBody>
                        <a:bodyPr/>
                        <a:lstStyle/>
                        <a:p>
                          <a:endParaRPr lang="en-US"/>
                        </a:p>
                      </a:txBody>
                      <a:tcPr>
                        <a:blipFill>
                          <a:blip r:embed="rId2"/>
                          <a:stretch>
                            <a:fillRect l="-100231" t="-321429" r="-694" b="-225000"/>
                          </a:stretch>
                        </a:blipFill>
                      </a:tcPr>
                    </a:tc>
                    <a:extLst>
                      <a:ext uri="{0D108BD9-81ED-4DB2-BD59-A6C34878D82A}">
                        <a16:rowId xmlns:a16="http://schemas.microsoft.com/office/drawing/2014/main" val="10003"/>
                      </a:ext>
                    </a:extLst>
                  </a:tr>
                  <a:tr h="365760">
                    <a:tc>
                      <a:txBody>
                        <a:bodyPr/>
                        <a:lstStyle/>
                        <a:p>
                          <a:endParaRPr lang="en-US"/>
                        </a:p>
                      </a:txBody>
                      <a:tcPr>
                        <a:blipFill>
                          <a:blip r:embed="rId2"/>
                          <a:stretch>
                            <a:fillRect l="-231" t="-406897" r="-100694" b="-117241"/>
                          </a:stretch>
                        </a:blipFill>
                      </a:tcPr>
                    </a:tc>
                    <a:tc>
                      <a:txBody>
                        <a:bodyPr/>
                        <a:lstStyle/>
                        <a:p>
                          <a:endParaRPr lang="en-US"/>
                        </a:p>
                      </a:txBody>
                      <a:tcPr>
                        <a:blipFill>
                          <a:blip r:embed="rId2"/>
                          <a:stretch>
                            <a:fillRect l="-100231" t="-406897" r="-694" b="-117241"/>
                          </a:stretch>
                        </a:blipFill>
                      </a:tcPr>
                    </a:tc>
                    <a:extLst>
                      <a:ext uri="{0D108BD9-81ED-4DB2-BD59-A6C34878D82A}">
                        <a16:rowId xmlns:a16="http://schemas.microsoft.com/office/drawing/2014/main" val="10004"/>
                      </a:ext>
                    </a:extLst>
                  </a:tr>
                  <a:tr h="365760">
                    <a:tc>
                      <a:txBody>
                        <a:bodyPr/>
                        <a:lstStyle/>
                        <a:p>
                          <a:endParaRPr lang="en-US"/>
                        </a:p>
                      </a:txBody>
                      <a:tcPr>
                        <a:blipFill>
                          <a:blip r:embed="rId2"/>
                          <a:stretch>
                            <a:fillRect l="-231" t="-506897" r="-100694" b="-17241"/>
                          </a:stretch>
                        </a:blipFill>
                      </a:tcPr>
                    </a:tc>
                    <a:tc>
                      <a:txBody>
                        <a:bodyPr/>
                        <a:lstStyle/>
                        <a:p>
                          <a:endParaRPr lang="en-US"/>
                        </a:p>
                      </a:txBody>
                      <a:tcPr>
                        <a:blipFill>
                          <a:blip r:embed="rId2"/>
                          <a:stretch>
                            <a:fillRect l="-100231" t="-506897" r="-694" b="-17241"/>
                          </a:stretch>
                        </a:blipFill>
                      </a:tcPr>
                    </a:tc>
                    <a:extLst>
                      <a:ext uri="{0D108BD9-81ED-4DB2-BD59-A6C34878D82A}">
                        <a16:rowId xmlns:a16="http://schemas.microsoft.com/office/drawing/2014/main" val="10005"/>
                      </a:ext>
                    </a:extLst>
                  </a:tr>
                </a:tbl>
              </a:graphicData>
            </a:graphic>
          </p:graphicFrame>
        </mc:Fallback>
      </mc:AlternateContent>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2.7</a:t>
            </a:r>
          </a:p>
        </p:txBody>
      </p:sp>
      <p:pic>
        <p:nvPicPr>
          <p:cNvPr id="3" name="Picture 1" descr="Table 2.7; Columns: Operation, Phrase, Expression; Row 1: Addition, a plus b the sum of a and b a increased by b b more than a  the total of a and b  b added to a, a+b; ... (Full description in notes)"/>
          <p:cNvPicPr>
            <a:picLocks noGrp="1" noChangeAspect="1"/>
          </p:cNvPicPr>
          <p:nvPr/>
        </p:nvPicPr>
        <p:blipFill>
          <a:blip r:embed="rId3"/>
          <a:stretch>
            <a:fillRect/>
          </a:stretch>
        </p:blipFill>
        <p:spPr bwMode="auto">
          <a:xfrm>
            <a:off x="3175000" y="952500"/>
            <a:ext cx="5842000" cy="5168900"/>
          </a:xfrm>
          <a:prstGeom prst="rect">
            <a:avLst/>
          </a:prstGeom>
          <a:noFill/>
          <a:ln w="9525">
            <a:noFill/>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normAutofit fontScale="90000"/>
          </a:bodyPr>
          <a:lstStyle/>
          <a:p>
            <a:pPr marL="0" lvl="0" indent="0">
              <a:buNone/>
              <a:defRPr>
                <a:solidFill>
                  <a:srgbClr val="548235"/>
                </a:solidFill>
              </a:defRPr>
            </a:pPr>
            <a:r>
              <a:rPr>
                <a:solidFill>
                  <a:srgbClr val="548235"/>
                </a:solidFill>
              </a:rPr>
              <a:t>2.3 Jöfnur leystar með frádráttar- og samlagningareiginleikum jafnaðar</a:t>
            </a:r>
          </a:p>
        </p:txBody>
      </p:sp>
      <p:sp>
        <p:nvSpPr>
          <p:cNvPr id="3" name="Content Placeholder 2"/>
          <p:cNvSpPr>
            <a:spLocks noGrp="1"/>
          </p:cNvSpPr>
          <p:nvPr>
            <p:ph idx="1"/>
          </p:nvPr>
        </p:nvSpPr>
        <p:spPr/>
        <p:txBody>
          <a:bodyPr/>
          <a:lstStyle/>
          <a:p>
            <a:pPr marL="0" lvl="0" indent="0">
              <a:buNone/>
            </a:pPr>
            <a:r>
              <a:rPr b="1"/>
              <a:t>Námsmarkmið</a:t>
            </a:r>
          </a:p>
          <a:p>
            <a:pPr lvl="0"/>
            <a:r>
              <a:rPr/>
              <a:t>Ákvarða hvort tala sé lausn jöfnu</a:t>
            </a:r>
          </a:p>
          <a:p>
            <a:pPr lvl="0"/>
            <a:r>
              <a:rPr/>
              <a:t>Setja frádráttareiginleika jafnaðar fram með líkani</a:t>
            </a:r>
          </a:p>
          <a:p>
            <a:pPr lvl="0"/>
            <a:r>
              <a:rPr/>
              <a:t>Leysa jöfnur með frádráttareiginleika jafnaðar</a:t>
            </a:r>
          </a:p>
          <a:p>
            <a:pPr lvl="0"/>
            <a:r>
              <a:rPr/>
              <a:t>Leysa jöfnur með samlagningareiginleika jafnaðar</a:t>
            </a:r>
          </a:p>
          <a:p>
            <a:pPr lvl="0"/>
            <a:r>
              <a:rPr/>
              <a:t>Þýða orðasambönd yfir á algebrujöfnur</a:t>
            </a:r>
          </a:p>
          <a:p>
            <a:pPr lvl="0"/>
            <a:r>
              <a:rPr/>
              <a:t>Setja upp jöfnu og leysa hana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2.3</a:t>
            </a:r>
          </a:p>
        </p:txBody>
      </p:sp>
      <p:pic>
        <p:nvPicPr>
          <p:cNvPr id="3" name="Picture 1" descr="The image is divided in half vertically. On the left side is an envelope with three counters below it. On the right side is 8 counters."/>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Myndinni er skipt í tvennt með lóðréttri línu. Vinstra megin er umslag og þrjár talningarskífur fyrir neðan það. Hægra megin eru átta talningarskífur.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2.4</a:t>
            </a:r>
          </a:p>
        </p:txBody>
      </p:sp>
      <p:pic>
        <p:nvPicPr>
          <p:cNvPr id="3" name="Picture 1" descr="The image is in two parts. On the left is a rectangle divided in half vertically. On the left side of the rectangle is an envelope with three counters below it. The 3 counters are circled in red with an arrow pointing out of the rectangle. On the right side is 8 counters. The bottom 3 counters are circled in red with an arrow pointing out of the rectangle. The 3 circled counters are removed from both sides of the rectangle, creating the new rectangle on the right of the image which is also divided in half vertically. On the left side of the rectangle is just an envelope. On the right side is 5 counters."/>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Myndin er í tveimur hlutum. Vinstra megin er rétthyrningur sem skipt er í tvennt með lóðréttri línu. Í vinstri hluta hans er umslag og þrjár talningarskífur fyrir neðan það. Rauður hringur er utan um skífurnar þrjár og ör vísar út úr rétthyrningnum. Í hægri hlutanum eru átta talningarskífur. Rauður hringur er utan um neðstu þrjár skífurnar og ör vísar út úr rétthyrningnum. Hringmerktu skífurnar þrjár eru fjarlægðar úr báðum hlutum rétthyrningsins. Þá fæst nýi rétthyrningurinn hægra megin á myndinni, sem einnig er skipt í tvennt með lóðréttri línu. Í vinstri hluta hans er aðeins umslag en í hægri hlutanum eru fimm talningarskífur.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2.5</a:t>
            </a:r>
          </a:p>
        </p:txBody>
      </p:sp>
      <p:pic>
        <p:nvPicPr>
          <p:cNvPr id="3" name="Picture 1" descr="The image is divided in half vertically. On the left side is an envelope with three counters below it. On the right side is 8 counters."/>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Myndinni er skipt í tvennt með lóðréttri línu. Vinstra megin er umslag og þrjár talningarskífur fyrir neðan það. Hægra megin eru átta talningarskífur.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2.4 Finna margfeldi og þætti</a:t>
            </a:r>
          </a:p>
        </p:txBody>
      </p:sp>
      <p:sp>
        <p:nvSpPr>
          <p:cNvPr id="3" name="Content Placeholder 2"/>
          <p:cNvSpPr>
            <a:spLocks noGrp="1"/>
          </p:cNvSpPr>
          <p:nvPr>
            <p:ph idx="1"/>
          </p:nvPr>
        </p:nvSpPr>
        <p:spPr/>
        <p:txBody>
          <a:bodyPr/>
          <a:lstStyle/>
          <a:p>
            <a:pPr marL="0" lvl="0" indent="0">
              <a:buNone/>
            </a:pPr>
            <a:r>
              <a:rPr b="1"/>
              <a:t>Námsmarkmið</a:t>
            </a:r>
          </a:p>
          <a:p>
            <a:pPr lvl="0"/>
            <a:r>
              <a:rPr/>
              <a:t>Þekkja margfeldi talna</a:t>
            </a:r>
          </a:p>
          <a:p>
            <a:pPr lvl="0"/>
            <a:r>
              <a:rPr/>
              <a:t>Beita algengum deilanleikareglum</a:t>
            </a:r>
          </a:p>
          <a:p>
            <a:pPr lvl="0"/>
            <a:r>
              <a:rPr/>
              <a:t>Finna alla þætti tölu</a:t>
            </a:r>
          </a:p>
          <a:p>
            <a:pPr lvl="0"/>
            <a:r>
              <a:rPr/>
              <a:t>Þekkja frumtölur og samsettar tölur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2.8</a:t>
            </a:r>
          </a:p>
        </p:txBody>
      </p:sp>
      <mc:AlternateContent xmlns:mc="http://schemas.openxmlformats.org/markup-compatibility/2006" xmlns:a14="http://schemas.microsoft.com/office/drawing/2010/main">
        <mc:Choice Requires="a14">
          <p:graphicFrame>
            <p:nvGraphicFramePr>
              <p:cNvPr id="6" name="Content Placeholder 5"/>
              <p:cNvGraphicFramePr>
                <a:graphicFrameLocks noGrp="1"/>
              </p:cNvGraphicFramePr>
              <p:nvPr>
                <p:ph idx="1"/>
              </p:nvPr>
            </p:nvGraphicFramePr>
            <p:xfrm>
              <a:off x="609600" y="952500"/>
              <a:ext cx="10896600" cy="6259072"/>
            </p:xfrm>
            <a:graphic>
              <a:graphicData uri="http://schemas.openxmlformats.org/drawingml/2006/table">
                <a:tbl>
                  <a:tblPr firstRow="1" bandRow="1">
                    <a:tableStyleId>{5C22544A-7EE6-4342-B048-85BDC9FD1C3A}</a:tableStyleId>
                  </a:tblPr>
                  <a:tblGrid>
                    <a:gridCol w="838200">
                      <a:extLst>
                        <a:ext uri="{9D8B030D-6E8A-4147-A177-3AD203B41FA5}">
                          <a16:colId xmlns:a16="http://schemas.microsoft.com/office/drawing/2014/main" val="20000"/>
                        </a:ext>
                      </a:extLst>
                    </a:gridCol>
                    <a:gridCol w="838200">
                      <a:extLst>
                        <a:ext uri="{9D8B030D-6E8A-4147-A177-3AD203B41FA5}">
                          <a16:colId xmlns:a16="http://schemas.microsoft.com/office/drawing/2014/main" val="20001"/>
                        </a:ext>
                      </a:extLst>
                    </a:gridCol>
                    <a:gridCol w="838200">
                      <a:extLst>
                        <a:ext uri="{9D8B030D-6E8A-4147-A177-3AD203B41FA5}">
                          <a16:colId xmlns:a16="http://schemas.microsoft.com/office/drawing/2014/main" val="20002"/>
                        </a:ext>
                      </a:extLst>
                    </a:gridCol>
                    <a:gridCol w="838200">
                      <a:extLst>
                        <a:ext uri="{9D8B030D-6E8A-4147-A177-3AD203B41FA5}">
                          <a16:colId xmlns:a16="http://schemas.microsoft.com/office/drawing/2014/main" val="20003"/>
                        </a:ext>
                      </a:extLst>
                    </a:gridCol>
                    <a:gridCol w="838200">
                      <a:extLst>
                        <a:ext uri="{9D8B030D-6E8A-4147-A177-3AD203B41FA5}">
                          <a16:colId xmlns:a16="http://schemas.microsoft.com/office/drawing/2014/main" val="20004"/>
                        </a:ext>
                      </a:extLst>
                    </a:gridCol>
                    <a:gridCol w="838200">
                      <a:extLst>
                        <a:ext uri="{9D8B030D-6E8A-4147-A177-3AD203B41FA5}">
                          <a16:colId xmlns:a16="http://schemas.microsoft.com/office/drawing/2014/main" val="20005"/>
                        </a:ext>
                      </a:extLst>
                    </a:gridCol>
                    <a:gridCol w="838200">
                      <a:extLst>
                        <a:ext uri="{9D8B030D-6E8A-4147-A177-3AD203B41FA5}">
                          <a16:colId xmlns:a16="http://schemas.microsoft.com/office/drawing/2014/main" val="20006"/>
                        </a:ext>
                      </a:extLst>
                    </a:gridCol>
                    <a:gridCol w="838200">
                      <a:extLst>
                        <a:ext uri="{9D8B030D-6E8A-4147-A177-3AD203B41FA5}">
                          <a16:colId xmlns:a16="http://schemas.microsoft.com/office/drawing/2014/main" val="20007"/>
                        </a:ext>
                      </a:extLst>
                    </a:gridCol>
                    <a:gridCol w="838200">
                      <a:extLst>
                        <a:ext uri="{9D8B030D-6E8A-4147-A177-3AD203B41FA5}">
                          <a16:colId xmlns:a16="http://schemas.microsoft.com/office/drawing/2014/main" val="20008"/>
                        </a:ext>
                      </a:extLst>
                    </a:gridCol>
                    <a:gridCol w="838200">
                      <a:extLst>
                        <a:ext uri="{9D8B030D-6E8A-4147-A177-3AD203B41FA5}">
                          <a16:colId xmlns:a16="http://schemas.microsoft.com/office/drawing/2014/main" val="20009"/>
                        </a:ext>
                      </a:extLst>
                    </a:gridCol>
                    <a:gridCol w="838200">
                      <a:extLst>
                        <a:ext uri="{9D8B030D-6E8A-4147-A177-3AD203B41FA5}">
                          <a16:colId xmlns:a16="http://schemas.microsoft.com/office/drawing/2014/main" val="20010"/>
                        </a:ext>
                      </a:extLst>
                    </a:gridCol>
                    <a:gridCol w="838200">
                      <a:extLst>
                        <a:ext uri="{9D8B030D-6E8A-4147-A177-3AD203B41FA5}">
                          <a16:colId xmlns:a16="http://schemas.microsoft.com/office/drawing/2014/main" val="20011"/>
                        </a:ext>
                      </a:extLst>
                    </a:gridCol>
                    <a:gridCol w="838200">
                      <a:extLst>
                        <a:ext uri="{9D8B030D-6E8A-4147-A177-3AD203B41FA5}">
                          <a16:colId xmlns:a16="http://schemas.microsoft.com/office/drawing/2014/main" val="20012"/>
                        </a:ext>
                      </a:extLst>
                    </a:gridCol>
                  </a:tblGrid>
                  <a:tr h="0">
                    <a:tc>
                      <a:txBody>
                        <a:bodyPr/>
                        <a:lstStyle/>
                        <a:p>
                          <a:pPr marL="0" lvl="0" indent="0">
                            <a:buNone/>
                          </a:pPr>
                          <a:r>
                            <a:rPr b="1"/>
                            <a:t>Talningartala</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3</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4</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5</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6</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7</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8</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9</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11</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12</m:t>
                                </m:r>
                              </m:oMath>
                            </m:oMathPara>
                          </a14:m>
                          <a:endParaRPr/>
                        </a:p>
                      </a:txBody>
                      <a:tcPr/>
                    </a:tc>
                    <a:extLst>
                      <a:ext uri="{0D108BD9-81ED-4DB2-BD59-A6C34878D82A}">
                        <a16:rowId xmlns:a16="http://schemas.microsoft.com/office/drawing/2014/main" val="10000"/>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m:rPr>
                                    <m:nor/>
                                  </m:rPr>
                                  <a:rPr/>
                                  <m:t>Multiples</m:t>
                                </m:r>
                                <m:r>
                                  <m:rPr>
                                    <m:nor/>
                                  </m:rPr>
                                  <a:rPr/>
                                  <m:t> </m:t>
                                </m:r>
                                <m:r>
                                  <m:rPr>
                                    <m:nor/>
                                  </m:rPr>
                                  <a:rPr/>
                                  <m:t>of</m:t>
                                </m:r>
                                <m:r>
                                  <a:rPr>
                                    <a:latin typeface="Cambria Math" panose="02040503050406030204" pitchFamily="18" charset="0"/>
                                  </a:rPr>
                                  <m:t> 2</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4</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6</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8</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12</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14</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16</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18</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22</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24</m:t>
                                </m:r>
                              </m:oMath>
                            </m:oMathPara>
                          </a14:m>
                          <a:endParaRPr/>
                        </a:p>
                      </a:txBody>
                      <a:tcPr/>
                    </a:tc>
                    <a:extLst>
                      <a:ext uri="{0D108BD9-81ED-4DB2-BD59-A6C34878D82A}">
                        <a16:rowId xmlns:a16="http://schemas.microsoft.com/office/drawing/2014/main" val="10001"/>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m:rPr>
                                    <m:nor/>
                                  </m:rPr>
                                  <a:rPr/>
                                  <m:t>Multiples</m:t>
                                </m:r>
                                <m:r>
                                  <m:rPr>
                                    <m:nor/>
                                  </m:rPr>
                                  <a:rPr/>
                                  <m:t> </m:t>
                                </m:r>
                                <m:r>
                                  <m:rPr>
                                    <m:nor/>
                                  </m:rPr>
                                  <a:rPr/>
                                  <m:t>of</m:t>
                                </m:r>
                                <m:r>
                                  <a:rPr>
                                    <a:latin typeface="Cambria Math" panose="02040503050406030204" pitchFamily="18" charset="0"/>
                                  </a:rPr>
                                  <m:t> 3</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3</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6</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9</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12</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15</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18</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21</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24</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27</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30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33</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36</m:t>
                                </m:r>
                              </m:oMath>
                            </m:oMathPara>
                          </a14:m>
                          <a:endParaRPr/>
                        </a:p>
                      </a:txBody>
                      <a:tcPr/>
                    </a:tc>
                    <a:extLst>
                      <a:ext uri="{0D108BD9-81ED-4DB2-BD59-A6C34878D82A}">
                        <a16:rowId xmlns:a16="http://schemas.microsoft.com/office/drawing/2014/main" val="10002"/>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m:rPr>
                                    <m:nor/>
                                  </m:rPr>
                                  <a:rPr/>
                                  <m:t>Multiples</m:t>
                                </m:r>
                                <m:r>
                                  <m:rPr>
                                    <m:nor/>
                                  </m:rPr>
                                  <a:rPr/>
                                  <m:t> </m:t>
                                </m:r>
                                <m:r>
                                  <m:rPr>
                                    <m:nor/>
                                  </m:rPr>
                                  <a:rPr/>
                                  <m:t>of</m:t>
                                </m:r>
                                <m:r>
                                  <a:rPr>
                                    <a:latin typeface="Cambria Math" panose="02040503050406030204" pitchFamily="18" charset="0"/>
                                  </a:rPr>
                                  <m:t> 4</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4</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8</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12</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16</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24</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28</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32</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36</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40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44</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48</m:t>
                                </m:r>
                              </m:oMath>
                            </m:oMathPara>
                          </a14:m>
                          <a:endParaRPr/>
                        </a:p>
                      </a:txBody>
                      <a:tcPr/>
                    </a:tc>
                    <a:extLst>
                      <a:ext uri="{0D108BD9-81ED-4DB2-BD59-A6C34878D82A}">
                        <a16:rowId xmlns:a16="http://schemas.microsoft.com/office/drawing/2014/main" val="10003"/>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m:rPr>
                                    <m:nor/>
                                  </m:rPr>
                                  <a:rPr/>
                                  <m:t>Multiples</m:t>
                                </m:r>
                                <m:r>
                                  <m:rPr>
                                    <m:nor/>
                                  </m:rPr>
                                  <a:rPr/>
                                  <m:t> </m:t>
                                </m:r>
                                <m:r>
                                  <m:rPr>
                                    <m:nor/>
                                  </m:rPr>
                                  <a:rPr/>
                                  <m:t>of</m:t>
                                </m:r>
                                <m:r>
                                  <a:rPr>
                                    <a:latin typeface="Cambria Math" panose="02040503050406030204" pitchFamily="18" charset="0"/>
                                  </a:rPr>
                                  <m:t> 5</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5</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15</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25</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30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35</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40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45</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50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55</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60</m:t>
                                </m:r>
                              </m:oMath>
                            </m:oMathPara>
                          </a14:m>
                          <a:endParaRPr/>
                        </a:p>
                      </a:txBody>
                      <a:tcPr/>
                    </a:tc>
                    <a:extLst>
                      <a:ext uri="{0D108BD9-81ED-4DB2-BD59-A6C34878D82A}">
                        <a16:rowId xmlns:a16="http://schemas.microsoft.com/office/drawing/2014/main" val="10004"/>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m:rPr>
                                    <m:nor/>
                                  </m:rPr>
                                  <a:rPr/>
                                  <m:t>Multiples</m:t>
                                </m:r>
                                <m:r>
                                  <m:rPr>
                                    <m:nor/>
                                  </m:rPr>
                                  <a:rPr/>
                                  <m:t> </m:t>
                                </m:r>
                                <m:r>
                                  <m:rPr>
                                    <m:nor/>
                                  </m:rPr>
                                  <a:rPr/>
                                  <m:t>of</m:t>
                                </m:r>
                                <m:r>
                                  <a:rPr>
                                    <a:latin typeface="Cambria Math" panose="02040503050406030204" pitchFamily="18" charset="0"/>
                                  </a:rPr>
                                  <m:t> 6</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6</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12</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18</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24</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30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36</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42</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48</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54</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60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66</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72</m:t>
                                </m:r>
                              </m:oMath>
                            </m:oMathPara>
                          </a14:m>
                          <a:endParaRPr/>
                        </a:p>
                      </a:txBody>
                      <a:tcPr/>
                    </a:tc>
                    <a:extLst>
                      <a:ext uri="{0D108BD9-81ED-4DB2-BD59-A6C34878D82A}">
                        <a16:rowId xmlns:a16="http://schemas.microsoft.com/office/drawing/2014/main" val="10005"/>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m:rPr>
                                    <m:nor/>
                                  </m:rPr>
                                  <a:rPr/>
                                  <m:t>Multiples</m:t>
                                </m:r>
                                <m:r>
                                  <m:rPr>
                                    <m:nor/>
                                  </m:rPr>
                                  <a:rPr/>
                                  <m:t> </m:t>
                                </m:r>
                                <m:r>
                                  <m:rPr>
                                    <m:nor/>
                                  </m:rPr>
                                  <a:rPr/>
                                  <m:t>of</m:t>
                                </m:r>
                                <m:r>
                                  <a:rPr>
                                    <a:latin typeface="Cambria Math" panose="02040503050406030204" pitchFamily="18" charset="0"/>
                                  </a:rPr>
                                  <m:t> 7</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7</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14</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21</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28</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35</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42</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49</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56</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63</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70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77</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84</m:t>
                                </m:r>
                              </m:oMath>
                            </m:oMathPara>
                          </a14:m>
                          <a:endParaRPr/>
                        </a:p>
                      </a:txBody>
                      <a:tcPr/>
                    </a:tc>
                    <a:extLst>
                      <a:ext uri="{0D108BD9-81ED-4DB2-BD59-A6C34878D82A}">
                        <a16:rowId xmlns:a16="http://schemas.microsoft.com/office/drawing/2014/main" val="10006"/>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m:rPr>
                                    <m:nor/>
                                  </m:rPr>
                                  <a:rPr/>
                                  <m:t>Multiples</m:t>
                                </m:r>
                                <m:r>
                                  <m:rPr>
                                    <m:nor/>
                                  </m:rPr>
                                  <a:rPr/>
                                  <m:t> </m:t>
                                </m:r>
                                <m:r>
                                  <m:rPr>
                                    <m:nor/>
                                  </m:rPr>
                                  <a:rPr/>
                                  <m:t>of</m:t>
                                </m:r>
                                <m:r>
                                  <a:rPr>
                                    <a:latin typeface="Cambria Math" panose="02040503050406030204" pitchFamily="18" charset="0"/>
                                  </a:rPr>
                                  <m:t> 8</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8</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16</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24</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32</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40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48</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56</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64</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72</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80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88</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96</m:t>
                                </m:r>
                              </m:oMath>
                            </m:oMathPara>
                          </a14:m>
                          <a:endParaRPr/>
                        </a:p>
                      </a:txBody>
                      <a:tcPr/>
                    </a:tc>
                    <a:extLst>
                      <a:ext uri="{0D108BD9-81ED-4DB2-BD59-A6C34878D82A}">
                        <a16:rowId xmlns:a16="http://schemas.microsoft.com/office/drawing/2014/main" val="10007"/>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m:rPr>
                                    <m:nor/>
                                  </m:rPr>
                                  <a:rPr/>
                                  <m:t>Multiples</m:t>
                                </m:r>
                                <m:r>
                                  <m:rPr>
                                    <m:nor/>
                                  </m:rPr>
                                  <a:rPr/>
                                  <m:t> </m:t>
                                </m:r>
                                <m:r>
                                  <m:rPr>
                                    <m:nor/>
                                  </m:rPr>
                                  <a:rPr/>
                                  <m:t>of</m:t>
                                </m:r>
                                <m:r>
                                  <a:rPr>
                                    <a:latin typeface="Cambria Math" panose="02040503050406030204" pitchFamily="18" charset="0"/>
                                  </a:rPr>
                                  <m:t> 9</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9</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18</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27</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36</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45</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54</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63</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72</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81</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90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99</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108</m:t>
                                </m:r>
                              </m:oMath>
                            </m:oMathPara>
                          </a14:m>
                          <a:endParaRPr/>
                        </a:p>
                      </a:txBody>
                      <a:tcPr/>
                    </a:tc>
                    <a:extLst>
                      <a:ext uri="{0D108BD9-81ED-4DB2-BD59-A6C34878D82A}">
                        <a16:rowId xmlns:a16="http://schemas.microsoft.com/office/drawing/2014/main" val="10008"/>
                      </a:ext>
                    </a:extLst>
                  </a:tr>
                </a:tbl>
              </a:graphicData>
            </a:graphic>
          </p:graphicFrame>
        </mc:Choice>
        <mc:Fallback xmlns="">
          <p:graphicFrame>
            <p:nvGraphicFramePr>
              <p:cNvPr id="6" name="Content Placeholder 5"/>
              <p:cNvGraphicFramePr>
                <a:graphicFrameLocks noGrp="1"/>
              </p:cNvGraphicFramePr>
              <p:nvPr>
                <p:ph idx="1"/>
              </p:nvPr>
            </p:nvGraphicFramePr>
            <p:xfrm>
              <a:off x="609600" y="952500"/>
              <a:ext cx="10896600" cy="6259072"/>
            </p:xfrm>
            <a:graphic>
              <a:graphicData uri="http://schemas.openxmlformats.org/drawingml/2006/table">
                <a:tbl>
                  <a:tblPr firstRow="1" bandRow="1">
                    <a:tableStyleId>{5C22544A-7EE6-4342-B048-85BDC9FD1C3A}</a:tableStyleId>
                  </a:tblPr>
                  <a:tblGrid>
                    <a:gridCol w="838200">
                      <a:extLst>
                        <a:ext uri="{9D8B030D-6E8A-4147-A177-3AD203B41FA5}">
                          <a16:colId xmlns:a16="http://schemas.microsoft.com/office/drawing/2014/main" val="20000"/>
                        </a:ext>
                      </a:extLst>
                    </a:gridCol>
                    <a:gridCol w="838200">
                      <a:extLst>
                        <a:ext uri="{9D8B030D-6E8A-4147-A177-3AD203B41FA5}">
                          <a16:colId xmlns:a16="http://schemas.microsoft.com/office/drawing/2014/main" val="20001"/>
                        </a:ext>
                      </a:extLst>
                    </a:gridCol>
                    <a:gridCol w="838200">
                      <a:extLst>
                        <a:ext uri="{9D8B030D-6E8A-4147-A177-3AD203B41FA5}">
                          <a16:colId xmlns:a16="http://schemas.microsoft.com/office/drawing/2014/main" val="20002"/>
                        </a:ext>
                      </a:extLst>
                    </a:gridCol>
                    <a:gridCol w="838200">
                      <a:extLst>
                        <a:ext uri="{9D8B030D-6E8A-4147-A177-3AD203B41FA5}">
                          <a16:colId xmlns:a16="http://schemas.microsoft.com/office/drawing/2014/main" val="20003"/>
                        </a:ext>
                      </a:extLst>
                    </a:gridCol>
                    <a:gridCol w="838200">
                      <a:extLst>
                        <a:ext uri="{9D8B030D-6E8A-4147-A177-3AD203B41FA5}">
                          <a16:colId xmlns:a16="http://schemas.microsoft.com/office/drawing/2014/main" val="20004"/>
                        </a:ext>
                      </a:extLst>
                    </a:gridCol>
                    <a:gridCol w="838200">
                      <a:extLst>
                        <a:ext uri="{9D8B030D-6E8A-4147-A177-3AD203B41FA5}">
                          <a16:colId xmlns:a16="http://schemas.microsoft.com/office/drawing/2014/main" val="20005"/>
                        </a:ext>
                      </a:extLst>
                    </a:gridCol>
                    <a:gridCol w="838200">
                      <a:extLst>
                        <a:ext uri="{9D8B030D-6E8A-4147-A177-3AD203B41FA5}">
                          <a16:colId xmlns:a16="http://schemas.microsoft.com/office/drawing/2014/main" val="20006"/>
                        </a:ext>
                      </a:extLst>
                    </a:gridCol>
                    <a:gridCol w="838200">
                      <a:extLst>
                        <a:ext uri="{9D8B030D-6E8A-4147-A177-3AD203B41FA5}">
                          <a16:colId xmlns:a16="http://schemas.microsoft.com/office/drawing/2014/main" val="20007"/>
                        </a:ext>
                      </a:extLst>
                    </a:gridCol>
                    <a:gridCol w="838200">
                      <a:extLst>
                        <a:ext uri="{9D8B030D-6E8A-4147-A177-3AD203B41FA5}">
                          <a16:colId xmlns:a16="http://schemas.microsoft.com/office/drawing/2014/main" val="20008"/>
                        </a:ext>
                      </a:extLst>
                    </a:gridCol>
                    <a:gridCol w="838200">
                      <a:extLst>
                        <a:ext uri="{9D8B030D-6E8A-4147-A177-3AD203B41FA5}">
                          <a16:colId xmlns:a16="http://schemas.microsoft.com/office/drawing/2014/main" val="20009"/>
                        </a:ext>
                      </a:extLst>
                    </a:gridCol>
                    <a:gridCol w="838200">
                      <a:extLst>
                        <a:ext uri="{9D8B030D-6E8A-4147-A177-3AD203B41FA5}">
                          <a16:colId xmlns:a16="http://schemas.microsoft.com/office/drawing/2014/main" val="20010"/>
                        </a:ext>
                      </a:extLst>
                    </a:gridCol>
                    <a:gridCol w="838200">
                      <a:extLst>
                        <a:ext uri="{9D8B030D-6E8A-4147-A177-3AD203B41FA5}">
                          <a16:colId xmlns:a16="http://schemas.microsoft.com/office/drawing/2014/main" val="20011"/>
                        </a:ext>
                      </a:extLst>
                    </a:gridCol>
                    <a:gridCol w="838200">
                      <a:extLst>
                        <a:ext uri="{9D8B030D-6E8A-4147-A177-3AD203B41FA5}">
                          <a16:colId xmlns:a16="http://schemas.microsoft.com/office/drawing/2014/main" val="20012"/>
                        </a:ext>
                      </a:extLst>
                    </a:gridCol>
                  </a:tblGrid>
                  <a:tr h="1188720">
                    <a:tc>
                      <a:txBody>
                        <a:bodyPr/>
                        <a:lstStyle/>
                        <a:p>
                          <a:pPr marL="0" lvl="0" indent="0">
                            <a:buNone/>
                          </a:pPr>
                          <a:r>
                            <a:rPr b="1"/>
                            <a:t>Talningartala</a:t>
                          </a:r>
                        </a:p>
                      </a:txBody>
                      <a:tcPr/>
                    </a:tc>
                    <a:tc>
                      <a:txBody>
                        <a:bodyPr/>
                        <a:lstStyle/>
                        <a:p>
                          <a:endParaRPr lang="en-US"/>
                        </a:p>
                      </a:txBody>
                      <a:tcPr>
                        <a:blipFill>
                          <a:blip r:embed="rId2"/>
                          <a:stretch>
                            <a:fillRect l="-101515" t="-3191" r="-1104545" b="-429787"/>
                          </a:stretch>
                        </a:blipFill>
                      </a:tcPr>
                    </a:tc>
                    <a:tc>
                      <a:txBody>
                        <a:bodyPr/>
                        <a:lstStyle/>
                        <a:p>
                          <a:endParaRPr lang="en-US"/>
                        </a:p>
                      </a:txBody>
                      <a:tcPr>
                        <a:blipFill>
                          <a:blip r:embed="rId2"/>
                          <a:stretch>
                            <a:fillRect l="-201515" t="-3191" r="-1004545" b="-429787"/>
                          </a:stretch>
                        </a:blipFill>
                      </a:tcPr>
                    </a:tc>
                    <a:tc>
                      <a:txBody>
                        <a:bodyPr/>
                        <a:lstStyle/>
                        <a:p>
                          <a:endParaRPr lang="en-US"/>
                        </a:p>
                      </a:txBody>
                      <a:tcPr>
                        <a:blipFill>
                          <a:blip r:embed="rId2"/>
                          <a:stretch>
                            <a:fillRect l="-301515" t="-3191" r="-904545" b="-429787"/>
                          </a:stretch>
                        </a:blipFill>
                      </a:tcPr>
                    </a:tc>
                    <a:tc>
                      <a:txBody>
                        <a:bodyPr/>
                        <a:lstStyle/>
                        <a:p>
                          <a:endParaRPr lang="en-US"/>
                        </a:p>
                      </a:txBody>
                      <a:tcPr>
                        <a:blipFill>
                          <a:blip r:embed="rId2"/>
                          <a:stretch>
                            <a:fillRect l="-401515" t="-3191" r="-804545" b="-429787"/>
                          </a:stretch>
                        </a:blipFill>
                      </a:tcPr>
                    </a:tc>
                    <a:tc>
                      <a:txBody>
                        <a:bodyPr/>
                        <a:lstStyle/>
                        <a:p>
                          <a:endParaRPr lang="en-US"/>
                        </a:p>
                      </a:txBody>
                      <a:tcPr>
                        <a:blipFill>
                          <a:blip r:embed="rId2"/>
                          <a:stretch>
                            <a:fillRect l="-501515" t="-3191" r="-704545" b="-429787"/>
                          </a:stretch>
                        </a:blipFill>
                      </a:tcPr>
                    </a:tc>
                    <a:tc>
                      <a:txBody>
                        <a:bodyPr/>
                        <a:lstStyle/>
                        <a:p>
                          <a:endParaRPr lang="en-US"/>
                        </a:p>
                      </a:txBody>
                      <a:tcPr>
                        <a:blipFill>
                          <a:blip r:embed="rId2"/>
                          <a:stretch>
                            <a:fillRect l="-601515" t="-3191" r="-604545" b="-429787"/>
                          </a:stretch>
                        </a:blipFill>
                      </a:tcPr>
                    </a:tc>
                    <a:tc>
                      <a:txBody>
                        <a:bodyPr/>
                        <a:lstStyle/>
                        <a:p>
                          <a:endParaRPr lang="en-US"/>
                        </a:p>
                      </a:txBody>
                      <a:tcPr>
                        <a:blipFill>
                          <a:blip r:embed="rId2"/>
                          <a:stretch>
                            <a:fillRect l="-701515" t="-3191" r="-504545" b="-429787"/>
                          </a:stretch>
                        </a:blipFill>
                      </a:tcPr>
                    </a:tc>
                    <a:tc>
                      <a:txBody>
                        <a:bodyPr/>
                        <a:lstStyle/>
                        <a:p>
                          <a:endParaRPr lang="en-US"/>
                        </a:p>
                      </a:txBody>
                      <a:tcPr>
                        <a:blipFill>
                          <a:blip r:embed="rId2"/>
                          <a:stretch>
                            <a:fillRect l="-801515" t="-3191" r="-404545" b="-429787"/>
                          </a:stretch>
                        </a:blipFill>
                      </a:tcPr>
                    </a:tc>
                    <a:tc>
                      <a:txBody>
                        <a:bodyPr/>
                        <a:lstStyle/>
                        <a:p>
                          <a:endParaRPr lang="en-US"/>
                        </a:p>
                      </a:txBody>
                      <a:tcPr>
                        <a:blipFill>
                          <a:blip r:embed="rId2"/>
                          <a:stretch>
                            <a:fillRect l="-901515" t="-3191" r="-304545" b="-429787"/>
                          </a:stretch>
                        </a:blipFill>
                      </a:tcPr>
                    </a:tc>
                    <a:tc>
                      <a:txBody>
                        <a:bodyPr/>
                        <a:lstStyle/>
                        <a:p>
                          <a:endParaRPr lang="en-US"/>
                        </a:p>
                      </a:txBody>
                      <a:tcPr>
                        <a:blipFill>
                          <a:blip r:embed="rId2"/>
                          <a:stretch>
                            <a:fillRect l="-1001515" t="-3191" r="-204545" b="-429787"/>
                          </a:stretch>
                        </a:blipFill>
                      </a:tcPr>
                    </a:tc>
                    <a:tc>
                      <a:txBody>
                        <a:bodyPr/>
                        <a:lstStyle/>
                        <a:p>
                          <a:endParaRPr lang="en-US"/>
                        </a:p>
                      </a:txBody>
                      <a:tcPr>
                        <a:blipFill>
                          <a:blip r:embed="rId2"/>
                          <a:stretch>
                            <a:fillRect l="-1101515" t="-3191" r="-104545" b="-429787"/>
                          </a:stretch>
                        </a:blipFill>
                      </a:tcPr>
                    </a:tc>
                    <a:tc>
                      <a:txBody>
                        <a:bodyPr/>
                        <a:lstStyle/>
                        <a:p>
                          <a:endParaRPr lang="en-US"/>
                        </a:p>
                      </a:txBody>
                      <a:tcPr>
                        <a:blipFill>
                          <a:blip r:embed="rId2"/>
                          <a:stretch>
                            <a:fillRect l="-1201515" t="-3191" r="-4545" b="-429787"/>
                          </a:stretch>
                        </a:blipFill>
                      </a:tcPr>
                    </a:tc>
                    <a:extLst>
                      <a:ext uri="{0D108BD9-81ED-4DB2-BD59-A6C34878D82A}">
                        <a16:rowId xmlns:a16="http://schemas.microsoft.com/office/drawing/2014/main" val="10000"/>
                      </a:ext>
                    </a:extLst>
                  </a:tr>
                  <a:tr h="633794">
                    <a:tc>
                      <a:txBody>
                        <a:bodyPr/>
                        <a:lstStyle/>
                        <a:p>
                          <a:endParaRPr lang="en-US"/>
                        </a:p>
                      </a:txBody>
                      <a:tcPr>
                        <a:blipFill>
                          <a:blip r:embed="rId2"/>
                          <a:stretch>
                            <a:fillRect l="-1515" t="-194000" r="-1204545" b="-708000"/>
                          </a:stretch>
                        </a:blipFill>
                      </a:tcPr>
                    </a:tc>
                    <a:tc>
                      <a:txBody>
                        <a:bodyPr/>
                        <a:lstStyle/>
                        <a:p>
                          <a:endParaRPr lang="en-US"/>
                        </a:p>
                      </a:txBody>
                      <a:tcPr>
                        <a:blipFill>
                          <a:blip r:embed="rId2"/>
                          <a:stretch>
                            <a:fillRect l="-101515" t="-194000" r="-1104545" b="-708000"/>
                          </a:stretch>
                        </a:blipFill>
                      </a:tcPr>
                    </a:tc>
                    <a:tc>
                      <a:txBody>
                        <a:bodyPr/>
                        <a:lstStyle/>
                        <a:p>
                          <a:endParaRPr lang="en-US"/>
                        </a:p>
                      </a:txBody>
                      <a:tcPr>
                        <a:blipFill>
                          <a:blip r:embed="rId2"/>
                          <a:stretch>
                            <a:fillRect l="-201515" t="-194000" r="-1004545" b="-708000"/>
                          </a:stretch>
                        </a:blipFill>
                      </a:tcPr>
                    </a:tc>
                    <a:tc>
                      <a:txBody>
                        <a:bodyPr/>
                        <a:lstStyle/>
                        <a:p>
                          <a:endParaRPr lang="en-US"/>
                        </a:p>
                      </a:txBody>
                      <a:tcPr>
                        <a:blipFill>
                          <a:blip r:embed="rId2"/>
                          <a:stretch>
                            <a:fillRect l="-301515" t="-194000" r="-904545" b="-708000"/>
                          </a:stretch>
                        </a:blipFill>
                      </a:tcPr>
                    </a:tc>
                    <a:tc>
                      <a:txBody>
                        <a:bodyPr/>
                        <a:lstStyle/>
                        <a:p>
                          <a:endParaRPr lang="en-US"/>
                        </a:p>
                      </a:txBody>
                      <a:tcPr>
                        <a:blipFill>
                          <a:blip r:embed="rId2"/>
                          <a:stretch>
                            <a:fillRect l="-401515" t="-194000" r="-804545" b="-708000"/>
                          </a:stretch>
                        </a:blipFill>
                      </a:tcPr>
                    </a:tc>
                    <a:tc>
                      <a:txBody>
                        <a:bodyPr/>
                        <a:lstStyle/>
                        <a:p>
                          <a:endParaRPr lang="en-US"/>
                        </a:p>
                      </a:txBody>
                      <a:tcPr>
                        <a:blipFill>
                          <a:blip r:embed="rId2"/>
                          <a:stretch>
                            <a:fillRect l="-501515" t="-194000" r="-704545" b="-708000"/>
                          </a:stretch>
                        </a:blipFill>
                      </a:tcPr>
                    </a:tc>
                    <a:tc>
                      <a:txBody>
                        <a:bodyPr/>
                        <a:lstStyle/>
                        <a:p>
                          <a:endParaRPr lang="en-US"/>
                        </a:p>
                      </a:txBody>
                      <a:tcPr>
                        <a:blipFill>
                          <a:blip r:embed="rId2"/>
                          <a:stretch>
                            <a:fillRect l="-601515" t="-194000" r="-604545" b="-708000"/>
                          </a:stretch>
                        </a:blipFill>
                      </a:tcPr>
                    </a:tc>
                    <a:tc>
                      <a:txBody>
                        <a:bodyPr/>
                        <a:lstStyle/>
                        <a:p>
                          <a:endParaRPr lang="en-US"/>
                        </a:p>
                      </a:txBody>
                      <a:tcPr>
                        <a:blipFill>
                          <a:blip r:embed="rId2"/>
                          <a:stretch>
                            <a:fillRect l="-701515" t="-194000" r="-504545" b="-708000"/>
                          </a:stretch>
                        </a:blipFill>
                      </a:tcPr>
                    </a:tc>
                    <a:tc>
                      <a:txBody>
                        <a:bodyPr/>
                        <a:lstStyle/>
                        <a:p>
                          <a:endParaRPr lang="en-US"/>
                        </a:p>
                      </a:txBody>
                      <a:tcPr>
                        <a:blipFill>
                          <a:blip r:embed="rId2"/>
                          <a:stretch>
                            <a:fillRect l="-801515" t="-194000" r="-404545" b="-708000"/>
                          </a:stretch>
                        </a:blipFill>
                      </a:tcPr>
                    </a:tc>
                    <a:tc>
                      <a:txBody>
                        <a:bodyPr/>
                        <a:lstStyle/>
                        <a:p>
                          <a:endParaRPr lang="en-US"/>
                        </a:p>
                      </a:txBody>
                      <a:tcPr>
                        <a:blipFill>
                          <a:blip r:embed="rId2"/>
                          <a:stretch>
                            <a:fillRect l="-901515" t="-194000" r="-304545" b="-708000"/>
                          </a:stretch>
                        </a:blipFill>
                      </a:tcPr>
                    </a:tc>
                    <a:tc>
                      <a:txBody>
                        <a:bodyPr/>
                        <a:lstStyle/>
                        <a:p>
                          <a:endParaRPr lang="en-US"/>
                        </a:p>
                      </a:txBody>
                      <a:tcPr>
                        <a:blipFill>
                          <a:blip r:embed="rId2"/>
                          <a:stretch>
                            <a:fillRect l="-1001515" t="-194000" r="-204545" b="-708000"/>
                          </a:stretch>
                        </a:blipFill>
                      </a:tcPr>
                    </a:tc>
                    <a:tc>
                      <a:txBody>
                        <a:bodyPr/>
                        <a:lstStyle/>
                        <a:p>
                          <a:endParaRPr lang="en-US"/>
                        </a:p>
                      </a:txBody>
                      <a:tcPr>
                        <a:blipFill>
                          <a:blip r:embed="rId2"/>
                          <a:stretch>
                            <a:fillRect l="-1101515" t="-194000" r="-104545" b="-708000"/>
                          </a:stretch>
                        </a:blipFill>
                      </a:tcPr>
                    </a:tc>
                    <a:tc>
                      <a:txBody>
                        <a:bodyPr/>
                        <a:lstStyle/>
                        <a:p>
                          <a:endParaRPr lang="en-US"/>
                        </a:p>
                      </a:txBody>
                      <a:tcPr>
                        <a:blipFill>
                          <a:blip r:embed="rId2"/>
                          <a:stretch>
                            <a:fillRect l="-1201515" t="-194000" r="-4545" b="-708000"/>
                          </a:stretch>
                        </a:blipFill>
                      </a:tcPr>
                    </a:tc>
                    <a:extLst>
                      <a:ext uri="{0D108BD9-81ED-4DB2-BD59-A6C34878D82A}">
                        <a16:rowId xmlns:a16="http://schemas.microsoft.com/office/drawing/2014/main" val="10001"/>
                      </a:ext>
                    </a:extLst>
                  </a:tr>
                  <a:tr h="633794">
                    <a:tc>
                      <a:txBody>
                        <a:bodyPr/>
                        <a:lstStyle/>
                        <a:p>
                          <a:endParaRPr lang="en-US"/>
                        </a:p>
                      </a:txBody>
                      <a:tcPr>
                        <a:blipFill>
                          <a:blip r:embed="rId2"/>
                          <a:stretch>
                            <a:fillRect l="-1515" t="-300000" r="-1204545" b="-622449"/>
                          </a:stretch>
                        </a:blipFill>
                      </a:tcPr>
                    </a:tc>
                    <a:tc>
                      <a:txBody>
                        <a:bodyPr/>
                        <a:lstStyle/>
                        <a:p>
                          <a:endParaRPr lang="en-US"/>
                        </a:p>
                      </a:txBody>
                      <a:tcPr>
                        <a:blipFill>
                          <a:blip r:embed="rId2"/>
                          <a:stretch>
                            <a:fillRect l="-101515" t="-300000" r="-1104545" b="-622449"/>
                          </a:stretch>
                        </a:blipFill>
                      </a:tcPr>
                    </a:tc>
                    <a:tc>
                      <a:txBody>
                        <a:bodyPr/>
                        <a:lstStyle/>
                        <a:p>
                          <a:endParaRPr lang="en-US"/>
                        </a:p>
                      </a:txBody>
                      <a:tcPr>
                        <a:blipFill>
                          <a:blip r:embed="rId2"/>
                          <a:stretch>
                            <a:fillRect l="-201515" t="-300000" r="-1004545" b="-622449"/>
                          </a:stretch>
                        </a:blipFill>
                      </a:tcPr>
                    </a:tc>
                    <a:tc>
                      <a:txBody>
                        <a:bodyPr/>
                        <a:lstStyle/>
                        <a:p>
                          <a:endParaRPr lang="en-US"/>
                        </a:p>
                      </a:txBody>
                      <a:tcPr>
                        <a:blipFill>
                          <a:blip r:embed="rId2"/>
                          <a:stretch>
                            <a:fillRect l="-301515" t="-300000" r="-904545" b="-622449"/>
                          </a:stretch>
                        </a:blipFill>
                      </a:tcPr>
                    </a:tc>
                    <a:tc>
                      <a:txBody>
                        <a:bodyPr/>
                        <a:lstStyle/>
                        <a:p>
                          <a:endParaRPr lang="en-US"/>
                        </a:p>
                      </a:txBody>
                      <a:tcPr>
                        <a:blipFill>
                          <a:blip r:embed="rId2"/>
                          <a:stretch>
                            <a:fillRect l="-401515" t="-300000" r="-804545" b="-622449"/>
                          </a:stretch>
                        </a:blipFill>
                      </a:tcPr>
                    </a:tc>
                    <a:tc>
                      <a:txBody>
                        <a:bodyPr/>
                        <a:lstStyle/>
                        <a:p>
                          <a:endParaRPr lang="en-US"/>
                        </a:p>
                      </a:txBody>
                      <a:tcPr>
                        <a:blipFill>
                          <a:blip r:embed="rId2"/>
                          <a:stretch>
                            <a:fillRect l="-501515" t="-300000" r="-704545" b="-622449"/>
                          </a:stretch>
                        </a:blipFill>
                      </a:tcPr>
                    </a:tc>
                    <a:tc>
                      <a:txBody>
                        <a:bodyPr/>
                        <a:lstStyle/>
                        <a:p>
                          <a:endParaRPr lang="en-US"/>
                        </a:p>
                      </a:txBody>
                      <a:tcPr>
                        <a:blipFill>
                          <a:blip r:embed="rId2"/>
                          <a:stretch>
                            <a:fillRect l="-601515" t="-300000" r="-604545" b="-622449"/>
                          </a:stretch>
                        </a:blipFill>
                      </a:tcPr>
                    </a:tc>
                    <a:tc>
                      <a:txBody>
                        <a:bodyPr/>
                        <a:lstStyle/>
                        <a:p>
                          <a:endParaRPr lang="en-US"/>
                        </a:p>
                      </a:txBody>
                      <a:tcPr>
                        <a:blipFill>
                          <a:blip r:embed="rId2"/>
                          <a:stretch>
                            <a:fillRect l="-701515" t="-300000" r="-504545" b="-622449"/>
                          </a:stretch>
                        </a:blipFill>
                      </a:tcPr>
                    </a:tc>
                    <a:tc>
                      <a:txBody>
                        <a:bodyPr/>
                        <a:lstStyle/>
                        <a:p>
                          <a:endParaRPr lang="en-US"/>
                        </a:p>
                      </a:txBody>
                      <a:tcPr>
                        <a:blipFill>
                          <a:blip r:embed="rId2"/>
                          <a:stretch>
                            <a:fillRect l="-801515" t="-300000" r="-404545" b="-622449"/>
                          </a:stretch>
                        </a:blipFill>
                      </a:tcPr>
                    </a:tc>
                    <a:tc>
                      <a:txBody>
                        <a:bodyPr/>
                        <a:lstStyle/>
                        <a:p>
                          <a:endParaRPr lang="en-US"/>
                        </a:p>
                      </a:txBody>
                      <a:tcPr>
                        <a:blipFill>
                          <a:blip r:embed="rId2"/>
                          <a:stretch>
                            <a:fillRect l="-901515" t="-300000" r="-304545" b="-622449"/>
                          </a:stretch>
                        </a:blipFill>
                      </a:tcPr>
                    </a:tc>
                    <a:tc>
                      <a:txBody>
                        <a:bodyPr/>
                        <a:lstStyle/>
                        <a:p>
                          <a:endParaRPr lang="en-US"/>
                        </a:p>
                      </a:txBody>
                      <a:tcPr>
                        <a:blipFill>
                          <a:blip r:embed="rId2"/>
                          <a:stretch>
                            <a:fillRect l="-1001515" t="-300000" r="-204545" b="-622449"/>
                          </a:stretch>
                        </a:blipFill>
                      </a:tcPr>
                    </a:tc>
                    <a:tc>
                      <a:txBody>
                        <a:bodyPr/>
                        <a:lstStyle/>
                        <a:p>
                          <a:endParaRPr lang="en-US"/>
                        </a:p>
                      </a:txBody>
                      <a:tcPr>
                        <a:blipFill>
                          <a:blip r:embed="rId2"/>
                          <a:stretch>
                            <a:fillRect l="-1101515" t="-300000" r="-104545" b="-622449"/>
                          </a:stretch>
                        </a:blipFill>
                      </a:tcPr>
                    </a:tc>
                    <a:tc>
                      <a:txBody>
                        <a:bodyPr/>
                        <a:lstStyle/>
                        <a:p>
                          <a:endParaRPr lang="en-US"/>
                        </a:p>
                      </a:txBody>
                      <a:tcPr>
                        <a:blipFill>
                          <a:blip r:embed="rId2"/>
                          <a:stretch>
                            <a:fillRect l="-1201515" t="-300000" r="-4545" b="-622449"/>
                          </a:stretch>
                        </a:blipFill>
                      </a:tcPr>
                    </a:tc>
                    <a:extLst>
                      <a:ext uri="{0D108BD9-81ED-4DB2-BD59-A6C34878D82A}">
                        <a16:rowId xmlns:a16="http://schemas.microsoft.com/office/drawing/2014/main" val="10002"/>
                      </a:ext>
                    </a:extLst>
                  </a:tr>
                  <a:tr h="633794">
                    <a:tc>
                      <a:txBody>
                        <a:bodyPr/>
                        <a:lstStyle/>
                        <a:p>
                          <a:endParaRPr lang="en-US"/>
                        </a:p>
                      </a:txBody>
                      <a:tcPr>
                        <a:blipFill>
                          <a:blip r:embed="rId2"/>
                          <a:stretch>
                            <a:fillRect l="-1515" t="-392000" r="-1204545" b="-510000"/>
                          </a:stretch>
                        </a:blipFill>
                      </a:tcPr>
                    </a:tc>
                    <a:tc>
                      <a:txBody>
                        <a:bodyPr/>
                        <a:lstStyle/>
                        <a:p>
                          <a:endParaRPr lang="en-US"/>
                        </a:p>
                      </a:txBody>
                      <a:tcPr>
                        <a:blipFill>
                          <a:blip r:embed="rId2"/>
                          <a:stretch>
                            <a:fillRect l="-101515" t="-392000" r="-1104545" b="-510000"/>
                          </a:stretch>
                        </a:blipFill>
                      </a:tcPr>
                    </a:tc>
                    <a:tc>
                      <a:txBody>
                        <a:bodyPr/>
                        <a:lstStyle/>
                        <a:p>
                          <a:endParaRPr lang="en-US"/>
                        </a:p>
                      </a:txBody>
                      <a:tcPr>
                        <a:blipFill>
                          <a:blip r:embed="rId2"/>
                          <a:stretch>
                            <a:fillRect l="-201515" t="-392000" r="-1004545" b="-510000"/>
                          </a:stretch>
                        </a:blipFill>
                      </a:tcPr>
                    </a:tc>
                    <a:tc>
                      <a:txBody>
                        <a:bodyPr/>
                        <a:lstStyle/>
                        <a:p>
                          <a:endParaRPr lang="en-US"/>
                        </a:p>
                      </a:txBody>
                      <a:tcPr>
                        <a:blipFill>
                          <a:blip r:embed="rId2"/>
                          <a:stretch>
                            <a:fillRect l="-301515" t="-392000" r="-904545" b="-510000"/>
                          </a:stretch>
                        </a:blipFill>
                      </a:tcPr>
                    </a:tc>
                    <a:tc>
                      <a:txBody>
                        <a:bodyPr/>
                        <a:lstStyle/>
                        <a:p>
                          <a:endParaRPr lang="en-US"/>
                        </a:p>
                      </a:txBody>
                      <a:tcPr>
                        <a:blipFill>
                          <a:blip r:embed="rId2"/>
                          <a:stretch>
                            <a:fillRect l="-401515" t="-392000" r="-804545" b="-510000"/>
                          </a:stretch>
                        </a:blipFill>
                      </a:tcPr>
                    </a:tc>
                    <a:tc>
                      <a:txBody>
                        <a:bodyPr/>
                        <a:lstStyle/>
                        <a:p>
                          <a:endParaRPr lang="en-US"/>
                        </a:p>
                      </a:txBody>
                      <a:tcPr>
                        <a:blipFill>
                          <a:blip r:embed="rId2"/>
                          <a:stretch>
                            <a:fillRect l="-501515" t="-392000" r="-704545" b="-510000"/>
                          </a:stretch>
                        </a:blipFill>
                      </a:tcPr>
                    </a:tc>
                    <a:tc>
                      <a:txBody>
                        <a:bodyPr/>
                        <a:lstStyle/>
                        <a:p>
                          <a:endParaRPr lang="en-US"/>
                        </a:p>
                      </a:txBody>
                      <a:tcPr>
                        <a:blipFill>
                          <a:blip r:embed="rId2"/>
                          <a:stretch>
                            <a:fillRect l="-601515" t="-392000" r="-604545" b="-510000"/>
                          </a:stretch>
                        </a:blipFill>
                      </a:tcPr>
                    </a:tc>
                    <a:tc>
                      <a:txBody>
                        <a:bodyPr/>
                        <a:lstStyle/>
                        <a:p>
                          <a:endParaRPr lang="en-US"/>
                        </a:p>
                      </a:txBody>
                      <a:tcPr>
                        <a:blipFill>
                          <a:blip r:embed="rId2"/>
                          <a:stretch>
                            <a:fillRect l="-701515" t="-392000" r="-504545" b="-510000"/>
                          </a:stretch>
                        </a:blipFill>
                      </a:tcPr>
                    </a:tc>
                    <a:tc>
                      <a:txBody>
                        <a:bodyPr/>
                        <a:lstStyle/>
                        <a:p>
                          <a:endParaRPr lang="en-US"/>
                        </a:p>
                      </a:txBody>
                      <a:tcPr>
                        <a:blipFill>
                          <a:blip r:embed="rId2"/>
                          <a:stretch>
                            <a:fillRect l="-801515" t="-392000" r="-404545" b="-510000"/>
                          </a:stretch>
                        </a:blipFill>
                      </a:tcPr>
                    </a:tc>
                    <a:tc>
                      <a:txBody>
                        <a:bodyPr/>
                        <a:lstStyle/>
                        <a:p>
                          <a:endParaRPr lang="en-US"/>
                        </a:p>
                      </a:txBody>
                      <a:tcPr>
                        <a:blipFill>
                          <a:blip r:embed="rId2"/>
                          <a:stretch>
                            <a:fillRect l="-901515" t="-392000" r="-304545" b="-510000"/>
                          </a:stretch>
                        </a:blipFill>
                      </a:tcPr>
                    </a:tc>
                    <a:tc>
                      <a:txBody>
                        <a:bodyPr/>
                        <a:lstStyle/>
                        <a:p>
                          <a:endParaRPr lang="en-US"/>
                        </a:p>
                      </a:txBody>
                      <a:tcPr>
                        <a:blipFill>
                          <a:blip r:embed="rId2"/>
                          <a:stretch>
                            <a:fillRect l="-1001515" t="-392000" r="-204545" b="-510000"/>
                          </a:stretch>
                        </a:blipFill>
                      </a:tcPr>
                    </a:tc>
                    <a:tc>
                      <a:txBody>
                        <a:bodyPr/>
                        <a:lstStyle/>
                        <a:p>
                          <a:endParaRPr lang="en-US"/>
                        </a:p>
                      </a:txBody>
                      <a:tcPr>
                        <a:blipFill>
                          <a:blip r:embed="rId2"/>
                          <a:stretch>
                            <a:fillRect l="-1101515" t="-392000" r="-104545" b="-510000"/>
                          </a:stretch>
                        </a:blipFill>
                      </a:tcPr>
                    </a:tc>
                    <a:tc>
                      <a:txBody>
                        <a:bodyPr/>
                        <a:lstStyle/>
                        <a:p>
                          <a:endParaRPr lang="en-US"/>
                        </a:p>
                      </a:txBody>
                      <a:tcPr>
                        <a:blipFill>
                          <a:blip r:embed="rId2"/>
                          <a:stretch>
                            <a:fillRect l="-1201515" t="-392000" r="-4545" b="-510000"/>
                          </a:stretch>
                        </a:blipFill>
                      </a:tcPr>
                    </a:tc>
                    <a:extLst>
                      <a:ext uri="{0D108BD9-81ED-4DB2-BD59-A6C34878D82A}">
                        <a16:rowId xmlns:a16="http://schemas.microsoft.com/office/drawing/2014/main" val="10003"/>
                      </a:ext>
                    </a:extLst>
                  </a:tr>
                  <a:tr h="633794">
                    <a:tc>
                      <a:txBody>
                        <a:bodyPr/>
                        <a:lstStyle/>
                        <a:p>
                          <a:endParaRPr lang="en-US"/>
                        </a:p>
                      </a:txBody>
                      <a:tcPr>
                        <a:blipFill>
                          <a:blip r:embed="rId2"/>
                          <a:stretch>
                            <a:fillRect l="-1515" t="-492000" r="-1204545" b="-410000"/>
                          </a:stretch>
                        </a:blipFill>
                      </a:tcPr>
                    </a:tc>
                    <a:tc>
                      <a:txBody>
                        <a:bodyPr/>
                        <a:lstStyle/>
                        <a:p>
                          <a:endParaRPr lang="en-US"/>
                        </a:p>
                      </a:txBody>
                      <a:tcPr>
                        <a:blipFill>
                          <a:blip r:embed="rId2"/>
                          <a:stretch>
                            <a:fillRect l="-101515" t="-492000" r="-1104545" b="-410000"/>
                          </a:stretch>
                        </a:blipFill>
                      </a:tcPr>
                    </a:tc>
                    <a:tc>
                      <a:txBody>
                        <a:bodyPr/>
                        <a:lstStyle/>
                        <a:p>
                          <a:endParaRPr lang="en-US"/>
                        </a:p>
                      </a:txBody>
                      <a:tcPr>
                        <a:blipFill>
                          <a:blip r:embed="rId2"/>
                          <a:stretch>
                            <a:fillRect l="-201515" t="-492000" r="-1004545" b="-410000"/>
                          </a:stretch>
                        </a:blipFill>
                      </a:tcPr>
                    </a:tc>
                    <a:tc>
                      <a:txBody>
                        <a:bodyPr/>
                        <a:lstStyle/>
                        <a:p>
                          <a:endParaRPr lang="en-US"/>
                        </a:p>
                      </a:txBody>
                      <a:tcPr>
                        <a:blipFill>
                          <a:blip r:embed="rId2"/>
                          <a:stretch>
                            <a:fillRect l="-301515" t="-492000" r="-904545" b="-410000"/>
                          </a:stretch>
                        </a:blipFill>
                      </a:tcPr>
                    </a:tc>
                    <a:tc>
                      <a:txBody>
                        <a:bodyPr/>
                        <a:lstStyle/>
                        <a:p>
                          <a:endParaRPr lang="en-US"/>
                        </a:p>
                      </a:txBody>
                      <a:tcPr>
                        <a:blipFill>
                          <a:blip r:embed="rId2"/>
                          <a:stretch>
                            <a:fillRect l="-401515" t="-492000" r="-804545" b="-410000"/>
                          </a:stretch>
                        </a:blipFill>
                      </a:tcPr>
                    </a:tc>
                    <a:tc>
                      <a:txBody>
                        <a:bodyPr/>
                        <a:lstStyle/>
                        <a:p>
                          <a:endParaRPr lang="en-US"/>
                        </a:p>
                      </a:txBody>
                      <a:tcPr>
                        <a:blipFill>
                          <a:blip r:embed="rId2"/>
                          <a:stretch>
                            <a:fillRect l="-501515" t="-492000" r="-704545" b="-410000"/>
                          </a:stretch>
                        </a:blipFill>
                      </a:tcPr>
                    </a:tc>
                    <a:tc>
                      <a:txBody>
                        <a:bodyPr/>
                        <a:lstStyle/>
                        <a:p>
                          <a:endParaRPr lang="en-US"/>
                        </a:p>
                      </a:txBody>
                      <a:tcPr>
                        <a:blipFill>
                          <a:blip r:embed="rId2"/>
                          <a:stretch>
                            <a:fillRect l="-601515" t="-492000" r="-604545" b="-410000"/>
                          </a:stretch>
                        </a:blipFill>
                      </a:tcPr>
                    </a:tc>
                    <a:tc>
                      <a:txBody>
                        <a:bodyPr/>
                        <a:lstStyle/>
                        <a:p>
                          <a:endParaRPr lang="en-US"/>
                        </a:p>
                      </a:txBody>
                      <a:tcPr>
                        <a:blipFill>
                          <a:blip r:embed="rId2"/>
                          <a:stretch>
                            <a:fillRect l="-701515" t="-492000" r="-504545" b="-410000"/>
                          </a:stretch>
                        </a:blipFill>
                      </a:tcPr>
                    </a:tc>
                    <a:tc>
                      <a:txBody>
                        <a:bodyPr/>
                        <a:lstStyle/>
                        <a:p>
                          <a:endParaRPr lang="en-US"/>
                        </a:p>
                      </a:txBody>
                      <a:tcPr>
                        <a:blipFill>
                          <a:blip r:embed="rId2"/>
                          <a:stretch>
                            <a:fillRect l="-801515" t="-492000" r="-404545" b="-410000"/>
                          </a:stretch>
                        </a:blipFill>
                      </a:tcPr>
                    </a:tc>
                    <a:tc>
                      <a:txBody>
                        <a:bodyPr/>
                        <a:lstStyle/>
                        <a:p>
                          <a:endParaRPr lang="en-US"/>
                        </a:p>
                      </a:txBody>
                      <a:tcPr>
                        <a:blipFill>
                          <a:blip r:embed="rId2"/>
                          <a:stretch>
                            <a:fillRect l="-901515" t="-492000" r="-304545" b="-410000"/>
                          </a:stretch>
                        </a:blipFill>
                      </a:tcPr>
                    </a:tc>
                    <a:tc>
                      <a:txBody>
                        <a:bodyPr/>
                        <a:lstStyle/>
                        <a:p>
                          <a:endParaRPr lang="en-US"/>
                        </a:p>
                      </a:txBody>
                      <a:tcPr>
                        <a:blipFill>
                          <a:blip r:embed="rId2"/>
                          <a:stretch>
                            <a:fillRect l="-1001515" t="-492000" r="-204545" b="-410000"/>
                          </a:stretch>
                        </a:blipFill>
                      </a:tcPr>
                    </a:tc>
                    <a:tc>
                      <a:txBody>
                        <a:bodyPr/>
                        <a:lstStyle/>
                        <a:p>
                          <a:endParaRPr lang="en-US"/>
                        </a:p>
                      </a:txBody>
                      <a:tcPr>
                        <a:blipFill>
                          <a:blip r:embed="rId2"/>
                          <a:stretch>
                            <a:fillRect l="-1101515" t="-492000" r="-104545" b="-410000"/>
                          </a:stretch>
                        </a:blipFill>
                      </a:tcPr>
                    </a:tc>
                    <a:tc>
                      <a:txBody>
                        <a:bodyPr/>
                        <a:lstStyle/>
                        <a:p>
                          <a:endParaRPr lang="en-US"/>
                        </a:p>
                      </a:txBody>
                      <a:tcPr>
                        <a:blipFill>
                          <a:blip r:embed="rId2"/>
                          <a:stretch>
                            <a:fillRect l="-1201515" t="-492000" r="-4545" b="-410000"/>
                          </a:stretch>
                        </a:blipFill>
                      </a:tcPr>
                    </a:tc>
                    <a:extLst>
                      <a:ext uri="{0D108BD9-81ED-4DB2-BD59-A6C34878D82A}">
                        <a16:rowId xmlns:a16="http://schemas.microsoft.com/office/drawing/2014/main" val="10004"/>
                      </a:ext>
                    </a:extLst>
                  </a:tr>
                  <a:tr h="633794">
                    <a:tc>
                      <a:txBody>
                        <a:bodyPr/>
                        <a:lstStyle/>
                        <a:p>
                          <a:endParaRPr lang="en-US"/>
                        </a:p>
                      </a:txBody>
                      <a:tcPr>
                        <a:blipFill>
                          <a:blip r:embed="rId2"/>
                          <a:stretch>
                            <a:fillRect l="-1515" t="-592000" r="-1204545" b="-310000"/>
                          </a:stretch>
                        </a:blipFill>
                      </a:tcPr>
                    </a:tc>
                    <a:tc>
                      <a:txBody>
                        <a:bodyPr/>
                        <a:lstStyle/>
                        <a:p>
                          <a:endParaRPr lang="en-US"/>
                        </a:p>
                      </a:txBody>
                      <a:tcPr>
                        <a:blipFill>
                          <a:blip r:embed="rId2"/>
                          <a:stretch>
                            <a:fillRect l="-101515" t="-592000" r="-1104545" b="-310000"/>
                          </a:stretch>
                        </a:blipFill>
                      </a:tcPr>
                    </a:tc>
                    <a:tc>
                      <a:txBody>
                        <a:bodyPr/>
                        <a:lstStyle/>
                        <a:p>
                          <a:endParaRPr lang="en-US"/>
                        </a:p>
                      </a:txBody>
                      <a:tcPr>
                        <a:blipFill>
                          <a:blip r:embed="rId2"/>
                          <a:stretch>
                            <a:fillRect l="-201515" t="-592000" r="-1004545" b="-310000"/>
                          </a:stretch>
                        </a:blipFill>
                      </a:tcPr>
                    </a:tc>
                    <a:tc>
                      <a:txBody>
                        <a:bodyPr/>
                        <a:lstStyle/>
                        <a:p>
                          <a:endParaRPr lang="en-US"/>
                        </a:p>
                      </a:txBody>
                      <a:tcPr>
                        <a:blipFill>
                          <a:blip r:embed="rId2"/>
                          <a:stretch>
                            <a:fillRect l="-301515" t="-592000" r="-904545" b="-310000"/>
                          </a:stretch>
                        </a:blipFill>
                      </a:tcPr>
                    </a:tc>
                    <a:tc>
                      <a:txBody>
                        <a:bodyPr/>
                        <a:lstStyle/>
                        <a:p>
                          <a:endParaRPr lang="en-US"/>
                        </a:p>
                      </a:txBody>
                      <a:tcPr>
                        <a:blipFill>
                          <a:blip r:embed="rId2"/>
                          <a:stretch>
                            <a:fillRect l="-401515" t="-592000" r="-804545" b="-310000"/>
                          </a:stretch>
                        </a:blipFill>
                      </a:tcPr>
                    </a:tc>
                    <a:tc>
                      <a:txBody>
                        <a:bodyPr/>
                        <a:lstStyle/>
                        <a:p>
                          <a:endParaRPr lang="en-US"/>
                        </a:p>
                      </a:txBody>
                      <a:tcPr>
                        <a:blipFill>
                          <a:blip r:embed="rId2"/>
                          <a:stretch>
                            <a:fillRect l="-501515" t="-592000" r="-704545" b="-310000"/>
                          </a:stretch>
                        </a:blipFill>
                      </a:tcPr>
                    </a:tc>
                    <a:tc>
                      <a:txBody>
                        <a:bodyPr/>
                        <a:lstStyle/>
                        <a:p>
                          <a:endParaRPr lang="en-US"/>
                        </a:p>
                      </a:txBody>
                      <a:tcPr>
                        <a:blipFill>
                          <a:blip r:embed="rId2"/>
                          <a:stretch>
                            <a:fillRect l="-601515" t="-592000" r="-604545" b="-310000"/>
                          </a:stretch>
                        </a:blipFill>
                      </a:tcPr>
                    </a:tc>
                    <a:tc>
                      <a:txBody>
                        <a:bodyPr/>
                        <a:lstStyle/>
                        <a:p>
                          <a:endParaRPr lang="en-US"/>
                        </a:p>
                      </a:txBody>
                      <a:tcPr>
                        <a:blipFill>
                          <a:blip r:embed="rId2"/>
                          <a:stretch>
                            <a:fillRect l="-701515" t="-592000" r="-504545" b="-310000"/>
                          </a:stretch>
                        </a:blipFill>
                      </a:tcPr>
                    </a:tc>
                    <a:tc>
                      <a:txBody>
                        <a:bodyPr/>
                        <a:lstStyle/>
                        <a:p>
                          <a:endParaRPr lang="en-US"/>
                        </a:p>
                      </a:txBody>
                      <a:tcPr>
                        <a:blipFill>
                          <a:blip r:embed="rId2"/>
                          <a:stretch>
                            <a:fillRect l="-801515" t="-592000" r="-404545" b="-310000"/>
                          </a:stretch>
                        </a:blipFill>
                      </a:tcPr>
                    </a:tc>
                    <a:tc>
                      <a:txBody>
                        <a:bodyPr/>
                        <a:lstStyle/>
                        <a:p>
                          <a:endParaRPr lang="en-US"/>
                        </a:p>
                      </a:txBody>
                      <a:tcPr>
                        <a:blipFill>
                          <a:blip r:embed="rId2"/>
                          <a:stretch>
                            <a:fillRect l="-901515" t="-592000" r="-304545" b="-310000"/>
                          </a:stretch>
                        </a:blipFill>
                      </a:tcPr>
                    </a:tc>
                    <a:tc>
                      <a:txBody>
                        <a:bodyPr/>
                        <a:lstStyle/>
                        <a:p>
                          <a:endParaRPr lang="en-US"/>
                        </a:p>
                      </a:txBody>
                      <a:tcPr>
                        <a:blipFill>
                          <a:blip r:embed="rId2"/>
                          <a:stretch>
                            <a:fillRect l="-1001515" t="-592000" r="-204545" b="-310000"/>
                          </a:stretch>
                        </a:blipFill>
                      </a:tcPr>
                    </a:tc>
                    <a:tc>
                      <a:txBody>
                        <a:bodyPr/>
                        <a:lstStyle/>
                        <a:p>
                          <a:endParaRPr lang="en-US"/>
                        </a:p>
                      </a:txBody>
                      <a:tcPr>
                        <a:blipFill>
                          <a:blip r:embed="rId2"/>
                          <a:stretch>
                            <a:fillRect l="-1101515" t="-592000" r="-104545" b="-310000"/>
                          </a:stretch>
                        </a:blipFill>
                      </a:tcPr>
                    </a:tc>
                    <a:tc>
                      <a:txBody>
                        <a:bodyPr/>
                        <a:lstStyle/>
                        <a:p>
                          <a:endParaRPr lang="en-US"/>
                        </a:p>
                      </a:txBody>
                      <a:tcPr>
                        <a:blipFill>
                          <a:blip r:embed="rId2"/>
                          <a:stretch>
                            <a:fillRect l="-1201515" t="-592000" r="-4545" b="-310000"/>
                          </a:stretch>
                        </a:blipFill>
                      </a:tcPr>
                    </a:tc>
                    <a:extLst>
                      <a:ext uri="{0D108BD9-81ED-4DB2-BD59-A6C34878D82A}">
                        <a16:rowId xmlns:a16="http://schemas.microsoft.com/office/drawing/2014/main" val="10005"/>
                      </a:ext>
                    </a:extLst>
                  </a:tr>
                  <a:tr h="633794">
                    <a:tc>
                      <a:txBody>
                        <a:bodyPr/>
                        <a:lstStyle/>
                        <a:p>
                          <a:endParaRPr lang="en-US"/>
                        </a:p>
                      </a:txBody>
                      <a:tcPr>
                        <a:blipFill>
                          <a:blip r:embed="rId2"/>
                          <a:stretch>
                            <a:fillRect l="-1515" t="-692000" r="-1204545" b="-210000"/>
                          </a:stretch>
                        </a:blipFill>
                      </a:tcPr>
                    </a:tc>
                    <a:tc>
                      <a:txBody>
                        <a:bodyPr/>
                        <a:lstStyle/>
                        <a:p>
                          <a:endParaRPr lang="en-US"/>
                        </a:p>
                      </a:txBody>
                      <a:tcPr>
                        <a:blipFill>
                          <a:blip r:embed="rId2"/>
                          <a:stretch>
                            <a:fillRect l="-101515" t="-692000" r="-1104545" b="-210000"/>
                          </a:stretch>
                        </a:blipFill>
                      </a:tcPr>
                    </a:tc>
                    <a:tc>
                      <a:txBody>
                        <a:bodyPr/>
                        <a:lstStyle/>
                        <a:p>
                          <a:endParaRPr lang="en-US"/>
                        </a:p>
                      </a:txBody>
                      <a:tcPr>
                        <a:blipFill>
                          <a:blip r:embed="rId2"/>
                          <a:stretch>
                            <a:fillRect l="-201515" t="-692000" r="-1004545" b="-210000"/>
                          </a:stretch>
                        </a:blipFill>
                      </a:tcPr>
                    </a:tc>
                    <a:tc>
                      <a:txBody>
                        <a:bodyPr/>
                        <a:lstStyle/>
                        <a:p>
                          <a:endParaRPr lang="en-US"/>
                        </a:p>
                      </a:txBody>
                      <a:tcPr>
                        <a:blipFill>
                          <a:blip r:embed="rId2"/>
                          <a:stretch>
                            <a:fillRect l="-301515" t="-692000" r="-904545" b="-210000"/>
                          </a:stretch>
                        </a:blipFill>
                      </a:tcPr>
                    </a:tc>
                    <a:tc>
                      <a:txBody>
                        <a:bodyPr/>
                        <a:lstStyle/>
                        <a:p>
                          <a:endParaRPr lang="en-US"/>
                        </a:p>
                      </a:txBody>
                      <a:tcPr>
                        <a:blipFill>
                          <a:blip r:embed="rId2"/>
                          <a:stretch>
                            <a:fillRect l="-401515" t="-692000" r="-804545" b="-210000"/>
                          </a:stretch>
                        </a:blipFill>
                      </a:tcPr>
                    </a:tc>
                    <a:tc>
                      <a:txBody>
                        <a:bodyPr/>
                        <a:lstStyle/>
                        <a:p>
                          <a:endParaRPr lang="en-US"/>
                        </a:p>
                      </a:txBody>
                      <a:tcPr>
                        <a:blipFill>
                          <a:blip r:embed="rId2"/>
                          <a:stretch>
                            <a:fillRect l="-501515" t="-692000" r="-704545" b="-210000"/>
                          </a:stretch>
                        </a:blipFill>
                      </a:tcPr>
                    </a:tc>
                    <a:tc>
                      <a:txBody>
                        <a:bodyPr/>
                        <a:lstStyle/>
                        <a:p>
                          <a:endParaRPr lang="en-US"/>
                        </a:p>
                      </a:txBody>
                      <a:tcPr>
                        <a:blipFill>
                          <a:blip r:embed="rId2"/>
                          <a:stretch>
                            <a:fillRect l="-601515" t="-692000" r="-604545" b="-210000"/>
                          </a:stretch>
                        </a:blipFill>
                      </a:tcPr>
                    </a:tc>
                    <a:tc>
                      <a:txBody>
                        <a:bodyPr/>
                        <a:lstStyle/>
                        <a:p>
                          <a:endParaRPr lang="en-US"/>
                        </a:p>
                      </a:txBody>
                      <a:tcPr>
                        <a:blipFill>
                          <a:blip r:embed="rId2"/>
                          <a:stretch>
                            <a:fillRect l="-701515" t="-692000" r="-504545" b="-210000"/>
                          </a:stretch>
                        </a:blipFill>
                      </a:tcPr>
                    </a:tc>
                    <a:tc>
                      <a:txBody>
                        <a:bodyPr/>
                        <a:lstStyle/>
                        <a:p>
                          <a:endParaRPr lang="en-US"/>
                        </a:p>
                      </a:txBody>
                      <a:tcPr>
                        <a:blipFill>
                          <a:blip r:embed="rId2"/>
                          <a:stretch>
                            <a:fillRect l="-801515" t="-692000" r="-404545" b="-210000"/>
                          </a:stretch>
                        </a:blipFill>
                      </a:tcPr>
                    </a:tc>
                    <a:tc>
                      <a:txBody>
                        <a:bodyPr/>
                        <a:lstStyle/>
                        <a:p>
                          <a:endParaRPr lang="en-US"/>
                        </a:p>
                      </a:txBody>
                      <a:tcPr>
                        <a:blipFill>
                          <a:blip r:embed="rId2"/>
                          <a:stretch>
                            <a:fillRect l="-901515" t="-692000" r="-304545" b="-210000"/>
                          </a:stretch>
                        </a:blipFill>
                      </a:tcPr>
                    </a:tc>
                    <a:tc>
                      <a:txBody>
                        <a:bodyPr/>
                        <a:lstStyle/>
                        <a:p>
                          <a:endParaRPr lang="en-US"/>
                        </a:p>
                      </a:txBody>
                      <a:tcPr>
                        <a:blipFill>
                          <a:blip r:embed="rId2"/>
                          <a:stretch>
                            <a:fillRect l="-1001515" t="-692000" r="-204545" b="-210000"/>
                          </a:stretch>
                        </a:blipFill>
                      </a:tcPr>
                    </a:tc>
                    <a:tc>
                      <a:txBody>
                        <a:bodyPr/>
                        <a:lstStyle/>
                        <a:p>
                          <a:endParaRPr lang="en-US"/>
                        </a:p>
                      </a:txBody>
                      <a:tcPr>
                        <a:blipFill>
                          <a:blip r:embed="rId2"/>
                          <a:stretch>
                            <a:fillRect l="-1101515" t="-692000" r="-104545" b="-210000"/>
                          </a:stretch>
                        </a:blipFill>
                      </a:tcPr>
                    </a:tc>
                    <a:tc>
                      <a:txBody>
                        <a:bodyPr/>
                        <a:lstStyle/>
                        <a:p>
                          <a:endParaRPr lang="en-US"/>
                        </a:p>
                      </a:txBody>
                      <a:tcPr>
                        <a:blipFill>
                          <a:blip r:embed="rId2"/>
                          <a:stretch>
                            <a:fillRect l="-1201515" t="-692000" r="-4545" b="-210000"/>
                          </a:stretch>
                        </a:blipFill>
                      </a:tcPr>
                    </a:tc>
                    <a:extLst>
                      <a:ext uri="{0D108BD9-81ED-4DB2-BD59-A6C34878D82A}">
                        <a16:rowId xmlns:a16="http://schemas.microsoft.com/office/drawing/2014/main" val="10006"/>
                      </a:ext>
                    </a:extLst>
                  </a:tr>
                  <a:tr h="633794">
                    <a:tc>
                      <a:txBody>
                        <a:bodyPr/>
                        <a:lstStyle/>
                        <a:p>
                          <a:endParaRPr lang="en-US"/>
                        </a:p>
                      </a:txBody>
                      <a:tcPr>
                        <a:blipFill>
                          <a:blip r:embed="rId2"/>
                          <a:stretch>
                            <a:fillRect l="-1515" t="-792000" r="-1204545" b="-110000"/>
                          </a:stretch>
                        </a:blipFill>
                      </a:tcPr>
                    </a:tc>
                    <a:tc>
                      <a:txBody>
                        <a:bodyPr/>
                        <a:lstStyle/>
                        <a:p>
                          <a:endParaRPr lang="en-US"/>
                        </a:p>
                      </a:txBody>
                      <a:tcPr>
                        <a:blipFill>
                          <a:blip r:embed="rId2"/>
                          <a:stretch>
                            <a:fillRect l="-101515" t="-792000" r="-1104545" b="-110000"/>
                          </a:stretch>
                        </a:blipFill>
                      </a:tcPr>
                    </a:tc>
                    <a:tc>
                      <a:txBody>
                        <a:bodyPr/>
                        <a:lstStyle/>
                        <a:p>
                          <a:endParaRPr lang="en-US"/>
                        </a:p>
                      </a:txBody>
                      <a:tcPr>
                        <a:blipFill>
                          <a:blip r:embed="rId2"/>
                          <a:stretch>
                            <a:fillRect l="-201515" t="-792000" r="-1004545" b="-110000"/>
                          </a:stretch>
                        </a:blipFill>
                      </a:tcPr>
                    </a:tc>
                    <a:tc>
                      <a:txBody>
                        <a:bodyPr/>
                        <a:lstStyle/>
                        <a:p>
                          <a:endParaRPr lang="en-US"/>
                        </a:p>
                      </a:txBody>
                      <a:tcPr>
                        <a:blipFill>
                          <a:blip r:embed="rId2"/>
                          <a:stretch>
                            <a:fillRect l="-301515" t="-792000" r="-904545" b="-110000"/>
                          </a:stretch>
                        </a:blipFill>
                      </a:tcPr>
                    </a:tc>
                    <a:tc>
                      <a:txBody>
                        <a:bodyPr/>
                        <a:lstStyle/>
                        <a:p>
                          <a:endParaRPr lang="en-US"/>
                        </a:p>
                      </a:txBody>
                      <a:tcPr>
                        <a:blipFill>
                          <a:blip r:embed="rId2"/>
                          <a:stretch>
                            <a:fillRect l="-401515" t="-792000" r="-804545" b="-110000"/>
                          </a:stretch>
                        </a:blipFill>
                      </a:tcPr>
                    </a:tc>
                    <a:tc>
                      <a:txBody>
                        <a:bodyPr/>
                        <a:lstStyle/>
                        <a:p>
                          <a:endParaRPr lang="en-US"/>
                        </a:p>
                      </a:txBody>
                      <a:tcPr>
                        <a:blipFill>
                          <a:blip r:embed="rId2"/>
                          <a:stretch>
                            <a:fillRect l="-501515" t="-792000" r="-704545" b="-110000"/>
                          </a:stretch>
                        </a:blipFill>
                      </a:tcPr>
                    </a:tc>
                    <a:tc>
                      <a:txBody>
                        <a:bodyPr/>
                        <a:lstStyle/>
                        <a:p>
                          <a:endParaRPr lang="en-US"/>
                        </a:p>
                      </a:txBody>
                      <a:tcPr>
                        <a:blipFill>
                          <a:blip r:embed="rId2"/>
                          <a:stretch>
                            <a:fillRect l="-601515" t="-792000" r="-604545" b="-110000"/>
                          </a:stretch>
                        </a:blipFill>
                      </a:tcPr>
                    </a:tc>
                    <a:tc>
                      <a:txBody>
                        <a:bodyPr/>
                        <a:lstStyle/>
                        <a:p>
                          <a:endParaRPr lang="en-US"/>
                        </a:p>
                      </a:txBody>
                      <a:tcPr>
                        <a:blipFill>
                          <a:blip r:embed="rId2"/>
                          <a:stretch>
                            <a:fillRect l="-701515" t="-792000" r="-504545" b="-110000"/>
                          </a:stretch>
                        </a:blipFill>
                      </a:tcPr>
                    </a:tc>
                    <a:tc>
                      <a:txBody>
                        <a:bodyPr/>
                        <a:lstStyle/>
                        <a:p>
                          <a:endParaRPr lang="en-US"/>
                        </a:p>
                      </a:txBody>
                      <a:tcPr>
                        <a:blipFill>
                          <a:blip r:embed="rId2"/>
                          <a:stretch>
                            <a:fillRect l="-801515" t="-792000" r="-404545" b="-110000"/>
                          </a:stretch>
                        </a:blipFill>
                      </a:tcPr>
                    </a:tc>
                    <a:tc>
                      <a:txBody>
                        <a:bodyPr/>
                        <a:lstStyle/>
                        <a:p>
                          <a:endParaRPr lang="en-US"/>
                        </a:p>
                      </a:txBody>
                      <a:tcPr>
                        <a:blipFill>
                          <a:blip r:embed="rId2"/>
                          <a:stretch>
                            <a:fillRect l="-901515" t="-792000" r="-304545" b="-110000"/>
                          </a:stretch>
                        </a:blipFill>
                      </a:tcPr>
                    </a:tc>
                    <a:tc>
                      <a:txBody>
                        <a:bodyPr/>
                        <a:lstStyle/>
                        <a:p>
                          <a:endParaRPr lang="en-US"/>
                        </a:p>
                      </a:txBody>
                      <a:tcPr>
                        <a:blipFill>
                          <a:blip r:embed="rId2"/>
                          <a:stretch>
                            <a:fillRect l="-1001515" t="-792000" r="-204545" b="-110000"/>
                          </a:stretch>
                        </a:blipFill>
                      </a:tcPr>
                    </a:tc>
                    <a:tc>
                      <a:txBody>
                        <a:bodyPr/>
                        <a:lstStyle/>
                        <a:p>
                          <a:endParaRPr lang="en-US"/>
                        </a:p>
                      </a:txBody>
                      <a:tcPr>
                        <a:blipFill>
                          <a:blip r:embed="rId2"/>
                          <a:stretch>
                            <a:fillRect l="-1101515" t="-792000" r="-104545" b="-110000"/>
                          </a:stretch>
                        </a:blipFill>
                      </a:tcPr>
                    </a:tc>
                    <a:tc>
                      <a:txBody>
                        <a:bodyPr/>
                        <a:lstStyle/>
                        <a:p>
                          <a:endParaRPr lang="en-US"/>
                        </a:p>
                      </a:txBody>
                      <a:tcPr>
                        <a:blipFill>
                          <a:blip r:embed="rId2"/>
                          <a:stretch>
                            <a:fillRect l="-1201515" t="-792000" r="-4545" b="-110000"/>
                          </a:stretch>
                        </a:blipFill>
                      </a:tcPr>
                    </a:tc>
                    <a:extLst>
                      <a:ext uri="{0D108BD9-81ED-4DB2-BD59-A6C34878D82A}">
                        <a16:rowId xmlns:a16="http://schemas.microsoft.com/office/drawing/2014/main" val="10007"/>
                      </a:ext>
                    </a:extLst>
                  </a:tr>
                  <a:tr h="633794">
                    <a:tc>
                      <a:txBody>
                        <a:bodyPr/>
                        <a:lstStyle/>
                        <a:p>
                          <a:endParaRPr lang="en-US"/>
                        </a:p>
                      </a:txBody>
                      <a:tcPr>
                        <a:blipFill>
                          <a:blip r:embed="rId2"/>
                          <a:stretch>
                            <a:fillRect l="-1515" t="-892000" r="-1204545" b="-10000"/>
                          </a:stretch>
                        </a:blipFill>
                      </a:tcPr>
                    </a:tc>
                    <a:tc>
                      <a:txBody>
                        <a:bodyPr/>
                        <a:lstStyle/>
                        <a:p>
                          <a:endParaRPr lang="en-US"/>
                        </a:p>
                      </a:txBody>
                      <a:tcPr>
                        <a:blipFill>
                          <a:blip r:embed="rId2"/>
                          <a:stretch>
                            <a:fillRect l="-101515" t="-892000" r="-1104545" b="-10000"/>
                          </a:stretch>
                        </a:blipFill>
                      </a:tcPr>
                    </a:tc>
                    <a:tc>
                      <a:txBody>
                        <a:bodyPr/>
                        <a:lstStyle/>
                        <a:p>
                          <a:endParaRPr lang="en-US"/>
                        </a:p>
                      </a:txBody>
                      <a:tcPr>
                        <a:blipFill>
                          <a:blip r:embed="rId2"/>
                          <a:stretch>
                            <a:fillRect l="-201515" t="-892000" r="-1004545" b="-10000"/>
                          </a:stretch>
                        </a:blipFill>
                      </a:tcPr>
                    </a:tc>
                    <a:tc>
                      <a:txBody>
                        <a:bodyPr/>
                        <a:lstStyle/>
                        <a:p>
                          <a:endParaRPr lang="en-US"/>
                        </a:p>
                      </a:txBody>
                      <a:tcPr>
                        <a:blipFill>
                          <a:blip r:embed="rId2"/>
                          <a:stretch>
                            <a:fillRect l="-301515" t="-892000" r="-904545" b="-10000"/>
                          </a:stretch>
                        </a:blipFill>
                      </a:tcPr>
                    </a:tc>
                    <a:tc>
                      <a:txBody>
                        <a:bodyPr/>
                        <a:lstStyle/>
                        <a:p>
                          <a:endParaRPr lang="en-US"/>
                        </a:p>
                      </a:txBody>
                      <a:tcPr>
                        <a:blipFill>
                          <a:blip r:embed="rId2"/>
                          <a:stretch>
                            <a:fillRect l="-401515" t="-892000" r="-804545" b="-10000"/>
                          </a:stretch>
                        </a:blipFill>
                      </a:tcPr>
                    </a:tc>
                    <a:tc>
                      <a:txBody>
                        <a:bodyPr/>
                        <a:lstStyle/>
                        <a:p>
                          <a:endParaRPr lang="en-US"/>
                        </a:p>
                      </a:txBody>
                      <a:tcPr>
                        <a:blipFill>
                          <a:blip r:embed="rId2"/>
                          <a:stretch>
                            <a:fillRect l="-501515" t="-892000" r="-704545" b="-10000"/>
                          </a:stretch>
                        </a:blipFill>
                      </a:tcPr>
                    </a:tc>
                    <a:tc>
                      <a:txBody>
                        <a:bodyPr/>
                        <a:lstStyle/>
                        <a:p>
                          <a:endParaRPr lang="en-US"/>
                        </a:p>
                      </a:txBody>
                      <a:tcPr>
                        <a:blipFill>
                          <a:blip r:embed="rId2"/>
                          <a:stretch>
                            <a:fillRect l="-601515" t="-892000" r="-604545" b="-10000"/>
                          </a:stretch>
                        </a:blipFill>
                      </a:tcPr>
                    </a:tc>
                    <a:tc>
                      <a:txBody>
                        <a:bodyPr/>
                        <a:lstStyle/>
                        <a:p>
                          <a:endParaRPr lang="en-US"/>
                        </a:p>
                      </a:txBody>
                      <a:tcPr>
                        <a:blipFill>
                          <a:blip r:embed="rId2"/>
                          <a:stretch>
                            <a:fillRect l="-701515" t="-892000" r="-504545" b="-10000"/>
                          </a:stretch>
                        </a:blipFill>
                      </a:tcPr>
                    </a:tc>
                    <a:tc>
                      <a:txBody>
                        <a:bodyPr/>
                        <a:lstStyle/>
                        <a:p>
                          <a:endParaRPr lang="en-US"/>
                        </a:p>
                      </a:txBody>
                      <a:tcPr>
                        <a:blipFill>
                          <a:blip r:embed="rId2"/>
                          <a:stretch>
                            <a:fillRect l="-801515" t="-892000" r="-404545" b="-10000"/>
                          </a:stretch>
                        </a:blipFill>
                      </a:tcPr>
                    </a:tc>
                    <a:tc>
                      <a:txBody>
                        <a:bodyPr/>
                        <a:lstStyle/>
                        <a:p>
                          <a:endParaRPr lang="en-US"/>
                        </a:p>
                      </a:txBody>
                      <a:tcPr>
                        <a:blipFill>
                          <a:blip r:embed="rId2"/>
                          <a:stretch>
                            <a:fillRect l="-901515" t="-892000" r="-304545" b="-10000"/>
                          </a:stretch>
                        </a:blipFill>
                      </a:tcPr>
                    </a:tc>
                    <a:tc>
                      <a:txBody>
                        <a:bodyPr/>
                        <a:lstStyle/>
                        <a:p>
                          <a:endParaRPr lang="en-US"/>
                        </a:p>
                      </a:txBody>
                      <a:tcPr>
                        <a:blipFill>
                          <a:blip r:embed="rId2"/>
                          <a:stretch>
                            <a:fillRect l="-1001515" t="-892000" r="-204545" b="-10000"/>
                          </a:stretch>
                        </a:blipFill>
                      </a:tcPr>
                    </a:tc>
                    <a:tc>
                      <a:txBody>
                        <a:bodyPr/>
                        <a:lstStyle/>
                        <a:p>
                          <a:endParaRPr lang="en-US"/>
                        </a:p>
                      </a:txBody>
                      <a:tcPr>
                        <a:blipFill>
                          <a:blip r:embed="rId2"/>
                          <a:stretch>
                            <a:fillRect l="-1101515" t="-892000" r="-104545" b="-10000"/>
                          </a:stretch>
                        </a:blipFill>
                      </a:tcPr>
                    </a:tc>
                    <a:tc>
                      <a:txBody>
                        <a:bodyPr/>
                        <a:lstStyle/>
                        <a:p>
                          <a:endParaRPr lang="en-US"/>
                        </a:p>
                      </a:txBody>
                      <a:tcPr>
                        <a:blipFill>
                          <a:blip r:embed="rId2"/>
                          <a:stretch>
                            <a:fillRect l="-1201515" t="-892000" r="-4545" b="-10000"/>
                          </a:stretch>
                        </a:blipFill>
                      </a:tcPr>
                    </a:tc>
                    <a:extLst>
                      <a:ext uri="{0D108BD9-81ED-4DB2-BD59-A6C34878D82A}">
                        <a16:rowId xmlns:a16="http://schemas.microsoft.com/office/drawing/2014/main" val="10008"/>
                      </a:ext>
                    </a:extLst>
                  </a:tr>
                </a:tbl>
              </a:graphicData>
            </a:graphic>
          </p:graphicFrame>
        </mc:Fallback>
      </mc:AlternateContent>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2.6</a:t>
            </a:r>
          </a:p>
        </p:txBody>
      </p:sp>
      <p:pic>
        <p:nvPicPr>
          <p:cNvPr id="3" name="Picture 1" descr="The image shows a chart with five rows and ten columns. The first row lists the numbers from 1 to 10. The second row lists the numbers from 11 to 20. The third row lists the numbers from 21 to 30. The fourth row lists the numbers from 31 and 40. The fifth row lists the numbers from 41 to 50. All factors of 2 are highlighted in blue."/>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Margfeldi af 2 á bilinu 1 til 50</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2.7</a:t>
            </a:r>
          </a:p>
        </p:txBody>
      </p:sp>
      <p:pic>
        <p:nvPicPr>
          <p:cNvPr id="3" name="Picture 1" descr="The image shows a chart with five rows and ten columns. The first row lists the numbers from 1 to 10. The second row lists the numbers from 11 to 20. The third row lists the numbers from 21 to 30. The fourth row lists the numbers from 31 and 40. The fifth row lists the numbers from 41 to 50. All factors of 5 are highlighted in blue."/>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Margfeldi af 5 á bilinu 1 til 50</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2.8</a:t>
            </a:r>
          </a:p>
        </p:txBody>
      </p:sp>
      <p:pic>
        <p:nvPicPr>
          <p:cNvPr id="3" name="Picture 1" descr="The image shows a chart with five rows and ten columns. The first row lists the numbers from 1 to 10. The second row lists the numbers from 11 to 20. The third row lists the numbers from 21 to 30. The fourth row lists the numbers from 31 and 40. The fifth row lists the numbers from 41 to 50. All factors of 10 are highlighted in blue."/>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Margfeldi af 10 á bilinu 1 til 50</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2.9</a:t>
            </a:r>
          </a:p>
        </p:txBody>
      </p:sp>
      <p:pic>
        <p:nvPicPr>
          <p:cNvPr id="3" name="Picture 1" descr="The image shows a chart with five rows and ten columns. The first row lists the numbers from 1 to 10. The second row lists the numbers from 11 to 20. The third row lists the numbers from 21 to 30. The fourth row lists the numbers from 31 and 40. The fifth row lists the numbers from 41 to 50. All factors of 3 are highlighted in blue."/>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Margfeldi af 3 á bilinu 1 til 50</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2.9</a:t>
            </a:r>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extLst>
                  <p:ext uri="{D42A27DB-BD31-4B8C-83A1-F6EECF244321}">
                    <p14:modId xmlns:p14="http://schemas.microsoft.com/office/powerpoint/2010/main" val="4058032060"/>
                  </p:ext>
                </p:extLst>
              </p:nvPr>
            </p:nvGraphicFramePr>
            <p:xfrm>
              <a:off x="609600" y="952500"/>
              <a:ext cx="10972800" cy="1633348"/>
            </p:xfrm>
            <a:graphic>
              <a:graphicData uri="http://schemas.openxmlformats.org/drawingml/2006/table">
                <a:tbl>
                  <a:tblPr firstRow="1" bandRow="1">
                    <a:tableStyleId>{5C22544A-7EE6-4342-B048-85BDC9FD1C3A}</a:tableStyleId>
                  </a:tblPr>
                  <a:tblGrid>
                    <a:gridCol w="1219200">
                      <a:extLst>
                        <a:ext uri="{9D8B030D-6E8A-4147-A177-3AD203B41FA5}">
                          <a16:colId xmlns:a16="http://schemas.microsoft.com/office/drawing/2014/main" val="20000"/>
                        </a:ext>
                      </a:extLst>
                    </a:gridCol>
                    <a:gridCol w="1219200">
                      <a:extLst>
                        <a:ext uri="{9D8B030D-6E8A-4147-A177-3AD203B41FA5}">
                          <a16:colId xmlns:a16="http://schemas.microsoft.com/office/drawing/2014/main" val="20001"/>
                        </a:ext>
                      </a:extLst>
                    </a:gridCol>
                    <a:gridCol w="1219200">
                      <a:extLst>
                        <a:ext uri="{9D8B030D-6E8A-4147-A177-3AD203B41FA5}">
                          <a16:colId xmlns:a16="http://schemas.microsoft.com/office/drawing/2014/main" val="20002"/>
                        </a:ext>
                      </a:extLst>
                    </a:gridCol>
                    <a:gridCol w="1219200">
                      <a:extLst>
                        <a:ext uri="{9D8B030D-6E8A-4147-A177-3AD203B41FA5}">
                          <a16:colId xmlns:a16="http://schemas.microsoft.com/office/drawing/2014/main" val="20003"/>
                        </a:ext>
                      </a:extLst>
                    </a:gridCol>
                    <a:gridCol w="1219200">
                      <a:extLst>
                        <a:ext uri="{9D8B030D-6E8A-4147-A177-3AD203B41FA5}">
                          <a16:colId xmlns:a16="http://schemas.microsoft.com/office/drawing/2014/main" val="20004"/>
                        </a:ext>
                      </a:extLst>
                    </a:gridCol>
                    <a:gridCol w="1219200">
                      <a:extLst>
                        <a:ext uri="{9D8B030D-6E8A-4147-A177-3AD203B41FA5}">
                          <a16:colId xmlns:a16="http://schemas.microsoft.com/office/drawing/2014/main" val="20005"/>
                        </a:ext>
                      </a:extLst>
                    </a:gridCol>
                    <a:gridCol w="1219200">
                      <a:extLst>
                        <a:ext uri="{9D8B030D-6E8A-4147-A177-3AD203B41FA5}">
                          <a16:colId xmlns:a16="http://schemas.microsoft.com/office/drawing/2014/main" val="20006"/>
                        </a:ext>
                      </a:extLst>
                    </a:gridCol>
                    <a:gridCol w="1219200">
                      <a:extLst>
                        <a:ext uri="{9D8B030D-6E8A-4147-A177-3AD203B41FA5}">
                          <a16:colId xmlns:a16="http://schemas.microsoft.com/office/drawing/2014/main" val="20007"/>
                        </a:ext>
                      </a:extLst>
                    </a:gridCol>
                    <a:gridCol w="1219200">
                      <a:extLst>
                        <a:ext uri="{9D8B030D-6E8A-4147-A177-3AD203B41FA5}">
                          <a16:colId xmlns:a16="http://schemas.microsoft.com/office/drawing/2014/main" val="20008"/>
                        </a:ext>
                      </a:extLst>
                    </a:gridCol>
                  </a:tblGrid>
                  <a:tr h="0">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dirty="0"/>
                        </a:p>
                      </a:txBody>
                      <a:tcPr/>
                    </a:tc>
                    <a:extLst>
                      <a:ext uri="{0D108BD9-81ED-4DB2-BD59-A6C34878D82A}">
                        <a16:rowId xmlns:a16="http://schemas.microsoft.com/office/drawing/2014/main" val="442150765"/>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m:rPr>
                                    <m:nor/>
                                  </m:rPr>
                                  <a:rPr/>
                                  <m:t>Multiple</m:t>
                                </m:r>
                                <m:r>
                                  <m:rPr>
                                    <m:nor/>
                                  </m:rPr>
                                  <a:rPr/>
                                  <m:t> </m:t>
                                </m:r>
                                <m:r>
                                  <m:rPr>
                                    <m:nor/>
                                  </m:rPr>
                                  <a:rPr/>
                                  <m:t>of</m:t>
                                </m:r>
                                <m:r>
                                  <m:rPr>
                                    <m:nor/>
                                  </m:rPr>
                                  <a:rPr/>
                                  <m:t> 3</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3</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6</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9</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12</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15</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18</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21</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24</m:t>
                                </m:r>
                              </m:oMath>
                            </m:oMathPara>
                          </a14:m>
                          <a:endParaRPr/>
                        </a:p>
                      </a:txBody>
                      <a:tcPr/>
                    </a:tc>
                    <a:extLst>
                      <a:ext uri="{0D108BD9-81ED-4DB2-BD59-A6C34878D82A}">
                        <a16:rowId xmlns:a16="http://schemas.microsoft.com/office/drawing/2014/main" val="10000"/>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m:rPr>
                                    <m:nor/>
                                  </m:rPr>
                                  <a:rPr/>
                                  <m:t>Sum</m:t>
                                </m:r>
                                <m:r>
                                  <m:rPr>
                                    <m:nor/>
                                  </m:rPr>
                                  <a:rPr/>
                                  <m:t> </m:t>
                                </m:r>
                                <m:r>
                                  <m:rPr>
                                    <m:nor/>
                                  </m:rPr>
                                  <a:rPr/>
                                  <m:t>of</m:t>
                                </m:r>
                                <m:r>
                                  <m:rPr>
                                    <m:nor/>
                                  </m:rPr>
                                  <a:rPr/>
                                  <m:t> </m:t>
                                </m:r>
                                <m:r>
                                  <m:rPr>
                                    <m:nor/>
                                  </m:rPr>
                                  <a:rPr/>
                                  <m:t>digits</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3</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6</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9</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m>
                                  <m:mPr>
                                    <m:mcs>
                                      <m:mc>
                                        <m:mcPr>
                                          <m:count m:val="1"/>
                                          <m:mcJc m:val="center"/>
                                        </m:mcPr>
                                      </m:mc>
                                    </m:mcs>
                                    <m:ctrlPr>
                                      <a:rPr i="1">
                                        <a:latin typeface="Cambria Math" panose="02040503050406030204" pitchFamily="18" charset="0"/>
                                      </a:rPr>
                                    </m:ctrlPr>
                                  </m:mPr>
                                  <m:mr>
                                    <m:e>
                                      <m:r>
                                        <a:rPr>
                                          <a:latin typeface="Cambria Math" panose="02040503050406030204" pitchFamily="18" charset="0"/>
                                        </a:rPr>
                                        <m:t>1+2</m:t>
                                      </m:r>
                                    </m:e>
                                  </m:mr>
                                  <m:mr>
                                    <m:e>
                                      <m:r>
                                        <a:rPr>
                                          <a:latin typeface="Cambria Math" panose="02040503050406030204" pitchFamily="18" charset="0"/>
                                        </a:rPr>
                                        <m:t>3</m:t>
                                      </m:r>
                                    </m:e>
                                  </m:mr>
                                </m:m>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m>
                                  <m:mPr>
                                    <m:mcs>
                                      <m:mc>
                                        <m:mcPr>
                                          <m:count m:val="1"/>
                                          <m:mcJc m:val="center"/>
                                        </m:mcPr>
                                      </m:mc>
                                    </m:mcs>
                                    <m:ctrlPr>
                                      <a:rPr i="1">
                                        <a:latin typeface="Cambria Math" panose="02040503050406030204" pitchFamily="18" charset="0"/>
                                      </a:rPr>
                                    </m:ctrlPr>
                                  </m:mPr>
                                  <m:mr>
                                    <m:e>
                                      <m:r>
                                        <a:rPr>
                                          <a:latin typeface="Cambria Math" panose="02040503050406030204" pitchFamily="18" charset="0"/>
                                        </a:rPr>
                                        <m:t>1+5</m:t>
                                      </m:r>
                                    </m:e>
                                  </m:mr>
                                  <m:mr>
                                    <m:e>
                                      <m:r>
                                        <a:rPr>
                                          <a:latin typeface="Cambria Math" panose="02040503050406030204" pitchFamily="18" charset="0"/>
                                        </a:rPr>
                                        <m:t>6</m:t>
                                      </m:r>
                                    </m:e>
                                  </m:mr>
                                </m:m>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m>
                                  <m:mPr>
                                    <m:mcs>
                                      <m:mc>
                                        <m:mcPr>
                                          <m:count m:val="1"/>
                                          <m:mcJc m:val="center"/>
                                        </m:mcPr>
                                      </m:mc>
                                    </m:mcs>
                                    <m:ctrlPr>
                                      <a:rPr i="1">
                                        <a:latin typeface="Cambria Math" panose="02040503050406030204" pitchFamily="18" charset="0"/>
                                      </a:rPr>
                                    </m:ctrlPr>
                                  </m:mPr>
                                  <m:mr>
                                    <m:e>
                                      <m:r>
                                        <a:rPr>
                                          <a:latin typeface="Cambria Math" panose="02040503050406030204" pitchFamily="18" charset="0"/>
                                        </a:rPr>
                                        <m:t>1+8</m:t>
                                      </m:r>
                                    </m:e>
                                  </m:mr>
                                  <m:mr>
                                    <m:e>
                                      <m:r>
                                        <a:rPr>
                                          <a:latin typeface="Cambria Math" panose="02040503050406030204" pitchFamily="18" charset="0"/>
                                        </a:rPr>
                                        <m:t>9</m:t>
                                      </m:r>
                                    </m:e>
                                  </m:mr>
                                </m:m>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m>
                                  <m:mPr>
                                    <m:mcs>
                                      <m:mc>
                                        <m:mcPr>
                                          <m:count m:val="1"/>
                                          <m:mcJc m:val="center"/>
                                        </m:mcPr>
                                      </m:mc>
                                    </m:mcs>
                                    <m:ctrlPr>
                                      <a:rPr i="1">
                                        <a:latin typeface="Cambria Math" panose="02040503050406030204" pitchFamily="18" charset="0"/>
                                      </a:rPr>
                                    </m:ctrlPr>
                                  </m:mPr>
                                  <m:mr>
                                    <m:e>
                                      <m:r>
                                        <a:rPr>
                                          <a:latin typeface="Cambria Math" panose="02040503050406030204" pitchFamily="18" charset="0"/>
                                        </a:rPr>
                                        <m:t>2+1</m:t>
                                      </m:r>
                                    </m:e>
                                  </m:mr>
                                  <m:mr>
                                    <m:e>
                                      <m:r>
                                        <a:rPr>
                                          <a:latin typeface="Cambria Math" panose="02040503050406030204" pitchFamily="18" charset="0"/>
                                        </a:rPr>
                                        <m:t>3</m:t>
                                      </m:r>
                                    </m:e>
                                  </m:mr>
                                </m:m>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m>
                                  <m:mPr>
                                    <m:mcs>
                                      <m:mc>
                                        <m:mcPr>
                                          <m:count m:val="1"/>
                                          <m:mcJc m:val="center"/>
                                        </m:mcPr>
                                      </m:mc>
                                    </m:mcs>
                                    <m:ctrlPr>
                                      <a:rPr i="1">
                                        <a:latin typeface="Cambria Math" panose="02040503050406030204" pitchFamily="18" charset="0"/>
                                      </a:rPr>
                                    </m:ctrlPr>
                                  </m:mPr>
                                  <m:mr>
                                    <m:e>
                                      <m:r>
                                        <a:rPr>
                                          <a:latin typeface="Cambria Math" panose="02040503050406030204" pitchFamily="18" charset="0"/>
                                        </a:rPr>
                                        <m:t>2+4</m:t>
                                      </m:r>
                                    </m:e>
                                  </m:mr>
                                  <m:mr>
                                    <m:e>
                                      <m:r>
                                        <a:rPr>
                                          <a:latin typeface="Cambria Math" panose="02040503050406030204" pitchFamily="18" charset="0"/>
                                        </a:rPr>
                                        <m:t>6</m:t>
                                      </m:r>
                                    </m:e>
                                  </m:mr>
                                </m:m>
                              </m:oMath>
                            </m:oMathPara>
                          </a14:m>
                          <a:endParaRPr dirty="0"/>
                        </a:p>
                      </a:txBody>
                      <a:tcPr/>
                    </a:tc>
                    <a:extLst>
                      <a:ext uri="{0D108BD9-81ED-4DB2-BD59-A6C34878D82A}">
                        <a16:rowId xmlns:a16="http://schemas.microsoft.com/office/drawing/2014/main" val="10001"/>
                      </a:ext>
                    </a:extLst>
                  </a:tr>
                </a:tbl>
              </a:graphicData>
            </a:graphic>
          </p:graphicFrame>
        </mc:Choice>
        <mc:Fallback>
          <p:graphicFrame>
            <p:nvGraphicFramePr>
              <p:cNvPr id="6" name="Content Placeholder 5"/>
              <p:cNvGraphicFramePr>
                <a:graphicFrameLocks noGrp="1"/>
              </p:cNvGraphicFramePr>
              <p:nvPr>
                <p:ph idx="1"/>
                <p:extLst>
                  <p:ext uri="{D42A27DB-BD31-4B8C-83A1-F6EECF244321}">
                    <p14:modId xmlns:p14="http://schemas.microsoft.com/office/powerpoint/2010/main" val="4058032060"/>
                  </p:ext>
                </p:extLst>
              </p:nvPr>
            </p:nvGraphicFramePr>
            <p:xfrm>
              <a:off x="609600" y="952500"/>
              <a:ext cx="10972800" cy="1633348"/>
            </p:xfrm>
            <a:graphic>
              <a:graphicData uri="http://schemas.openxmlformats.org/drawingml/2006/table">
                <a:tbl>
                  <a:tblPr firstRow="1" bandRow="1">
                    <a:tableStyleId>{5C22544A-7EE6-4342-B048-85BDC9FD1C3A}</a:tableStyleId>
                  </a:tblPr>
                  <a:tblGrid>
                    <a:gridCol w="1219200">
                      <a:extLst>
                        <a:ext uri="{9D8B030D-6E8A-4147-A177-3AD203B41FA5}">
                          <a16:colId xmlns:a16="http://schemas.microsoft.com/office/drawing/2014/main" val="20000"/>
                        </a:ext>
                      </a:extLst>
                    </a:gridCol>
                    <a:gridCol w="1219200">
                      <a:extLst>
                        <a:ext uri="{9D8B030D-6E8A-4147-A177-3AD203B41FA5}">
                          <a16:colId xmlns:a16="http://schemas.microsoft.com/office/drawing/2014/main" val="20001"/>
                        </a:ext>
                      </a:extLst>
                    </a:gridCol>
                    <a:gridCol w="1219200">
                      <a:extLst>
                        <a:ext uri="{9D8B030D-6E8A-4147-A177-3AD203B41FA5}">
                          <a16:colId xmlns:a16="http://schemas.microsoft.com/office/drawing/2014/main" val="20002"/>
                        </a:ext>
                      </a:extLst>
                    </a:gridCol>
                    <a:gridCol w="1219200">
                      <a:extLst>
                        <a:ext uri="{9D8B030D-6E8A-4147-A177-3AD203B41FA5}">
                          <a16:colId xmlns:a16="http://schemas.microsoft.com/office/drawing/2014/main" val="20003"/>
                        </a:ext>
                      </a:extLst>
                    </a:gridCol>
                    <a:gridCol w="1219200">
                      <a:extLst>
                        <a:ext uri="{9D8B030D-6E8A-4147-A177-3AD203B41FA5}">
                          <a16:colId xmlns:a16="http://schemas.microsoft.com/office/drawing/2014/main" val="20004"/>
                        </a:ext>
                      </a:extLst>
                    </a:gridCol>
                    <a:gridCol w="1219200">
                      <a:extLst>
                        <a:ext uri="{9D8B030D-6E8A-4147-A177-3AD203B41FA5}">
                          <a16:colId xmlns:a16="http://schemas.microsoft.com/office/drawing/2014/main" val="20005"/>
                        </a:ext>
                      </a:extLst>
                    </a:gridCol>
                    <a:gridCol w="1219200">
                      <a:extLst>
                        <a:ext uri="{9D8B030D-6E8A-4147-A177-3AD203B41FA5}">
                          <a16:colId xmlns:a16="http://schemas.microsoft.com/office/drawing/2014/main" val="20006"/>
                        </a:ext>
                      </a:extLst>
                    </a:gridCol>
                    <a:gridCol w="1219200">
                      <a:extLst>
                        <a:ext uri="{9D8B030D-6E8A-4147-A177-3AD203B41FA5}">
                          <a16:colId xmlns:a16="http://schemas.microsoft.com/office/drawing/2014/main" val="20007"/>
                        </a:ext>
                      </a:extLst>
                    </a:gridCol>
                    <a:gridCol w="1219200">
                      <a:extLst>
                        <a:ext uri="{9D8B030D-6E8A-4147-A177-3AD203B41FA5}">
                          <a16:colId xmlns:a16="http://schemas.microsoft.com/office/drawing/2014/main" val="20008"/>
                        </a:ext>
                      </a:extLst>
                    </a:gridCol>
                  </a:tblGrid>
                  <a:tr h="365760">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dirty="0"/>
                        </a:p>
                      </a:txBody>
                      <a:tcPr/>
                    </a:tc>
                    <a:extLst>
                      <a:ext uri="{0D108BD9-81ED-4DB2-BD59-A6C34878D82A}">
                        <a16:rowId xmlns:a16="http://schemas.microsoft.com/office/drawing/2014/main" val="442150765"/>
                      </a:ext>
                    </a:extLst>
                  </a:tr>
                  <a:tr h="633794">
                    <a:tc>
                      <a:txBody>
                        <a:bodyPr/>
                        <a:lstStyle/>
                        <a:p>
                          <a:endParaRPr lang="en-US"/>
                        </a:p>
                      </a:txBody>
                      <a:tcPr>
                        <a:blipFill>
                          <a:blip r:embed="rId2"/>
                          <a:stretch>
                            <a:fillRect l="-1042" t="-60000" r="-803125" b="-104000"/>
                          </a:stretch>
                        </a:blipFill>
                      </a:tcPr>
                    </a:tc>
                    <a:tc>
                      <a:txBody>
                        <a:bodyPr/>
                        <a:lstStyle/>
                        <a:p>
                          <a:endParaRPr lang="en-US"/>
                        </a:p>
                      </a:txBody>
                      <a:tcPr>
                        <a:blipFill>
                          <a:blip r:embed="rId2"/>
                          <a:stretch>
                            <a:fillRect l="-101042" t="-60000" r="-703125" b="-104000"/>
                          </a:stretch>
                        </a:blipFill>
                      </a:tcPr>
                    </a:tc>
                    <a:tc>
                      <a:txBody>
                        <a:bodyPr/>
                        <a:lstStyle/>
                        <a:p>
                          <a:endParaRPr lang="en-US"/>
                        </a:p>
                      </a:txBody>
                      <a:tcPr>
                        <a:blipFill>
                          <a:blip r:embed="rId2"/>
                          <a:stretch>
                            <a:fillRect l="-201042" t="-60000" r="-603125" b="-104000"/>
                          </a:stretch>
                        </a:blipFill>
                      </a:tcPr>
                    </a:tc>
                    <a:tc>
                      <a:txBody>
                        <a:bodyPr/>
                        <a:lstStyle/>
                        <a:p>
                          <a:endParaRPr lang="en-US"/>
                        </a:p>
                      </a:txBody>
                      <a:tcPr>
                        <a:blipFill>
                          <a:blip r:embed="rId2"/>
                          <a:stretch>
                            <a:fillRect l="-301042" t="-60000" r="-503125" b="-104000"/>
                          </a:stretch>
                        </a:blipFill>
                      </a:tcPr>
                    </a:tc>
                    <a:tc>
                      <a:txBody>
                        <a:bodyPr/>
                        <a:lstStyle/>
                        <a:p>
                          <a:endParaRPr lang="en-US"/>
                        </a:p>
                      </a:txBody>
                      <a:tcPr>
                        <a:blipFill>
                          <a:blip r:embed="rId2"/>
                          <a:stretch>
                            <a:fillRect l="-401042" t="-60000" r="-403125" b="-104000"/>
                          </a:stretch>
                        </a:blipFill>
                      </a:tcPr>
                    </a:tc>
                    <a:tc>
                      <a:txBody>
                        <a:bodyPr/>
                        <a:lstStyle/>
                        <a:p>
                          <a:endParaRPr lang="en-US"/>
                        </a:p>
                      </a:txBody>
                      <a:tcPr>
                        <a:blipFill>
                          <a:blip r:embed="rId2"/>
                          <a:stretch>
                            <a:fillRect l="-501042" t="-60000" r="-303125" b="-104000"/>
                          </a:stretch>
                        </a:blipFill>
                      </a:tcPr>
                    </a:tc>
                    <a:tc>
                      <a:txBody>
                        <a:bodyPr/>
                        <a:lstStyle/>
                        <a:p>
                          <a:endParaRPr lang="en-US"/>
                        </a:p>
                      </a:txBody>
                      <a:tcPr>
                        <a:blipFill>
                          <a:blip r:embed="rId2"/>
                          <a:stretch>
                            <a:fillRect l="-601042" t="-60000" r="-203125" b="-104000"/>
                          </a:stretch>
                        </a:blipFill>
                      </a:tcPr>
                    </a:tc>
                    <a:tc>
                      <a:txBody>
                        <a:bodyPr/>
                        <a:lstStyle/>
                        <a:p>
                          <a:endParaRPr lang="en-US"/>
                        </a:p>
                      </a:txBody>
                      <a:tcPr>
                        <a:blipFill>
                          <a:blip r:embed="rId2"/>
                          <a:stretch>
                            <a:fillRect l="-701042" t="-60000" r="-103125" b="-104000"/>
                          </a:stretch>
                        </a:blipFill>
                      </a:tcPr>
                    </a:tc>
                    <a:tc>
                      <a:txBody>
                        <a:bodyPr/>
                        <a:lstStyle/>
                        <a:p>
                          <a:endParaRPr lang="en-US"/>
                        </a:p>
                      </a:txBody>
                      <a:tcPr>
                        <a:blipFill>
                          <a:blip r:embed="rId2"/>
                          <a:stretch>
                            <a:fillRect l="-801042" t="-60000" r="-3125" b="-104000"/>
                          </a:stretch>
                        </a:blipFill>
                      </a:tcPr>
                    </a:tc>
                    <a:extLst>
                      <a:ext uri="{0D108BD9-81ED-4DB2-BD59-A6C34878D82A}">
                        <a16:rowId xmlns:a16="http://schemas.microsoft.com/office/drawing/2014/main" val="10000"/>
                      </a:ext>
                    </a:extLst>
                  </a:tr>
                  <a:tr h="633794">
                    <a:tc>
                      <a:txBody>
                        <a:bodyPr/>
                        <a:lstStyle/>
                        <a:p>
                          <a:endParaRPr lang="en-US"/>
                        </a:p>
                      </a:txBody>
                      <a:tcPr>
                        <a:blipFill>
                          <a:blip r:embed="rId2"/>
                          <a:stretch>
                            <a:fillRect l="-1042" t="-160000" r="-803125" b="-4000"/>
                          </a:stretch>
                        </a:blipFill>
                      </a:tcPr>
                    </a:tc>
                    <a:tc>
                      <a:txBody>
                        <a:bodyPr/>
                        <a:lstStyle/>
                        <a:p>
                          <a:endParaRPr lang="en-US"/>
                        </a:p>
                      </a:txBody>
                      <a:tcPr>
                        <a:blipFill>
                          <a:blip r:embed="rId2"/>
                          <a:stretch>
                            <a:fillRect l="-101042" t="-160000" r="-703125" b="-4000"/>
                          </a:stretch>
                        </a:blipFill>
                      </a:tcPr>
                    </a:tc>
                    <a:tc>
                      <a:txBody>
                        <a:bodyPr/>
                        <a:lstStyle/>
                        <a:p>
                          <a:endParaRPr lang="en-US"/>
                        </a:p>
                      </a:txBody>
                      <a:tcPr>
                        <a:blipFill>
                          <a:blip r:embed="rId2"/>
                          <a:stretch>
                            <a:fillRect l="-201042" t="-160000" r="-603125" b="-4000"/>
                          </a:stretch>
                        </a:blipFill>
                      </a:tcPr>
                    </a:tc>
                    <a:tc>
                      <a:txBody>
                        <a:bodyPr/>
                        <a:lstStyle/>
                        <a:p>
                          <a:endParaRPr lang="en-US"/>
                        </a:p>
                      </a:txBody>
                      <a:tcPr>
                        <a:blipFill>
                          <a:blip r:embed="rId2"/>
                          <a:stretch>
                            <a:fillRect l="-301042" t="-160000" r="-503125" b="-4000"/>
                          </a:stretch>
                        </a:blipFill>
                      </a:tcPr>
                    </a:tc>
                    <a:tc>
                      <a:txBody>
                        <a:bodyPr/>
                        <a:lstStyle/>
                        <a:p>
                          <a:endParaRPr lang="en-US"/>
                        </a:p>
                      </a:txBody>
                      <a:tcPr>
                        <a:blipFill>
                          <a:blip r:embed="rId2"/>
                          <a:stretch>
                            <a:fillRect l="-401042" t="-160000" r="-403125" b="-4000"/>
                          </a:stretch>
                        </a:blipFill>
                      </a:tcPr>
                    </a:tc>
                    <a:tc>
                      <a:txBody>
                        <a:bodyPr/>
                        <a:lstStyle/>
                        <a:p>
                          <a:endParaRPr lang="en-US"/>
                        </a:p>
                      </a:txBody>
                      <a:tcPr>
                        <a:blipFill>
                          <a:blip r:embed="rId2"/>
                          <a:stretch>
                            <a:fillRect l="-501042" t="-160000" r="-303125" b="-4000"/>
                          </a:stretch>
                        </a:blipFill>
                      </a:tcPr>
                    </a:tc>
                    <a:tc>
                      <a:txBody>
                        <a:bodyPr/>
                        <a:lstStyle/>
                        <a:p>
                          <a:endParaRPr lang="en-US"/>
                        </a:p>
                      </a:txBody>
                      <a:tcPr>
                        <a:blipFill>
                          <a:blip r:embed="rId2"/>
                          <a:stretch>
                            <a:fillRect l="-601042" t="-160000" r="-203125" b="-4000"/>
                          </a:stretch>
                        </a:blipFill>
                      </a:tcPr>
                    </a:tc>
                    <a:tc>
                      <a:txBody>
                        <a:bodyPr/>
                        <a:lstStyle/>
                        <a:p>
                          <a:endParaRPr lang="en-US"/>
                        </a:p>
                      </a:txBody>
                      <a:tcPr>
                        <a:blipFill>
                          <a:blip r:embed="rId2"/>
                          <a:stretch>
                            <a:fillRect l="-701042" t="-160000" r="-103125" b="-4000"/>
                          </a:stretch>
                        </a:blipFill>
                      </a:tcPr>
                    </a:tc>
                    <a:tc>
                      <a:txBody>
                        <a:bodyPr/>
                        <a:lstStyle/>
                        <a:p>
                          <a:endParaRPr lang="en-US"/>
                        </a:p>
                      </a:txBody>
                      <a:tcPr>
                        <a:blipFill>
                          <a:blip r:embed="rId2"/>
                          <a:stretch>
                            <a:fillRect l="-801042" t="-160000" r="-3125" b="-4000"/>
                          </a:stretch>
                        </a:blipFill>
                      </a:tcPr>
                    </a:tc>
                    <a:extLst>
                      <a:ext uri="{0D108BD9-81ED-4DB2-BD59-A6C34878D82A}">
                        <a16:rowId xmlns:a16="http://schemas.microsoft.com/office/drawing/2014/main" val="10001"/>
                      </a:ext>
                    </a:extLst>
                  </a:tr>
                </a:tbl>
              </a:graphicData>
            </a:graphic>
          </p:graphicFrame>
        </mc:Fallback>
      </mc:AlternateContent>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2.10</a:t>
            </a:r>
          </a:p>
        </p:txBody>
      </p:sp>
      <mc:AlternateContent xmlns:mc="http://schemas.openxmlformats.org/markup-compatibility/2006" xmlns:a14="http://schemas.microsoft.com/office/drawing/2010/main">
        <mc:Choice Requires="a14">
          <p:graphicFrame>
            <p:nvGraphicFramePr>
              <p:cNvPr id="6" name="Content Placeholder 5"/>
              <p:cNvGraphicFramePr>
                <a:graphicFrameLocks noGrp="1"/>
              </p:cNvGraphicFramePr>
              <p:nvPr>
                <p:ph idx="1"/>
              </p:nvPr>
            </p:nvGraphicFramePr>
            <p:xfrm>
              <a:off x="609600" y="952500"/>
              <a:ext cx="10972800" cy="2560320"/>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0">
                    <a:tc>
                      <a:txBody>
                        <a:bodyPr/>
                        <a:lstStyle/>
                        <a:p>
                          <a:pPr marL="0" lvl="0" indent="0">
                            <a:buNone/>
                          </a:pPr>
                          <a:r>
                            <a:rPr b="1"/>
                            <a:t>Deilanleikareglur</a:t>
                          </a:r>
                        </a:p>
                      </a:txBody>
                      <a:tcPr/>
                    </a:tc>
                    <a:tc>
                      <a:txBody>
                        <a:bodyPr/>
                        <a:lstStyle/>
                        <a:p>
                          <a:endParaRPr/>
                        </a:p>
                      </a:txBody>
                      <a:tcPr/>
                    </a:tc>
                    <a:extLst>
                      <a:ext uri="{0D108BD9-81ED-4DB2-BD59-A6C34878D82A}">
                        <a16:rowId xmlns:a16="http://schemas.microsoft.com/office/drawing/2014/main" val="10000"/>
                      </a:ext>
                    </a:extLst>
                  </a:tr>
                  <a:tr h="0">
                    <a:tc>
                      <a:txBody>
                        <a:bodyPr/>
                        <a:lstStyle/>
                        <a:p>
                          <a:pPr marL="0" lvl="0" indent="0">
                            <a:buNone/>
                          </a:pPr>
                          <a:r>
                            <a:rPr b="1"/>
                            <a:t>Tala er deilanleg með</a:t>
                          </a:r>
                        </a:p>
                      </a:txBody>
                      <a:tcPr/>
                    </a:tc>
                    <a:tc>
                      <a:txBody>
                        <a:bodyPr/>
                        <a:lstStyle/>
                        <a:p>
                          <a:endParaRPr/>
                        </a:p>
                      </a:txBody>
                      <a:tcPr/>
                    </a:tc>
                    <a:extLst>
                      <a:ext uri="{0D108BD9-81ED-4DB2-BD59-A6C34878D82A}">
                        <a16:rowId xmlns:a16="http://schemas.microsoft.com/office/drawing/2014/main" val="10001"/>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m:t>
                                </m:r>
                              </m:oMath>
                            </m:oMathPara>
                          </a14:m>
                          <a:endParaRPr/>
                        </a:p>
                      </a:txBody>
                      <a:tcPr/>
                    </a:tc>
                    <a:tc>
                      <a:txBody>
                        <a:bodyPr/>
                        <a:lstStyle/>
                        <a:p>
                          <a:pPr marL="0" lvl="0" indent="0">
                            <a:buNone/>
                          </a:pPr>
                          <a:r>
                            <a:t>ef síðasti tölustafurinn er </a:t>
                          </a:r>
                          <a14:m>
                            <m:oMath xmlns:m="http://schemas.openxmlformats.org/officeDocument/2006/math">
                              <m:r>
                                <a:rPr>
                                  <a:latin typeface="Cambria Math" panose="02040503050406030204" pitchFamily="18" charset="0"/>
                                </a:rPr>
                                <m:t>0, 2, 4, 6, </m:t>
                              </m:r>
                              <m:r>
                                <m:rPr>
                                  <m:nor/>
                                </m:rPr>
                                <a:rPr/>
                                <m:t>or</m:t>
                              </m:r>
                              <m:r>
                                <a:rPr>
                                  <a:latin typeface="Cambria Math" panose="02040503050406030204" pitchFamily="18" charset="0"/>
                                </a:rPr>
                                <m:t> 8</m:t>
                              </m:r>
                            </m:oMath>
                          </a14:m>
                          <a:endParaRPr/>
                        </a:p>
                      </a:txBody>
                      <a:tcPr/>
                    </a:tc>
                    <a:extLst>
                      <a:ext uri="{0D108BD9-81ED-4DB2-BD59-A6C34878D82A}">
                        <a16:rowId xmlns:a16="http://schemas.microsoft.com/office/drawing/2014/main" val="10002"/>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3</m:t>
                                </m:r>
                              </m:oMath>
                            </m:oMathPara>
                          </a14:m>
                          <a:endParaRPr/>
                        </a:p>
                      </a:txBody>
                      <a:tcPr/>
                    </a:tc>
                    <a:tc>
                      <a:txBody>
                        <a:bodyPr/>
                        <a:lstStyle/>
                        <a:p>
                          <a:pPr marL="0" lvl="0" indent="0">
                            <a:buNone/>
                          </a:pPr>
                          <a:r>
                            <a:t>ef þversumman er deilanleg með </a:t>
                          </a:r>
                          <a14:m>
                            <m:oMath xmlns:m="http://schemas.openxmlformats.org/officeDocument/2006/math">
                              <m:r>
                                <a:rPr>
                                  <a:latin typeface="Cambria Math" panose="02040503050406030204" pitchFamily="18" charset="0"/>
                                </a:rPr>
                                <m:t>3</m:t>
                              </m:r>
                            </m:oMath>
                          </a14:m>
                          <a:endParaRPr/>
                        </a:p>
                      </a:txBody>
                      <a:tcPr/>
                    </a:tc>
                    <a:extLst>
                      <a:ext uri="{0D108BD9-81ED-4DB2-BD59-A6C34878D82A}">
                        <a16:rowId xmlns:a16="http://schemas.microsoft.com/office/drawing/2014/main" val="10003"/>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5</m:t>
                                </m:r>
                              </m:oMath>
                            </m:oMathPara>
                          </a14:m>
                          <a:endParaRPr/>
                        </a:p>
                      </a:txBody>
                      <a:tcPr/>
                    </a:tc>
                    <a:tc>
                      <a:txBody>
                        <a:bodyPr/>
                        <a:lstStyle/>
                        <a:p>
                          <a:pPr marL="0" lvl="0" indent="0">
                            <a:buNone/>
                          </a:pPr>
                          <a:r>
                            <a:t>ef síðasti tölustafurinn er </a:t>
                          </a:r>
                          <a14:m>
                            <m:oMath xmlns:m="http://schemas.openxmlformats.org/officeDocument/2006/math">
                              <m:r>
                                <a:rPr>
                                  <a:latin typeface="Cambria Math" panose="02040503050406030204" pitchFamily="18" charset="0"/>
                                </a:rPr>
                                <m:t>5</m:t>
                              </m:r>
                            </m:oMath>
                          </a14:m>
                          <a:r>
                            <a:t> eða </a:t>
                          </a:r>
                          <a14:m>
                            <m:oMath xmlns:m="http://schemas.openxmlformats.org/officeDocument/2006/math">
                              <m:r>
                                <a:rPr>
                                  <a:latin typeface="Cambria Math" panose="02040503050406030204" pitchFamily="18" charset="0"/>
                                </a:rPr>
                                <m:t>0</m:t>
                              </m:r>
                            </m:oMath>
                          </a14:m>
                          <a:endParaRPr/>
                        </a:p>
                      </a:txBody>
                      <a:tcPr/>
                    </a:tc>
                    <a:extLst>
                      <a:ext uri="{0D108BD9-81ED-4DB2-BD59-A6C34878D82A}">
                        <a16:rowId xmlns:a16="http://schemas.microsoft.com/office/drawing/2014/main" val="10004"/>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6</m:t>
                                </m:r>
                              </m:oMath>
                            </m:oMathPara>
                          </a14:m>
                          <a:endParaRPr/>
                        </a:p>
                      </a:txBody>
                      <a:tcPr/>
                    </a:tc>
                    <a:tc>
                      <a:txBody>
                        <a:bodyPr/>
                        <a:lstStyle/>
                        <a:p>
                          <a:pPr marL="0" lvl="0" indent="0">
                            <a:buNone/>
                          </a:pPr>
                          <a:r>
                            <a:t>ef talan er deilanleg bæði með </a:t>
                          </a:r>
                          <a14:m>
                            <m:oMath xmlns:m="http://schemas.openxmlformats.org/officeDocument/2006/math">
                              <m:r>
                                <a:rPr>
                                  <a:latin typeface="Cambria Math" panose="02040503050406030204" pitchFamily="18" charset="0"/>
                                </a:rPr>
                                <m:t>2</m:t>
                              </m:r>
                            </m:oMath>
                          </a14:m>
                          <a:r>
                            <a:t> og </a:t>
                          </a:r>
                          <a14:m>
                            <m:oMath xmlns:m="http://schemas.openxmlformats.org/officeDocument/2006/math">
                              <m:r>
                                <a:rPr>
                                  <a:latin typeface="Cambria Math" panose="02040503050406030204" pitchFamily="18" charset="0"/>
                                </a:rPr>
                                <m:t>3</m:t>
                              </m:r>
                            </m:oMath>
                          </a14:m>
                          <a:endParaRPr/>
                        </a:p>
                      </a:txBody>
                      <a:tcPr/>
                    </a:tc>
                    <a:extLst>
                      <a:ext uri="{0D108BD9-81ED-4DB2-BD59-A6C34878D82A}">
                        <a16:rowId xmlns:a16="http://schemas.microsoft.com/office/drawing/2014/main" val="10005"/>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10</m:t>
                                </m:r>
                              </m:oMath>
                            </m:oMathPara>
                          </a14:m>
                          <a:endParaRPr/>
                        </a:p>
                      </a:txBody>
                      <a:tcPr/>
                    </a:tc>
                    <a:tc>
                      <a:txBody>
                        <a:bodyPr/>
                        <a:lstStyle/>
                        <a:p>
                          <a:pPr marL="0" lvl="0" indent="0">
                            <a:buNone/>
                          </a:pPr>
                          <a:r>
                            <a:t>ef síðasti tölustafurinn er </a:t>
                          </a:r>
                          <a14:m>
                            <m:oMath xmlns:m="http://schemas.openxmlformats.org/officeDocument/2006/math">
                              <m:r>
                                <a:rPr>
                                  <a:latin typeface="Cambria Math" panose="02040503050406030204" pitchFamily="18" charset="0"/>
                                </a:rPr>
                                <m:t>0</m:t>
                              </m:r>
                            </m:oMath>
                          </a14:m>
                          <a:endParaRPr/>
                        </a:p>
                      </a:txBody>
                      <a:tcPr/>
                    </a:tc>
                    <a:extLst>
                      <a:ext uri="{0D108BD9-81ED-4DB2-BD59-A6C34878D82A}">
                        <a16:rowId xmlns:a16="http://schemas.microsoft.com/office/drawing/2014/main" val="10006"/>
                      </a:ext>
                    </a:extLst>
                  </a:tr>
                </a:tbl>
              </a:graphicData>
            </a:graphic>
          </p:graphicFrame>
        </mc:Choice>
        <mc:Fallback xmlns="">
          <p:graphicFrame>
            <p:nvGraphicFramePr>
              <p:cNvPr id="6" name="Content Placeholder 5"/>
              <p:cNvGraphicFramePr>
                <a:graphicFrameLocks noGrp="1"/>
              </p:cNvGraphicFramePr>
              <p:nvPr>
                <p:ph idx="1"/>
              </p:nvPr>
            </p:nvGraphicFramePr>
            <p:xfrm>
              <a:off x="609600" y="952500"/>
              <a:ext cx="10972800" cy="2560320"/>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365760">
                    <a:tc>
                      <a:txBody>
                        <a:bodyPr/>
                        <a:lstStyle/>
                        <a:p>
                          <a:pPr marL="0" lvl="0" indent="0">
                            <a:buNone/>
                          </a:pPr>
                          <a:r>
                            <a:rPr b="1"/>
                            <a:t>Deilanleikareglur</a:t>
                          </a:r>
                        </a:p>
                      </a:txBody>
                      <a:tcPr/>
                    </a:tc>
                    <a:tc>
                      <a:txBody>
                        <a:bodyPr/>
                        <a:lstStyle/>
                        <a:p>
                          <a:endParaRPr/>
                        </a:p>
                      </a:txBody>
                      <a:tcPr/>
                    </a:tc>
                    <a:extLst>
                      <a:ext uri="{0D108BD9-81ED-4DB2-BD59-A6C34878D82A}">
                        <a16:rowId xmlns:a16="http://schemas.microsoft.com/office/drawing/2014/main" val="10000"/>
                      </a:ext>
                    </a:extLst>
                  </a:tr>
                  <a:tr h="365760">
                    <a:tc>
                      <a:txBody>
                        <a:bodyPr/>
                        <a:lstStyle/>
                        <a:p>
                          <a:pPr marL="0" lvl="0" indent="0">
                            <a:buNone/>
                          </a:pPr>
                          <a:r>
                            <a:rPr b="1"/>
                            <a:t>Tala er deilanleg með</a:t>
                          </a:r>
                        </a:p>
                      </a:txBody>
                      <a:tcPr/>
                    </a:tc>
                    <a:tc>
                      <a:txBody>
                        <a:bodyPr/>
                        <a:lstStyle/>
                        <a:p>
                          <a:endParaRPr/>
                        </a:p>
                      </a:txBody>
                      <a:tcPr/>
                    </a:tc>
                    <a:extLst>
                      <a:ext uri="{0D108BD9-81ED-4DB2-BD59-A6C34878D82A}">
                        <a16:rowId xmlns:a16="http://schemas.microsoft.com/office/drawing/2014/main" val="10001"/>
                      </a:ext>
                    </a:extLst>
                  </a:tr>
                  <a:tr h="365760">
                    <a:tc>
                      <a:txBody>
                        <a:bodyPr/>
                        <a:lstStyle/>
                        <a:p>
                          <a:endParaRPr lang="en-US"/>
                        </a:p>
                      </a:txBody>
                      <a:tcPr>
                        <a:blipFill>
                          <a:blip r:embed="rId2"/>
                          <a:stretch>
                            <a:fillRect l="-231" t="-210345" r="-100694" b="-424138"/>
                          </a:stretch>
                        </a:blipFill>
                      </a:tcPr>
                    </a:tc>
                    <a:tc>
                      <a:txBody>
                        <a:bodyPr/>
                        <a:lstStyle/>
                        <a:p>
                          <a:endParaRPr lang="en-US"/>
                        </a:p>
                      </a:txBody>
                      <a:tcPr>
                        <a:blipFill>
                          <a:blip r:embed="rId2"/>
                          <a:stretch>
                            <a:fillRect l="-100231" t="-210345" r="-694" b="-424138"/>
                          </a:stretch>
                        </a:blipFill>
                      </a:tcPr>
                    </a:tc>
                    <a:extLst>
                      <a:ext uri="{0D108BD9-81ED-4DB2-BD59-A6C34878D82A}">
                        <a16:rowId xmlns:a16="http://schemas.microsoft.com/office/drawing/2014/main" val="10002"/>
                      </a:ext>
                    </a:extLst>
                  </a:tr>
                  <a:tr h="365760">
                    <a:tc>
                      <a:txBody>
                        <a:bodyPr/>
                        <a:lstStyle/>
                        <a:p>
                          <a:endParaRPr lang="en-US"/>
                        </a:p>
                      </a:txBody>
                      <a:tcPr>
                        <a:blipFill>
                          <a:blip r:embed="rId2"/>
                          <a:stretch>
                            <a:fillRect l="-231" t="-321429" r="-100694" b="-339286"/>
                          </a:stretch>
                        </a:blipFill>
                      </a:tcPr>
                    </a:tc>
                    <a:tc>
                      <a:txBody>
                        <a:bodyPr/>
                        <a:lstStyle/>
                        <a:p>
                          <a:endParaRPr lang="en-US"/>
                        </a:p>
                      </a:txBody>
                      <a:tcPr>
                        <a:blipFill>
                          <a:blip r:embed="rId2"/>
                          <a:stretch>
                            <a:fillRect l="-100231" t="-321429" r="-694" b="-339286"/>
                          </a:stretch>
                        </a:blipFill>
                      </a:tcPr>
                    </a:tc>
                    <a:extLst>
                      <a:ext uri="{0D108BD9-81ED-4DB2-BD59-A6C34878D82A}">
                        <a16:rowId xmlns:a16="http://schemas.microsoft.com/office/drawing/2014/main" val="10003"/>
                      </a:ext>
                    </a:extLst>
                  </a:tr>
                  <a:tr h="365760">
                    <a:tc>
                      <a:txBody>
                        <a:bodyPr/>
                        <a:lstStyle/>
                        <a:p>
                          <a:endParaRPr lang="en-US"/>
                        </a:p>
                      </a:txBody>
                      <a:tcPr>
                        <a:blipFill>
                          <a:blip r:embed="rId2"/>
                          <a:stretch>
                            <a:fillRect l="-231" t="-406897" r="-100694" b="-227586"/>
                          </a:stretch>
                        </a:blipFill>
                      </a:tcPr>
                    </a:tc>
                    <a:tc>
                      <a:txBody>
                        <a:bodyPr/>
                        <a:lstStyle/>
                        <a:p>
                          <a:endParaRPr lang="en-US"/>
                        </a:p>
                      </a:txBody>
                      <a:tcPr>
                        <a:blipFill>
                          <a:blip r:embed="rId2"/>
                          <a:stretch>
                            <a:fillRect l="-100231" t="-406897" r="-694" b="-227586"/>
                          </a:stretch>
                        </a:blipFill>
                      </a:tcPr>
                    </a:tc>
                    <a:extLst>
                      <a:ext uri="{0D108BD9-81ED-4DB2-BD59-A6C34878D82A}">
                        <a16:rowId xmlns:a16="http://schemas.microsoft.com/office/drawing/2014/main" val="10004"/>
                      </a:ext>
                    </a:extLst>
                  </a:tr>
                  <a:tr h="365760">
                    <a:tc>
                      <a:txBody>
                        <a:bodyPr/>
                        <a:lstStyle/>
                        <a:p>
                          <a:endParaRPr lang="en-US"/>
                        </a:p>
                      </a:txBody>
                      <a:tcPr>
                        <a:blipFill>
                          <a:blip r:embed="rId2"/>
                          <a:stretch>
                            <a:fillRect l="-231" t="-506897" r="-100694" b="-127586"/>
                          </a:stretch>
                        </a:blipFill>
                      </a:tcPr>
                    </a:tc>
                    <a:tc>
                      <a:txBody>
                        <a:bodyPr/>
                        <a:lstStyle/>
                        <a:p>
                          <a:endParaRPr lang="en-US"/>
                        </a:p>
                      </a:txBody>
                      <a:tcPr>
                        <a:blipFill>
                          <a:blip r:embed="rId2"/>
                          <a:stretch>
                            <a:fillRect l="-100231" t="-506897" r="-694" b="-127586"/>
                          </a:stretch>
                        </a:blipFill>
                      </a:tcPr>
                    </a:tc>
                    <a:extLst>
                      <a:ext uri="{0D108BD9-81ED-4DB2-BD59-A6C34878D82A}">
                        <a16:rowId xmlns:a16="http://schemas.microsoft.com/office/drawing/2014/main" val="10005"/>
                      </a:ext>
                    </a:extLst>
                  </a:tr>
                  <a:tr h="365760">
                    <a:tc>
                      <a:txBody>
                        <a:bodyPr/>
                        <a:lstStyle/>
                        <a:p>
                          <a:endParaRPr lang="en-US"/>
                        </a:p>
                      </a:txBody>
                      <a:tcPr>
                        <a:blipFill>
                          <a:blip r:embed="rId2"/>
                          <a:stretch>
                            <a:fillRect l="-231" t="-606897" r="-100694" b="-27586"/>
                          </a:stretch>
                        </a:blipFill>
                      </a:tcPr>
                    </a:tc>
                    <a:tc>
                      <a:txBody>
                        <a:bodyPr/>
                        <a:lstStyle/>
                        <a:p>
                          <a:endParaRPr lang="en-US"/>
                        </a:p>
                      </a:txBody>
                      <a:tcPr>
                        <a:blipFill>
                          <a:blip r:embed="rId2"/>
                          <a:stretch>
                            <a:fillRect l="-100231" t="-606897" r="-694" b="-27586"/>
                          </a:stretch>
                        </a:blipFill>
                      </a:tcPr>
                    </a:tc>
                    <a:extLst>
                      <a:ext uri="{0D108BD9-81ED-4DB2-BD59-A6C34878D82A}">
                        <a16:rowId xmlns:a16="http://schemas.microsoft.com/office/drawing/2014/main" val="10006"/>
                      </a:ext>
                    </a:extLst>
                  </a:tr>
                </a:tbl>
              </a:graphicData>
            </a:graphic>
          </p:graphicFrame>
        </mc:Fallback>
      </mc:AlternateContent>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2.11</a:t>
            </a:r>
          </a:p>
        </p:txBody>
      </p:sp>
      <mc:AlternateContent xmlns:mc="http://schemas.openxmlformats.org/markup-compatibility/2006" xmlns:a14="http://schemas.microsoft.com/office/drawing/2010/main">
        <mc:Choice Requires="a14">
          <p:graphicFrame>
            <p:nvGraphicFramePr>
              <p:cNvPr id="6" name="Content Placeholder 5"/>
              <p:cNvGraphicFramePr>
                <a:graphicFrameLocks noGrp="1"/>
              </p:cNvGraphicFramePr>
              <p:nvPr>
                <p:ph idx="1"/>
              </p:nvPr>
            </p:nvGraphicFramePr>
            <p:xfrm>
              <a:off x="609600" y="952500"/>
              <a:ext cx="10972800" cy="2645474"/>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gridCol w="2743200">
                      <a:extLst>
                        <a:ext uri="{9D8B030D-6E8A-4147-A177-3AD203B41FA5}">
                          <a16:colId xmlns:a16="http://schemas.microsoft.com/office/drawing/2014/main" val="20003"/>
                        </a:ext>
                      </a:extLst>
                    </a:gridCol>
                  </a:tblGrid>
                  <a:tr h="0">
                    <a:tc>
                      <a:txBody>
                        <a:bodyPr/>
                        <a:lstStyle/>
                        <a:p>
                          <a:pPr marL="0" lvl="0" indent="0">
                            <a:buNone/>
                          </a:pPr>
                          <a:r>
                            <a:rPr b="1"/>
                            <a:t>Deilanleg með …?</a:t>
                          </a:r>
                        </a:p>
                      </a:txBody>
                      <a:tcPr/>
                    </a:tc>
                    <a:tc>
                      <a:txBody>
                        <a:bodyPr/>
                        <a:lstStyle/>
                        <a:p>
                          <a:pPr marL="0" lvl="0" indent="0">
                            <a:buNone/>
                          </a:pPr>
                          <a:r>
                            <a:rPr b="1"/>
                            <a:t>Próf</a:t>
                          </a:r>
                        </a:p>
                      </a:txBody>
                      <a:tcPr/>
                    </a:tc>
                    <a:tc>
                      <a:txBody>
                        <a:bodyPr/>
                        <a:lstStyle/>
                        <a:p>
                          <a:pPr marL="0" lvl="0" indent="0">
                            <a:buNone/>
                          </a:pPr>
                          <a:r>
                            <a:rPr b="1"/>
                            <a:t>Deilanleg?</a:t>
                          </a:r>
                        </a:p>
                      </a:txBody>
                      <a:tcPr/>
                    </a:tc>
                    <a:tc>
                      <a:txBody>
                        <a:bodyPr/>
                        <a:lstStyle/>
                        <a:p>
                          <a:pPr marL="0" lvl="0" indent="0">
                            <a:buNone/>
                          </a:pPr>
                          <a:r>
                            <a:rPr b="1"/>
                            <a:t>Athugun</a:t>
                          </a:r>
                        </a:p>
                      </a:txBody>
                      <a:tcPr/>
                    </a:tc>
                    <a:extLst>
                      <a:ext uri="{0D108BD9-81ED-4DB2-BD59-A6C34878D82A}">
                        <a16:rowId xmlns:a16="http://schemas.microsoft.com/office/drawing/2014/main" val="10000"/>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m:t>
                                </m:r>
                              </m:oMath>
                            </m:oMathPara>
                          </a14:m>
                          <a:endParaRPr/>
                        </a:p>
                      </a:txBody>
                      <a:tcPr/>
                    </a:tc>
                    <a:tc>
                      <a:txBody>
                        <a:bodyPr/>
                        <a:lstStyle/>
                        <a:p>
                          <a:pPr marL="0" lvl="0" indent="0">
                            <a:buNone/>
                          </a:pPr>
                          <a:r>
                            <a:t>Er síðasti tölustafurinn </a:t>
                          </a:r>
                          <a14:m>
                            <m:oMath xmlns:m="http://schemas.openxmlformats.org/officeDocument/2006/math">
                              <m:r>
                                <a:rPr>
                                  <a:latin typeface="Cambria Math" panose="02040503050406030204" pitchFamily="18" charset="0"/>
                                </a:rPr>
                                <m:t>0, 2, 4, 6, </m:t>
                              </m:r>
                              <m:r>
                                <m:rPr>
                                  <m:nor/>
                                </m:rPr>
                                <a:rPr/>
                                <m:t>or</m:t>
                              </m:r>
                              <m:r>
                                <a:rPr>
                                  <a:latin typeface="Cambria Math" panose="02040503050406030204" pitchFamily="18" charset="0"/>
                                </a:rPr>
                                <m:t> 8?</m:t>
                              </m:r>
                            </m:oMath>
                          </a14:m>
                          <a:r>
                            <a:t> </a:t>
                          </a:r>
                          <a:r>
                            <a:rPr i="1"/>
                            <a:t>Já.</a:t>
                          </a:r>
                        </a:p>
                      </a:txBody>
                      <a:tcPr/>
                    </a:tc>
                    <a:tc>
                      <a:txBody>
                        <a:bodyPr/>
                        <a:lstStyle/>
                        <a:p>
                          <a:pPr marL="0" lvl="0" indent="0">
                            <a:buNone/>
                          </a:pPr>
                          <a:r>
                            <a:t>já</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1290÷2=645</m:t>
                                </m:r>
                              </m:oMath>
                            </m:oMathPara>
                          </a14:m>
                          <a:endParaRPr/>
                        </a:p>
                      </a:txBody>
                      <a:tcPr/>
                    </a:tc>
                    <a:extLst>
                      <a:ext uri="{0D108BD9-81ED-4DB2-BD59-A6C34878D82A}">
                        <a16:rowId xmlns:a16="http://schemas.microsoft.com/office/drawing/2014/main" val="10001"/>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3</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m:rPr>
                                    <m:nor/>
                                  </m:rPr>
                                  <a:rPr/>
                                  <m:t>Is</m:t>
                                </m:r>
                                <m:r>
                                  <m:rPr>
                                    <m:nor/>
                                  </m:rPr>
                                  <a:rPr/>
                                  <m:t> </m:t>
                                </m:r>
                                <m:r>
                                  <m:rPr>
                                    <m:nor/>
                                  </m:rPr>
                                  <a:rPr/>
                                  <m:t>sum</m:t>
                                </m:r>
                                <m:r>
                                  <m:rPr>
                                    <m:nor/>
                                  </m:rPr>
                                  <a:rPr/>
                                  <m:t> </m:t>
                                </m:r>
                                <m:r>
                                  <m:rPr>
                                    <m:nor/>
                                  </m:rPr>
                                  <a:rPr/>
                                  <m:t>of</m:t>
                                </m:r>
                                <m:r>
                                  <m:rPr>
                                    <m:nor/>
                                  </m:rPr>
                                  <a:rPr/>
                                  <m:t> </m:t>
                                </m:r>
                                <m:r>
                                  <m:rPr>
                                    <m:nor/>
                                  </m:rPr>
                                  <a:rPr/>
                                  <m:t>digits</m:t>
                                </m:r>
                                <m:r>
                                  <m:rPr>
                                    <m:nor/>
                                  </m:rPr>
                                  <a:rPr/>
                                  <m:t> </m:t>
                                </m:r>
                                <m:r>
                                  <m:rPr>
                                    <m:nor/>
                                  </m:rPr>
                                  <a:rPr/>
                                  <m:t>divisible</m:t>
                                </m:r>
                                <m:r>
                                  <m:rPr>
                                    <m:nor/>
                                  </m:rPr>
                                  <a:rPr/>
                                  <m:t> </m:t>
                                </m:r>
                                <m:r>
                                  <m:rPr>
                                    <m:nor/>
                                  </m:rPr>
                                  <a:rPr/>
                                  <m:t>by</m:t>
                                </m:r>
                                <m:r>
                                  <a:rPr>
                                    <a:latin typeface="Cambria Math" panose="02040503050406030204" pitchFamily="18" charset="0"/>
                                  </a:rPr>
                                  <m:t> 3?</m:t>
                                </m:r>
                              </m:oMath>
                            </m:oMathPara>
                          </a14:m>
                          <a:br/>
                          <a14:m>
                            <m:oMath xmlns:m="http://schemas.openxmlformats.org/officeDocument/2006/math">
                              <m:r>
                                <a:rPr>
                                  <a:latin typeface="Cambria Math" panose="02040503050406030204" pitchFamily="18" charset="0"/>
                                </a:rPr>
                                <m:t>1+2+9+0=12</m:t>
                              </m:r>
                            </m:oMath>
                          </a14:m>
                          <a:r>
                            <a:t> </a:t>
                          </a:r>
                          <a:r>
                            <a:rPr i="1"/>
                            <a:t>Já.</a:t>
                          </a:r>
                        </a:p>
                      </a:txBody>
                      <a:tcPr/>
                    </a:tc>
                    <a:tc>
                      <a:txBody>
                        <a:bodyPr/>
                        <a:lstStyle/>
                        <a:p>
                          <a:pPr marL="0" lvl="0" indent="0">
                            <a:buNone/>
                          </a:pPr>
                          <a:r>
                            <a:t>já</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1290÷3=430</m:t>
                                </m:r>
                              </m:oMath>
                            </m:oMathPara>
                          </a14:m>
                          <a:endParaRPr/>
                        </a:p>
                      </a:txBody>
                      <a:tcPr/>
                    </a:tc>
                    <a:extLst>
                      <a:ext uri="{0D108BD9-81ED-4DB2-BD59-A6C34878D82A}">
                        <a16:rowId xmlns:a16="http://schemas.microsoft.com/office/drawing/2014/main" val="10002"/>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5</m:t>
                                </m:r>
                              </m:oMath>
                            </m:oMathPara>
                          </a14:m>
                          <a:endParaRPr/>
                        </a:p>
                      </a:txBody>
                      <a:tcPr/>
                    </a:tc>
                    <a:tc>
                      <a:txBody>
                        <a:bodyPr/>
                        <a:lstStyle/>
                        <a:p>
                          <a:pPr marL="0" lvl="0" indent="0">
                            <a:buNone/>
                          </a:pPr>
                          <a:r>
                            <a:t>Er síðasti tölustafurinn </a:t>
                          </a:r>
                          <a14:m>
                            <m:oMath xmlns:m="http://schemas.openxmlformats.org/officeDocument/2006/math">
                              <m:r>
                                <a:rPr>
                                  <a:latin typeface="Cambria Math" panose="02040503050406030204" pitchFamily="18" charset="0"/>
                                </a:rPr>
                                <m:t>5</m:t>
                              </m:r>
                            </m:oMath>
                          </a14:m>
                          <a:r>
                            <a:t> eða </a:t>
                          </a:r>
                          <a14:m>
                            <m:oMath xmlns:m="http://schemas.openxmlformats.org/officeDocument/2006/math">
                              <m:r>
                                <a:rPr>
                                  <a:latin typeface="Cambria Math" panose="02040503050406030204" pitchFamily="18" charset="0"/>
                                </a:rPr>
                                <m:t>0?</m:t>
                              </m:r>
                            </m:oMath>
                          </a14:m>
                          <a:r>
                            <a:t> </a:t>
                          </a:r>
                          <a:r>
                            <a:rPr i="1"/>
                            <a:t>Já.</a:t>
                          </a:r>
                        </a:p>
                      </a:txBody>
                      <a:tcPr/>
                    </a:tc>
                    <a:tc>
                      <a:txBody>
                        <a:bodyPr/>
                        <a:lstStyle/>
                        <a:p>
                          <a:pPr marL="0" lvl="0" indent="0">
                            <a:buNone/>
                          </a:pPr>
                          <a:r>
                            <a:t>já</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1290÷5=258</m:t>
                                </m:r>
                              </m:oMath>
                            </m:oMathPara>
                          </a14:m>
                          <a:endParaRPr/>
                        </a:p>
                      </a:txBody>
                      <a:tcPr/>
                    </a:tc>
                    <a:extLst>
                      <a:ext uri="{0D108BD9-81ED-4DB2-BD59-A6C34878D82A}">
                        <a16:rowId xmlns:a16="http://schemas.microsoft.com/office/drawing/2014/main" val="10003"/>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10</m:t>
                                </m:r>
                              </m:oMath>
                            </m:oMathPara>
                          </a14:m>
                          <a:endParaRPr/>
                        </a:p>
                      </a:txBody>
                      <a:tcPr/>
                    </a:tc>
                    <a:tc>
                      <a:txBody>
                        <a:bodyPr/>
                        <a:lstStyle/>
                        <a:p>
                          <a:pPr marL="0" lvl="0" indent="0">
                            <a:buNone/>
                          </a:pPr>
                          <a:r>
                            <a:t>Er síðasti tölustafurinn </a:t>
                          </a:r>
                          <a14:m>
                            <m:oMath xmlns:m="http://schemas.openxmlformats.org/officeDocument/2006/math">
                              <m:r>
                                <a:rPr>
                                  <a:latin typeface="Cambria Math" panose="02040503050406030204" pitchFamily="18" charset="0"/>
                                </a:rPr>
                                <m:t>0?</m:t>
                              </m:r>
                            </m:oMath>
                          </a14:m>
                          <a:r>
                            <a:t> </a:t>
                          </a:r>
                          <a:r>
                            <a:rPr i="1"/>
                            <a:t>Já.</a:t>
                          </a:r>
                        </a:p>
                      </a:txBody>
                      <a:tcPr/>
                    </a:tc>
                    <a:tc>
                      <a:txBody>
                        <a:bodyPr/>
                        <a:lstStyle/>
                        <a:p>
                          <a:pPr marL="0" lvl="0" indent="0">
                            <a:buNone/>
                          </a:pPr>
                          <a:r>
                            <a:t>já</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1290÷10=129</m:t>
                                </m:r>
                              </m:oMath>
                            </m:oMathPara>
                          </a14:m>
                          <a:endParaRPr/>
                        </a:p>
                      </a:txBody>
                      <a:tcPr/>
                    </a:tc>
                    <a:extLst>
                      <a:ext uri="{0D108BD9-81ED-4DB2-BD59-A6C34878D82A}">
                        <a16:rowId xmlns:a16="http://schemas.microsoft.com/office/drawing/2014/main" val="10004"/>
                      </a:ext>
                    </a:extLst>
                  </a:tr>
                </a:tbl>
              </a:graphicData>
            </a:graphic>
          </p:graphicFrame>
        </mc:Choice>
        <mc:Fallback xmlns="">
          <p:graphicFrame>
            <p:nvGraphicFramePr>
              <p:cNvPr id="6" name="Content Placeholder 5"/>
              <p:cNvGraphicFramePr>
                <a:graphicFrameLocks noGrp="1"/>
              </p:cNvGraphicFramePr>
              <p:nvPr>
                <p:ph idx="1"/>
              </p:nvPr>
            </p:nvGraphicFramePr>
            <p:xfrm>
              <a:off x="609600" y="952500"/>
              <a:ext cx="10972800" cy="2645474"/>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gridCol w="2743200">
                      <a:extLst>
                        <a:ext uri="{9D8B030D-6E8A-4147-A177-3AD203B41FA5}">
                          <a16:colId xmlns:a16="http://schemas.microsoft.com/office/drawing/2014/main" val="20003"/>
                        </a:ext>
                      </a:extLst>
                    </a:gridCol>
                  </a:tblGrid>
                  <a:tr h="365760">
                    <a:tc>
                      <a:txBody>
                        <a:bodyPr/>
                        <a:lstStyle/>
                        <a:p>
                          <a:pPr marL="0" lvl="0" indent="0">
                            <a:buNone/>
                          </a:pPr>
                          <a:r>
                            <a:rPr b="1"/>
                            <a:t>Deilanleg með …?</a:t>
                          </a:r>
                        </a:p>
                      </a:txBody>
                      <a:tcPr/>
                    </a:tc>
                    <a:tc>
                      <a:txBody>
                        <a:bodyPr/>
                        <a:lstStyle/>
                        <a:p>
                          <a:pPr marL="0" lvl="0" indent="0">
                            <a:buNone/>
                          </a:pPr>
                          <a:r>
                            <a:rPr b="1"/>
                            <a:t>Próf</a:t>
                          </a:r>
                        </a:p>
                      </a:txBody>
                      <a:tcPr/>
                    </a:tc>
                    <a:tc>
                      <a:txBody>
                        <a:bodyPr/>
                        <a:lstStyle/>
                        <a:p>
                          <a:pPr marL="0" lvl="0" indent="0">
                            <a:buNone/>
                          </a:pPr>
                          <a:r>
                            <a:rPr b="1"/>
                            <a:t>Deilanleg?</a:t>
                          </a:r>
                        </a:p>
                      </a:txBody>
                      <a:tcPr/>
                    </a:tc>
                    <a:tc>
                      <a:txBody>
                        <a:bodyPr/>
                        <a:lstStyle/>
                        <a:p>
                          <a:pPr marL="0" lvl="0" indent="0">
                            <a:buNone/>
                          </a:pPr>
                          <a:r>
                            <a:rPr b="1"/>
                            <a:t>Athugun</a:t>
                          </a:r>
                        </a:p>
                      </a:txBody>
                      <a:tcPr/>
                    </a:tc>
                    <a:extLst>
                      <a:ext uri="{0D108BD9-81ED-4DB2-BD59-A6C34878D82A}">
                        <a16:rowId xmlns:a16="http://schemas.microsoft.com/office/drawing/2014/main" val="10000"/>
                      </a:ext>
                    </a:extLst>
                  </a:tr>
                  <a:tr h="640080">
                    <a:tc>
                      <a:txBody>
                        <a:bodyPr/>
                        <a:lstStyle/>
                        <a:p>
                          <a:endParaRPr lang="en-US"/>
                        </a:p>
                      </a:txBody>
                      <a:tcPr>
                        <a:blipFill>
                          <a:blip r:embed="rId2"/>
                          <a:stretch>
                            <a:fillRect l="-463" t="-64000" r="-301389" b="-276000"/>
                          </a:stretch>
                        </a:blipFill>
                      </a:tcPr>
                    </a:tc>
                    <a:tc>
                      <a:txBody>
                        <a:bodyPr/>
                        <a:lstStyle/>
                        <a:p>
                          <a:endParaRPr lang="en-US"/>
                        </a:p>
                      </a:txBody>
                      <a:tcPr>
                        <a:blipFill>
                          <a:blip r:embed="rId2"/>
                          <a:stretch>
                            <a:fillRect l="-100463" t="-64000" r="-201389" b="-276000"/>
                          </a:stretch>
                        </a:blipFill>
                      </a:tcPr>
                    </a:tc>
                    <a:tc>
                      <a:txBody>
                        <a:bodyPr/>
                        <a:lstStyle/>
                        <a:p>
                          <a:pPr marL="0" lvl="0" indent="0">
                            <a:buNone/>
                          </a:pPr>
                          <a:r>
                            <a:t>já</a:t>
                          </a:r>
                        </a:p>
                      </a:txBody>
                      <a:tcPr/>
                    </a:tc>
                    <a:tc>
                      <a:txBody>
                        <a:bodyPr/>
                        <a:lstStyle/>
                        <a:p>
                          <a:endParaRPr lang="en-US"/>
                        </a:p>
                      </a:txBody>
                      <a:tcPr>
                        <a:blipFill>
                          <a:blip r:embed="rId2"/>
                          <a:stretch>
                            <a:fillRect l="-300463" t="-64000" r="-1389" b="-276000"/>
                          </a:stretch>
                        </a:blipFill>
                      </a:tcPr>
                    </a:tc>
                    <a:extLst>
                      <a:ext uri="{0D108BD9-81ED-4DB2-BD59-A6C34878D82A}">
                        <a16:rowId xmlns:a16="http://schemas.microsoft.com/office/drawing/2014/main" val="10001"/>
                      </a:ext>
                    </a:extLst>
                  </a:tr>
                  <a:tr h="908114">
                    <a:tc>
                      <a:txBody>
                        <a:bodyPr/>
                        <a:lstStyle/>
                        <a:p>
                          <a:endParaRPr lang="en-US"/>
                        </a:p>
                      </a:txBody>
                      <a:tcPr>
                        <a:blipFill>
                          <a:blip r:embed="rId2"/>
                          <a:stretch>
                            <a:fillRect l="-463" t="-113889" r="-301389" b="-91667"/>
                          </a:stretch>
                        </a:blipFill>
                      </a:tcPr>
                    </a:tc>
                    <a:tc>
                      <a:txBody>
                        <a:bodyPr/>
                        <a:lstStyle/>
                        <a:p>
                          <a:endParaRPr lang="en-US"/>
                        </a:p>
                      </a:txBody>
                      <a:tcPr>
                        <a:blipFill>
                          <a:blip r:embed="rId2"/>
                          <a:stretch>
                            <a:fillRect l="-100463" t="-113889" r="-201389" b="-91667"/>
                          </a:stretch>
                        </a:blipFill>
                      </a:tcPr>
                    </a:tc>
                    <a:tc>
                      <a:txBody>
                        <a:bodyPr/>
                        <a:lstStyle/>
                        <a:p>
                          <a:pPr marL="0" lvl="0" indent="0">
                            <a:buNone/>
                          </a:pPr>
                          <a:r>
                            <a:t>já</a:t>
                          </a:r>
                        </a:p>
                      </a:txBody>
                      <a:tcPr/>
                    </a:tc>
                    <a:tc>
                      <a:txBody>
                        <a:bodyPr/>
                        <a:lstStyle/>
                        <a:p>
                          <a:endParaRPr lang="en-US"/>
                        </a:p>
                      </a:txBody>
                      <a:tcPr>
                        <a:blipFill>
                          <a:blip r:embed="rId2"/>
                          <a:stretch>
                            <a:fillRect l="-300463" t="-113889" r="-1389" b="-91667"/>
                          </a:stretch>
                        </a:blipFill>
                      </a:tcPr>
                    </a:tc>
                    <a:extLst>
                      <a:ext uri="{0D108BD9-81ED-4DB2-BD59-A6C34878D82A}">
                        <a16:rowId xmlns:a16="http://schemas.microsoft.com/office/drawing/2014/main" val="10002"/>
                      </a:ext>
                    </a:extLst>
                  </a:tr>
                  <a:tr h="365760">
                    <a:tc>
                      <a:txBody>
                        <a:bodyPr/>
                        <a:lstStyle/>
                        <a:p>
                          <a:endParaRPr lang="en-US"/>
                        </a:p>
                      </a:txBody>
                      <a:tcPr>
                        <a:blipFill>
                          <a:blip r:embed="rId2"/>
                          <a:stretch>
                            <a:fillRect l="-463" t="-531034" r="-301389" b="-127586"/>
                          </a:stretch>
                        </a:blipFill>
                      </a:tcPr>
                    </a:tc>
                    <a:tc>
                      <a:txBody>
                        <a:bodyPr/>
                        <a:lstStyle/>
                        <a:p>
                          <a:endParaRPr lang="en-US"/>
                        </a:p>
                      </a:txBody>
                      <a:tcPr>
                        <a:blipFill>
                          <a:blip r:embed="rId2"/>
                          <a:stretch>
                            <a:fillRect l="-100463" t="-531034" r="-201389" b="-127586"/>
                          </a:stretch>
                        </a:blipFill>
                      </a:tcPr>
                    </a:tc>
                    <a:tc>
                      <a:txBody>
                        <a:bodyPr/>
                        <a:lstStyle/>
                        <a:p>
                          <a:pPr marL="0" lvl="0" indent="0">
                            <a:buNone/>
                          </a:pPr>
                          <a:r>
                            <a:t>já</a:t>
                          </a:r>
                        </a:p>
                      </a:txBody>
                      <a:tcPr/>
                    </a:tc>
                    <a:tc>
                      <a:txBody>
                        <a:bodyPr/>
                        <a:lstStyle/>
                        <a:p>
                          <a:endParaRPr lang="en-US"/>
                        </a:p>
                      </a:txBody>
                      <a:tcPr>
                        <a:blipFill>
                          <a:blip r:embed="rId2"/>
                          <a:stretch>
                            <a:fillRect l="-300463" t="-531034" r="-1389" b="-127586"/>
                          </a:stretch>
                        </a:blipFill>
                      </a:tcPr>
                    </a:tc>
                    <a:extLst>
                      <a:ext uri="{0D108BD9-81ED-4DB2-BD59-A6C34878D82A}">
                        <a16:rowId xmlns:a16="http://schemas.microsoft.com/office/drawing/2014/main" val="10003"/>
                      </a:ext>
                    </a:extLst>
                  </a:tr>
                  <a:tr h="365760">
                    <a:tc>
                      <a:txBody>
                        <a:bodyPr/>
                        <a:lstStyle/>
                        <a:p>
                          <a:endParaRPr lang="en-US"/>
                        </a:p>
                      </a:txBody>
                      <a:tcPr>
                        <a:blipFill>
                          <a:blip r:embed="rId2"/>
                          <a:stretch>
                            <a:fillRect l="-463" t="-631034" r="-301389" b="-27586"/>
                          </a:stretch>
                        </a:blipFill>
                      </a:tcPr>
                    </a:tc>
                    <a:tc>
                      <a:txBody>
                        <a:bodyPr/>
                        <a:lstStyle/>
                        <a:p>
                          <a:endParaRPr lang="en-US"/>
                        </a:p>
                      </a:txBody>
                      <a:tcPr>
                        <a:blipFill>
                          <a:blip r:embed="rId2"/>
                          <a:stretch>
                            <a:fillRect l="-100463" t="-631034" r="-201389" b="-27586"/>
                          </a:stretch>
                        </a:blipFill>
                      </a:tcPr>
                    </a:tc>
                    <a:tc>
                      <a:txBody>
                        <a:bodyPr/>
                        <a:lstStyle/>
                        <a:p>
                          <a:pPr marL="0" lvl="0" indent="0">
                            <a:buNone/>
                          </a:pPr>
                          <a:r>
                            <a:t>já</a:t>
                          </a:r>
                        </a:p>
                      </a:txBody>
                      <a:tcPr/>
                    </a:tc>
                    <a:tc>
                      <a:txBody>
                        <a:bodyPr/>
                        <a:lstStyle/>
                        <a:p>
                          <a:endParaRPr lang="en-US"/>
                        </a:p>
                      </a:txBody>
                      <a:tcPr>
                        <a:blipFill>
                          <a:blip r:embed="rId2"/>
                          <a:stretch>
                            <a:fillRect l="-300463" t="-631034" r="-1389" b="-27586"/>
                          </a:stretch>
                        </a:blipFill>
                      </a:tcPr>
                    </a:tc>
                    <a:extLst>
                      <a:ext uri="{0D108BD9-81ED-4DB2-BD59-A6C34878D82A}">
                        <a16:rowId xmlns:a16="http://schemas.microsoft.com/office/drawing/2014/main" val="10004"/>
                      </a:ext>
                    </a:extLst>
                  </a:tr>
                </a:tbl>
              </a:graphicData>
            </a:graphic>
          </p:graphicFrame>
        </mc:Fallback>
      </mc:AlternateContent>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2.12</a:t>
            </a:r>
          </a:p>
        </p:txBody>
      </p:sp>
      <mc:AlternateContent xmlns:mc="http://schemas.openxmlformats.org/markup-compatibility/2006" xmlns:a14="http://schemas.microsoft.com/office/drawing/2010/main">
        <mc:Choice Requires="a14">
          <p:graphicFrame>
            <p:nvGraphicFramePr>
              <p:cNvPr id="6" name="Content Placeholder 5"/>
              <p:cNvGraphicFramePr>
                <a:graphicFrameLocks noGrp="1"/>
              </p:cNvGraphicFramePr>
              <p:nvPr>
                <p:ph idx="1"/>
              </p:nvPr>
            </p:nvGraphicFramePr>
            <p:xfrm>
              <a:off x="609600" y="952500"/>
              <a:ext cx="10972800" cy="2645474"/>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gridCol w="2743200">
                      <a:extLst>
                        <a:ext uri="{9D8B030D-6E8A-4147-A177-3AD203B41FA5}">
                          <a16:colId xmlns:a16="http://schemas.microsoft.com/office/drawing/2014/main" val="20003"/>
                        </a:ext>
                      </a:extLst>
                    </a:gridCol>
                  </a:tblGrid>
                  <a:tr h="0">
                    <a:tc>
                      <a:txBody>
                        <a:bodyPr/>
                        <a:lstStyle/>
                        <a:p>
                          <a:pPr marL="0" lvl="0" indent="0">
                            <a:buNone/>
                          </a:pPr>
                          <a:r>
                            <a:rPr b="1"/>
                            <a:t>Deilanleg með …?</a:t>
                          </a:r>
                        </a:p>
                      </a:txBody>
                      <a:tcPr/>
                    </a:tc>
                    <a:tc>
                      <a:txBody>
                        <a:bodyPr/>
                        <a:lstStyle/>
                        <a:p>
                          <a:pPr marL="0" lvl="0" indent="0">
                            <a:buNone/>
                          </a:pPr>
                          <a:r>
                            <a:rPr b="1"/>
                            <a:t>Próf</a:t>
                          </a:r>
                        </a:p>
                      </a:txBody>
                      <a:tcPr/>
                    </a:tc>
                    <a:tc>
                      <a:txBody>
                        <a:bodyPr/>
                        <a:lstStyle/>
                        <a:p>
                          <a:pPr marL="0" lvl="0" indent="0">
                            <a:buNone/>
                          </a:pPr>
                          <a:r>
                            <a:rPr b="1"/>
                            <a:t>Deilanleg?</a:t>
                          </a:r>
                        </a:p>
                      </a:txBody>
                      <a:tcPr/>
                    </a:tc>
                    <a:tc>
                      <a:txBody>
                        <a:bodyPr/>
                        <a:lstStyle/>
                        <a:p>
                          <a:pPr marL="0" lvl="0" indent="0">
                            <a:buNone/>
                          </a:pPr>
                          <a:r>
                            <a:rPr b="1"/>
                            <a:t>Athugun</a:t>
                          </a:r>
                        </a:p>
                      </a:txBody>
                      <a:tcPr/>
                    </a:tc>
                    <a:extLst>
                      <a:ext uri="{0D108BD9-81ED-4DB2-BD59-A6C34878D82A}">
                        <a16:rowId xmlns:a16="http://schemas.microsoft.com/office/drawing/2014/main" val="10000"/>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m:t>
                                </m:r>
                              </m:oMath>
                            </m:oMathPara>
                          </a14:m>
                          <a:endParaRPr/>
                        </a:p>
                      </a:txBody>
                      <a:tcPr/>
                    </a:tc>
                    <a:tc>
                      <a:txBody>
                        <a:bodyPr/>
                        <a:lstStyle/>
                        <a:p>
                          <a:pPr marL="0" lvl="0" indent="0">
                            <a:buNone/>
                          </a:pPr>
                          <a:r>
                            <a:t>Er síðasti tölustafurinn </a:t>
                          </a:r>
                          <a14:m>
                            <m:oMath xmlns:m="http://schemas.openxmlformats.org/officeDocument/2006/math">
                              <m:r>
                                <a:rPr>
                                  <a:latin typeface="Cambria Math" panose="02040503050406030204" pitchFamily="18" charset="0"/>
                                </a:rPr>
                                <m:t>0, 2, 4, 6, </m:t>
                              </m:r>
                              <m:r>
                                <m:rPr>
                                  <m:nor/>
                                </m:rPr>
                                <a:rPr/>
                                <m:t>or</m:t>
                              </m:r>
                              <m:r>
                                <a:rPr>
                                  <a:latin typeface="Cambria Math" panose="02040503050406030204" pitchFamily="18" charset="0"/>
                                </a:rPr>
                                <m:t> 8?</m:t>
                              </m:r>
                            </m:oMath>
                          </a14:m>
                          <a:r>
                            <a:t> </a:t>
                          </a:r>
                          <a:r>
                            <a:rPr i="1"/>
                            <a:t>Nei.</a:t>
                          </a:r>
                        </a:p>
                      </a:txBody>
                      <a:tcPr/>
                    </a:tc>
                    <a:tc>
                      <a:txBody>
                        <a:bodyPr/>
                        <a:lstStyle/>
                        <a:p>
                          <a:pPr marL="0" lvl="0" indent="0">
                            <a:buNone/>
                          </a:pPr>
                          <a:r>
                            <a:t>nei</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5625÷2=2812.5</m:t>
                                </m:r>
                              </m:oMath>
                            </m:oMathPara>
                          </a14:m>
                          <a:endParaRPr/>
                        </a:p>
                      </a:txBody>
                      <a:tcPr/>
                    </a:tc>
                    <a:extLst>
                      <a:ext uri="{0D108BD9-81ED-4DB2-BD59-A6C34878D82A}">
                        <a16:rowId xmlns:a16="http://schemas.microsoft.com/office/drawing/2014/main" val="10001"/>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3</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m:rPr>
                                    <m:nor/>
                                  </m:rPr>
                                  <a:rPr/>
                                  <m:t>Is</m:t>
                                </m:r>
                                <m:r>
                                  <m:rPr>
                                    <m:nor/>
                                  </m:rPr>
                                  <a:rPr/>
                                  <m:t> </m:t>
                                </m:r>
                                <m:r>
                                  <m:rPr>
                                    <m:nor/>
                                  </m:rPr>
                                  <a:rPr/>
                                  <m:t>sum</m:t>
                                </m:r>
                                <m:r>
                                  <m:rPr>
                                    <m:nor/>
                                  </m:rPr>
                                  <a:rPr/>
                                  <m:t> </m:t>
                                </m:r>
                                <m:r>
                                  <m:rPr>
                                    <m:nor/>
                                  </m:rPr>
                                  <a:rPr/>
                                  <m:t>of</m:t>
                                </m:r>
                                <m:r>
                                  <m:rPr>
                                    <m:nor/>
                                  </m:rPr>
                                  <a:rPr/>
                                  <m:t> </m:t>
                                </m:r>
                                <m:r>
                                  <m:rPr>
                                    <m:nor/>
                                  </m:rPr>
                                  <a:rPr/>
                                  <m:t>digits</m:t>
                                </m:r>
                                <m:r>
                                  <m:rPr>
                                    <m:nor/>
                                  </m:rPr>
                                  <a:rPr/>
                                  <m:t> </m:t>
                                </m:r>
                                <m:r>
                                  <m:rPr>
                                    <m:nor/>
                                  </m:rPr>
                                  <a:rPr/>
                                  <m:t>divisible</m:t>
                                </m:r>
                                <m:r>
                                  <m:rPr>
                                    <m:nor/>
                                  </m:rPr>
                                  <a:rPr/>
                                  <m:t> </m:t>
                                </m:r>
                                <m:r>
                                  <m:rPr>
                                    <m:nor/>
                                  </m:rPr>
                                  <a:rPr/>
                                  <m:t>by</m:t>
                                </m:r>
                                <m:r>
                                  <a:rPr>
                                    <a:latin typeface="Cambria Math" panose="02040503050406030204" pitchFamily="18" charset="0"/>
                                  </a:rPr>
                                  <m:t> 3?</m:t>
                                </m:r>
                              </m:oMath>
                            </m:oMathPara>
                          </a14:m>
                          <a:br/>
                          <a14:m>
                            <m:oMath xmlns:m="http://schemas.openxmlformats.org/officeDocument/2006/math">
                              <m:r>
                                <a:rPr>
                                  <a:latin typeface="Cambria Math" panose="02040503050406030204" pitchFamily="18" charset="0"/>
                                </a:rPr>
                                <m:t>5+6+2+5=18</m:t>
                              </m:r>
                            </m:oMath>
                          </a14:m>
                          <a:r>
                            <a:t> </a:t>
                          </a:r>
                          <a:r>
                            <a:rPr i="1"/>
                            <a:t>Já.</a:t>
                          </a:r>
                        </a:p>
                      </a:txBody>
                      <a:tcPr/>
                    </a:tc>
                    <a:tc>
                      <a:txBody>
                        <a:bodyPr/>
                        <a:lstStyle/>
                        <a:p>
                          <a:pPr marL="0" lvl="0" indent="0">
                            <a:buNone/>
                          </a:pPr>
                          <a:r>
                            <a:t>já</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5625÷3=1875</m:t>
                                </m:r>
                              </m:oMath>
                            </m:oMathPara>
                          </a14:m>
                          <a:endParaRPr/>
                        </a:p>
                      </a:txBody>
                      <a:tcPr/>
                    </a:tc>
                    <a:extLst>
                      <a:ext uri="{0D108BD9-81ED-4DB2-BD59-A6C34878D82A}">
                        <a16:rowId xmlns:a16="http://schemas.microsoft.com/office/drawing/2014/main" val="10002"/>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5</m:t>
                                </m:r>
                              </m:oMath>
                            </m:oMathPara>
                          </a14:m>
                          <a:endParaRPr/>
                        </a:p>
                      </a:txBody>
                      <a:tcPr/>
                    </a:tc>
                    <a:tc>
                      <a:txBody>
                        <a:bodyPr/>
                        <a:lstStyle/>
                        <a:p>
                          <a:pPr marL="0" lvl="0" indent="0">
                            <a:buNone/>
                          </a:pPr>
                          <a:r>
                            <a:t>Er síðasti tölustafurinn </a:t>
                          </a:r>
                          <a14:m>
                            <m:oMath xmlns:m="http://schemas.openxmlformats.org/officeDocument/2006/math">
                              <m:r>
                                <a:rPr>
                                  <a:latin typeface="Cambria Math" panose="02040503050406030204" pitchFamily="18" charset="0"/>
                                </a:rPr>
                                <m:t>5</m:t>
                              </m:r>
                            </m:oMath>
                          </a14:m>
                          <a:r>
                            <a:t> eða </a:t>
                          </a:r>
                          <a14:m>
                            <m:oMath xmlns:m="http://schemas.openxmlformats.org/officeDocument/2006/math">
                              <m:r>
                                <a:rPr>
                                  <a:latin typeface="Cambria Math" panose="02040503050406030204" pitchFamily="18" charset="0"/>
                                </a:rPr>
                                <m:t>0?</m:t>
                              </m:r>
                            </m:oMath>
                          </a14:m>
                          <a:r>
                            <a:t> </a:t>
                          </a:r>
                          <a:r>
                            <a:rPr i="1"/>
                            <a:t>Já.</a:t>
                          </a:r>
                        </a:p>
                      </a:txBody>
                      <a:tcPr/>
                    </a:tc>
                    <a:tc>
                      <a:txBody>
                        <a:bodyPr/>
                        <a:lstStyle/>
                        <a:p>
                          <a:pPr marL="0" lvl="0" indent="0">
                            <a:buNone/>
                          </a:pPr>
                          <a:r>
                            <a:t>já</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5625÷5=1125</m:t>
                                </m:r>
                              </m:oMath>
                            </m:oMathPara>
                          </a14:m>
                          <a:endParaRPr/>
                        </a:p>
                      </a:txBody>
                      <a:tcPr/>
                    </a:tc>
                    <a:extLst>
                      <a:ext uri="{0D108BD9-81ED-4DB2-BD59-A6C34878D82A}">
                        <a16:rowId xmlns:a16="http://schemas.microsoft.com/office/drawing/2014/main" val="10003"/>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10</m:t>
                                </m:r>
                              </m:oMath>
                            </m:oMathPara>
                          </a14:m>
                          <a:endParaRPr/>
                        </a:p>
                      </a:txBody>
                      <a:tcPr/>
                    </a:tc>
                    <a:tc>
                      <a:txBody>
                        <a:bodyPr/>
                        <a:lstStyle/>
                        <a:p>
                          <a:pPr marL="0" lvl="0" indent="0">
                            <a:buNone/>
                          </a:pPr>
                          <a:r>
                            <a:t>Er síðasti tölustafurinn </a:t>
                          </a:r>
                          <a14:m>
                            <m:oMath xmlns:m="http://schemas.openxmlformats.org/officeDocument/2006/math">
                              <m:r>
                                <a:rPr>
                                  <a:latin typeface="Cambria Math" panose="02040503050406030204" pitchFamily="18" charset="0"/>
                                </a:rPr>
                                <m:t>0?</m:t>
                              </m:r>
                            </m:oMath>
                          </a14:m>
                          <a:r>
                            <a:t> </a:t>
                          </a:r>
                          <a:r>
                            <a:rPr i="1"/>
                            <a:t>Nei.</a:t>
                          </a:r>
                        </a:p>
                      </a:txBody>
                      <a:tcPr/>
                    </a:tc>
                    <a:tc>
                      <a:txBody>
                        <a:bodyPr/>
                        <a:lstStyle/>
                        <a:p>
                          <a:pPr marL="0" lvl="0" indent="0">
                            <a:buNone/>
                          </a:pPr>
                          <a:r>
                            <a:t>nei</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5625÷10=562.5</m:t>
                                </m:r>
                              </m:oMath>
                            </m:oMathPara>
                          </a14:m>
                          <a:endParaRPr/>
                        </a:p>
                      </a:txBody>
                      <a:tcPr/>
                    </a:tc>
                    <a:extLst>
                      <a:ext uri="{0D108BD9-81ED-4DB2-BD59-A6C34878D82A}">
                        <a16:rowId xmlns:a16="http://schemas.microsoft.com/office/drawing/2014/main" val="10004"/>
                      </a:ext>
                    </a:extLst>
                  </a:tr>
                </a:tbl>
              </a:graphicData>
            </a:graphic>
          </p:graphicFrame>
        </mc:Choice>
        <mc:Fallback xmlns="">
          <p:graphicFrame>
            <p:nvGraphicFramePr>
              <p:cNvPr id="6" name="Content Placeholder 5"/>
              <p:cNvGraphicFramePr>
                <a:graphicFrameLocks noGrp="1"/>
              </p:cNvGraphicFramePr>
              <p:nvPr>
                <p:ph idx="1"/>
              </p:nvPr>
            </p:nvGraphicFramePr>
            <p:xfrm>
              <a:off x="609600" y="952500"/>
              <a:ext cx="10972800" cy="2645474"/>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gridCol w="2743200">
                      <a:extLst>
                        <a:ext uri="{9D8B030D-6E8A-4147-A177-3AD203B41FA5}">
                          <a16:colId xmlns:a16="http://schemas.microsoft.com/office/drawing/2014/main" val="20003"/>
                        </a:ext>
                      </a:extLst>
                    </a:gridCol>
                  </a:tblGrid>
                  <a:tr h="365760">
                    <a:tc>
                      <a:txBody>
                        <a:bodyPr/>
                        <a:lstStyle/>
                        <a:p>
                          <a:pPr marL="0" lvl="0" indent="0">
                            <a:buNone/>
                          </a:pPr>
                          <a:r>
                            <a:rPr b="1"/>
                            <a:t>Deilanleg með …?</a:t>
                          </a:r>
                        </a:p>
                      </a:txBody>
                      <a:tcPr/>
                    </a:tc>
                    <a:tc>
                      <a:txBody>
                        <a:bodyPr/>
                        <a:lstStyle/>
                        <a:p>
                          <a:pPr marL="0" lvl="0" indent="0">
                            <a:buNone/>
                          </a:pPr>
                          <a:r>
                            <a:rPr b="1"/>
                            <a:t>Próf</a:t>
                          </a:r>
                        </a:p>
                      </a:txBody>
                      <a:tcPr/>
                    </a:tc>
                    <a:tc>
                      <a:txBody>
                        <a:bodyPr/>
                        <a:lstStyle/>
                        <a:p>
                          <a:pPr marL="0" lvl="0" indent="0">
                            <a:buNone/>
                          </a:pPr>
                          <a:r>
                            <a:rPr b="1"/>
                            <a:t>Deilanleg?</a:t>
                          </a:r>
                        </a:p>
                      </a:txBody>
                      <a:tcPr/>
                    </a:tc>
                    <a:tc>
                      <a:txBody>
                        <a:bodyPr/>
                        <a:lstStyle/>
                        <a:p>
                          <a:pPr marL="0" lvl="0" indent="0">
                            <a:buNone/>
                          </a:pPr>
                          <a:r>
                            <a:rPr b="1"/>
                            <a:t>Athugun</a:t>
                          </a:r>
                        </a:p>
                      </a:txBody>
                      <a:tcPr/>
                    </a:tc>
                    <a:extLst>
                      <a:ext uri="{0D108BD9-81ED-4DB2-BD59-A6C34878D82A}">
                        <a16:rowId xmlns:a16="http://schemas.microsoft.com/office/drawing/2014/main" val="10000"/>
                      </a:ext>
                    </a:extLst>
                  </a:tr>
                  <a:tr h="640080">
                    <a:tc>
                      <a:txBody>
                        <a:bodyPr/>
                        <a:lstStyle/>
                        <a:p>
                          <a:endParaRPr lang="en-US"/>
                        </a:p>
                      </a:txBody>
                      <a:tcPr>
                        <a:blipFill>
                          <a:blip r:embed="rId2"/>
                          <a:stretch>
                            <a:fillRect l="-463" t="-64000" r="-301389" b="-276000"/>
                          </a:stretch>
                        </a:blipFill>
                      </a:tcPr>
                    </a:tc>
                    <a:tc>
                      <a:txBody>
                        <a:bodyPr/>
                        <a:lstStyle/>
                        <a:p>
                          <a:endParaRPr lang="en-US"/>
                        </a:p>
                      </a:txBody>
                      <a:tcPr>
                        <a:blipFill>
                          <a:blip r:embed="rId2"/>
                          <a:stretch>
                            <a:fillRect l="-100463" t="-64000" r="-201389" b="-276000"/>
                          </a:stretch>
                        </a:blipFill>
                      </a:tcPr>
                    </a:tc>
                    <a:tc>
                      <a:txBody>
                        <a:bodyPr/>
                        <a:lstStyle/>
                        <a:p>
                          <a:pPr marL="0" lvl="0" indent="0">
                            <a:buNone/>
                          </a:pPr>
                          <a:r>
                            <a:t>nei</a:t>
                          </a:r>
                        </a:p>
                      </a:txBody>
                      <a:tcPr/>
                    </a:tc>
                    <a:tc>
                      <a:txBody>
                        <a:bodyPr/>
                        <a:lstStyle/>
                        <a:p>
                          <a:endParaRPr lang="en-US"/>
                        </a:p>
                      </a:txBody>
                      <a:tcPr>
                        <a:blipFill>
                          <a:blip r:embed="rId2"/>
                          <a:stretch>
                            <a:fillRect l="-300463" t="-64000" r="-1389" b="-276000"/>
                          </a:stretch>
                        </a:blipFill>
                      </a:tcPr>
                    </a:tc>
                    <a:extLst>
                      <a:ext uri="{0D108BD9-81ED-4DB2-BD59-A6C34878D82A}">
                        <a16:rowId xmlns:a16="http://schemas.microsoft.com/office/drawing/2014/main" val="10001"/>
                      </a:ext>
                    </a:extLst>
                  </a:tr>
                  <a:tr h="908114">
                    <a:tc>
                      <a:txBody>
                        <a:bodyPr/>
                        <a:lstStyle/>
                        <a:p>
                          <a:endParaRPr lang="en-US"/>
                        </a:p>
                      </a:txBody>
                      <a:tcPr>
                        <a:blipFill>
                          <a:blip r:embed="rId2"/>
                          <a:stretch>
                            <a:fillRect l="-463" t="-113889" r="-301389" b="-91667"/>
                          </a:stretch>
                        </a:blipFill>
                      </a:tcPr>
                    </a:tc>
                    <a:tc>
                      <a:txBody>
                        <a:bodyPr/>
                        <a:lstStyle/>
                        <a:p>
                          <a:endParaRPr lang="en-US"/>
                        </a:p>
                      </a:txBody>
                      <a:tcPr>
                        <a:blipFill>
                          <a:blip r:embed="rId2"/>
                          <a:stretch>
                            <a:fillRect l="-100463" t="-113889" r="-201389" b="-91667"/>
                          </a:stretch>
                        </a:blipFill>
                      </a:tcPr>
                    </a:tc>
                    <a:tc>
                      <a:txBody>
                        <a:bodyPr/>
                        <a:lstStyle/>
                        <a:p>
                          <a:pPr marL="0" lvl="0" indent="0">
                            <a:buNone/>
                          </a:pPr>
                          <a:r>
                            <a:t>já</a:t>
                          </a:r>
                        </a:p>
                      </a:txBody>
                      <a:tcPr/>
                    </a:tc>
                    <a:tc>
                      <a:txBody>
                        <a:bodyPr/>
                        <a:lstStyle/>
                        <a:p>
                          <a:endParaRPr lang="en-US"/>
                        </a:p>
                      </a:txBody>
                      <a:tcPr>
                        <a:blipFill>
                          <a:blip r:embed="rId2"/>
                          <a:stretch>
                            <a:fillRect l="-300463" t="-113889" r="-1389" b="-91667"/>
                          </a:stretch>
                        </a:blipFill>
                      </a:tcPr>
                    </a:tc>
                    <a:extLst>
                      <a:ext uri="{0D108BD9-81ED-4DB2-BD59-A6C34878D82A}">
                        <a16:rowId xmlns:a16="http://schemas.microsoft.com/office/drawing/2014/main" val="10002"/>
                      </a:ext>
                    </a:extLst>
                  </a:tr>
                  <a:tr h="365760">
                    <a:tc>
                      <a:txBody>
                        <a:bodyPr/>
                        <a:lstStyle/>
                        <a:p>
                          <a:endParaRPr lang="en-US"/>
                        </a:p>
                      </a:txBody>
                      <a:tcPr>
                        <a:blipFill>
                          <a:blip r:embed="rId2"/>
                          <a:stretch>
                            <a:fillRect l="-463" t="-531034" r="-301389" b="-127586"/>
                          </a:stretch>
                        </a:blipFill>
                      </a:tcPr>
                    </a:tc>
                    <a:tc>
                      <a:txBody>
                        <a:bodyPr/>
                        <a:lstStyle/>
                        <a:p>
                          <a:endParaRPr lang="en-US"/>
                        </a:p>
                      </a:txBody>
                      <a:tcPr>
                        <a:blipFill>
                          <a:blip r:embed="rId2"/>
                          <a:stretch>
                            <a:fillRect l="-100463" t="-531034" r="-201389" b="-127586"/>
                          </a:stretch>
                        </a:blipFill>
                      </a:tcPr>
                    </a:tc>
                    <a:tc>
                      <a:txBody>
                        <a:bodyPr/>
                        <a:lstStyle/>
                        <a:p>
                          <a:pPr marL="0" lvl="0" indent="0">
                            <a:buNone/>
                          </a:pPr>
                          <a:r>
                            <a:t>já</a:t>
                          </a:r>
                        </a:p>
                      </a:txBody>
                      <a:tcPr/>
                    </a:tc>
                    <a:tc>
                      <a:txBody>
                        <a:bodyPr/>
                        <a:lstStyle/>
                        <a:p>
                          <a:endParaRPr lang="en-US"/>
                        </a:p>
                      </a:txBody>
                      <a:tcPr>
                        <a:blipFill>
                          <a:blip r:embed="rId2"/>
                          <a:stretch>
                            <a:fillRect l="-300463" t="-531034" r="-1389" b="-127586"/>
                          </a:stretch>
                        </a:blipFill>
                      </a:tcPr>
                    </a:tc>
                    <a:extLst>
                      <a:ext uri="{0D108BD9-81ED-4DB2-BD59-A6C34878D82A}">
                        <a16:rowId xmlns:a16="http://schemas.microsoft.com/office/drawing/2014/main" val="10003"/>
                      </a:ext>
                    </a:extLst>
                  </a:tr>
                  <a:tr h="365760">
                    <a:tc>
                      <a:txBody>
                        <a:bodyPr/>
                        <a:lstStyle/>
                        <a:p>
                          <a:endParaRPr lang="en-US"/>
                        </a:p>
                      </a:txBody>
                      <a:tcPr>
                        <a:blipFill>
                          <a:blip r:embed="rId2"/>
                          <a:stretch>
                            <a:fillRect l="-463" t="-631034" r="-301389" b="-27586"/>
                          </a:stretch>
                        </a:blipFill>
                      </a:tcPr>
                    </a:tc>
                    <a:tc>
                      <a:txBody>
                        <a:bodyPr/>
                        <a:lstStyle/>
                        <a:p>
                          <a:endParaRPr lang="en-US"/>
                        </a:p>
                      </a:txBody>
                      <a:tcPr>
                        <a:blipFill>
                          <a:blip r:embed="rId2"/>
                          <a:stretch>
                            <a:fillRect l="-100463" t="-631034" r="-201389" b="-27586"/>
                          </a:stretch>
                        </a:blipFill>
                      </a:tcPr>
                    </a:tc>
                    <a:tc>
                      <a:txBody>
                        <a:bodyPr/>
                        <a:lstStyle/>
                        <a:p>
                          <a:pPr marL="0" lvl="0" indent="0">
                            <a:buNone/>
                          </a:pPr>
                          <a:r>
                            <a:t>nei</a:t>
                          </a:r>
                        </a:p>
                      </a:txBody>
                      <a:tcPr/>
                    </a:tc>
                    <a:tc>
                      <a:txBody>
                        <a:bodyPr/>
                        <a:lstStyle/>
                        <a:p>
                          <a:endParaRPr lang="en-US"/>
                        </a:p>
                      </a:txBody>
                      <a:tcPr>
                        <a:blipFill>
                          <a:blip r:embed="rId2"/>
                          <a:stretch>
                            <a:fillRect l="-300463" t="-631034" r="-1389" b="-27586"/>
                          </a:stretch>
                        </a:blipFill>
                      </a:tcPr>
                    </a:tc>
                    <a:extLst>
                      <a:ext uri="{0D108BD9-81ED-4DB2-BD59-A6C34878D82A}">
                        <a16:rowId xmlns:a16="http://schemas.microsoft.com/office/drawing/2014/main" val="10004"/>
                      </a:ext>
                    </a:extLst>
                  </a:tr>
                </a:tbl>
              </a:graphicData>
            </a:graphic>
          </p:graphicFrame>
        </mc:Fallback>
      </mc:AlternateContent>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2.13</a:t>
            </a:r>
          </a:p>
        </p:txBody>
      </p:sp>
      <mc:AlternateContent xmlns:mc="http://schemas.openxmlformats.org/markup-compatibility/2006" xmlns:a14="http://schemas.microsoft.com/office/drawing/2010/main">
        <mc:Choice Requires="a14">
          <p:graphicFrame>
            <p:nvGraphicFramePr>
              <p:cNvPr id="6" name="Content Placeholder 5"/>
              <p:cNvGraphicFramePr>
                <a:graphicFrameLocks noGrp="1"/>
              </p:cNvGraphicFramePr>
              <p:nvPr>
                <p:ph idx="1"/>
              </p:nvPr>
            </p:nvGraphicFramePr>
            <p:xfrm>
              <a:off x="609600" y="952500"/>
              <a:ext cx="10972800" cy="329184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0">
                    <a:tc>
                      <a:txBody>
                        <a:bodyPr/>
                        <a:lstStyle/>
                        <a:p>
                          <a:pPr marL="0" lvl="0" indent="0">
                            <a:buNone/>
                          </a:pPr>
                          <a:r>
                            <a:rPr b="1"/>
                            <a:t>Fjöldi hópa</a:t>
                          </a:r>
                        </a:p>
                      </a:txBody>
                      <a:tcPr/>
                    </a:tc>
                    <a:tc>
                      <a:txBody>
                        <a:bodyPr/>
                        <a:lstStyle/>
                        <a:p>
                          <a:pPr marL="0" lvl="0" indent="0">
                            <a:buNone/>
                          </a:pPr>
                          <a:r>
                            <a:rPr b="1"/>
                            <a:t>Dansarar í hverjum hópi</a:t>
                          </a:r>
                        </a:p>
                      </a:txBody>
                      <a:tcPr/>
                    </a:tc>
                    <a:tc>
                      <a:txBody>
                        <a:bodyPr/>
                        <a:lstStyle/>
                        <a:p>
                          <a:pPr marL="0" lvl="0" indent="0">
                            <a:buNone/>
                          </a:pPr>
                          <a:r>
                            <a:rPr b="1"/>
                            <a:t>Dansarar alls</a:t>
                          </a:r>
                        </a:p>
                      </a:txBody>
                      <a:tcPr/>
                    </a:tc>
                    <a:extLst>
                      <a:ext uri="{0D108BD9-81ED-4DB2-BD59-A6C34878D82A}">
                        <a16:rowId xmlns:a16="http://schemas.microsoft.com/office/drawing/2014/main" val="10000"/>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24</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1⋅24=24</m:t>
                                </m:r>
                              </m:oMath>
                            </m:oMathPara>
                          </a14:m>
                          <a:endParaRPr/>
                        </a:p>
                      </a:txBody>
                      <a:tcPr/>
                    </a:tc>
                    <a:extLst>
                      <a:ext uri="{0D108BD9-81ED-4DB2-BD59-A6C34878D82A}">
                        <a16:rowId xmlns:a16="http://schemas.microsoft.com/office/drawing/2014/main" val="10001"/>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12</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2⋅12=24</m:t>
                                </m:r>
                              </m:oMath>
                            </m:oMathPara>
                          </a14:m>
                          <a:endParaRPr/>
                        </a:p>
                      </a:txBody>
                      <a:tcPr/>
                    </a:tc>
                    <a:extLst>
                      <a:ext uri="{0D108BD9-81ED-4DB2-BD59-A6C34878D82A}">
                        <a16:rowId xmlns:a16="http://schemas.microsoft.com/office/drawing/2014/main" val="10002"/>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3</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8</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3⋅8=24</m:t>
                                </m:r>
                              </m:oMath>
                            </m:oMathPara>
                          </a14:m>
                          <a:endParaRPr/>
                        </a:p>
                      </a:txBody>
                      <a:tcPr/>
                    </a:tc>
                    <a:extLst>
                      <a:ext uri="{0D108BD9-81ED-4DB2-BD59-A6C34878D82A}">
                        <a16:rowId xmlns:a16="http://schemas.microsoft.com/office/drawing/2014/main" val="10003"/>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4</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6</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4⋅6=24</m:t>
                                </m:r>
                              </m:oMath>
                            </m:oMathPara>
                          </a14:m>
                          <a:endParaRPr/>
                        </a:p>
                      </a:txBody>
                      <a:tcPr/>
                    </a:tc>
                    <a:extLst>
                      <a:ext uri="{0D108BD9-81ED-4DB2-BD59-A6C34878D82A}">
                        <a16:rowId xmlns:a16="http://schemas.microsoft.com/office/drawing/2014/main" val="10004"/>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6</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4</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6⋅4=24</m:t>
                                </m:r>
                              </m:oMath>
                            </m:oMathPara>
                          </a14:m>
                          <a:endParaRPr/>
                        </a:p>
                      </a:txBody>
                      <a:tcPr/>
                    </a:tc>
                    <a:extLst>
                      <a:ext uri="{0D108BD9-81ED-4DB2-BD59-A6C34878D82A}">
                        <a16:rowId xmlns:a16="http://schemas.microsoft.com/office/drawing/2014/main" val="10005"/>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8</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3</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8⋅3=24</m:t>
                                </m:r>
                              </m:oMath>
                            </m:oMathPara>
                          </a14:m>
                          <a:endParaRPr/>
                        </a:p>
                      </a:txBody>
                      <a:tcPr/>
                    </a:tc>
                    <a:extLst>
                      <a:ext uri="{0D108BD9-81ED-4DB2-BD59-A6C34878D82A}">
                        <a16:rowId xmlns:a16="http://schemas.microsoft.com/office/drawing/2014/main" val="10006"/>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12</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12⋅2=24</m:t>
                                </m:r>
                              </m:oMath>
                            </m:oMathPara>
                          </a14:m>
                          <a:endParaRPr/>
                        </a:p>
                      </a:txBody>
                      <a:tcPr/>
                    </a:tc>
                    <a:extLst>
                      <a:ext uri="{0D108BD9-81ED-4DB2-BD59-A6C34878D82A}">
                        <a16:rowId xmlns:a16="http://schemas.microsoft.com/office/drawing/2014/main" val="10007"/>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24</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24⋅1=24</m:t>
                                </m:r>
                              </m:oMath>
                            </m:oMathPara>
                          </a14:m>
                          <a:endParaRPr/>
                        </a:p>
                      </a:txBody>
                      <a:tcPr/>
                    </a:tc>
                    <a:extLst>
                      <a:ext uri="{0D108BD9-81ED-4DB2-BD59-A6C34878D82A}">
                        <a16:rowId xmlns:a16="http://schemas.microsoft.com/office/drawing/2014/main" val="10008"/>
                      </a:ext>
                    </a:extLst>
                  </a:tr>
                </a:tbl>
              </a:graphicData>
            </a:graphic>
          </p:graphicFrame>
        </mc:Choice>
        <mc:Fallback xmlns="">
          <p:graphicFrame>
            <p:nvGraphicFramePr>
              <p:cNvPr id="6" name="Content Placeholder 5"/>
              <p:cNvGraphicFramePr>
                <a:graphicFrameLocks noGrp="1"/>
              </p:cNvGraphicFramePr>
              <p:nvPr>
                <p:ph idx="1"/>
              </p:nvPr>
            </p:nvGraphicFramePr>
            <p:xfrm>
              <a:off x="609600" y="952500"/>
              <a:ext cx="10972800" cy="329184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365760">
                    <a:tc>
                      <a:txBody>
                        <a:bodyPr/>
                        <a:lstStyle/>
                        <a:p>
                          <a:pPr marL="0" lvl="0" indent="0">
                            <a:buNone/>
                          </a:pPr>
                          <a:r>
                            <a:rPr b="1"/>
                            <a:t>Fjöldi hópa</a:t>
                          </a:r>
                        </a:p>
                      </a:txBody>
                      <a:tcPr/>
                    </a:tc>
                    <a:tc>
                      <a:txBody>
                        <a:bodyPr/>
                        <a:lstStyle/>
                        <a:p>
                          <a:pPr marL="0" lvl="0" indent="0">
                            <a:buNone/>
                          </a:pPr>
                          <a:r>
                            <a:rPr b="1"/>
                            <a:t>Dansarar í hverjum hópi</a:t>
                          </a:r>
                        </a:p>
                      </a:txBody>
                      <a:tcPr/>
                    </a:tc>
                    <a:tc>
                      <a:txBody>
                        <a:bodyPr/>
                        <a:lstStyle/>
                        <a:p>
                          <a:pPr marL="0" lvl="0" indent="0">
                            <a:buNone/>
                          </a:pPr>
                          <a:r>
                            <a:rPr b="1"/>
                            <a:t>Dansarar alls</a:t>
                          </a:r>
                        </a:p>
                      </a:txBody>
                      <a:tcPr/>
                    </a:tc>
                    <a:extLst>
                      <a:ext uri="{0D108BD9-81ED-4DB2-BD59-A6C34878D82A}">
                        <a16:rowId xmlns:a16="http://schemas.microsoft.com/office/drawing/2014/main" val="10000"/>
                      </a:ext>
                    </a:extLst>
                  </a:tr>
                  <a:tr h="365760">
                    <a:tc>
                      <a:txBody>
                        <a:bodyPr/>
                        <a:lstStyle/>
                        <a:p>
                          <a:endParaRPr lang="en-US"/>
                        </a:p>
                      </a:txBody>
                      <a:tcPr>
                        <a:blipFill>
                          <a:blip r:embed="rId2"/>
                          <a:stretch>
                            <a:fillRect l="-347" t="-110345" r="-201042" b="-700000"/>
                          </a:stretch>
                        </a:blipFill>
                      </a:tcPr>
                    </a:tc>
                    <a:tc>
                      <a:txBody>
                        <a:bodyPr/>
                        <a:lstStyle/>
                        <a:p>
                          <a:endParaRPr lang="en-US"/>
                        </a:p>
                      </a:txBody>
                      <a:tcPr>
                        <a:blipFill>
                          <a:blip r:embed="rId2"/>
                          <a:stretch>
                            <a:fillRect l="-100347" t="-110345" r="-101042" b="-700000"/>
                          </a:stretch>
                        </a:blipFill>
                      </a:tcPr>
                    </a:tc>
                    <a:tc>
                      <a:txBody>
                        <a:bodyPr/>
                        <a:lstStyle/>
                        <a:p>
                          <a:endParaRPr lang="en-US"/>
                        </a:p>
                      </a:txBody>
                      <a:tcPr>
                        <a:blipFill>
                          <a:blip r:embed="rId2"/>
                          <a:stretch>
                            <a:fillRect l="-200347" t="-110345" r="-1042" b="-700000"/>
                          </a:stretch>
                        </a:blipFill>
                      </a:tcPr>
                    </a:tc>
                    <a:extLst>
                      <a:ext uri="{0D108BD9-81ED-4DB2-BD59-A6C34878D82A}">
                        <a16:rowId xmlns:a16="http://schemas.microsoft.com/office/drawing/2014/main" val="10001"/>
                      </a:ext>
                    </a:extLst>
                  </a:tr>
                  <a:tr h="365760">
                    <a:tc>
                      <a:txBody>
                        <a:bodyPr/>
                        <a:lstStyle/>
                        <a:p>
                          <a:endParaRPr lang="en-US"/>
                        </a:p>
                      </a:txBody>
                      <a:tcPr>
                        <a:blipFill>
                          <a:blip r:embed="rId2"/>
                          <a:stretch>
                            <a:fillRect l="-347" t="-210345" r="-201042" b="-600000"/>
                          </a:stretch>
                        </a:blipFill>
                      </a:tcPr>
                    </a:tc>
                    <a:tc>
                      <a:txBody>
                        <a:bodyPr/>
                        <a:lstStyle/>
                        <a:p>
                          <a:endParaRPr lang="en-US"/>
                        </a:p>
                      </a:txBody>
                      <a:tcPr>
                        <a:blipFill>
                          <a:blip r:embed="rId2"/>
                          <a:stretch>
                            <a:fillRect l="-100347" t="-210345" r="-101042" b="-600000"/>
                          </a:stretch>
                        </a:blipFill>
                      </a:tcPr>
                    </a:tc>
                    <a:tc>
                      <a:txBody>
                        <a:bodyPr/>
                        <a:lstStyle/>
                        <a:p>
                          <a:endParaRPr lang="en-US"/>
                        </a:p>
                      </a:txBody>
                      <a:tcPr>
                        <a:blipFill>
                          <a:blip r:embed="rId2"/>
                          <a:stretch>
                            <a:fillRect l="-200347" t="-210345" r="-1042" b="-600000"/>
                          </a:stretch>
                        </a:blipFill>
                      </a:tcPr>
                    </a:tc>
                    <a:extLst>
                      <a:ext uri="{0D108BD9-81ED-4DB2-BD59-A6C34878D82A}">
                        <a16:rowId xmlns:a16="http://schemas.microsoft.com/office/drawing/2014/main" val="10002"/>
                      </a:ext>
                    </a:extLst>
                  </a:tr>
                  <a:tr h="365760">
                    <a:tc>
                      <a:txBody>
                        <a:bodyPr/>
                        <a:lstStyle/>
                        <a:p>
                          <a:endParaRPr lang="en-US"/>
                        </a:p>
                      </a:txBody>
                      <a:tcPr>
                        <a:blipFill>
                          <a:blip r:embed="rId2"/>
                          <a:stretch>
                            <a:fillRect l="-347" t="-310345" r="-201042" b="-500000"/>
                          </a:stretch>
                        </a:blipFill>
                      </a:tcPr>
                    </a:tc>
                    <a:tc>
                      <a:txBody>
                        <a:bodyPr/>
                        <a:lstStyle/>
                        <a:p>
                          <a:endParaRPr lang="en-US"/>
                        </a:p>
                      </a:txBody>
                      <a:tcPr>
                        <a:blipFill>
                          <a:blip r:embed="rId2"/>
                          <a:stretch>
                            <a:fillRect l="-100347" t="-310345" r="-101042" b="-500000"/>
                          </a:stretch>
                        </a:blipFill>
                      </a:tcPr>
                    </a:tc>
                    <a:tc>
                      <a:txBody>
                        <a:bodyPr/>
                        <a:lstStyle/>
                        <a:p>
                          <a:endParaRPr lang="en-US"/>
                        </a:p>
                      </a:txBody>
                      <a:tcPr>
                        <a:blipFill>
                          <a:blip r:embed="rId2"/>
                          <a:stretch>
                            <a:fillRect l="-200347" t="-310345" r="-1042" b="-500000"/>
                          </a:stretch>
                        </a:blipFill>
                      </a:tcPr>
                    </a:tc>
                    <a:extLst>
                      <a:ext uri="{0D108BD9-81ED-4DB2-BD59-A6C34878D82A}">
                        <a16:rowId xmlns:a16="http://schemas.microsoft.com/office/drawing/2014/main" val="10003"/>
                      </a:ext>
                    </a:extLst>
                  </a:tr>
                  <a:tr h="365760">
                    <a:tc>
                      <a:txBody>
                        <a:bodyPr/>
                        <a:lstStyle/>
                        <a:p>
                          <a:endParaRPr lang="en-US"/>
                        </a:p>
                      </a:txBody>
                      <a:tcPr>
                        <a:blipFill>
                          <a:blip r:embed="rId2"/>
                          <a:stretch>
                            <a:fillRect l="-347" t="-425000" r="-201042" b="-417857"/>
                          </a:stretch>
                        </a:blipFill>
                      </a:tcPr>
                    </a:tc>
                    <a:tc>
                      <a:txBody>
                        <a:bodyPr/>
                        <a:lstStyle/>
                        <a:p>
                          <a:endParaRPr lang="en-US"/>
                        </a:p>
                      </a:txBody>
                      <a:tcPr>
                        <a:blipFill>
                          <a:blip r:embed="rId2"/>
                          <a:stretch>
                            <a:fillRect l="-100347" t="-425000" r="-101042" b="-417857"/>
                          </a:stretch>
                        </a:blipFill>
                      </a:tcPr>
                    </a:tc>
                    <a:tc>
                      <a:txBody>
                        <a:bodyPr/>
                        <a:lstStyle/>
                        <a:p>
                          <a:endParaRPr lang="en-US"/>
                        </a:p>
                      </a:txBody>
                      <a:tcPr>
                        <a:blipFill>
                          <a:blip r:embed="rId2"/>
                          <a:stretch>
                            <a:fillRect l="-200347" t="-425000" r="-1042" b="-417857"/>
                          </a:stretch>
                        </a:blipFill>
                      </a:tcPr>
                    </a:tc>
                    <a:extLst>
                      <a:ext uri="{0D108BD9-81ED-4DB2-BD59-A6C34878D82A}">
                        <a16:rowId xmlns:a16="http://schemas.microsoft.com/office/drawing/2014/main" val="10004"/>
                      </a:ext>
                    </a:extLst>
                  </a:tr>
                  <a:tr h="365760">
                    <a:tc>
                      <a:txBody>
                        <a:bodyPr/>
                        <a:lstStyle/>
                        <a:p>
                          <a:endParaRPr lang="en-US"/>
                        </a:p>
                      </a:txBody>
                      <a:tcPr>
                        <a:blipFill>
                          <a:blip r:embed="rId2"/>
                          <a:stretch>
                            <a:fillRect l="-347" t="-506897" r="-201042" b="-303448"/>
                          </a:stretch>
                        </a:blipFill>
                      </a:tcPr>
                    </a:tc>
                    <a:tc>
                      <a:txBody>
                        <a:bodyPr/>
                        <a:lstStyle/>
                        <a:p>
                          <a:endParaRPr lang="en-US"/>
                        </a:p>
                      </a:txBody>
                      <a:tcPr>
                        <a:blipFill>
                          <a:blip r:embed="rId2"/>
                          <a:stretch>
                            <a:fillRect l="-100347" t="-506897" r="-101042" b="-303448"/>
                          </a:stretch>
                        </a:blipFill>
                      </a:tcPr>
                    </a:tc>
                    <a:tc>
                      <a:txBody>
                        <a:bodyPr/>
                        <a:lstStyle/>
                        <a:p>
                          <a:endParaRPr lang="en-US"/>
                        </a:p>
                      </a:txBody>
                      <a:tcPr>
                        <a:blipFill>
                          <a:blip r:embed="rId2"/>
                          <a:stretch>
                            <a:fillRect l="-200347" t="-506897" r="-1042" b="-303448"/>
                          </a:stretch>
                        </a:blipFill>
                      </a:tcPr>
                    </a:tc>
                    <a:extLst>
                      <a:ext uri="{0D108BD9-81ED-4DB2-BD59-A6C34878D82A}">
                        <a16:rowId xmlns:a16="http://schemas.microsoft.com/office/drawing/2014/main" val="10005"/>
                      </a:ext>
                    </a:extLst>
                  </a:tr>
                  <a:tr h="365760">
                    <a:tc>
                      <a:txBody>
                        <a:bodyPr/>
                        <a:lstStyle/>
                        <a:p>
                          <a:endParaRPr lang="en-US"/>
                        </a:p>
                      </a:txBody>
                      <a:tcPr>
                        <a:blipFill>
                          <a:blip r:embed="rId2"/>
                          <a:stretch>
                            <a:fillRect l="-347" t="-606897" r="-201042" b="-203448"/>
                          </a:stretch>
                        </a:blipFill>
                      </a:tcPr>
                    </a:tc>
                    <a:tc>
                      <a:txBody>
                        <a:bodyPr/>
                        <a:lstStyle/>
                        <a:p>
                          <a:endParaRPr lang="en-US"/>
                        </a:p>
                      </a:txBody>
                      <a:tcPr>
                        <a:blipFill>
                          <a:blip r:embed="rId2"/>
                          <a:stretch>
                            <a:fillRect l="-100347" t="-606897" r="-101042" b="-203448"/>
                          </a:stretch>
                        </a:blipFill>
                      </a:tcPr>
                    </a:tc>
                    <a:tc>
                      <a:txBody>
                        <a:bodyPr/>
                        <a:lstStyle/>
                        <a:p>
                          <a:endParaRPr lang="en-US"/>
                        </a:p>
                      </a:txBody>
                      <a:tcPr>
                        <a:blipFill>
                          <a:blip r:embed="rId2"/>
                          <a:stretch>
                            <a:fillRect l="-200347" t="-606897" r="-1042" b="-203448"/>
                          </a:stretch>
                        </a:blipFill>
                      </a:tcPr>
                    </a:tc>
                    <a:extLst>
                      <a:ext uri="{0D108BD9-81ED-4DB2-BD59-A6C34878D82A}">
                        <a16:rowId xmlns:a16="http://schemas.microsoft.com/office/drawing/2014/main" val="10006"/>
                      </a:ext>
                    </a:extLst>
                  </a:tr>
                  <a:tr h="365760">
                    <a:tc>
                      <a:txBody>
                        <a:bodyPr/>
                        <a:lstStyle/>
                        <a:p>
                          <a:endParaRPr lang="en-US"/>
                        </a:p>
                      </a:txBody>
                      <a:tcPr>
                        <a:blipFill>
                          <a:blip r:embed="rId2"/>
                          <a:stretch>
                            <a:fillRect l="-347" t="-706897" r="-201042" b="-103448"/>
                          </a:stretch>
                        </a:blipFill>
                      </a:tcPr>
                    </a:tc>
                    <a:tc>
                      <a:txBody>
                        <a:bodyPr/>
                        <a:lstStyle/>
                        <a:p>
                          <a:endParaRPr lang="en-US"/>
                        </a:p>
                      </a:txBody>
                      <a:tcPr>
                        <a:blipFill>
                          <a:blip r:embed="rId2"/>
                          <a:stretch>
                            <a:fillRect l="-100347" t="-706897" r="-101042" b="-103448"/>
                          </a:stretch>
                        </a:blipFill>
                      </a:tcPr>
                    </a:tc>
                    <a:tc>
                      <a:txBody>
                        <a:bodyPr/>
                        <a:lstStyle/>
                        <a:p>
                          <a:endParaRPr lang="en-US"/>
                        </a:p>
                      </a:txBody>
                      <a:tcPr>
                        <a:blipFill>
                          <a:blip r:embed="rId2"/>
                          <a:stretch>
                            <a:fillRect l="-200347" t="-706897" r="-1042" b="-103448"/>
                          </a:stretch>
                        </a:blipFill>
                      </a:tcPr>
                    </a:tc>
                    <a:extLst>
                      <a:ext uri="{0D108BD9-81ED-4DB2-BD59-A6C34878D82A}">
                        <a16:rowId xmlns:a16="http://schemas.microsoft.com/office/drawing/2014/main" val="10007"/>
                      </a:ext>
                    </a:extLst>
                  </a:tr>
                  <a:tr h="365760">
                    <a:tc>
                      <a:txBody>
                        <a:bodyPr/>
                        <a:lstStyle/>
                        <a:p>
                          <a:endParaRPr lang="en-US"/>
                        </a:p>
                      </a:txBody>
                      <a:tcPr>
                        <a:blipFill>
                          <a:blip r:embed="rId2"/>
                          <a:stretch>
                            <a:fillRect l="-347" t="-806897" r="-201042" b="-3448"/>
                          </a:stretch>
                        </a:blipFill>
                      </a:tcPr>
                    </a:tc>
                    <a:tc>
                      <a:txBody>
                        <a:bodyPr/>
                        <a:lstStyle/>
                        <a:p>
                          <a:endParaRPr lang="en-US"/>
                        </a:p>
                      </a:txBody>
                      <a:tcPr>
                        <a:blipFill>
                          <a:blip r:embed="rId2"/>
                          <a:stretch>
                            <a:fillRect l="-100347" t="-806897" r="-101042" b="-3448"/>
                          </a:stretch>
                        </a:blipFill>
                      </a:tcPr>
                    </a:tc>
                    <a:tc>
                      <a:txBody>
                        <a:bodyPr/>
                        <a:lstStyle/>
                        <a:p>
                          <a:endParaRPr lang="en-US"/>
                        </a:p>
                      </a:txBody>
                      <a:tcPr>
                        <a:blipFill>
                          <a:blip r:embed="rId2"/>
                          <a:stretch>
                            <a:fillRect l="-200347" t="-806897" r="-1042" b="-3448"/>
                          </a:stretch>
                        </a:blipFill>
                      </a:tcPr>
                    </a:tc>
                    <a:extLst>
                      <a:ext uri="{0D108BD9-81ED-4DB2-BD59-A6C34878D82A}">
                        <a16:rowId xmlns:a16="http://schemas.microsoft.com/office/drawing/2014/main" val="10008"/>
                      </a:ext>
                    </a:extLst>
                  </a:tr>
                </a:tbl>
              </a:graphicData>
            </a:graphic>
          </p:graphicFrame>
        </mc:Fallback>
      </mc:AlternateContent>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2.10</a:t>
            </a:r>
          </a:p>
        </p:txBody>
      </p:sp>
      <p:pic>
        <p:nvPicPr>
          <p:cNvPr id="3" name="Picture 1" descr="This figure shows a table with twenty rows and three columns. The first row is a header row. It labels the columns as “Number”, “Factor” and “Prime or composite?” The second row lists the number 2, in red, under the “Number” column, the numbers 1 and 2 under the “Factors” column and the word prime under the “Prime or Composite?” column. The third row lists the number 3, in red, under the “Number” column, the numbers 1 and 3 under the “Factors” column and the word prime under the “Prime or Composite?” column. The fourth row lists the number 4 under the “Number” column, the numbers 1, 2 and 4 under the “Factors” column and the word composite under the “Prime or Composite?” column. The fifth row lists the number 5, in red, under the “Number” column, the numbers 1 and 5 under the “Factors” column and the word prime under the “Prime or Composite?” column. The sixth row lists the number 6 under the “Number” column, the numbers 1, 2, 3 and 6 under the “Factors” column and the word composite under the “Prime or Composite?” column. The seventh row lists the number 7, in red, under the “Number” column, the numbers 1 and 7 under the “Factors” column and the word prime under the “Prime or Composite?” column. The eighth row lists the number 8 under the “Number” column, the numbers 1, 2, 4 and 8 under the “Factors” column and the word composite under the “Prime or Composite?” column. The ninth row lists the number 9 under the “Number” column, the numbers 1, 3 and 9 under the “Factors” column and the word composite under the “Prime or Composite?” column. The tenth row lists the number 10 under the “Number” column, the numbers 1, 2, 5 and 10 under the “Factors” column and the word composite under the “Prime or Composite?” column. The eleventh row lists the number 11, in red, under the “Number” column, the numbers 1 and 11 under the “Factors” column and the word prime under the “Prime or Composite?” column. The twelfth row lists the number 12 under the “Number” column, the numbers 1, 2, 3, 4, 6 and 12 under the “Factors” column and the word composite under the “Prime or Composite?” column. The thirteenth row lists the number 13, in red, under the “Number” column, the numbers 1 and 13 under the “Factors” column and the word prime under the “Prime or Composite?” column. The fourteenth row lists the number 14 under the “Number” column, the numbers 1, 2, 7 and 14 under the “Factors” column and the word composite under the “Prime or Composite?” column. The fifteenth row lists the number 15 under the “Number” column, the numbers 1, 2, 3, 5 and 15 under the “Factors” column and the word composite under the “Prime or Composite?” column. The sixteenth row lists the number 16 under the “Number” column, the numbers 1, 2, 4, 8 and 16 under the “Factors” column and the word composite under the “Prime or Composite?” column. The seventeenth row lists the number 17, in red, under the “Number” column, the numbers 1 and 17 under the “Factors” column and the word prime under the “Prime or Composite?” column. The eighteenth row lists the number 18 under the “Number” column, the numbers 1, 2, 3, 6, 9 and 18 under the “Factors” column and the word composite under the “Prime or Composite?” column. The nineteenth row lists the number 19, in red, under the “Number” column, the numbers 1 and 19 under the “Factors” column and the word prime under the “Prime or Composite?” column. The twentieth row lists the number 20 under the “Number” column, the numbers 1, 2, 4, 5, 10 and 20 under the “Factors” column and the word composite under the “Prime or Composite?” column."/>
          <p:cNvPicPr>
            <a:picLocks noGrp="1" noChangeAspect="1"/>
          </p:cNvPicPr>
          <p:nvPr/>
        </p:nvPicPr>
        <p:blipFill>
          <a:blip r:embed="rId3"/>
          <a:stretch>
            <a:fillRect/>
          </a:stretch>
        </p:blipFill>
        <p:spPr bwMode="auto">
          <a:xfrm>
            <a:off x="609600" y="1473200"/>
            <a:ext cx="10972800" cy="36322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Þættir talnanna frá 2 til 20; prímtölur eru auðkenndar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2.5 Frumþáttun og minnsta sameiginlega margfeldi</a:t>
            </a:r>
          </a:p>
        </p:txBody>
      </p:sp>
      <p:sp>
        <p:nvSpPr>
          <p:cNvPr id="3" name="Content Placeholder 2"/>
          <p:cNvSpPr>
            <a:spLocks noGrp="1"/>
          </p:cNvSpPr>
          <p:nvPr>
            <p:ph idx="1"/>
          </p:nvPr>
        </p:nvSpPr>
        <p:spPr/>
        <p:txBody>
          <a:bodyPr/>
          <a:lstStyle/>
          <a:p>
            <a:pPr marL="0" lvl="0" indent="0">
              <a:buNone/>
            </a:pPr>
            <a:r>
              <a:rPr b="1"/>
              <a:t>Námsmarkmið</a:t>
            </a:r>
          </a:p>
          <a:p>
            <a:pPr lvl="0"/>
            <a:r>
              <a:rPr/>
              <a:t>Finna frumþáttun samsettrar tölu</a:t>
            </a:r>
          </a:p>
          <a:p>
            <a:pPr lvl="0"/>
            <a:r>
              <a:rPr/>
              <a:t>Finna minnsta sameiginlega margfeldi (MSM) tveggja talna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D73CF-74FD-40C7-933E-A08F14EB12B2}"/>
              </a:ext>
            </a:extLst>
          </p:cNvPr>
          <p:cNvSpPr>
            <a:spLocks noGrp="1"/>
          </p:cNvSpPr>
          <p:nvPr>
            <p:ph type="title"/>
          </p:nvPr>
        </p:nvSpPr>
        <p:spPr/>
        <p:txBody>
          <a:bodyPr/>
          <a:lstStyle/>
          <a:p>
            <a:pPr>
              <a:defRPr>
                <a:solidFill>
                  <a:srgbClr val="548235"/>
                </a:solidFill>
              </a:defRPr>
            </a:pPr>
            <a:r>
              <a:rPr lang="en-US" dirty="0">
                <a:solidFill>
                  <a:srgbClr val="548235"/>
                </a:solidFill>
              </a:rPr>
              <a:t>Notkunarleyfi</a:t>
            </a:r>
          </a:p>
        </p:txBody>
      </p:sp>
      <p:sp>
        <p:nvSpPr>
          <p:cNvPr id="3" name="TextBox 2">
            <a:extLst>
              <a:ext uri="{FF2B5EF4-FFF2-40B4-BE49-F238E27FC236}">
                <a16:creationId xmlns:a16="http://schemas.microsoft.com/office/drawing/2014/main" id="{7D738BEB-9522-1384-03E2-DA18D0218CAD}"/>
              </a:ext>
            </a:extLst>
          </p:cNvPr>
          <p:cNvSpPr txBox="1"/>
          <p:nvPr/>
        </p:nvSpPr>
        <p:spPr>
          <a:xfrm>
            <a:off x="835742" y="1783388"/>
            <a:ext cx="10518058" cy="2031325"/>
          </a:xfrm>
          <a:prstGeom prst="rect">
            <a:avLst/>
          </a:prstGeom>
          <a:noFill/>
        </p:spPr>
        <p:txBody>
          <a:bodyPr wrap="square" rtlCol="0">
            <a:spAutoFit/>
          </a:bodyPr>
          <a:lstStyle/>
          <a:p>
            <a:pPr marR="0" lvl="0" algn="l" defTabSz="914400" rtl="0" eaLnBrk="1" fontAlgn="auto" latinLnBrk="0" hangingPunct="1">
              <a:lnSpc>
                <a:spcPct val="90000"/>
              </a:lnSpc>
              <a:spcBef>
                <a:spcPts val="1000"/>
              </a:spcBef>
              <a:spcAft>
                <a:spcPts val="0"/>
              </a:spcAft>
              <a:buClrTx/>
              <a:buSzTx/>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Þetta ítarefni frá OpenStax er © Rice University og gefið út samkvæmt alþjóðlega CC BY-NC-SA 4.0-notkunarleyfinu. Aðeins má afrita það eða breyta því í óviðskiptalegum tilgangi, enda sé OpenStax og Rice University getið og allar breytingar tilgreindar. Öllum aðlöguðum útgáfum skal deilt með sams konar notkunarleyfi.</a:t>
            </a:r>
          </a:p>
        </p:txBody>
      </p:sp>
    </p:spTree>
    <p:extLst>
      <p:ext uri="{BB962C8B-B14F-4D97-AF65-F5344CB8AC3E}">
        <p14:creationId xmlns:p14="http://schemas.microsoft.com/office/powerpoint/2010/main" val="636211593"/>
      </p:ext>
    </p:extLst>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2834</Words>
  <Application>Microsoft Macintosh PowerPoint</Application>
  <PresentationFormat>Widescreen</PresentationFormat>
  <Paragraphs>396</Paragraphs>
  <Slides>31</Slides>
  <Notes>11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31</vt:i4>
      </vt:variant>
    </vt:vector>
  </HeadingPairs>
  <TitlesOfParts>
    <vt:vector size="35" baseType="lpstr">
      <vt:lpstr>Arial</vt:lpstr>
      <vt:lpstr>Calibri</vt:lpstr>
      <vt:lpstr>Cambria Math</vt:lpstr>
      <vt:lpstr>Office Theme</vt:lpstr>
      <vt:lpstr>Prealgebra 2e</vt:lpstr>
      <vt:lpstr>Chapter outline</vt:lpstr>
      <vt:lpstr>Figure 2.1</vt:lpstr>
      <vt:lpstr>2.1 Use the Language of Algebra</vt:lpstr>
      <vt:lpstr>Table 2.1</vt:lpstr>
      <vt:lpstr>Table 2.2</vt:lpstr>
      <vt:lpstr>Figure 2.2</vt:lpstr>
      <vt:lpstr>Table 2.3</vt:lpstr>
      <vt:lpstr>Table 2.4</vt:lpstr>
      <vt:lpstr>2.2 Evaluate, Simplify, and Translate Expressions</vt:lpstr>
      <vt:lpstr>Table 2.5</vt:lpstr>
      <vt:lpstr>Table 2.6</vt:lpstr>
      <vt:lpstr>Table 2.7</vt:lpstr>
      <vt:lpstr>2.3 Solving Equations Using the Subtraction and Addition Properties of Equality</vt:lpstr>
      <vt:lpstr>Figure 2.3</vt:lpstr>
      <vt:lpstr>Figure 2.4</vt:lpstr>
      <vt:lpstr>Figure 2.5</vt:lpstr>
      <vt:lpstr>2.4 Find Multiples and Factors</vt:lpstr>
      <vt:lpstr>Table 2.8</vt:lpstr>
      <vt:lpstr>Figure 2.6</vt:lpstr>
      <vt:lpstr>Figure 2.7</vt:lpstr>
      <vt:lpstr>Figure 2.8</vt:lpstr>
      <vt:lpstr>Figure 2.9</vt:lpstr>
      <vt:lpstr>Table 2.9</vt:lpstr>
      <vt:lpstr>Table 2.10</vt:lpstr>
      <vt:lpstr>Table 2.11</vt:lpstr>
      <vt:lpstr>Table 2.12</vt:lpstr>
      <vt:lpstr>Table 2.13</vt:lpstr>
      <vt:lpstr>Figure 2.10</vt:lpstr>
      <vt:lpstr>2.5 Prime Factorization and the Least Common Multiple</vt:lpstr>
      <vt:lpstr>License</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300</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Prealgebra 2e</dc:title>
  <dc:creator/>
  <cp:keywords/>
  <cp:lastModifiedBy>Colby Powers</cp:lastModifiedBy>
  <cp:revision>2</cp:revision>
  <dcterms:created xsi:type="dcterms:W3CDTF">2026-02-09T20:32:27Z</dcterms:created>
  <dcterms:modified xsi:type="dcterms:W3CDTF">2026-02-09T20:45:18Z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2 The Language of Algebra</vt:lpwstr>
  </property>
</Properties>
</file>