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app0.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 Id="rId4" Type="http://schemas.openxmlformats.org/officeDocument/2006/relationships/custom-properties" Target="docProps/custom.xml"/><Relationship Id="rId5" Type="http://schemas.openxmlformats.org/package/2006/relationships/metadata/extended-properties" Target="docProps/app0.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9" r:id="rId22"/>
  </p:sldIdLst>
  <p:sldSz cx="12192000" cy="6858000"/>
  <p:notesSz cx="6858000" cy="9144000"/>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52" autoAdjust="0"/>
    <p:restoredTop sz="94694" autoAdjust="0"/>
  </p:normalViewPr>
  <p:slideViewPr>
    <p:cSldViewPr snapToGrid="0" snapToObjects="1">
      <p:cViewPr varScale="1">
        <p:scale>
          <a:sx n="104" d="100"/>
          <a:sy n="104" d="100"/>
        </p:scale>
        <p:origin x="232" y="568"/>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notesMaster" Target="notesMasters/notesMaster1.xml"/><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2/9/26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hf sldNum="0" hdr="0" ftr="0" dt="0"/>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photo of several bakers at work on a table in a classroom setting.</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circle is divided into three equal wedges. Each piece is labeled as one third.</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One long, undivided rectangular tile is shown, labeled “1”. Below it is a rectangular tile of the same size and shape that has been divided vertically into two equal pieces, each labeled as one half. Below that is another rectangular tile that has been divided into three equal pieces, each labeled as one third. Below that is another rectangular tile that has been divided into four equal pieces, each labeled as one fourth. Below that is another rectangular tile that has been divided into six pieces, each labeled as one sixth.</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Two pizzas are shown. The pizza on the left is divided into 2 equal pieces. 1 piece is shaded. The pizza on the right is divided into 8 equal pieces. 4 pieces are shaded.</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rectangle is shown, labeled as one half. Below it is an identical rectangle split into three equal pieces, each labeled as one sixth.</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picture of a United States quarter is shown.</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quarter and a dime are shown. Below them, it reads 25 cents plus 10 cents. Below that, it reads 35 cents.</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noAutofit/>
          </a:bodyPr>
          <a:lstStyle>
            <a:lvl1pPr algn="ctr">
              <a:defRPr sz="6000" b="0" i="0" baseline="0">
                <a:solidFill>
                  <a:srgbClr val="70AD47"/>
                </a:solidFill>
                <a:latin typeface="+mj-lt"/>
                <a:cs typeface="Calibri" panose="020F0502020204030204" pitchFamily="34" charset="0"/>
              </a:defRPr>
            </a:lvl1pPr>
          </a:lstStyle>
          <a:p>
            <a:r>
              <a:rPr lang="en-US" dirty="0"/>
              <a:t>Title of the Book</a:t>
            </a:r>
          </a:p>
        </p:txBody>
      </p:sp>
      <p:sp>
        <p:nvSpPr>
          <p:cNvPr id="3" name="Subtitle 2"/>
          <p:cNvSpPr>
            <a:spLocks noGrp="1"/>
          </p:cNvSpPr>
          <p:nvPr>
            <p:ph type="subTitle" idx="1"/>
          </p:nvPr>
        </p:nvSpPr>
        <p:spPr>
          <a:xfrm>
            <a:off x="1828800" y="2072269"/>
            <a:ext cx="8534400" cy="1752600"/>
          </a:xfrm>
        </p:spPr>
        <p:txBody>
          <a:bodyPr>
            <a:normAutofit/>
          </a:bodyPr>
          <a:lstStyle>
            <a:lvl1pPr marL="0" indent="0" algn="ctr">
              <a:buNone/>
              <a:defRPr sz="3733">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Master subtitle style</a:t>
            </a:r>
          </a:p>
        </p:txBody>
      </p:sp>
      <p:sp>
        <p:nvSpPr>
          <p:cNvPr id="5" name="Footer Placeholder 4"/>
          <p:cNvSpPr>
            <a:spLocks noGrp="1"/>
          </p:cNvSpPr>
          <p:nvPr>
            <p:ph type="ftr" sz="quarter" idx="11"/>
          </p:nvPr>
        </p:nvSpPr>
        <p:spPr/>
        <p:txBody>
          <a:bodyPr/>
          <a:lstStyle/>
          <a:p>
            <a:endParaRPr lang="en-US"/>
          </a:p>
        </p:txBody>
      </p:sp>
      <p:sp>
        <p:nvSpPr>
          <p:cNvPr id="8" name="Picture Placeholder 7">
            <a:extLst>
              <a:ext uri="{FF2B5EF4-FFF2-40B4-BE49-F238E27FC236}">
                <a16:creationId xmlns:a16="http://schemas.microsoft.com/office/drawing/2014/main" id="{80A79003-2626-1D8F-FE0B-0F12900E5EC8}"/>
              </a:ext>
            </a:extLst>
          </p:cNvPr>
          <p:cNvSpPr>
            <a:spLocks noGrp="1"/>
          </p:cNvSpPr>
          <p:nvPr>
            <p:ph type="pic" sz="quarter" idx="13"/>
          </p:nvPr>
        </p:nvSpPr>
        <p:spPr>
          <a:xfrm>
            <a:off x="1828800" y="3924300"/>
            <a:ext cx="8534400" cy="2319867"/>
          </a:xfrm>
        </p:spPr>
        <p:txBody>
          <a:bodyPr>
            <a:normAutofit/>
          </a:bodyPr>
          <a:lstStyle>
            <a:lvl1pPr>
              <a:defRPr sz="2800"/>
            </a:lvl1pPr>
          </a:lstStyle>
          <a:p>
            <a:endParaRPr lang="en-US" dirty="0"/>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609600" y="952501"/>
            <a:ext cx="10972800" cy="5173664"/>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solidFill>
                  <a:srgbClr val="70AD47"/>
                </a:solidFill>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Content Placeholder 3"/>
          <p:cNvSpPr>
            <a:spLocks noGrp="1"/>
          </p:cNvSpPr>
          <p:nvPr>
            <p:ph sz="half" idx="2"/>
          </p:nvPr>
        </p:nvSpPr>
        <p:spPr>
          <a:xfrm>
            <a:off x="6197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6" name="Footer Placeholder 5"/>
          <p:cNvSpPr>
            <a:spLocks noGrp="1"/>
          </p:cNvSpPr>
          <p:nvPr>
            <p:ph type="ftr" sz="quarter" idx="11"/>
          </p:nvPr>
        </p:nvSpPr>
        <p:spPr/>
        <p:txBody>
          <a:bodyPr/>
          <a:lstStyle/>
          <a:p>
            <a:endParaRPr lang="en-US" dirty="0"/>
          </a:p>
        </p:txBody>
      </p:sp>
      <p:sp>
        <p:nvSpPr>
          <p:cNvPr id="2" name="Title 1">
            <a:extLst>
              <a:ext uri="{FF2B5EF4-FFF2-40B4-BE49-F238E27FC236}">
                <a16:creationId xmlns:a16="http://schemas.microsoft.com/office/drawing/2014/main" id="{55A695E3-160A-1182-A08B-49F893982D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054101"/>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693863"/>
            <a:ext cx="5386917" cy="4432300"/>
          </a:xfrm>
        </p:spPr>
        <p:txBody>
          <a:bodyPr/>
          <a:lstStyle>
            <a:lvl1pPr marL="342900" indent="-342900">
              <a:buFont typeface="Arial" panose="020B0604020202020204" pitchFamily="34" charset="0"/>
              <a:buChar cha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Text Placeholder 4"/>
          <p:cNvSpPr>
            <a:spLocks noGrp="1"/>
          </p:cNvSpPr>
          <p:nvPr>
            <p:ph type="body" sz="quarter" idx="3"/>
          </p:nvPr>
        </p:nvSpPr>
        <p:spPr>
          <a:xfrm>
            <a:off x="6193369" y="1054100"/>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1693863"/>
            <a:ext cx="5389033" cy="44323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8" name="Footer Placeholder 7"/>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48293EA6-65EB-EBFA-B114-8CE108578312}"/>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DCC07829-38D8-F49A-78AA-2EAC35A1A3B6}"/>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a:prstGeom prst="rect">
            <a:avLst/>
          </a:prstGeom>
        </p:spPr>
        <p:txBody>
          <a:bodyPr anchor="b"/>
          <a:lstStyle>
            <a:lvl1pPr algn="l">
              <a:defRPr sz="2000" b="1">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1244600"/>
          </a:xfrm>
          <a:prstGeom prst="rect">
            <a:avLst/>
          </a:prstGeom>
        </p:spPr>
        <p:txBody>
          <a:bodyPr anchor="t">
            <a:normAutofit/>
          </a:bodyPr>
          <a:lstStyle>
            <a:lvl1pPr algn="l">
              <a:defRPr sz="1600" b="0"/>
            </a:lvl1pPr>
          </a:lstStyle>
          <a:p>
            <a:r>
              <a:rPr lang="en-US" dirty="0"/>
              <a:t>Click to edit Master title style</a:t>
            </a:r>
          </a:p>
        </p:txBody>
      </p:sp>
      <p:sp>
        <p:nvSpPr>
          <p:cNvPr id="3" name="Picture Placeholder 2"/>
          <p:cNvSpPr>
            <a:spLocks noGrp="1"/>
          </p:cNvSpPr>
          <p:nvPr>
            <p:ph type="pic" idx="1"/>
          </p:nvPr>
        </p:nvSpPr>
        <p:spPr>
          <a:xfrm>
            <a:off x="2389717" y="612775"/>
            <a:ext cx="7315200" cy="4114800"/>
          </a:xfrm>
        </p:spPr>
        <p:txBody>
          <a:bodyPr>
            <a:normAutofit/>
          </a:bodyPr>
          <a:lstStyle>
            <a:lvl1pPr marL="0" indent="0">
              <a:buNone/>
              <a:defRPr sz="28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7" name="Content Placeholder 6"/>
          <p:cNvSpPr>
            <a:spLocks noGrp="1"/>
          </p:cNvSpPr>
          <p:nvPr>
            <p:ph sz="quarter" idx="12"/>
          </p:nvPr>
        </p:nvSpPr>
        <p:spPr>
          <a:xfrm>
            <a:off x="609600" y="1011383"/>
            <a:ext cx="10972800" cy="3255818"/>
          </a:xfrm>
        </p:spPr>
        <p:txBody>
          <a:bodyPr/>
          <a:lstStyle>
            <a:lvl5pPr marL="1828800" indent="0">
              <a:buNone/>
              <a:defRPr/>
            </a:lvl5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Content Placeholder 6"/>
          <p:cNvSpPr>
            <a:spLocks noGrp="1"/>
          </p:cNvSpPr>
          <p:nvPr>
            <p:ph sz="quarter" idx="13" hasCustomPrompt="1"/>
          </p:nvPr>
        </p:nvSpPr>
        <p:spPr>
          <a:xfrm>
            <a:off x="609600" y="4378037"/>
            <a:ext cx="10972800" cy="1627909"/>
          </a:xfrm>
        </p:spPr>
        <p:txBody>
          <a:bodyPr>
            <a:normAutofit/>
          </a:bodyPr>
          <a:lstStyle>
            <a:lvl1pPr marL="0" indent="0">
              <a:buNone/>
              <a:defRPr sz="1600">
                <a:solidFill>
                  <a:schemeClr val="accent3"/>
                </a:solidFill>
              </a:defRPr>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
        <p:nvSpPr>
          <p:cNvPr id="3" name="Title 1">
            <a:extLst>
              <a:ext uri="{FF2B5EF4-FFF2-40B4-BE49-F238E27FC236}">
                <a16:creationId xmlns:a16="http://schemas.microsoft.com/office/drawing/2014/main" id="{75AFEFD2-D28D-C54F-70F8-461EEBE63A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188312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139147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38539"/>
            <a:ext cx="10972800" cy="586961"/>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927101"/>
            <a:ext cx="10972800" cy="5199064"/>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3"/>
          </p:nvPr>
        </p:nvSpPr>
        <p:spPr>
          <a:xfrm>
            <a:off x="609600" y="6356351"/>
            <a:ext cx="10972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3676200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58" r:id="rId11"/>
    <p:sldLayoutId id="2147483659" r:id="rId12"/>
  </p:sldLayoutIdLst>
  <p:hf sldNum="0" hdr="0" ftr="0"/>
  <p:txStyles>
    <p:titleStyle>
      <a:lvl1pPr algn="l" defTabSz="457189" rtl="0" eaLnBrk="1" latinLnBrk="0" hangingPunct="1">
        <a:spcBef>
          <a:spcPct val="0"/>
        </a:spcBef>
        <a:buNone/>
        <a:defRPr sz="2800" kern="1200">
          <a:solidFill>
            <a:schemeClr val="tx1"/>
          </a:solidFill>
          <a:latin typeface="+mj-lt"/>
          <a:ea typeface="+mj-ea"/>
          <a:cs typeface="+mj-cs"/>
        </a:defRPr>
      </a:lvl1pPr>
    </p:titleStyle>
    <p:bodyStyle>
      <a:lvl1pPr marL="457200" indent="-228600" algn="l" defTabSz="457189" rtl="0" eaLnBrk="1" latinLnBrk="0" hangingPunct="1">
        <a:spcBef>
          <a:spcPts val="0"/>
        </a:spcBef>
        <a:buFont typeface="Arial" panose="020B0604020202020204" pitchFamily="34" charset="0"/>
        <a:buChar char="•"/>
        <a:defRPr sz="3200" kern="1200">
          <a:solidFill>
            <a:schemeClr val="tx1"/>
          </a:solidFill>
          <a:latin typeface="+mn-lt"/>
          <a:ea typeface="+mn-ea"/>
          <a:cs typeface="+mn-cs"/>
        </a:defRPr>
      </a:lvl1pPr>
      <a:lvl2pPr marL="685800" indent="-228600" algn="l" defTabSz="457189"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457189"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743131" indent="-457189" algn="l" defTabSz="457189" rtl="0" eaLnBrk="1" latinLnBrk="0" hangingPunct="1">
        <a:spcBef>
          <a:spcPct val="20000"/>
        </a:spcBef>
        <a:buFont typeface="Arial"/>
        <a:buChar char="•"/>
        <a:defRPr sz="2000" kern="1200">
          <a:solidFill>
            <a:schemeClr val="tx1"/>
          </a:solidFill>
          <a:latin typeface="+mn-lt"/>
          <a:ea typeface="+mn-ea"/>
          <a:cs typeface="+mn-cs"/>
        </a:defRPr>
      </a:lvl6pPr>
      <a:lvl7pPr marL="3200320" indent="-457189" algn="l" defTabSz="457189" rtl="0" eaLnBrk="1" latinLnBrk="0" hangingPunct="1">
        <a:spcBef>
          <a:spcPct val="20000"/>
        </a:spcBef>
        <a:buFont typeface="Arial"/>
        <a:buChar char="•"/>
        <a:defRPr sz="2000" kern="1200">
          <a:solidFill>
            <a:schemeClr val="tx1"/>
          </a:solidFill>
          <a:latin typeface="+mn-lt"/>
          <a:ea typeface="+mn-ea"/>
          <a:cs typeface="+mn-cs"/>
        </a:defRPr>
      </a:lvl7pPr>
      <a:lvl8pPr marL="3657509" indent="-457189" algn="l" defTabSz="457189" rtl="0" eaLnBrk="1" latinLnBrk="0" hangingPunct="1">
        <a:spcBef>
          <a:spcPct val="20000"/>
        </a:spcBef>
        <a:buFont typeface="Arial"/>
        <a:buChar char="•"/>
        <a:defRPr sz="2000" kern="1200">
          <a:solidFill>
            <a:schemeClr val="tx1"/>
          </a:solidFill>
          <a:latin typeface="+mn-lt"/>
          <a:ea typeface="+mn-ea"/>
          <a:cs typeface="+mn-cs"/>
        </a:defRPr>
      </a:lvl8pPr>
      <a:lvl9pPr marL="4114697" indent="-457189"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ns0:Relationships xmlns:ns0="http://schemas.openxmlformats.org/package/2006/relationships"><ns0:Relationship Id="rId1" Type="http://schemas.openxmlformats.org/officeDocument/2006/relationships/slideLayout" Target="../slideLayouts/slideLayout1.xml" /><ns0:Relationship Id="rId2" Type="http://schemas.openxmlformats.org/officeDocument/2006/relationships/image" Target="../media/v3_image2_e1303e749c7c.png" /></ns0: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4.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6.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7.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8.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9.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10_f8b2b4411828.png" /></ns0: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11_02e858d6a44e.png" /></ns0: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lstStyle/>
          <a:p>
            <a:pPr marL="0" lvl="0" indent="0">
              <a:buNone/>
              <a:defRPr>
                <a:solidFill>
                  <a:srgbClr val="548235"/>
                </a:solidFill>
              </a:defRPr>
            </a:pPr>
            <a:r>
              <a:rPr>
                <a:solidFill>
                  <a:srgbClr val="548235"/>
                </a:solidFill>
              </a:rPr>
              <a:t>Foralgebra 2e</a:t>
            </a:r>
          </a:p>
        </p:txBody>
      </p:sp>
      <p:sp>
        <p:nvSpPr>
          <p:cNvPr id="3" name="Subtitle 2"/>
          <p:cNvSpPr>
            <a:spLocks noGrp="1"/>
          </p:cNvSpPr>
          <p:nvPr>
            <p:ph type="subTitle" idx="1"/>
          </p:nvPr>
        </p:nvSpPr>
        <p:spPr>
          <a:xfrm>
            <a:off x="1828800" y="2072269"/>
            <a:ext cx="8534400" cy="1752600"/>
          </a:xfrm>
        </p:spPr>
        <p:txBody>
          <a:bodyPr>
            <a:normAutofit lnSpcReduction="10000"/>
          </a:bodyPr>
          <a:lstStyle/>
          <a:p>
            <a:pPr marL="0" lvl="0" indent="0">
              <a:buNone/>
              <a:defRPr>
                <a:solidFill>
                  <a:srgbClr val="548235"/>
                </a:solidFill>
              </a:defRPr>
            </a:pPr>
            <a:r>
              <a:rPr>
                <a:solidFill>
                  <a:srgbClr val="548235"/>
                </a:solidFill>
              </a:rPr>
              <a:t>4. kafli Brot</a:t>
            </a:r>
            <a:br/>
            <a:br/>
            <a:endParaRPr/>
          </a:p>
        </p:txBody>
      </p:sp>
      <p:pic>
        <p:nvPicPr>
          <p:cNvPr id="4" name="Cover Image" descr="Cover image"/>
          <p:cNvPicPr>
            <a:picLocks noChangeAspect="1"/>
          </p:cNvPicPr>
          <p:nvPr/>
        </p:nvPicPr>
        <p:blipFill>
          <a:blip r:embed="rId2"/>
          <a:stretch>
            <a:fillRect/>
          </a:stretch>
        </p:blipFill>
        <p:spPr>
          <a:xfrm>
            <a:off x="4859482" y="3298371"/>
            <a:ext cx="2473036" cy="3200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Efnisyfirlit kaflans</a:t>
            </a:r>
          </a:p>
        </p:txBody>
      </p:sp>
      <p:sp>
        <p:nvSpPr>
          <p:cNvPr id="3" name="Content Placeholder 2"/>
          <p:cNvSpPr>
            <a:spLocks noGrp="1"/>
          </p:cNvSpPr>
          <p:nvPr>
            <p:ph idx="1"/>
          </p:nvPr>
        </p:nvSpPr>
        <p:spPr/>
        <p:txBody>
          <a:bodyPr/>
          <a:lstStyle/>
          <a:p>
            <a:pPr marL="457189" lvl="0" indent="-457189">
              <a:buAutoNum type="arabicPeriod"/>
            </a:pPr>
            <a:r>
              <a:rPr/>
              <a:t>Myndræn framsetning brota</a:t>
            </a:r>
          </a:p>
          <a:p>
            <a:pPr marL="457189" lvl="0" indent="-457189">
              <a:buAutoNum type="arabicPeriod"/>
            </a:pPr>
            <a:r>
              <a:rPr/>
              <a:t>Margföldun og deiling brota</a:t>
            </a:r>
          </a:p>
          <a:p>
            <a:pPr marL="457189" lvl="0" indent="-457189">
              <a:buAutoNum type="arabicPeriod"/>
            </a:pPr>
            <a:r>
              <a:rPr/>
              <a:t>Margföldun og deiling blandinna talna og samsettra brota</a:t>
            </a:r>
          </a:p>
          <a:p>
            <a:pPr marL="457189" lvl="0" indent="-457189">
              <a:buAutoNum type="arabicPeriod"/>
            </a:pPr>
            <a:r>
              <a:rPr/>
              <a:t>Samlagning og frádráttur samnefndra brota</a:t>
            </a:r>
          </a:p>
          <a:p>
            <a:pPr marL="457189" lvl="0" indent="-457189">
              <a:buAutoNum type="arabicPeriod"/>
            </a:pPr>
            <a:r>
              <a:rPr/>
              <a:t>Samlagning og frádráttur ósamnefndra brota</a:t>
            </a:r>
          </a:p>
          <a:p>
            <a:pPr marL="457189" lvl="0" indent="-457189">
              <a:buAutoNum type="arabicPeriod"/>
            </a:pPr>
            <a:r>
              <a:rPr/>
              <a:t>Samlagning og frádráttur blandinna talna</a:t>
            </a:r>
          </a:p>
          <a:p>
            <a:pPr marL="457189" lvl="0" indent="-457189">
              <a:buAutoNum type="arabicPeriod"/>
            </a:pPr>
            <a:r>
              <a:rPr/>
              <a:t>Lausn jafna með brotum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4.1</a:t>
            </a:r>
          </a:p>
        </p:txBody>
      </p:sp>
      <p:pic>
        <p:nvPicPr>
          <p:cNvPr id="3" name="Picture 1" descr="A photo of several bakers at work on a table in a classroom setting."/>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Bakarar blanda saman hráefnum til að búa til ljúffeng brauð og bakkelsi. (mynd: Agustín Ruiz, Flickr)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4.1 Myndræn framsetning brota (1 af 2)</a:t>
            </a:r>
          </a:p>
        </p:txBody>
      </p:sp>
      <p:sp>
        <p:nvSpPr>
          <p:cNvPr id="3" name="Content Placeholder 2"/>
          <p:cNvSpPr>
            <a:spLocks noGrp="1"/>
          </p:cNvSpPr>
          <p:nvPr>
            <p:ph idx="1"/>
          </p:nvPr>
        </p:nvSpPr>
        <p:spPr/>
        <p:txBody>
          <a:bodyPr/>
          <a:lstStyle/>
          <a:p>
            <a:pPr marL="0" lvl="0" indent="0">
              <a:buNone/>
            </a:pPr>
            <a:r>
              <a:rPr b="1"/>
              <a:t>Námsmarkmið</a:t>
            </a:r>
          </a:p>
          <a:p>
            <a:pPr lvl="0"/>
            <a:r>
              <a:rPr/>
              <a:t>Skilja merkingu brota</a:t>
            </a:r>
          </a:p>
          <a:p>
            <a:pPr lvl="0"/>
            <a:r>
              <a:rPr/>
              <a:t>Sýna óeiginleg brot og blandnar tölur með líkönum</a:t>
            </a:r>
          </a:p>
          <a:p>
            <a:pPr lvl="0"/>
            <a:r>
              <a:rPr/>
              <a:t>Breyta óeiginlegum brotum í blandnar tölur og öfugt</a:t>
            </a:r>
          </a:p>
          <a:p>
            <a:pPr lvl="0"/>
            <a:r>
              <a:rPr/>
              <a:t>Sýna jafngild brot með líkönum</a:t>
            </a:r>
          </a:p>
          <a:p>
            <a:pPr lvl="0"/>
            <a:r>
              <a:rPr/>
              <a:t>Finna jafngild brot</a:t>
            </a:r>
          </a:p>
          <a:p>
            <a:pPr lvl="0"/>
            <a:r>
              <a:rPr/>
              <a:t>Staðsetja brot og blandnar tölur á talnalínu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4.1 Myndræn framsetning brota (2 af 2)</a:t>
            </a:r>
          </a:p>
        </p:txBody>
      </p:sp>
      <p:sp>
        <p:nvSpPr>
          <p:cNvPr id="3" name="Content Placeholder 2"/>
          <p:cNvSpPr>
            <a:spLocks noGrp="1"/>
          </p:cNvSpPr>
          <p:nvPr>
            <p:ph idx="1"/>
          </p:nvPr>
        </p:nvSpPr>
        <p:spPr/>
        <p:txBody>
          <a:bodyPr/>
          <a:lstStyle/>
          <a:p>
            <a:pPr marL="0" lvl="0" indent="0">
              <a:buNone/>
            </a:pPr>
            <a:r>
              <a:rPr b="1"/>
              <a:t>Námsmarkmið</a:t>
            </a:r>
          </a:p>
          <a:p>
            <a:pPr lvl="0"/>
            <a:r>
              <a:rPr/>
              <a:t>Raða brotum og blöndnum tölum eftir stærð</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4.2</a:t>
            </a:r>
          </a:p>
        </p:txBody>
      </p:sp>
      <p:pic>
        <p:nvPicPr>
          <p:cNvPr id="3" name="Picture 1" descr="A circle is divided into three equal wedges. Each piece is labeled as one third."/>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Hring er skipt í þrjá jafnstóra geira. Hver geiri er merktur sem einn þriðji.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4.3</a:t>
            </a:r>
          </a:p>
        </p:txBody>
      </p:sp>
      <p:pic>
        <p:nvPicPr>
          <p:cNvPr id="3" name="Picture 1" descr="One long, undivided rectangular tile is shown, labeled “1”. Below it is a rectangular tile of the same size and shape that has been divided vertically into two equal pieces, each labeled as one half. Below that is another rectangular tile that has been divided into three equal pieces, each labeled as one third. Below that is another rectangular tile that has been divided into four equal pieces, each labeled as one fourth. Below that is another rectangular tile that has been divided into six pieces, each labeled as one sixth."/>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Sýndur er einn langur, óskiptur rétthyrndur kubbur merktur „1“. Fyrir neðan hann er jafnstór og eins laga kubbur sem skipt hefur verið lóðrétt í tvo jafnstóra hluta, hvorn merktan sem einn helming. Þar fyrir neðan er annar rétthyrndur kubbur sem skipt hefur verið í þrjá jafnstóra hluta, hvern merktan sem einn þriðja. Þar fyrir neðan er kubbur sem skipt hefur verið í fjóra jafnstóra hluta, hvern merktan sem einn fjórða. Neðst er svo kubbur sem skipt hefur verið í sex jafnstóra hluta, hvern merktan sem einn sjötta.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4.4</a:t>
            </a:r>
          </a:p>
        </p:txBody>
      </p:sp>
      <p:pic>
        <p:nvPicPr>
          <p:cNvPr id="3" name="Picture 1" descr="Two pizzas are shown. The pizza on the left is divided into 2 equal pieces. 1 piece is shaded. The pizza on the right is divided into 8 equal pieces. 4 pieces are shaded."/>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Sýndar eru tvær pítsur. Pítsunni vinstra megin er skipt í 2 jafnstóra hluta og 1 hluti er skyggður. Pítsunni hægra megin er skipt í 8 jafnstóra hluta og 4 hlutar eru skyggðir.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4.2 Margföldun og deiling brota</a:t>
            </a:r>
          </a:p>
        </p:txBody>
      </p:sp>
      <p:sp>
        <p:nvSpPr>
          <p:cNvPr id="3" name="Content Placeholder 2"/>
          <p:cNvSpPr>
            <a:spLocks noGrp="1"/>
          </p:cNvSpPr>
          <p:nvPr>
            <p:ph idx="1"/>
          </p:nvPr>
        </p:nvSpPr>
        <p:spPr/>
        <p:txBody>
          <a:bodyPr/>
          <a:lstStyle/>
          <a:p>
            <a:pPr marL="0" lvl="0" indent="0">
              <a:buNone/>
            </a:pPr>
            <a:r>
              <a:rPr b="1"/>
              <a:t>Námsmarkmið</a:t>
            </a:r>
          </a:p>
          <a:p>
            <a:pPr lvl="0"/>
            <a:r>
              <a:rPr/>
              <a:t>Fullstytta brot</a:t>
            </a:r>
          </a:p>
          <a:p>
            <a:pPr lvl="0"/>
            <a:r>
              <a:rPr/>
              <a:t>Margfalda brot</a:t>
            </a:r>
          </a:p>
          <a:p>
            <a:pPr lvl="0"/>
            <a:r>
              <a:rPr/>
              <a:t>Finna gagnhverfur</a:t>
            </a:r>
          </a:p>
          <a:p>
            <a:pPr lvl="0"/>
            <a:r>
              <a:rPr/>
              <a:t>Deila með brotum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Tafla 4.1</a:t>
            </a:r>
          </a:p>
        </p:txBody>
      </p:sp>
      <p:graphicFrame>
        <p:nvGraphicFramePr>
          <p:cNvPr id="6" name="Content Placeholder 5"/>
          <p:cNvGraphicFramePr>
            <a:graphicFrameLocks noGrp="1"/>
          </p:cNvGraphicFramePr>
          <p:nvPr>
            <p:ph idx="1"/>
          </p:nvPr>
        </p:nvGraphicFramePr>
        <p:xfrm>
          <a:off x="609600" y="952500"/>
          <a:ext cx="10972800" cy="5168900"/>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0">
                <a:tc>
                  <a:txBody>
                    <a:bodyPr/>
                    <a:lstStyle/>
                    <a:p>
                      <a:pPr marL="0" lvl="0" indent="0">
                        <a:buNone/>
                      </a:pPr>
                      <a:r>
                        <a:t>Gagntala</a:t>
                      </a:r>
                    </a:p>
                  </a:txBody>
                  <a:tcPr/>
                </a:tc>
                <a:tc>
                  <a:txBody>
                    <a:bodyPr/>
                    <a:lstStyle/>
                    <a:p>
                      <a:pPr marL="0" lvl="0" indent="0">
                        <a:buNone/>
                      </a:pPr>
                      <a:r>
                        <a:t>Tölugildi</a:t>
                      </a:r>
                    </a:p>
                  </a:txBody>
                  <a:tcPr/>
                </a:tc>
                <a:tc>
                  <a:txBody>
                    <a:bodyPr/>
                    <a:lstStyle/>
                    <a:p>
                      <a:pPr marL="0" lvl="0" indent="0">
                        <a:buNone/>
                      </a:pPr>
                      <a:r>
                        <a:t>Gagnhverfa</a:t>
                      </a:r>
                    </a:p>
                  </a:txBody>
                  <a:tcPr/>
                </a:tc>
                <a:extLst>
                  <a:ext uri="{0D108BD9-81ED-4DB2-BD59-A6C34878D82A}">
                    <a16:rowId xmlns:a16="http://schemas.microsoft.com/office/drawing/2014/main" val="10000"/>
                  </a:ext>
                </a:extLst>
              </a:tr>
              <a:tr h="0">
                <a:tc>
                  <a:txBody>
                    <a:bodyPr/>
                    <a:lstStyle/>
                    <a:p>
                      <a:pPr marL="0" lvl="0" indent="0">
                        <a:buNone/>
                      </a:pPr>
                      <a:r>
                        <a:t>hefur öfugt formerki</a:t>
                      </a:r>
                    </a:p>
                  </a:txBody>
                  <a:tcPr/>
                </a:tc>
                <a:tc>
                  <a:txBody>
                    <a:bodyPr/>
                    <a:lstStyle/>
                    <a:p>
                      <a:pPr marL="0" lvl="0" indent="0">
                        <a:buNone/>
                      </a:pPr>
                      <a:r>
                        <a:t>er aldrei neikvætt</a:t>
                      </a:r>
                    </a:p>
                  </a:txBody>
                  <a:tcPr/>
                </a:tc>
                <a:tc>
                  <a:txBody>
                    <a:bodyPr/>
                    <a:lstStyle/>
                    <a:p>
                      <a:pPr marL="0" lvl="0" indent="0">
                        <a:buNone/>
                      </a:pPr>
                      <a:r>
                        <a:t>hefur sama formerki; teljari og nefnari víxlast</a:t>
                      </a:r>
                    </a:p>
                  </a:txBody>
                  <a:tcPr/>
                </a:tc>
                <a:extLst>
                  <a:ext uri="{0D108BD9-81ED-4DB2-BD59-A6C34878D82A}">
                    <a16:rowId xmlns:a16="http://schemas.microsoft.com/office/drawing/2014/main" val="10001"/>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4.5</a:t>
            </a:r>
          </a:p>
        </p:txBody>
      </p:sp>
      <p:pic>
        <p:nvPicPr>
          <p:cNvPr id="3" name="Picture 1" descr="A rectangle is shown, labeled as one half. Below it is an identical rectangle split into three equal pieces, each labeled as one sixth."/>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Sýndur er rétthyrningur merktur sem einn helmingur. Fyrir neðan hann er eins rétthyrningur sem skipt hefur verið í þrjá jafnstóra hluta, hvern merktan sem einn sjötta.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4.6</a:t>
            </a:r>
          </a:p>
        </p:txBody>
      </p:sp>
      <p:pic>
        <p:nvPicPr>
          <p:cNvPr id="3" name="Picture 1" descr="A picture of a United States quarter is shown."/>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Bandaríska myntin quarter er að verðmæti einn fjórði úr dal.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normAutofit fontScale="90000"/>
          </a:bodyPr>
          <a:lstStyle/>
          <a:p>
            <a:pPr marL="0" lvl="0" indent="0">
              <a:buNone/>
              <a:defRPr>
                <a:solidFill>
                  <a:srgbClr val="548235"/>
                </a:solidFill>
              </a:defRPr>
            </a:pPr>
            <a:r>
              <a:rPr>
                <a:solidFill>
                  <a:srgbClr val="548235"/>
                </a:solidFill>
              </a:rPr>
              <a:t>4.3 Margföldun og deiling blandinna talna og samsettra brota</a:t>
            </a:r>
          </a:p>
        </p:txBody>
      </p:sp>
      <p:sp>
        <p:nvSpPr>
          <p:cNvPr id="3" name="Content Placeholder 2"/>
          <p:cNvSpPr>
            <a:spLocks noGrp="1"/>
          </p:cNvSpPr>
          <p:nvPr>
            <p:ph idx="1"/>
          </p:nvPr>
        </p:nvSpPr>
        <p:spPr/>
        <p:txBody>
          <a:bodyPr/>
          <a:lstStyle/>
          <a:p>
            <a:pPr marL="0" lvl="0" indent="0">
              <a:buNone/>
            </a:pPr>
            <a:r>
              <a:rPr b="1"/>
              <a:t>Námsmarkmið</a:t>
            </a:r>
          </a:p>
          <a:p>
            <a:pPr lvl="0"/>
            <a:r>
              <a:rPr/>
              <a:t>Margfalda og deila blöndnum tölum</a:t>
            </a:r>
          </a:p>
          <a:p>
            <a:pPr lvl="0"/>
            <a:r>
              <a:rPr/>
              <a:t>Setja orðasambönd fram sem stæður með brotum</a:t>
            </a:r>
          </a:p>
          <a:p>
            <a:pPr lvl="0"/>
            <a:r>
              <a:rPr/>
              <a:t>Einfalda samsett brot</a:t>
            </a:r>
          </a:p>
          <a:p>
            <a:pPr lvl="0"/>
            <a:r>
              <a:rPr/>
              <a:t>Einfalda stæður með brotastriki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4.4 Samlagning og frádráttur samnefndra brota</a:t>
            </a:r>
          </a:p>
        </p:txBody>
      </p:sp>
      <p:sp>
        <p:nvSpPr>
          <p:cNvPr id="3" name="Content Placeholder 2"/>
          <p:cNvSpPr>
            <a:spLocks noGrp="1"/>
          </p:cNvSpPr>
          <p:nvPr>
            <p:ph idx="1"/>
          </p:nvPr>
        </p:nvSpPr>
        <p:spPr/>
        <p:txBody>
          <a:bodyPr/>
          <a:lstStyle/>
          <a:p>
            <a:pPr marL="0" lvl="0" indent="0">
              <a:buNone/>
            </a:pPr>
            <a:r>
              <a:rPr b="1"/>
              <a:t>Námsmarkmið</a:t>
            </a:r>
          </a:p>
          <a:p>
            <a:pPr lvl="0"/>
            <a:r>
              <a:rPr/>
              <a:t>Sýna samlagningu brota með líkönum</a:t>
            </a:r>
          </a:p>
          <a:p>
            <a:pPr lvl="0"/>
            <a:r>
              <a:rPr/>
              <a:t>Leggja saman samnefnd brot</a:t>
            </a:r>
          </a:p>
          <a:p>
            <a:pPr lvl="0"/>
            <a:r>
              <a:rPr/>
              <a:t>Sýna frádrátt brota með líkönum</a:t>
            </a:r>
          </a:p>
          <a:p>
            <a:pPr lvl="0"/>
            <a:r>
              <a:rPr/>
              <a:t>Draga frá samnefnd brot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4.5 Samlagning og frádráttur ósamnefndra brota</a:t>
            </a:r>
          </a:p>
        </p:txBody>
      </p:sp>
      <p:sp>
        <p:nvSpPr>
          <p:cNvPr id="3" name="Content Placeholder 2"/>
          <p:cNvSpPr>
            <a:spLocks noGrp="1"/>
          </p:cNvSpPr>
          <p:nvPr>
            <p:ph idx="1"/>
          </p:nvPr>
        </p:nvSpPr>
        <p:spPr/>
        <p:txBody>
          <a:bodyPr/>
          <a:lstStyle/>
          <a:p>
            <a:pPr marL="0" lvl="0" indent="0">
              <a:buNone/>
            </a:pPr>
            <a:r>
              <a:rPr b="1"/>
              <a:t>Námsmarkmið</a:t>
            </a:r>
          </a:p>
          <a:p>
            <a:pPr lvl="0"/>
            <a:r>
              <a:rPr/>
              <a:t>Finna minnsta samnefnara (MSN)</a:t>
            </a:r>
          </a:p>
          <a:p>
            <a:pPr lvl="0"/>
            <a:r>
              <a:rPr/>
              <a:t>Umrita brot sem jafngild brot með minnsta samnefnara</a:t>
            </a:r>
          </a:p>
          <a:p>
            <a:pPr lvl="0"/>
            <a:r>
              <a:rPr/>
              <a:t>Leggja saman og draga frá brot með ólíka nefnara</a:t>
            </a:r>
          </a:p>
          <a:p>
            <a:pPr lvl="0"/>
            <a:r>
              <a:rPr/>
              <a:t>Þekkja og beita reikniaðgerðum með brotum</a:t>
            </a:r>
          </a:p>
          <a:p>
            <a:pPr lvl="0"/>
            <a:r>
              <a:rPr/>
              <a:t>Nota forgangsröð reikniaðgerða til að einfalda samsett brot</a:t>
            </a:r>
          </a:p>
          <a:p>
            <a:pPr lvl="0"/>
            <a:r>
              <a:rPr/>
              <a:t>Reikna gildi breytustæðna með brotum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Mynd 4.7</a:t>
            </a:r>
          </a:p>
        </p:txBody>
      </p:sp>
      <p:pic>
        <p:nvPicPr>
          <p:cNvPr id="3" name="Picture 1" descr="A quarter and a dime are shown. Below them, it reads 25 cents plus 10 cents. Below that, it reads 35 cents."/>
          <p:cNvPicPr>
            <a:picLocks noGrp="1" noChangeAspect="1"/>
          </p:cNvPicPr>
          <p:nvPr/>
        </p:nvPicPr>
        <p:blipFill>
          <a:blip r:embed="rId3"/>
          <a:stretch>
            <a:fillRect/>
          </a:stretch>
        </p:blipFill>
        <p:spPr bwMode="auto">
          <a:xfrm>
            <a:off x="2603500" y="952500"/>
            <a:ext cx="6985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Saman eru 25 senta peningur og 10 senta peningur 35 senta virði, eða 35100 úr dollara.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4.6 Samlagning og frádráttur blandinna talna</a:t>
            </a:r>
          </a:p>
        </p:txBody>
      </p:sp>
      <p:sp>
        <p:nvSpPr>
          <p:cNvPr id="3" name="Content Placeholder 2"/>
          <p:cNvSpPr>
            <a:spLocks noGrp="1"/>
          </p:cNvSpPr>
          <p:nvPr>
            <p:ph idx="1"/>
          </p:nvPr>
        </p:nvSpPr>
        <p:spPr/>
        <p:txBody>
          <a:bodyPr/>
          <a:lstStyle/>
          <a:p>
            <a:pPr marL="0" lvl="0" indent="0">
              <a:buNone/>
            </a:pPr>
            <a:r>
              <a:rPr b="1"/>
              <a:t>Námsmarkmið</a:t>
            </a:r>
          </a:p>
          <a:p>
            <a:pPr lvl="0"/>
            <a:r>
              <a:rPr/>
              <a:t>Sýna samlagningu blandinna talna með sama nefnara</a:t>
            </a:r>
          </a:p>
          <a:p>
            <a:pPr lvl="0"/>
            <a:r>
              <a:rPr/>
              <a:t>Leggja saman blandnar tölur með sama nefnara</a:t>
            </a:r>
          </a:p>
          <a:p>
            <a:pPr lvl="0"/>
            <a:r>
              <a:rPr/>
              <a:t>Sýna frádrátt blandinna talna</a:t>
            </a:r>
          </a:p>
          <a:p>
            <a:pPr lvl="0"/>
            <a:r>
              <a:rPr/>
              <a:t>Draga frá blandnar tölur með sama nefnara</a:t>
            </a:r>
          </a:p>
          <a:p>
            <a:pPr lvl="0"/>
            <a:r>
              <a:rPr/>
              <a:t>Leggja saman og draga frá blandnar tölur með ólíka nefnara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Tafla 4.2</a:t>
            </a:r>
          </a:p>
        </p:txBody>
      </p:sp>
      <mc:AlternateContent xmlns:mc="http://schemas.openxmlformats.org/markup-compatibility/2006" xmlns:a14="http://schemas.microsoft.com/office/drawing/2010/main">
        <mc:Choice Requires="a14">
          <p:graphicFrame>
            <p:nvGraphicFramePr>
              <p:cNvPr id="6" name="Content Placeholder 5"/>
              <p:cNvGraphicFramePr>
                <a:graphicFrameLocks noGrp="1"/>
              </p:cNvGraphicFramePr>
              <p:nvPr>
                <p:ph idx="1"/>
              </p:nvPr>
            </p:nvGraphicFramePr>
            <p:xfrm>
              <a:off x="609600" y="952500"/>
              <a:ext cx="10972800" cy="4114038"/>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0">
                    <a:tc>
                      <a:txBody>
                        <a:bodyPr/>
                        <a:lstStyle/>
                        <a:p>
                          <a:pPr marL="0" lvl="0" indent="0">
                            <a:buNone/>
                          </a:pPr>
                          <a:r>
                            <a:t>Blandnar tölur</a:t>
                          </a:r>
                        </a:p>
                      </a:txBody>
                      <a:tcPr/>
                    </a:tc>
                    <a:tc>
                      <a:txBody>
                        <a:bodyPr/>
                        <a:lstStyle/>
                        <a:p>
                          <a:pPr marL="0" lvl="0" indent="0">
                            <a:buNone/>
                          </a:pPr>
                          <a:r>
                            <a:t>Eiginleg brot</a:t>
                          </a:r>
                        </a:p>
                      </a:txBody>
                      <a:tcPr/>
                    </a:tc>
                    <a:extLst>
                      <a:ext uri="{0D108BD9-81ED-4DB2-BD59-A6C34878D82A}">
                        <a16:rowId xmlns:a16="http://schemas.microsoft.com/office/drawing/2014/main" val="10000"/>
                      </a:ext>
                    </a:extLst>
                  </a:tr>
                  <a:tr h="0">
                    <a:tc>
                      <a:txBody>
                        <a:bodyPr/>
                        <a:lstStyle/>
                        <a:p>
                          <a:pPr marL="0" lvl="0" indent="0">
                            <a:buNone/>
                          </a:pPr>
                          <a14:m>
                            <m:oMathPara xmlns:m="http://schemas.openxmlformats.org/officeDocument/2006/math">
                              <m:oMathParaPr>
                                <m:jc m:val="centerGroup"/>
                              </m:oMathParaPr>
                              <m:oMath xmlns:m="http://schemas.openxmlformats.org/officeDocument/2006/math">
                                <m:m>
                                  <m:mPr>
                                    <m:mcs>
                                      <m:mc>
                                        <m:mcPr>
                                          <m:count m:val="1"/>
                                          <m:mcJc m:val="center"/>
                                        </m:mcPr>
                                      </m:mc>
                                    </m:mcs>
                                    <m:ctrlPr>
                                      <a:rPr i="1">
                                        <a:latin typeface="Cambria Math" panose="02040503050406030204" pitchFamily="18" charset="0"/>
                                      </a:rPr>
                                    </m:ctrlPr>
                                  </m:mPr>
                                  <m:mr>
                                    <m:e/>
                                  </m:mr>
                                  <m:mr>
                                    <m:e/>
                                  </m:mr>
                                  <m:mr>
                                    <m:e>
                                      <m:r>
                                        <a:rPr>
                                          <a:latin typeface="Cambria Math" panose="02040503050406030204" pitchFamily="18" charset="0"/>
                                        </a:rPr>
                                        <m:t> 3</m:t>
                                      </m:r>
                                      <m:f>
                                        <m:fPr>
                                          <m:ctrlPr>
                                            <a:rPr i="1">
                                              <a:latin typeface="Cambria Math" panose="02040503050406030204" pitchFamily="18" charset="0"/>
                                            </a:rPr>
                                          </m:ctrlPr>
                                        </m:fPr>
                                        <m:num>
                                          <m:r>
                                            <a:rPr>
                                              <a:latin typeface="Cambria Math" panose="02040503050406030204" pitchFamily="18" charset="0"/>
                                            </a:rPr>
                                            <m:t>2</m:t>
                                          </m:r>
                                        </m:num>
                                        <m:den>
                                          <m:r>
                                            <a:rPr>
                                              <a:latin typeface="Cambria Math" panose="02040503050406030204" pitchFamily="18" charset="0"/>
                                            </a:rPr>
                                            <m:t>5</m:t>
                                          </m:r>
                                        </m:den>
                                      </m:f>
                                    </m:e>
                                  </m:mr>
                                  <m:mr>
                                    <m:e>
                                      <m:f>
                                        <m:fPr>
                                          <m:ctrlPr>
                                            <a:rPr i="1">
                                              <a:latin typeface="Cambria Math" panose="02040503050406030204" pitchFamily="18" charset="0"/>
                                            </a:rPr>
                                          </m:ctrlPr>
                                        </m:fPr>
                                        <m:num>
                                          <m:r>
                                            <a:rPr>
                                              <a:latin typeface="Cambria Math" panose="02040503050406030204" pitchFamily="18" charset="0"/>
                                            </a:rPr>
                                            <m:t>+6</m:t>
                                          </m:r>
                                          <m:f>
                                            <m:fPr>
                                              <m:ctrlPr>
                                                <a:rPr i="1">
                                                  <a:latin typeface="Cambria Math" panose="02040503050406030204" pitchFamily="18" charset="0"/>
                                                </a:rPr>
                                              </m:ctrlPr>
                                            </m:fPr>
                                            <m:num>
                                              <m:r>
                                                <a:rPr>
                                                  <a:latin typeface="Cambria Math" panose="02040503050406030204" pitchFamily="18" charset="0"/>
                                                </a:rPr>
                                                <m:t>4</m:t>
                                              </m:r>
                                            </m:num>
                                            <m:den>
                                              <m:r>
                                                <a:rPr>
                                                  <a:latin typeface="Cambria Math" panose="02040503050406030204" pitchFamily="18" charset="0"/>
                                                </a:rPr>
                                                <m:t>5</m:t>
                                              </m:r>
                                            </m:den>
                                          </m:f>
                                        </m:num>
                                        <m:den>
                                          <m:r>
                                            <a:rPr>
                                              <a:latin typeface="Cambria Math" panose="02040503050406030204" pitchFamily="18" charset="0"/>
                                            </a:rPr>
                                            <m:t> 9</m:t>
                                          </m:r>
                                          <m:f>
                                            <m:fPr>
                                              <m:ctrlPr>
                                                <a:rPr i="1">
                                                  <a:latin typeface="Cambria Math" panose="02040503050406030204" pitchFamily="18" charset="0"/>
                                                </a:rPr>
                                              </m:ctrlPr>
                                            </m:fPr>
                                            <m:num>
                                              <m:r>
                                                <a:rPr>
                                                  <a:latin typeface="Cambria Math" panose="02040503050406030204" pitchFamily="18" charset="0"/>
                                                </a:rPr>
                                                <m:t>6</m:t>
                                              </m:r>
                                            </m:num>
                                            <m:den>
                                              <m:r>
                                                <a:rPr>
                                                  <a:latin typeface="Cambria Math" panose="02040503050406030204" pitchFamily="18" charset="0"/>
                                                </a:rPr>
                                                <m:t>5</m:t>
                                              </m:r>
                                            </m:den>
                                          </m:f>
                                        </m:den>
                                      </m:f>
                                    </m:e>
                                  </m:mr>
                                  <m:mr>
                                    <m:e>
                                      <m:r>
                                        <a:rPr>
                                          <a:latin typeface="Cambria Math" panose="02040503050406030204" pitchFamily="18" charset="0"/>
                                        </a:rPr>
                                        <m:t>9+</m:t>
                                      </m:r>
                                      <m:f>
                                        <m:fPr>
                                          <m:ctrlPr>
                                            <a:rPr i="1">
                                              <a:latin typeface="Cambria Math" panose="02040503050406030204" pitchFamily="18" charset="0"/>
                                            </a:rPr>
                                          </m:ctrlPr>
                                        </m:fPr>
                                        <m:num>
                                          <m:r>
                                            <a:rPr>
                                              <a:latin typeface="Cambria Math" panose="02040503050406030204" pitchFamily="18" charset="0"/>
                                            </a:rPr>
                                            <m:t>6</m:t>
                                          </m:r>
                                        </m:num>
                                        <m:den>
                                          <m:r>
                                            <a:rPr>
                                              <a:latin typeface="Cambria Math" panose="02040503050406030204" pitchFamily="18" charset="0"/>
                                            </a:rPr>
                                            <m:t>5</m:t>
                                          </m:r>
                                        </m:den>
                                      </m:f>
                                    </m:e>
                                  </m:mr>
                                  <m:mr>
                                    <m:e>
                                      <m:r>
                                        <a:rPr>
                                          <a:latin typeface="Cambria Math" panose="02040503050406030204" pitchFamily="18" charset="0"/>
                                        </a:rPr>
                                        <m:t>9+1</m:t>
                                      </m:r>
                                      <m:f>
                                        <m:fPr>
                                          <m:ctrlPr>
                                            <a:rPr i="1">
                                              <a:latin typeface="Cambria Math" panose="02040503050406030204" pitchFamily="18" charset="0"/>
                                            </a:rPr>
                                          </m:ctrlPr>
                                        </m:fPr>
                                        <m:num>
                                          <m:r>
                                            <a:rPr>
                                              <a:latin typeface="Cambria Math" panose="02040503050406030204" pitchFamily="18" charset="0"/>
                                            </a:rPr>
                                            <m:t>1</m:t>
                                          </m:r>
                                        </m:num>
                                        <m:den>
                                          <m:r>
                                            <a:rPr>
                                              <a:latin typeface="Cambria Math" panose="02040503050406030204" pitchFamily="18" charset="0"/>
                                            </a:rPr>
                                            <m:t>5</m:t>
                                          </m:r>
                                        </m:den>
                                      </m:f>
                                    </m:e>
                                  </m:mr>
                                  <m:mr>
                                    <m:e>
                                      <m:r>
                                        <a:rPr>
                                          <a:latin typeface="Cambria Math" panose="02040503050406030204" pitchFamily="18" charset="0"/>
                                        </a:rPr>
                                        <m:t>10</m:t>
                                      </m:r>
                                      <m:f>
                                        <m:fPr>
                                          <m:ctrlPr>
                                            <a:rPr i="1">
                                              <a:latin typeface="Cambria Math" panose="02040503050406030204" pitchFamily="18" charset="0"/>
                                            </a:rPr>
                                          </m:ctrlPr>
                                        </m:fPr>
                                        <m:num>
                                          <m:r>
                                            <a:rPr>
                                              <a:latin typeface="Cambria Math" panose="02040503050406030204" pitchFamily="18" charset="0"/>
                                            </a:rPr>
                                            <m:t>1</m:t>
                                          </m:r>
                                        </m:num>
                                        <m:den>
                                          <m:r>
                                            <a:rPr>
                                              <a:latin typeface="Cambria Math" panose="02040503050406030204" pitchFamily="18" charset="0"/>
                                            </a:rPr>
                                            <m:t>5</m:t>
                                          </m:r>
                                        </m:den>
                                      </m:f>
                                    </m:e>
                                  </m:mr>
                                </m:m>
                              </m:oMath>
                            </m:oMathPara>
                          </a14:m>
                          <a:endParaRPr/>
                        </a:p>
                      </a:txBody>
                      <a:tcPr/>
                    </a:tc>
                    <a:tc>
                      <a:txBody>
                        <a:bodyPr/>
                        <a:lstStyle/>
                        <a:p>
                          <a:pPr marL="0" lvl="0" indent="0">
                            <a:buNone/>
                          </a:pPr>
                          <a14:m>
                            <m:oMathPara xmlns:m="http://schemas.openxmlformats.org/officeDocument/2006/math">
                              <m:oMathParaPr>
                                <m:jc m:val="centerGroup"/>
                              </m:oMathParaPr>
                              <m:oMath xmlns:m="http://schemas.openxmlformats.org/officeDocument/2006/math">
                                <m:m>
                                  <m:mPr>
                                    <m:mcs>
                                      <m:mc>
                                        <m:mcPr>
                                          <m:count m:val="1"/>
                                          <m:mcJc m:val="center"/>
                                        </m:mcPr>
                                      </m:mc>
                                    </m:mcs>
                                    <m:ctrlPr>
                                      <a:rPr i="1">
                                        <a:latin typeface="Cambria Math" panose="02040503050406030204" pitchFamily="18" charset="0"/>
                                      </a:rPr>
                                    </m:ctrlPr>
                                  </m:mPr>
                                  <m:mr>
                                    <m:e/>
                                  </m:mr>
                                  <m:mr>
                                    <m:e>
                                      <m:r>
                                        <a:rPr>
                                          <a:latin typeface="Cambria Math" panose="02040503050406030204" pitchFamily="18" charset="0"/>
                                        </a:rPr>
                                        <m:t>3</m:t>
                                      </m:r>
                                      <m:f>
                                        <m:fPr>
                                          <m:ctrlPr>
                                            <a:rPr i="1">
                                              <a:latin typeface="Cambria Math" panose="02040503050406030204" pitchFamily="18" charset="0"/>
                                            </a:rPr>
                                          </m:ctrlPr>
                                        </m:fPr>
                                        <m:num>
                                          <m:r>
                                            <a:rPr>
                                              <a:latin typeface="Cambria Math" panose="02040503050406030204" pitchFamily="18" charset="0"/>
                                            </a:rPr>
                                            <m:t>2</m:t>
                                          </m:r>
                                        </m:num>
                                        <m:den>
                                          <m:r>
                                            <a:rPr>
                                              <a:latin typeface="Cambria Math" panose="02040503050406030204" pitchFamily="18" charset="0"/>
                                            </a:rPr>
                                            <m:t>5</m:t>
                                          </m:r>
                                        </m:den>
                                      </m:f>
                                      <m:r>
                                        <a:rPr>
                                          <a:latin typeface="Cambria Math" panose="02040503050406030204" pitchFamily="18" charset="0"/>
                                        </a:rPr>
                                        <m:t>+6</m:t>
                                      </m:r>
                                      <m:f>
                                        <m:fPr>
                                          <m:ctrlPr>
                                            <a:rPr i="1">
                                              <a:latin typeface="Cambria Math" panose="02040503050406030204" pitchFamily="18" charset="0"/>
                                            </a:rPr>
                                          </m:ctrlPr>
                                        </m:fPr>
                                        <m:num>
                                          <m:r>
                                            <a:rPr>
                                              <a:latin typeface="Cambria Math" panose="02040503050406030204" pitchFamily="18" charset="0"/>
                                            </a:rPr>
                                            <m:t>4</m:t>
                                          </m:r>
                                        </m:num>
                                        <m:den>
                                          <m:r>
                                            <a:rPr>
                                              <a:latin typeface="Cambria Math" panose="02040503050406030204" pitchFamily="18" charset="0"/>
                                            </a:rPr>
                                            <m:t>5</m:t>
                                          </m:r>
                                        </m:den>
                                      </m:f>
                                    </m:e>
                                  </m:mr>
                                  <m:mr>
                                    <m:e>
                                      <m:f>
                                        <m:fPr>
                                          <m:ctrlPr>
                                            <a:rPr i="1">
                                              <a:latin typeface="Cambria Math" panose="02040503050406030204" pitchFamily="18" charset="0"/>
                                            </a:rPr>
                                          </m:ctrlPr>
                                        </m:fPr>
                                        <m:num>
                                          <m:r>
                                            <a:rPr>
                                              <a:latin typeface="Cambria Math" panose="02040503050406030204" pitchFamily="18" charset="0"/>
                                            </a:rPr>
                                            <m:t>17</m:t>
                                          </m:r>
                                        </m:num>
                                        <m:den>
                                          <m:r>
                                            <a:rPr>
                                              <a:latin typeface="Cambria Math" panose="02040503050406030204" pitchFamily="18" charset="0"/>
                                            </a:rPr>
                                            <m:t>5</m:t>
                                          </m:r>
                                        </m:den>
                                      </m:f>
                                      <m:r>
                                        <a:rPr>
                                          <a:latin typeface="Cambria Math" panose="02040503050406030204" pitchFamily="18" charset="0"/>
                                        </a:rPr>
                                        <m:t>+</m:t>
                                      </m:r>
                                      <m:f>
                                        <m:fPr>
                                          <m:ctrlPr>
                                            <a:rPr i="1">
                                              <a:latin typeface="Cambria Math" panose="02040503050406030204" pitchFamily="18" charset="0"/>
                                            </a:rPr>
                                          </m:ctrlPr>
                                        </m:fPr>
                                        <m:num>
                                          <m:r>
                                            <a:rPr>
                                              <a:latin typeface="Cambria Math" panose="02040503050406030204" pitchFamily="18" charset="0"/>
                                            </a:rPr>
                                            <m:t>34</m:t>
                                          </m:r>
                                        </m:num>
                                        <m:den>
                                          <m:r>
                                            <a:rPr>
                                              <a:latin typeface="Cambria Math" panose="02040503050406030204" pitchFamily="18" charset="0"/>
                                            </a:rPr>
                                            <m:t>5</m:t>
                                          </m:r>
                                        </m:den>
                                      </m:f>
                                    </m:e>
                                  </m:mr>
                                  <m:mr>
                                    <m:e>
                                      <m:f>
                                        <m:fPr>
                                          <m:ctrlPr>
                                            <a:rPr i="1">
                                              <a:latin typeface="Cambria Math" panose="02040503050406030204" pitchFamily="18" charset="0"/>
                                            </a:rPr>
                                          </m:ctrlPr>
                                        </m:fPr>
                                        <m:num>
                                          <m:r>
                                            <a:rPr>
                                              <a:latin typeface="Cambria Math" panose="02040503050406030204" pitchFamily="18" charset="0"/>
                                            </a:rPr>
                                            <m:t>51</m:t>
                                          </m:r>
                                        </m:num>
                                        <m:den>
                                          <m:r>
                                            <a:rPr>
                                              <a:latin typeface="Cambria Math" panose="02040503050406030204" pitchFamily="18" charset="0"/>
                                            </a:rPr>
                                            <m:t>5</m:t>
                                          </m:r>
                                        </m:den>
                                      </m:f>
                                    </m:e>
                                  </m:mr>
                                  <m:mr>
                                    <m:e>
                                      <m:r>
                                        <a:rPr>
                                          <a:latin typeface="Cambria Math" panose="02040503050406030204" pitchFamily="18" charset="0"/>
                                        </a:rPr>
                                        <m:t>10</m:t>
                                      </m:r>
                                      <m:f>
                                        <m:fPr>
                                          <m:ctrlPr>
                                            <a:rPr i="1">
                                              <a:latin typeface="Cambria Math" panose="02040503050406030204" pitchFamily="18" charset="0"/>
                                            </a:rPr>
                                          </m:ctrlPr>
                                        </m:fPr>
                                        <m:num>
                                          <m:r>
                                            <a:rPr>
                                              <a:latin typeface="Cambria Math" panose="02040503050406030204" pitchFamily="18" charset="0"/>
                                            </a:rPr>
                                            <m:t>1</m:t>
                                          </m:r>
                                        </m:num>
                                        <m:den>
                                          <m:r>
                                            <a:rPr>
                                              <a:latin typeface="Cambria Math" panose="02040503050406030204" pitchFamily="18" charset="0"/>
                                            </a:rPr>
                                            <m:t>5</m:t>
                                          </m:r>
                                        </m:den>
                                      </m:f>
                                    </m:e>
                                  </m:mr>
                                </m:m>
                              </m:oMath>
                            </m:oMathPara>
                          </a14:m>
                          <a:endParaRPr/>
                        </a:p>
                      </a:txBody>
                      <a:tcPr/>
                    </a:tc>
                    <a:extLst>
                      <a:ext uri="{0D108BD9-81ED-4DB2-BD59-A6C34878D82A}">
                        <a16:rowId xmlns:a16="http://schemas.microsoft.com/office/drawing/2014/main" val="10001"/>
                      </a:ext>
                    </a:extLst>
                  </a:tr>
                </a:tbl>
              </a:graphicData>
            </a:graphic>
          </p:graphicFrame>
        </mc:Choice>
        <mc:Fallback xmlns="">
          <p:graphicFrame>
            <p:nvGraphicFramePr>
              <p:cNvPr id="6" name="Content Placeholder 5"/>
              <p:cNvGraphicFramePr>
                <a:graphicFrameLocks noGrp="1"/>
              </p:cNvGraphicFramePr>
              <p:nvPr>
                <p:ph idx="1"/>
              </p:nvPr>
            </p:nvGraphicFramePr>
            <p:xfrm>
              <a:off x="609600" y="952500"/>
              <a:ext cx="10972800" cy="4114038"/>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365760">
                    <a:tc>
                      <a:txBody>
                        <a:bodyPr/>
                        <a:lstStyle/>
                        <a:p>
                          <a:pPr marL="0" lvl="0" indent="0">
                            <a:buNone/>
                          </a:pPr>
                          <a:r>
                            <a:t>Blandnar tölur</a:t>
                          </a:r>
                        </a:p>
                      </a:txBody>
                      <a:tcPr/>
                    </a:tc>
                    <a:tc>
                      <a:txBody>
                        <a:bodyPr/>
                        <a:lstStyle/>
                        <a:p>
                          <a:pPr marL="0" lvl="0" indent="0">
                            <a:buNone/>
                          </a:pPr>
                          <a:r>
                            <a:t>Eiginleg brot</a:t>
                          </a:r>
                        </a:p>
                      </a:txBody>
                      <a:tcPr/>
                    </a:tc>
                    <a:extLst>
                      <a:ext uri="{0D108BD9-81ED-4DB2-BD59-A6C34878D82A}">
                        <a16:rowId xmlns:a16="http://schemas.microsoft.com/office/drawing/2014/main" val="10000"/>
                      </a:ext>
                    </a:extLst>
                  </a:tr>
                  <a:tr h="3748278">
                    <a:tc>
                      <a:txBody>
                        <a:bodyPr/>
                        <a:lstStyle/>
                        <a:p>
                          <a:endParaRPr lang="en-US"/>
                        </a:p>
                      </a:txBody>
                      <a:tcPr>
                        <a:blipFill>
                          <a:blip r:embed="rId2"/>
                          <a:stretch>
                            <a:fillRect l="-231" t="-10847" r="-100694" b="-1017"/>
                          </a:stretch>
                        </a:blipFill>
                      </a:tcPr>
                    </a:tc>
                    <a:tc>
                      <a:txBody>
                        <a:bodyPr/>
                        <a:lstStyle/>
                        <a:p>
                          <a:endParaRPr lang="en-US"/>
                        </a:p>
                      </a:txBody>
                      <a:tcPr>
                        <a:blipFill>
                          <a:blip r:embed="rId2"/>
                          <a:stretch>
                            <a:fillRect l="-100231" t="-10847" r="-694" b="-1017"/>
                          </a:stretch>
                        </a:blipFill>
                      </a:tcPr>
                    </a:tc>
                    <a:extLst>
                      <a:ext uri="{0D108BD9-81ED-4DB2-BD59-A6C34878D82A}">
                        <a16:rowId xmlns:a16="http://schemas.microsoft.com/office/drawing/2014/main" val="10001"/>
                      </a:ext>
                    </a:extLst>
                  </a:tr>
                </a:tbl>
              </a:graphicData>
            </a:graphic>
          </p:graphicFrame>
        </mc:Fallback>
      </mc:AlternateContent>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4.7 Leysa jöfnur með brotum</a:t>
            </a:r>
          </a:p>
        </p:txBody>
      </p:sp>
      <p:sp>
        <p:nvSpPr>
          <p:cNvPr id="3" name="Content Placeholder 2"/>
          <p:cNvSpPr>
            <a:spLocks noGrp="1"/>
          </p:cNvSpPr>
          <p:nvPr>
            <p:ph idx="1"/>
          </p:nvPr>
        </p:nvSpPr>
        <p:spPr/>
        <p:txBody>
          <a:bodyPr/>
          <a:lstStyle/>
          <a:p>
            <a:pPr marL="0" lvl="0" indent="0">
              <a:buNone/>
            </a:pPr>
            <a:r>
              <a:rPr b="1"/>
              <a:t>Námsmarkmið</a:t>
            </a:r>
          </a:p>
          <a:p>
            <a:pPr lvl="0"/>
            <a:r>
              <a:rPr/>
              <a:t>Ákvarða hvort brot sé lausn jöfnu</a:t>
            </a:r>
          </a:p>
          <a:p>
            <a:pPr lvl="0"/>
            <a:r>
              <a:rPr/>
              <a:t>Leysa jöfnur með brotum með því að nota samlagningar-, frádráttar- og deilingareglur jafna</a:t>
            </a:r>
          </a:p>
          <a:p>
            <a:pPr lvl="0"/>
            <a:r>
              <a:rPr/>
              <a:t>Leysa jöfnur með margföldunarreglu jafna</a:t>
            </a:r>
          </a:p>
          <a:p>
            <a:pPr lvl="0"/>
            <a:r>
              <a:rPr/>
              <a:t>Umrita setningar sem jöfnur og leysa þær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Tafla 4.3</a:t>
            </a:r>
          </a:p>
        </p:txBody>
      </p:sp>
      <mc:AlternateContent xmlns:mc="http://schemas.openxmlformats.org/markup-compatibility/2006">
        <mc:Choice xmlns:a14="http://schemas.microsoft.com/office/drawing/2010/main" Requires="a14">
          <p:graphicFrame>
            <p:nvGraphicFramePr>
              <p:cNvPr id="6" name="Content Placeholder 5"/>
              <p:cNvGraphicFramePr>
                <a:graphicFrameLocks noGrp="1"/>
              </p:cNvGraphicFramePr>
              <p:nvPr>
                <p:ph idx="1"/>
                <p:extLst>
                  <p:ext uri="{D42A27DB-BD31-4B8C-83A1-F6EECF244321}">
                    <p14:modId xmlns:p14="http://schemas.microsoft.com/office/powerpoint/2010/main" val="734756237"/>
                  </p:ext>
                </p:extLst>
              </p:nvPr>
            </p:nvGraphicFramePr>
            <p:xfrm>
              <a:off x="609600" y="952500"/>
              <a:ext cx="10972800" cy="1583817"/>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0">
                    <a:tc>
                      <a:txBody>
                        <a:bodyPr/>
                        <a:lstStyle/>
                        <a:p>
                          <a:pPr marL="0" lvl="0" indent="0">
                            <a:buNone/>
                          </a:pPr>
                          <a:endParaRPr/>
                        </a:p>
                      </a:txBody>
                      <a:tcPr/>
                    </a:tc>
                    <a:tc>
                      <a:txBody>
                        <a:bodyPr/>
                        <a:lstStyle/>
                        <a:p>
                          <a:pPr marL="0" lvl="0" indent="0">
                            <a:buNone/>
                          </a:pPr>
                          <a:endParaRPr dirty="0"/>
                        </a:p>
                      </a:txBody>
                      <a:tcPr/>
                    </a:tc>
                    <a:extLst>
                      <a:ext uri="{0D108BD9-81ED-4DB2-BD59-A6C34878D82A}">
                        <a16:rowId xmlns:a16="http://schemas.microsoft.com/office/drawing/2014/main" val="3248849671"/>
                      </a:ext>
                    </a:extLst>
                  </a:tr>
                  <a:tr h="0">
                    <a:tc>
                      <a:txBody>
                        <a:bodyPr/>
                        <a:lstStyle/>
                        <a:p>
                          <a:pPr marL="0" lvl="0" indent="0">
                            <a:buNone/>
                          </a:pPr>
                          <a:r>
                            <a:t>ef </a:t>
                          </a:r>
                          <a14:m>
                            <m:oMath xmlns:m="http://schemas.openxmlformats.org/officeDocument/2006/math">
                              <m:r>
                                <a:rPr>
                                  <a:latin typeface="Cambria Math" panose="02040503050406030204" pitchFamily="18" charset="0"/>
                                </a:rPr>
                                <m:t>𝑎</m:t>
                              </m:r>
                              <m:r>
                                <a:rPr>
                                  <a:latin typeface="Cambria Math" panose="02040503050406030204" pitchFamily="18" charset="0"/>
                                </a:rPr>
                                <m:t>=</m:t>
                              </m:r>
                              <m:r>
                                <a:rPr>
                                  <a:latin typeface="Cambria Math" panose="02040503050406030204" pitchFamily="18" charset="0"/>
                                </a:rPr>
                                <m:t>𝑏</m:t>
                              </m:r>
                              <m:r>
                                <a:rPr>
                                  <a:latin typeface="Cambria Math" panose="02040503050406030204" pitchFamily="18" charset="0"/>
                                </a:rPr>
                                <m:t>,</m:t>
                              </m:r>
                            </m:oMath>
                          </a14:m>
                          <a:r>
                            <a:t> þá </a:t>
                          </a:r>
                          <a14:m>
                            <m:oMath xmlns:m="http://schemas.openxmlformats.org/officeDocument/2006/math">
                              <m:r>
                                <a:rPr>
                                  <a:latin typeface="Cambria Math" panose="02040503050406030204" pitchFamily="18" charset="0"/>
                                </a:rPr>
                                <m:t>𝑎</m:t>
                              </m:r>
                              <m:r>
                                <a:rPr>
                                  <a:latin typeface="Cambria Math" panose="02040503050406030204" pitchFamily="18" charset="0"/>
                                </a:rPr>
                                <m:t>+</m:t>
                              </m:r>
                              <m:r>
                                <a:rPr>
                                  <a:latin typeface="Cambria Math" panose="02040503050406030204" pitchFamily="18" charset="0"/>
                                </a:rPr>
                                <m:t>𝑐</m:t>
                              </m:r>
                              <m:r>
                                <a:rPr>
                                  <a:latin typeface="Cambria Math" panose="02040503050406030204" pitchFamily="18" charset="0"/>
                                </a:rPr>
                                <m:t>=</m:t>
                              </m:r>
                              <m:r>
                                <a:rPr>
                                  <a:latin typeface="Cambria Math" panose="02040503050406030204" pitchFamily="18" charset="0"/>
                                </a:rPr>
                                <m:t>𝑏</m:t>
                              </m:r>
                              <m:r>
                                <a:rPr>
                                  <a:latin typeface="Cambria Math" panose="02040503050406030204" pitchFamily="18" charset="0"/>
                                </a:rPr>
                                <m:t>+</m:t>
                              </m:r>
                              <m:r>
                                <a:rPr>
                                  <a:latin typeface="Cambria Math" panose="02040503050406030204" pitchFamily="18" charset="0"/>
                                </a:rPr>
                                <m:t>𝑐</m:t>
                              </m:r>
                              <m:r>
                                <a:rPr>
                                  <a:latin typeface="Cambria Math" panose="02040503050406030204" pitchFamily="18" charset="0"/>
                                </a:rPr>
                                <m:t>.</m:t>
                              </m:r>
                            </m:oMath>
                          </a14:m>
                          <a:endParaRPr/>
                        </a:p>
                      </a:txBody>
                      <a:tcPr/>
                    </a:tc>
                    <a:tc>
                      <a:txBody>
                        <a:bodyPr/>
                        <a:lstStyle/>
                        <a:p>
                          <a:pPr marL="0" lvl="0" indent="0">
                            <a:buNone/>
                          </a:pPr>
                          <a:r>
                            <a:t>Samlagningarregla fyrir jöfnur</a:t>
                          </a:r>
                        </a:p>
                      </a:txBody>
                      <a:tcPr/>
                    </a:tc>
                    <a:extLst>
                      <a:ext uri="{0D108BD9-81ED-4DB2-BD59-A6C34878D82A}">
                        <a16:rowId xmlns:a16="http://schemas.microsoft.com/office/drawing/2014/main" val="10000"/>
                      </a:ext>
                    </a:extLst>
                  </a:tr>
                  <a:tr h="0">
                    <a:tc>
                      <a:txBody>
                        <a:bodyPr/>
                        <a:lstStyle/>
                        <a:p>
                          <a:pPr marL="0" lvl="0" indent="0">
                            <a:buNone/>
                          </a:pPr>
                          <a:r>
                            <a:t>ef </a:t>
                          </a:r>
                          <a14:m>
                            <m:oMath xmlns:m="http://schemas.openxmlformats.org/officeDocument/2006/math">
                              <m:r>
                                <a:rPr>
                                  <a:latin typeface="Cambria Math" panose="02040503050406030204" pitchFamily="18" charset="0"/>
                                </a:rPr>
                                <m:t>𝑎</m:t>
                              </m:r>
                              <m:r>
                                <a:rPr>
                                  <a:latin typeface="Cambria Math" panose="02040503050406030204" pitchFamily="18" charset="0"/>
                                </a:rPr>
                                <m:t>=</m:t>
                              </m:r>
                              <m:r>
                                <a:rPr>
                                  <a:latin typeface="Cambria Math" panose="02040503050406030204" pitchFamily="18" charset="0"/>
                                </a:rPr>
                                <m:t>𝑏</m:t>
                              </m:r>
                              <m:r>
                                <a:rPr>
                                  <a:latin typeface="Cambria Math" panose="02040503050406030204" pitchFamily="18" charset="0"/>
                                </a:rPr>
                                <m:t>,</m:t>
                              </m:r>
                            </m:oMath>
                          </a14:m>
                          <a:r>
                            <a:t> þá </a:t>
                          </a:r>
                          <a14:m>
                            <m:oMath xmlns:m="http://schemas.openxmlformats.org/officeDocument/2006/math">
                              <m:r>
                                <a:rPr>
                                  <a:latin typeface="Cambria Math" panose="02040503050406030204" pitchFamily="18" charset="0"/>
                                </a:rPr>
                                <m:t>𝑎</m:t>
                              </m:r>
                              <m:r>
                                <a:rPr>
                                  <a:latin typeface="Cambria Math" panose="02040503050406030204" pitchFamily="18" charset="0"/>
                                </a:rPr>
                                <m:t>−</m:t>
                              </m:r>
                              <m:r>
                                <a:rPr>
                                  <a:latin typeface="Cambria Math" panose="02040503050406030204" pitchFamily="18" charset="0"/>
                                </a:rPr>
                                <m:t>𝑐</m:t>
                              </m:r>
                              <m:r>
                                <a:rPr>
                                  <a:latin typeface="Cambria Math" panose="02040503050406030204" pitchFamily="18" charset="0"/>
                                </a:rPr>
                                <m:t>=</m:t>
                              </m:r>
                              <m:r>
                                <a:rPr>
                                  <a:latin typeface="Cambria Math" panose="02040503050406030204" pitchFamily="18" charset="0"/>
                                </a:rPr>
                                <m:t>𝑏</m:t>
                              </m:r>
                              <m:r>
                                <a:rPr>
                                  <a:latin typeface="Cambria Math" panose="02040503050406030204" pitchFamily="18" charset="0"/>
                                </a:rPr>
                                <m:t>−</m:t>
                              </m:r>
                              <m:r>
                                <a:rPr>
                                  <a:latin typeface="Cambria Math" panose="02040503050406030204" pitchFamily="18" charset="0"/>
                                </a:rPr>
                                <m:t>𝑐</m:t>
                              </m:r>
                              <m:r>
                                <a:rPr>
                                  <a:latin typeface="Cambria Math" panose="02040503050406030204" pitchFamily="18" charset="0"/>
                                </a:rPr>
                                <m:t>.</m:t>
                              </m:r>
                            </m:oMath>
                          </a14:m>
                          <a:endParaRPr/>
                        </a:p>
                      </a:txBody>
                      <a:tcPr/>
                    </a:tc>
                    <a:tc>
                      <a:txBody>
                        <a:bodyPr/>
                        <a:lstStyle/>
                        <a:p>
                          <a:pPr marL="0" lvl="0" indent="0">
                            <a:buNone/>
                          </a:pPr>
                          <a:r>
                            <a:t>Frádráttarregla fyrir jöfnur</a:t>
                          </a:r>
                        </a:p>
                      </a:txBody>
                      <a:tcPr/>
                    </a:tc>
                    <a:extLst>
                      <a:ext uri="{0D108BD9-81ED-4DB2-BD59-A6C34878D82A}">
                        <a16:rowId xmlns:a16="http://schemas.microsoft.com/office/drawing/2014/main" val="10001"/>
                      </a:ext>
                    </a:extLst>
                  </a:tr>
                  <a:tr h="0">
                    <a:tc>
                      <a:txBody>
                        <a:bodyPr/>
                        <a:lstStyle/>
                        <a:p>
                          <a:pPr marL="0" lvl="0" indent="0">
                            <a:buNone/>
                          </a:pPr>
                          <a:r>
                            <a:t>ef </a:t>
                          </a:r>
                          <a14:m>
                            <m:oMath xmlns:m="http://schemas.openxmlformats.org/officeDocument/2006/math">
                              <m:r>
                                <a:rPr>
                                  <a:latin typeface="Cambria Math" panose="02040503050406030204" pitchFamily="18" charset="0"/>
                                </a:rPr>
                                <m:t>𝑎</m:t>
                              </m:r>
                              <m:r>
                                <a:rPr>
                                  <a:latin typeface="Cambria Math" panose="02040503050406030204" pitchFamily="18" charset="0"/>
                                </a:rPr>
                                <m:t>=</m:t>
                              </m:r>
                              <m:r>
                                <a:rPr>
                                  <a:latin typeface="Cambria Math" panose="02040503050406030204" pitchFamily="18" charset="0"/>
                                </a:rPr>
                                <m:t>𝑏</m:t>
                              </m:r>
                              <m:r>
                                <a:rPr>
                                  <a:latin typeface="Cambria Math" panose="02040503050406030204" pitchFamily="18" charset="0"/>
                                </a:rPr>
                                <m:t>,</m:t>
                              </m:r>
                            </m:oMath>
                          </a14:m>
                          <a:r>
                            <a:t> þá </a:t>
                          </a:r>
                          <a14:m>
                            <m:oMath xmlns:m="http://schemas.openxmlformats.org/officeDocument/2006/math">
                              <m:f>
                                <m:fPr>
                                  <m:ctrlPr>
                                    <a:rPr i="1">
                                      <a:latin typeface="Cambria Math" panose="02040503050406030204" pitchFamily="18" charset="0"/>
                                    </a:rPr>
                                  </m:ctrlPr>
                                </m:fPr>
                                <m:num>
                                  <m:r>
                                    <a:rPr>
                                      <a:latin typeface="Cambria Math" panose="02040503050406030204" pitchFamily="18" charset="0"/>
                                    </a:rPr>
                                    <m:t>𝑎</m:t>
                                  </m:r>
                                </m:num>
                                <m:den>
                                  <m:r>
                                    <a:rPr>
                                      <a:latin typeface="Cambria Math" panose="02040503050406030204" pitchFamily="18" charset="0"/>
                                    </a:rPr>
                                    <m:t>𝑐</m:t>
                                  </m:r>
                                </m:den>
                              </m:f>
                              <m:r>
                                <a:rPr>
                                  <a:latin typeface="Cambria Math" panose="02040503050406030204" pitchFamily="18" charset="0"/>
                                </a:rPr>
                                <m:t>=</m:t>
                              </m:r>
                              <m:f>
                                <m:fPr>
                                  <m:ctrlPr>
                                    <a:rPr i="1">
                                      <a:latin typeface="Cambria Math" panose="02040503050406030204" pitchFamily="18" charset="0"/>
                                    </a:rPr>
                                  </m:ctrlPr>
                                </m:fPr>
                                <m:num>
                                  <m:r>
                                    <a:rPr>
                                      <a:latin typeface="Cambria Math" panose="02040503050406030204" pitchFamily="18" charset="0"/>
                                    </a:rPr>
                                    <m:t>𝑏</m:t>
                                  </m:r>
                                </m:num>
                                <m:den>
                                  <m:r>
                                    <a:rPr>
                                      <a:latin typeface="Cambria Math" panose="02040503050406030204" pitchFamily="18" charset="0"/>
                                    </a:rPr>
                                    <m:t>𝑐</m:t>
                                  </m:r>
                                </m:den>
                              </m:f>
                              <m:r>
                                <a:rPr>
                                  <a:latin typeface="Cambria Math" panose="02040503050406030204" pitchFamily="18" charset="0"/>
                                </a:rPr>
                                <m:t>,</m:t>
                              </m:r>
                              <m:r>
                                <a:rPr>
                                  <a:latin typeface="Cambria Math" panose="02040503050406030204" pitchFamily="18" charset="0"/>
                                </a:rPr>
                                <m:t>𝑐</m:t>
                              </m:r>
                              <m:r>
                                <a:rPr>
                                  <a:latin typeface="Cambria Math" panose="02040503050406030204" pitchFamily="18" charset="0"/>
                                </a:rPr>
                                <m:t>≠0.</m:t>
                              </m:r>
                            </m:oMath>
                          </a14:m>
                          <a:endParaRPr/>
                        </a:p>
                      </a:txBody>
                      <a:tcPr/>
                    </a:tc>
                    <a:tc>
                      <a:txBody>
                        <a:bodyPr/>
                        <a:lstStyle/>
                        <a:p>
                          <a:pPr marL="0" lvl="0" indent="0">
                            <a:buNone/>
                          </a:pPr>
                          <a:r>
                            <a:rPr dirty="0"/>
                            <a:t>Deilingarregla fyrir jöfnur</a:t>
                          </a:r>
                        </a:p>
                      </a:txBody>
                      <a:tcPr/>
                    </a:tc>
                    <a:extLst>
                      <a:ext uri="{0D108BD9-81ED-4DB2-BD59-A6C34878D82A}">
                        <a16:rowId xmlns:a16="http://schemas.microsoft.com/office/drawing/2014/main" val="10002"/>
                      </a:ext>
                    </a:extLst>
                  </a:tr>
                </a:tbl>
              </a:graphicData>
            </a:graphic>
          </p:graphicFrame>
        </mc:Choice>
        <mc:Fallback>
          <p:graphicFrame>
            <p:nvGraphicFramePr>
              <p:cNvPr id="6" name="Content Placeholder 5"/>
              <p:cNvGraphicFramePr>
                <a:graphicFrameLocks noGrp="1"/>
              </p:cNvGraphicFramePr>
              <p:nvPr>
                <p:ph idx="1"/>
                <p:extLst>
                  <p:ext uri="{D42A27DB-BD31-4B8C-83A1-F6EECF244321}">
                    <p14:modId xmlns:p14="http://schemas.microsoft.com/office/powerpoint/2010/main" val="734756237"/>
                  </p:ext>
                </p:extLst>
              </p:nvPr>
            </p:nvGraphicFramePr>
            <p:xfrm>
              <a:off x="609600" y="952500"/>
              <a:ext cx="10972800" cy="1583817"/>
            </p:xfrm>
            <a:graphic>
              <a:graphicData uri="http://schemas.openxmlformats.org/drawingml/2006/table">
                <a:tbl>
                  <a:tblPr firstRow="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365760">
                    <a:tc>
                      <a:txBody>
                        <a:bodyPr/>
                        <a:lstStyle/>
                        <a:p>
                          <a:pPr marL="0" lvl="0" indent="0">
                            <a:buNone/>
                          </a:pPr>
                          <a:endParaRPr/>
                        </a:p>
                      </a:txBody>
                      <a:tcPr/>
                    </a:tc>
                    <a:tc>
                      <a:txBody>
                        <a:bodyPr/>
                        <a:lstStyle/>
                        <a:p>
                          <a:pPr marL="0" lvl="0" indent="0">
                            <a:buNone/>
                          </a:pPr>
                          <a:endParaRPr dirty="0"/>
                        </a:p>
                      </a:txBody>
                      <a:tcPr/>
                    </a:tc>
                    <a:extLst>
                      <a:ext uri="{0D108BD9-81ED-4DB2-BD59-A6C34878D82A}">
                        <a16:rowId xmlns:a16="http://schemas.microsoft.com/office/drawing/2014/main" val="3248849671"/>
                      </a:ext>
                    </a:extLst>
                  </a:tr>
                  <a:tr h="365760">
                    <a:tc>
                      <a:txBody>
                        <a:bodyPr/>
                        <a:lstStyle/>
                        <a:p>
                          <a:endParaRPr lang="en-US"/>
                        </a:p>
                      </a:txBody>
                      <a:tcPr>
                        <a:blipFill>
                          <a:blip r:embed="rId2"/>
                          <a:stretch>
                            <a:fillRect l="-231" t="-103448" r="-100694" b="-244828"/>
                          </a:stretch>
                        </a:blipFill>
                      </a:tcPr>
                    </a:tc>
                    <a:tc>
                      <a:txBody>
                        <a:bodyPr/>
                        <a:lstStyle/>
                        <a:p>
                          <a:pPr marL="0" lvl="0" indent="0">
                            <a:buNone/>
                          </a:pPr>
                          <a:r>
                            <a:t>Samlagningarregla fyrir jöfnur</a:t>
                          </a:r>
                        </a:p>
                      </a:txBody>
                      <a:tcPr/>
                    </a:tc>
                    <a:extLst>
                      <a:ext uri="{0D108BD9-81ED-4DB2-BD59-A6C34878D82A}">
                        <a16:rowId xmlns:a16="http://schemas.microsoft.com/office/drawing/2014/main" val="10000"/>
                      </a:ext>
                    </a:extLst>
                  </a:tr>
                  <a:tr h="365760">
                    <a:tc>
                      <a:txBody>
                        <a:bodyPr/>
                        <a:lstStyle/>
                        <a:p>
                          <a:endParaRPr lang="en-US"/>
                        </a:p>
                      </a:txBody>
                      <a:tcPr>
                        <a:blipFill>
                          <a:blip r:embed="rId2"/>
                          <a:stretch>
                            <a:fillRect l="-231" t="-203448" r="-100694" b="-144828"/>
                          </a:stretch>
                        </a:blipFill>
                      </a:tcPr>
                    </a:tc>
                    <a:tc>
                      <a:txBody>
                        <a:bodyPr/>
                        <a:lstStyle/>
                        <a:p>
                          <a:pPr marL="0" lvl="0" indent="0">
                            <a:buNone/>
                          </a:pPr>
                          <a:r>
                            <a:t>Frádráttarregla fyrir jöfnur</a:t>
                          </a:r>
                        </a:p>
                      </a:txBody>
                      <a:tcPr/>
                    </a:tc>
                    <a:extLst>
                      <a:ext uri="{0D108BD9-81ED-4DB2-BD59-A6C34878D82A}">
                        <a16:rowId xmlns:a16="http://schemas.microsoft.com/office/drawing/2014/main" val="10001"/>
                      </a:ext>
                    </a:extLst>
                  </a:tr>
                  <a:tr h="486537">
                    <a:tc>
                      <a:txBody>
                        <a:bodyPr/>
                        <a:lstStyle/>
                        <a:p>
                          <a:endParaRPr lang="en-US"/>
                        </a:p>
                      </a:txBody>
                      <a:tcPr>
                        <a:blipFill>
                          <a:blip r:embed="rId2"/>
                          <a:stretch>
                            <a:fillRect l="-231" t="-231579" r="-100694" b="-10526"/>
                          </a:stretch>
                        </a:blipFill>
                      </a:tcPr>
                    </a:tc>
                    <a:tc>
                      <a:txBody>
                        <a:bodyPr/>
                        <a:lstStyle/>
                        <a:p>
                          <a:pPr marL="0" lvl="0" indent="0">
                            <a:buNone/>
                          </a:pPr>
                          <a:r>
                            <a:rPr dirty="0"/>
                            <a:t>Deilingarregla fyrir jöfnur</a:t>
                          </a:r>
                        </a:p>
                      </a:txBody>
                      <a:tcPr/>
                    </a:tc>
                    <a:extLst>
                      <a:ext uri="{0D108BD9-81ED-4DB2-BD59-A6C34878D82A}">
                        <a16:rowId xmlns:a16="http://schemas.microsoft.com/office/drawing/2014/main" val="10002"/>
                      </a:ext>
                    </a:extLst>
                  </a:tr>
                </a:tbl>
              </a:graphicData>
            </a:graphic>
          </p:graphicFrame>
        </mc:Fallback>
      </mc:AlternateContent>
      <p:sp>
        <p:nvSpPr>
          <p:cNvPr id="3" name="TextBox 3"/>
          <p:cNvSpPr txBox="1"/>
          <p:nvPr/>
        </p:nvSpPr>
        <p:spPr>
          <a:xfrm>
            <a:off x="609600" y="5613400"/>
            <a:ext cx="10972800" cy="508000"/>
          </a:xfrm>
          <a:prstGeom prst="rect">
            <a:avLst/>
          </a:prstGeom>
          <a:noFill/>
        </p:spPr>
        <p:txBody>
          <a:bodyPr/>
          <a:lstStyle/>
          <a:p>
            <a:pPr marL="0" lvl="0" indent="0" algn="ctr">
              <a:buNone/>
              <a:defRPr sz="1200"/>
            </a:pPr>
            <a:r>
              <a:rPr/>
              <a:t>Taflan sýnir grunnreglur jafna fyrir samlagningu, frádrátt og deilingu ásamt stærðfræðilegri framsetningu þeirra.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D73CF-74FD-40C7-933E-A08F14EB12B2}"/>
              </a:ext>
            </a:extLst>
          </p:cNvPr>
          <p:cNvSpPr>
            <a:spLocks noGrp="1"/>
          </p:cNvSpPr>
          <p:nvPr>
            <p:ph type="title"/>
          </p:nvPr>
        </p:nvSpPr>
        <p:spPr/>
        <p:txBody>
          <a:bodyPr/>
          <a:lstStyle/>
          <a:p>
            <a:pPr>
              <a:defRPr>
                <a:solidFill>
                  <a:srgbClr val="548235"/>
                </a:solidFill>
              </a:defRPr>
            </a:pPr>
            <a:r>
              <a:rPr lang="en-US" dirty="0">
                <a:solidFill>
                  <a:srgbClr val="548235"/>
                </a:solidFill>
              </a:rPr>
              <a:t>Notkunarleyfi</a:t>
            </a:r>
          </a:p>
        </p:txBody>
      </p:sp>
      <p:sp>
        <p:nvSpPr>
          <p:cNvPr id="3" name="TextBox 2">
            <a:extLst>
              <a:ext uri="{FF2B5EF4-FFF2-40B4-BE49-F238E27FC236}">
                <a16:creationId xmlns:a16="http://schemas.microsoft.com/office/drawing/2014/main" id="{7D738BEB-9522-1384-03E2-DA18D0218CAD}"/>
              </a:ext>
            </a:extLst>
          </p:cNvPr>
          <p:cNvSpPr txBox="1"/>
          <p:nvPr/>
        </p:nvSpPr>
        <p:spPr>
          <a:xfrm>
            <a:off x="835742" y="1783388"/>
            <a:ext cx="10518058" cy="2031325"/>
          </a:xfrm>
          <a:prstGeom prst="rect">
            <a:avLst/>
          </a:prstGeom>
          <a:noFill/>
        </p:spPr>
        <p:txBody>
          <a:bodyPr wrap="square" rtlCol="0">
            <a:spAutoFit/>
          </a:bodyPr>
          <a:lstStyle/>
          <a:p>
            <a:pPr marR="0" lvl="0" algn="l" defTabSz="914400" rtl="0" eaLnBrk="1" fontAlgn="auto" latinLnBrk="0" hangingPunct="1">
              <a:lnSpc>
                <a:spcPct val="90000"/>
              </a:lnSpc>
              <a:spcBef>
                <a:spcPts val="1000"/>
              </a:spcBef>
              <a:spcAft>
                <a:spcPts val="0"/>
              </a:spcAft>
              <a:buClrTx/>
              <a:buSzTx/>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Þetta ítarefni frá OpenStax er © Rice University og gefið út samkvæmt alþjóðlega CC BY-NC-SA 4.0 notkunarleyfinu. Aðeins má afrita það eða breyta því í óviðskiptalegum tilgangi, en geta verður OpenStax og Rice University sem rétthafa og tilgreina allar breytingar. Öllum aðlöguðum útgáfum skal dreift með sams konar notkunarleyfi.</a:t>
            </a:r>
          </a:p>
        </p:txBody>
      </p:sp>
    </p:spTree>
    <p:extLst>
      <p:ext uri="{BB962C8B-B14F-4D97-AF65-F5344CB8AC3E}">
        <p14:creationId xmlns:p14="http://schemas.microsoft.com/office/powerpoint/2010/main" val="636211593"/>
      </p:ext>
    </p:extLst>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977</Words>
  <Application>Microsoft Macintosh PowerPoint</Application>
  <PresentationFormat>Widescreen</PresentationFormat>
  <Paragraphs>110</Paragraphs>
  <Slides>21</Slides>
  <Notes>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Arial</vt:lpstr>
      <vt:lpstr>Calibri</vt:lpstr>
      <vt:lpstr>Cambria Math</vt:lpstr>
      <vt:lpstr>Office Theme</vt:lpstr>
      <vt:lpstr>Prealgebra 2e</vt:lpstr>
      <vt:lpstr>Chapter outline</vt:lpstr>
      <vt:lpstr>Figure 4.1</vt:lpstr>
      <vt:lpstr>4.1 Visualize Fractions (1 of 2)</vt:lpstr>
      <vt:lpstr>4.1 Visualize Fractions (2 of 2)</vt:lpstr>
      <vt:lpstr>Figure 4.2</vt:lpstr>
      <vt:lpstr>Figure 4.3</vt:lpstr>
      <vt:lpstr>Figure 4.4</vt:lpstr>
      <vt:lpstr>4.2 Multiply and Divide Fractions</vt:lpstr>
      <vt:lpstr>Table 4.1</vt:lpstr>
      <vt:lpstr>Figure 4.5</vt:lpstr>
      <vt:lpstr>Figure 4.6</vt:lpstr>
      <vt:lpstr>4.3 Multiply and Divide Mixed Numbers and Complex Fractions</vt:lpstr>
      <vt:lpstr>4.4 Add and Subtract Fractions with Common Denominators</vt:lpstr>
      <vt:lpstr>4.5 Add and Subtract Fractions with Different Denominators</vt:lpstr>
      <vt:lpstr>Figure 4.7</vt:lpstr>
      <vt:lpstr>4.6 Add and Subtract Mixed Numbers</vt:lpstr>
      <vt:lpstr>Table 4.2</vt:lpstr>
      <vt:lpstr>4.7 Solve Equations with Fractions</vt:lpstr>
      <vt:lpstr>Table 4.3</vt:lpstr>
      <vt:lpstr>License</vt:lpstr>
    </vt:vector>
  </TitlesOfParts>
  <LinksUpToDate>false</LinksUpToDate>
  <SharedDoc>false</SharedDoc>
  <HyperlinksChanged>false</HyperlinksChanged>
  <AppVersion>16.0000</AppVersion>
</Properties>
</file>

<file path=docProps/app0.xml><?xml version="1.0" encoding="utf-8"?>
<Properties xmlns="http://schemas.openxmlformats.org/officeDocument/2006/extended-properties" xmlns:vt="http://schemas.openxmlformats.org/officeDocument/2006/docPropsVTypes">
  <TotalTime>300</TotalTime>
  <Words>44</Words>
  <Application>Microsoft Macintosh PowerPoint</Application>
  <PresentationFormat>Widescreen</PresentationFormat>
  <Paragraphs>12</Paragraphs>
  <Slides>4</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Prealgebra 2e</dc:title>
  <dc:creator/>
  <cp:keywords/>
  <cp:lastModifiedBy>Colby Powers</cp:lastModifiedBy>
  <cp:revision>2</cp:revision>
  <dcterms:created xsi:type="dcterms:W3CDTF">2026-02-09T20:32:42Z</dcterms:created>
  <dcterms:modified xsi:type="dcterms:W3CDTF">2026-02-09T20:46:00Z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ubtitle">
    <vt:lpwstr>Chapter 4 Fractions</vt:lpwstr>
  </property>
</Properties>
</file>