
<file path=[Content_Types].xml><?xml version="1.0" encoding="utf-8"?>
<ns0:Types xmlns:ns0="http://schemas.openxmlformats.org/package/2006/content-types">
  <ns0:Default Extension="jpg" ContentType="image/jpeg"/>
  <ns0:Default Extension="rels" ContentType="application/vnd.openxmlformats-package.relationships+xml"/>
  <ns0:Default Extension="xml" ContentType="application/xml"/>
  <ns0:Override PartName="/docProps/app.xml" ContentType="application/vnd.openxmlformats-officedocument.extended-properties+xml"/>
  <ns0:Override PartName="/docProps/app0.xml" ContentType="application/vnd.openxmlformats-officedocument.extended-properties+xml"/>
  <ns0:Override PartName="/docProps/core.xml" ContentType="application/vnd.openxmlformats-package.core-properties+xml"/>
  <ns0:Override PartName="/docProps/custom.xml" ContentType="application/vnd.openxmlformats-officedocument.custom-properties+xml"/>
  <ns0:Override PartName="/ppt/notesMasters/notesMaster1.xml" ContentType="application/vnd.openxmlformats-officedocument.presentationml.notesMaster+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notesSlides/notesSlide3.xml" ContentType="application/vnd.openxmlformats-officedocument.presentationml.notesSlide+xml"/>
  <ns0:Override PartName="/ppt/presProps.xml" ContentType="application/vnd.openxmlformats-officedocument.presentationml.presProps+xml"/>
  <ns0:Override PartName="/ppt/presentation.xml" ContentType="application/vnd.openxmlformats-officedocument.presentationml.presentation.main+xml"/>
  <ns0:Override PartName="/ppt/slideLayouts/slideLayout1.xml" ContentType="application/vnd.openxmlformats-officedocument.presentationml.slideLayout+xml"/>
  <ns0:Override PartName="/ppt/slideLayouts/slideLayout10.xml" ContentType="application/vnd.openxmlformats-officedocument.presentationml.slideLayout+xml"/>
  <ns0:Override PartName="/ppt/slideLayouts/slideLayout11.xml" ContentType="application/vnd.openxmlformats-officedocument.presentationml.slideLayout+xml"/>
  <ns0:Override PartName="/ppt/slideLayouts/slideLayout12.xml" ContentType="application/vnd.openxmlformats-officedocument.presentationml.slideLayout+xml"/>
  <ns0:Override PartName="/ppt/slideLayouts/slideLayout2.xml" ContentType="application/vnd.openxmlformats-officedocument.presentationml.slideLayout+xml"/>
  <ns0:Override PartName="/ppt/slideLayouts/slideLayout3.xml" ContentType="application/vnd.openxmlformats-officedocument.presentationml.slideLayout+xml"/>
  <ns0:Override PartName="/ppt/slideLayouts/slideLayout4.xml" ContentType="application/vnd.openxmlformats-officedocument.presentationml.slideLayout+xml"/>
  <ns0:Override PartName="/ppt/slideLayouts/slideLayout5.xml" ContentType="application/vnd.openxmlformats-officedocument.presentationml.slideLayout+xml"/>
  <ns0:Override PartName="/ppt/slideLayouts/slideLayout6.xml" ContentType="application/vnd.openxmlformats-officedocument.presentationml.slideLayout+xml"/>
  <ns0:Override PartName="/ppt/slideLayouts/slideLayout7.xml" ContentType="application/vnd.openxmlformats-officedocument.presentationml.slideLayout+xml"/>
  <ns0:Override PartName="/ppt/slideLayouts/slideLayout8.xml" ContentType="application/vnd.openxmlformats-officedocument.presentationml.slideLayout+xml"/>
  <ns0:Override PartName="/ppt/slideLayouts/slideLayout9.xml" ContentType="application/vnd.openxmlformats-officedocument.presentationml.slideLayout+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tableStyles.xml" ContentType="application/vnd.openxmlformats-officedocument.presentationml.tableStyles+xml"/>
  <ns0:Override PartName="/ppt/theme/theme1.xml" ContentType="application/vnd.openxmlformats-officedocument.theme+xml"/>
  <ns0:Override PartName="/ppt/theme/theme2.xml" ContentType="application/vnd.openxmlformats-officedocument.theme+xml"/>
  <ns0:Override PartName="/ppt/viewProps.xml" ContentType="application/vnd.openxmlformats-officedocument.presentationml.viewProps+xml"/>
  <ns0:Default Extension="png" ContentType="image/png"/>
</ns0: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79" r:id="rId1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calder mobile is shown. It has several black and red geometric shapes hanging down.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envelope and three yellow counters are shown on the left side. On the right side are eight yellow counters.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balance scales are shown. The top scale has one red weight on each side and is balanced. Beside it is “1 mass on each side equals balanced.” The next scale has two weights on each side and is balanced. Beside it is “2 masses on each side equals balanced.” The bottom scale has one weight on the left and two on the right. The right side is lower than the left. Beside the image is “1 mass on one side and 2 masses on the other equals unbalanced.”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0b59110cf706.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d8fe2423d2a8.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8. kafli: Lausnir línulegra jafna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Leysum jöfnur með frádráttar- og samlagningarreglum jafna</a:t>
            </a:r>
          </a:p>
          <a:p>
            <a:pPr marL="457189" lvl="0" indent="-457189">
              <a:buAutoNum type="arabicPeriod"/>
            </a:pPr>
            <a:r>
              <a:rPr/>
              <a:t>Leysum jöfnur með deilingar- og margföldunarreglum jafna</a:t>
            </a:r>
          </a:p>
          <a:p>
            <a:pPr marL="457189" lvl="0" indent="-457189">
              <a:buAutoNum type="arabicPeriod"/>
            </a:pPr>
            <a:r>
              <a:rPr/>
              <a:t>Leysum jöfnur með breytum og föstum báðum megin</a:t>
            </a:r>
          </a:p>
          <a:p>
            <a:pPr marL="457189" lvl="0" indent="-457189">
              <a:buAutoNum type="arabicPeriod"/>
            </a:pPr>
            <a:r>
              <a:rPr/>
              <a:t>Leysum jöfnur með brota- eða tugabrotastuðlum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8.1</a:t>
            </a:r>
          </a:p>
        </p:txBody>
      </p:sp>
      <p:pic>
        <p:nvPicPr>
          <p:cNvPr id="3" name="Picture 1" descr="An image of a calder mobile is shown. It has several black and red geometric shapes hanging down."/>
          <p:cNvPicPr>
            <a:picLocks noGrp="1" noChangeAspect="1"/>
          </p:cNvPicPr>
          <p:nvPr/>
        </p:nvPicPr>
        <p:blipFill>
          <a:blip r:embed="rId3"/>
          <a:stretch>
            <a:fillRect/>
          </a:stretch>
        </p:blipFill>
        <p:spPr bwMode="auto">
          <a:xfrm>
            <a:off x="1041400" y="952500"/>
            <a:ext cx="1009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Calder-órói er í jafnvægi og hefur nokkra hluta hvorum megin. (mynd: paurian,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8.1 Leysum jöfnur með frádráttar- og samlagningarreglum jafna</a:t>
            </a:r>
          </a:p>
        </p:txBody>
      </p:sp>
      <p:sp>
        <p:nvSpPr>
          <p:cNvPr id="3" name="Content Placeholder 2"/>
          <p:cNvSpPr>
            <a:spLocks noGrp="1"/>
          </p:cNvSpPr>
          <p:nvPr>
            <p:ph idx="1"/>
          </p:nvPr>
        </p:nvSpPr>
        <p:spPr/>
        <p:txBody>
          <a:bodyPr/>
          <a:lstStyle/>
          <a:p>
            <a:pPr marL="0" lvl="0" indent="0">
              <a:buNone/>
            </a:pPr>
            <a:r>
              <a:rPr b="1"/>
              <a:t>Hæfniviðmið</a:t>
            </a:r>
          </a:p>
          <a:p>
            <a:pPr lvl="0"/>
            <a:r>
              <a:rPr/>
              <a:t>Leysa jöfnur með frádráttar- og samlagningarreglum jafna</a:t>
            </a:r>
          </a:p>
          <a:p>
            <a:pPr lvl="0"/>
            <a:r>
              <a:rPr/>
              <a:t>Leysa jöfnur sem þarf að einfalda</a:t>
            </a:r>
          </a:p>
          <a:p>
            <a:pPr lvl="0"/>
            <a:r>
              <a:rPr/>
              <a:t>Setja lýsingu fram sem jöfnu og leysa hana</a:t>
            </a:r>
          </a:p>
          <a:p>
            <a:pPr lvl="0"/>
            <a:r>
              <a:rPr/>
              <a:t>Setja dæmi úr daglegu lífi fram sem jöfnur og leysa þau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8.2</a:t>
            </a:r>
          </a:p>
        </p:txBody>
      </p:sp>
      <p:pic>
        <p:nvPicPr>
          <p:cNvPr id="3" name="Picture 1" descr="An envelope and three yellow counters are shown on the left side. On the right side are eight yellow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Vinstra megin eru umslag og þrír gulir teljarar. Hægra megin eru átta gulir teljarar.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8.3</a:t>
            </a:r>
          </a:p>
        </p:txBody>
      </p:sp>
      <p:pic>
        <p:nvPicPr>
          <p:cNvPr id="3" name="Picture 1" descr="Three balance scales are shown. The top scale has one red weight on each side and is balanced. Beside it is “1 mass on each side equals balanced.” The next scale has two weights on each side and is balanced. Beside it is “2 masses on each side equals balanced.” The bottom scale has one weight on the left and two on the right. The right side is lower than the left. Beside the image is “1 mass on one side and 2 masses on the other equals unbalanc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Þrjár vogir eru sýndar. Á efstu voginni er eitt rautt lóð hvorum megin og vogin er í jafnvægi. Við hlið hennar stendur „1 massi hvorum megin = jafnvægi“. Á næstu vog eru tvö lóð hvorum megin og hún er í jafnvægi. Við hlið hennar stendur „2 massar hvorum megin = jafnvægi“. Á neðstu voginni er eitt lóð vinstra megin og tvö hægra megin. Hægri hliðin er neðar en sú vinstri. Við hlið myndarinnar stendur „1 massi öðrum megin og 2 massar hinum megin = ójafnvægi“.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8.1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0">
                <a:tc>
                  <a:txBody>
                    <a:bodyPr/>
                    <a:lstStyle/>
                    <a:p>
                      <a:pPr marL="0" lvl="0" indent="0">
                        <a:buNone/>
                      </a:pPr>
                      <a:r>
                        <a:t>Jafngildir (=)</a:t>
                      </a: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r>
                        <a:t>er</a:t>
                      </a:r>
                    </a:p>
                  </a:txBody>
                  <a:tcPr/>
                </a:tc>
                <a:tc>
                  <a:txBody>
                    <a:bodyPr/>
                    <a:lstStyle/>
                    <a:p>
                      <a:pPr marL="0" lvl="0" indent="0">
                        <a:buNone/>
                      </a:pPr>
                      <a:r>
                        <a:t>er jafnt og</a:t>
                      </a:r>
                    </a:p>
                  </a:txBody>
                  <a:tcPr/>
                </a:tc>
                <a:tc>
                  <a:txBody>
                    <a:bodyPr/>
                    <a:lstStyle/>
                    <a:p>
                      <a:pPr marL="0" lvl="0" indent="0">
                        <a:buNone/>
                      </a:pPr>
                      <a:r>
                        <a:t>er það sama og</a:t>
                      </a:r>
                    </a:p>
                  </a:txBody>
                  <a:tcPr/>
                </a:tc>
                <a:tc>
                  <a:txBody>
                    <a:bodyPr/>
                    <a:lstStyle/>
                    <a:p>
                      <a:pPr marL="0" lvl="0" indent="0">
                        <a:buNone/>
                      </a:pPr>
                      <a:r>
                        <a:t>niðurstaðan er</a:t>
                      </a:r>
                    </a:p>
                  </a:txBody>
                  <a:tcPr/>
                </a:tc>
                <a:tc>
                  <a:txBody>
                    <a:bodyPr/>
                    <a:lstStyle/>
                    <a:p>
                      <a:pPr marL="0" lvl="0" indent="0">
                        <a:buNone/>
                      </a:pPr>
                      <a:r>
                        <a:t>gefur</a:t>
                      </a:r>
                    </a:p>
                  </a:txBody>
                  <a:tcPr/>
                </a:tc>
                <a:tc>
                  <a:txBody>
                    <a:bodyPr/>
                    <a:lstStyle/>
                    <a:p>
                      <a:pPr marL="0" lvl="0" indent="0">
                        <a:buNone/>
                      </a:pPr>
                      <a:r>
                        <a:t>var</a:t>
                      </a:r>
                    </a:p>
                  </a:txBody>
                  <a:tcPr/>
                </a:tc>
                <a:tc>
                  <a:txBody>
                    <a:bodyPr/>
                    <a:lstStyle/>
                    <a:p>
                      <a:pPr marL="0" lvl="0" indent="0">
                        <a:buNone/>
                      </a:pPr>
                      <a:r>
                        <a:t>verður</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8.2 Leysum jöfnur með deilingar- og margföldunarreglum jafna</a:t>
            </a:r>
          </a:p>
        </p:txBody>
      </p:sp>
      <p:sp>
        <p:nvSpPr>
          <p:cNvPr id="3" name="Content Placeholder 2"/>
          <p:cNvSpPr>
            <a:spLocks noGrp="1"/>
          </p:cNvSpPr>
          <p:nvPr>
            <p:ph idx="1"/>
          </p:nvPr>
        </p:nvSpPr>
        <p:spPr/>
        <p:txBody>
          <a:bodyPr/>
          <a:lstStyle/>
          <a:p>
            <a:pPr marL="0" lvl="0" indent="0">
              <a:buNone/>
            </a:pPr>
            <a:r>
              <a:rPr b="1"/>
              <a:t>Hæfniviðmið</a:t>
            </a:r>
          </a:p>
          <a:p>
            <a:pPr lvl="0"/>
            <a:r>
              <a:rPr/>
              <a:t>Leysa jöfnur með deilingar- og margföldunarreglum jafna</a:t>
            </a:r>
          </a:p>
          <a:p>
            <a:pPr lvl="0"/>
            <a:r>
              <a:rPr/>
              <a:t>Leysa jöfnur sem þarf að einfalda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8.3 Leysum jöfnur með breytum og föstum báðum megin</a:t>
            </a:r>
          </a:p>
        </p:txBody>
      </p:sp>
      <p:sp>
        <p:nvSpPr>
          <p:cNvPr id="3" name="Content Placeholder 2"/>
          <p:cNvSpPr>
            <a:spLocks noGrp="1"/>
          </p:cNvSpPr>
          <p:nvPr>
            <p:ph idx="1"/>
          </p:nvPr>
        </p:nvSpPr>
        <p:spPr/>
        <p:txBody>
          <a:bodyPr/>
          <a:lstStyle/>
          <a:p>
            <a:pPr marL="0" lvl="0" indent="0">
              <a:buNone/>
            </a:pPr>
            <a:r>
              <a:rPr b="1"/>
              <a:t>Hæfniviðmið</a:t>
            </a:r>
          </a:p>
          <a:p>
            <a:pPr lvl="0"/>
            <a:r>
              <a:rPr/>
              <a:t>Leysa jöfnu með föstum báðum megin</a:t>
            </a:r>
          </a:p>
          <a:p>
            <a:pPr lvl="0"/>
            <a:r>
              <a:rPr/>
              <a:t>Leysa jöfnu með breytum báðum megin</a:t>
            </a:r>
          </a:p>
          <a:p>
            <a:pPr lvl="0"/>
            <a:r>
              <a:rPr/>
              <a:t>Leysa jöfnu með breytum og föstum báðum megin</a:t>
            </a:r>
          </a:p>
          <a:p>
            <a:pPr lvl="0"/>
            <a:r>
              <a:rPr/>
              <a:t>Leysa jöfnur með almennri lausnaraðferð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8.4 Leysum jöfnur með brota- eða tugabrotastuðlum</a:t>
            </a:r>
          </a:p>
        </p:txBody>
      </p:sp>
      <p:sp>
        <p:nvSpPr>
          <p:cNvPr id="3" name="Content Placeholder 2"/>
          <p:cNvSpPr>
            <a:spLocks noGrp="1"/>
          </p:cNvSpPr>
          <p:nvPr>
            <p:ph idx="1"/>
          </p:nvPr>
        </p:nvSpPr>
        <p:spPr/>
        <p:txBody>
          <a:bodyPr/>
          <a:lstStyle/>
          <a:p>
            <a:pPr marL="0" lvl="0" indent="0">
              <a:buNone/>
            </a:pPr>
            <a:r>
              <a:rPr b="1"/>
              <a:t>Hæfniviðmið</a:t>
            </a:r>
          </a:p>
          <a:p>
            <a:pPr lvl="0"/>
            <a:r>
              <a:rPr/>
              <a:t>Leysa jöfnur með brotastuðlum</a:t>
            </a:r>
          </a:p>
          <a:p>
            <a:pPr lvl="0"/>
            <a:r>
              <a:rPr/>
              <a:t>Leysa jöfnur með tugabrotastuðlum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CC BY-NC-SA 4.0 International leyfi. Heimilt er að afrita það eða breyta því, en aðeins í tilgangi sem er ekki viðskiptalegs eðlis. Tilgreina verður OpenStax og Rice University sem höfunda og taka fram allar breytingar. Öllum aðlöguðum útgáfum verður að deila samkvæmt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547</Words>
  <Application>Microsoft Macintosh PowerPoint</Application>
  <PresentationFormat>Widescreen</PresentationFormat>
  <Paragraphs>50</Paragraphs>
  <Slides>11</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Prealgebra 2e</vt:lpstr>
      <vt:lpstr>Chapter outline</vt:lpstr>
      <vt:lpstr>Figure 8.1</vt:lpstr>
      <vt:lpstr>8.1 Solve Equations Using the Subtraction and Addition Properties of Equality</vt:lpstr>
      <vt:lpstr>Figure 8.2</vt:lpstr>
      <vt:lpstr>Figure 8.3</vt:lpstr>
      <vt:lpstr>Table 8.1</vt:lpstr>
      <vt:lpstr>8.2 Solve Equations Using the Division and Multiplication Properties of Equality</vt:lpstr>
      <vt:lpstr>8.3 Solve Equations with Variables and Constants on Both Sides</vt:lpstr>
      <vt:lpstr>8.4 Solve Equations with Fraction or Decimal Coefficients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1</cp:revision>
  <dcterms:created xsi:type="dcterms:W3CDTF">2026-02-09T20:33:18Z</dcterms:created>
  <dcterms:modified xsi:type="dcterms:W3CDTF">2026-02-09T20:46:42Z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Solving Linear Equations</vt:lpwstr>
  </property>
</Properties>
</file>