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58" r:id="rId103"/>
    <p:sldId id="359" r:id="rId104"/>
    <p:sldId id="360" r:id="rId105"/>
    <p:sldId id="361" r:id="rId106"/>
    <p:sldId id="362" r:id="rId107"/>
    <p:sldId id="363" r:id="rId108"/>
    <p:sldId id="364" r:id="rId109"/>
    <p:sldId id="365" r:id="rId110"/>
    <p:sldId id="366" r:id="rId111"/>
    <p:sldId id="367" r:id="rId112"/>
    <p:sldId id="368" r:id="rId113"/>
    <p:sldId id="369" r:id="rId114"/>
    <p:sldId id="370" r:id="rId115"/>
    <p:sldId id="371" r:id="rId116"/>
    <p:sldId id="372" r:id="rId117"/>
    <p:sldId id="373" r:id="rId118"/>
    <p:sldId id="374" r:id="rId119"/>
    <p:sldId id="375" r:id="rId120"/>
    <p:sldId id="376" r:id="rId121"/>
    <p:sldId id="377" r:id="rId122"/>
    <p:sldId id="378" r:id="rId123"/>
    <p:sldId id="379" r:id="rId124"/>
    <p:sldId id="380" r:id="rId125"/>
    <p:sldId id="381" r:id="rId126"/>
    <p:sldId id="382" r:id="rId127"/>
    <p:sldId id="383" r:id="rId12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17" autoAdjust="0"/>
    <p:restoredTop sz="94694" autoAdjust="0"/>
  </p:normalViewPr>
  <p:slideViewPr>
    <p:cSldViewPr snapToGrid="0" snapToObjects="1">
      <p:cViewPr varScale="1">
        <p:scale>
          <a:sx n="75" d="100"/>
          <a:sy n="75" d="100"/>
        </p:scale>
        <p:origin x="90" y="3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notesMaster" Target="notesMasters/notesMaster1.xml"/><Relationship Id="rId130" Type="http://schemas.openxmlformats.org/officeDocument/2006/relationships/presProps" Target="presProps.xml"/><Relationship Id="rId131" Type="http://schemas.openxmlformats.org/officeDocument/2006/relationships/viewProps" Target="viewProps.xml"/><Relationship Id="rId132" Type="http://schemas.openxmlformats.org/officeDocument/2006/relationships/theme" Target="theme/theme1.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a complex number, -2 + 3i. Note that the real part (-2) is plotted on the x-axis and the imaginary part (3i) is plotted on the y-axis.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complex plane showing that the horizontal axis (in the real plane, the x-axis) is known as the real axis and the vertical axis (in the real plane, the y-axis) is known as the imaginary axis.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Plot of a complex number, 3 - 4i. Note that the real part (3) is plotted on the x-axis and the imaginary part (-4i) is plotted on the y-axis.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Satellite dishes.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showing where the x and y intercepts, vertex, and axis of symmetry are.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with a vertex at (3, 1) and a y-intercept at (0, 7).</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showing where the x and y intercepts, vertex, and axis of symmetry are for the function y=x^2+4x+3.</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showing where the x and y intercepts, vertex, and axis of symmetry are for the function y=-3(x+2)^2+4.</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y=x^2.</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with its vertex at (-2, -3).</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Stop motioned picture of a boy throwing a basketball into a hoop to show the parabolic curve it makes.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where the first graph shows the maximum value for f(x)=(x-2)^2+1 which occurs at (2, 1) and the second graph shows the minimum value for g(x)=-(x+3)^2+4 which occurs at (-3, 4).</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the garden and the backyard.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parabolic function A(L)=-2L^2+80L, which the x-axis is labeled Length (L) and the y-axis is labeled Area (A). The vertex is at (20, 800).</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parabolic function which the x-axis is labeled Price (p) and the y-axis is labeled Revenue ($). The vertex is at (31.80, 258100).</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where the first graph shows a parabola with no x-intercept, the second is a parabola with one –intercept, and the third parabola is of two x-intercepts.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which has the following intercepts (-2, 0), (1/3, 0), and (0, -2).</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 which has the following x-intercepts (-2.732, 0) and (0.732, 0).</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negative parabola where x goes from -1 to 6.</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birds on a cliff with the sun rising in the background.</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three functions, h(x)=x^2 in green, g(x)=x^4 in orange, and f(x)=x^6 in blue.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three functions, f(x)=x^3 in green, g(x)=x^5 in orange, and h(x)=x^7 in blue.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even-powered function with a positive constant. As x goes to negative infinity, the function goes to positive infinity; as x goes to positive infinity, the function goes to positive infinity. Graph of an odd-powered function with a positive constant. As x goes to negative infinity, the function goes to positive infinity; as x goes to positive infinity, the function goes to negative infinity. Graph of an even-powered function with a negative constant. As x goes to negative infinity, the function goes to negative infinity; as x goes to positive infinity, the function goes to negative infinity. Graph of an odd-powered function with a negative constant. As x goes to negative infinity, the function goes to negative infinity; as x goes to positive infinity, the function goes to negative infinity.</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f(x)=x^8.</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f(x)=-x^9.</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odd-degree polynomial.</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even-degree polynomial.</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cubic function on a Cartesian coordinate system shows two turning points, three x-intercepts, and one y-intercept, illustrating key features of the curve.</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f(x)=(x-2)(x+1)(x-4), which labels all the intercepts.</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f(x)=x^4-4x^2-45, which labels all the intercepts at (-3, 0), (3, 0), and (0, -45).</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even-degree polynomial.</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even-degree polynomial that denotes the turning points and intercepts.</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odd-degree polynomial.</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f(x)=x^3-0.01x.</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in which one has a polynomial function and the other has a function closely resembling a polynomial but is not.</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graphs where the first graph is of an even-degree polynomial, the second graph is of an absolute function, the third graph is an odd-degree polynomial, and the fourth graph is a disjoint function.</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f(x)=x^6-3x^4+2x^2 with its five intercepts, (-sqrt(2), 0), (-1, 0), (0, 0), (1, 0), and (sqrt(2), 0).</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f(x)=x^3-5x^2-x+5 with its three intercepts (-1, 0), (1, 0), and (5, 0).</a:t>
            </a:r>
          </a:p>
        </p:txBody>
      </p:sp>
      <p:sp>
        <p:nvSpPr>
          <p:cNvPr id="4" name="Slide Number Placeholder 3"/>
          <p:cNvSpPr>
            <a:spLocks noGrp="1"/>
          </p:cNvSpPr>
          <p:nvPr>
            <p:ph type="sldNum" sz="quarter" idx="10"/>
          </p:nvPr>
        </p:nvSpPr>
        <p:spPr/>
        <p:txBody>
          <a:bodyPr/>
          <a:lstStyle/>
          <a:p>
            <a:fld id="{18BDFEC3-8487-43E8-A154-7C12CBC1FFF2}" type="slidenum">
              <a:rPr lang="en-US"/>
              <a:t>50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g(x)=(x-2)^2(2x+3) with its two x-intercepts (2, 0) and (-3/2, 0) and its y-intercept (0, 12).</a:t>
            </a:r>
          </a:p>
        </p:txBody>
      </p:sp>
      <p:sp>
        <p:nvSpPr>
          <p:cNvPr id="4" name="Slide Number Placeholder 3"/>
          <p:cNvSpPr>
            <a:spLocks noGrp="1"/>
          </p:cNvSpPr>
          <p:nvPr>
            <p:ph type="sldNum" sz="quarter" idx="10"/>
          </p:nvPr>
        </p:nvSpPr>
        <p:spPr/>
        <p:txBody>
          <a:bodyPr/>
          <a:lstStyle/>
          <a:p>
            <a:fld id="{18BDFEC3-8487-43E8-A154-7C12CBC1FFF2}" type="slidenum">
              <a:rPr lang="en-US"/>
              <a:t>51</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h(x)=x^3+4x^2+x-6.</a:t>
            </a:r>
          </a:p>
        </p:txBody>
      </p:sp>
      <p:sp>
        <p:nvSpPr>
          <p:cNvPr id="4" name="Slide Number Placeholder 3"/>
          <p:cNvSpPr>
            <a:spLocks noGrp="1"/>
          </p:cNvSpPr>
          <p:nvPr>
            <p:ph type="sldNum" sz="quarter" idx="10"/>
          </p:nvPr>
        </p:nvSpPr>
        <p:spPr/>
        <p:txBody>
          <a:bodyPr/>
          <a:lstStyle/>
          <a:p>
            <a:fld id="{18BDFEC3-8487-43E8-A154-7C12CBC1FFF2}" type="slidenum">
              <a:rPr lang="en-US"/>
              <a:t>52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f(x)=(x+3)(x-2)^2(x+1)^3.</a:t>
            </a:r>
          </a:p>
        </p:txBody>
      </p:sp>
      <p:sp>
        <p:nvSpPr>
          <p:cNvPr id="4" name="Slide Number Placeholder 3"/>
          <p:cNvSpPr>
            <a:spLocks noGrp="1"/>
          </p:cNvSpPr>
          <p:nvPr>
            <p:ph type="sldNum" sz="quarter" idx="10"/>
          </p:nvPr>
        </p:nvSpPr>
        <p:spPr/>
        <p:txBody>
          <a:bodyPr/>
          <a:lstStyle/>
          <a:p>
            <a:fld id="{18BDFEC3-8487-43E8-A154-7C12CBC1FFF2}" type="slidenum">
              <a:rPr lang="en-US"/>
              <a:t>53</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showing three different polynomial functions with multiplicity 1, 2, and 3.</a:t>
            </a:r>
          </a:p>
        </p:txBody>
      </p:sp>
      <p:sp>
        <p:nvSpPr>
          <p:cNvPr id="4" name="Slide Number Placeholder 3"/>
          <p:cNvSpPr>
            <a:spLocks noGrp="1"/>
          </p:cNvSpPr>
          <p:nvPr>
            <p:ph type="sldNum" sz="quarter" idx="10"/>
          </p:nvPr>
        </p:nvSpPr>
        <p:spPr/>
        <p:txBody>
          <a:bodyPr/>
          <a:lstStyle/>
          <a:p>
            <a:fld id="{18BDFEC3-8487-43E8-A154-7C12CBC1FFF2}" type="slidenum">
              <a:rPr lang="en-US"/>
              <a:t>54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even-degree polynomial with degree 6.</a:t>
            </a:r>
          </a:p>
        </p:txBody>
      </p:sp>
      <p:sp>
        <p:nvSpPr>
          <p:cNvPr id="4" name="Slide Number Placeholder 3"/>
          <p:cNvSpPr>
            <a:spLocks noGrp="1"/>
          </p:cNvSpPr>
          <p:nvPr>
            <p:ph type="sldNum" sz="quarter" idx="10"/>
          </p:nvPr>
        </p:nvSpPr>
        <p:spPr/>
        <p:txBody>
          <a:bodyPr/>
          <a:lstStyle/>
          <a:p>
            <a:fld id="{18BDFEC3-8487-43E8-A154-7C12CBC1FFF2}" type="slidenum">
              <a:rPr lang="en-US"/>
              <a:t>55</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polynomial function with degree 5.</a:t>
            </a:r>
          </a:p>
        </p:txBody>
      </p:sp>
      <p:sp>
        <p:nvSpPr>
          <p:cNvPr id="4" name="Slide Number Placeholder 3"/>
          <p:cNvSpPr>
            <a:spLocks noGrp="1"/>
          </p:cNvSpPr>
          <p:nvPr>
            <p:ph type="sldNum" sz="quarter" idx="10"/>
          </p:nvPr>
        </p:nvSpPr>
        <p:spPr/>
        <p:txBody>
          <a:bodyPr/>
          <a:lstStyle/>
          <a:p>
            <a:fld id="{18BDFEC3-8487-43E8-A154-7C12CBC1FFF2}" type="slidenum">
              <a:rPr lang="en-US"/>
              <a:t>56</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odd-degree polynomial with a negative leading coefficient. Note that as x goes to positive infinity, f(x) goes to negative infinity, and as x goes to negative infinity, f(x) goes to positive infinity.</a:t>
            </a:r>
          </a:p>
        </p:txBody>
      </p:sp>
      <p:sp>
        <p:nvSpPr>
          <p:cNvPr id="4" name="Slide Number Placeholder 3"/>
          <p:cNvSpPr>
            <a:spLocks noGrp="1"/>
          </p:cNvSpPr>
          <p:nvPr>
            <p:ph type="sldNum" sz="quarter" idx="10"/>
          </p:nvPr>
        </p:nvSpPr>
        <p:spPr/>
        <p:txBody>
          <a:bodyPr/>
          <a:lstStyle/>
          <a:p>
            <a:fld id="{18BDFEC3-8487-43E8-A154-7C12CBC1FFF2}" type="slidenum">
              <a:rPr lang="en-US"/>
              <a:t>57</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Showing the distribution for the leading term.</a:t>
            </a:r>
          </a:p>
        </p:txBody>
      </p:sp>
      <p:sp>
        <p:nvSpPr>
          <p:cNvPr id="4" name="Slide Number Placeholder 3"/>
          <p:cNvSpPr>
            <a:spLocks noGrp="1"/>
          </p:cNvSpPr>
          <p:nvPr>
            <p:ph type="sldNum" sz="quarter" idx="10"/>
          </p:nvPr>
        </p:nvSpPr>
        <p:spPr/>
        <p:txBody>
          <a:bodyPr/>
          <a:lstStyle/>
          <a:p>
            <a:fld id="{18BDFEC3-8487-43E8-A154-7C12CBC1FFF2}" type="slidenum">
              <a:rPr lang="en-US"/>
              <a:t>58</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end behavior and intercepts, (-3, 0) and (0, 90), for the function f(x)=-2(x+3)^2(x-5).</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end behavior and intercepts, (-3, 0), (0, 90) and (5, 0), for the function f(x)=-2(x+3)^2(x-5).</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f(x)=-2(x+3)^2(x-5).</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odd-degree polynomial function that shows a point f(a) that’s negative, f(b) that’s positive, and f(c) that’s 0.</a:t>
            </a:r>
          </a:p>
        </p:txBody>
      </p:sp>
      <p:sp>
        <p:nvSpPr>
          <p:cNvPr id="4" name="Slide Number Placeholder 3"/>
          <p:cNvSpPr>
            <a:spLocks noGrp="1"/>
          </p:cNvSpPr>
          <p:nvPr>
            <p:ph type="sldNum" sz="quarter" idx="10"/>
          </p:nvPr>
        </p:nvSpPr>
        <p:spPr/>
        <p:txBody>
          <a:bodyPr/>
          <a:lstStyle/>
          <a:p>
            <a:fld id="{18BDFEC3-8487-43E8-A154-7C12CBC1FFF2}" type="slidenum">
              <a:rPr lang="en-US"/>
              <a:t>62</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f(x)=x^3-5x^2+3x+6 and shows, by the Intermediate Value Theorem, that there exists two zeros since f(1)=5 and f(4)=2 are positive and f(3) = -3 is negative.</a:t>
            </a:r>
          </a:p>
        </p:txBody>
      </p:sp>
      <p:sp>
        <p:nvSpPr>
          <p:cNvPr id="4" name="Slide Number Placeholder 3"/>
          <p:cNvSpPr>
            <a:spLocks noGrp="1"/>
          </p:cNvSpPr>
          <p:nvPr>
            <p:ph type="sldNum" sz="quarter" idx="10"/>
          </p:nvPr>
        </p:nvSpPr>
        <p:spPr/>
        <p:txBody>
          <a:bodyPr/>
          <a:lstStyle/>
          <a:p>
            <a:fld id="{18BDFEC3-8487-43E8-A154-7C12CBC1FFF2}" type="slidenum">
              <a:rPr lang="en-US"/>
              <a:t>64</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positive even-degree polynomial with zeros at x=-3, 2, 5 and y=-2.</a:t>
            </a:r>
          </a:p>
        </p:txBody>
      </p:sp>
      <p:sp>
        <p:nvSpPr>
          <p:cNvPr id="4" name="Slide Number Placeholder 3"/>
          <p:cNvSpPr>
            <a:spLocks noGrp="1"/>
          </p:cNvSpPr>
          <p:nvPr>
            <p:ph type="sldNum" sz="quarter" idx="10"/>
          </p:nvPr>
        </p:nvSpPr>
        <p:spPr/>
        <p:txBody>
          <a:bodyPr/>
          <a:lstStyle/>
          <a:p>
            <a:fld id="{18BDFEC3-8487-43E8-A154-7C12CBC1FFF2}" type="slidenum">
              <a:rPr lang="en-US"/>
              <a:t>65</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negative even-degree polynomial with zeros at x=-1, 2, 4 and y=-4.</a:t>
            </a:r>
          </a:p>
        </p:txBody>
      </p:sp>
      <p:sp>
        <p:nvSpPr>
          <p:cNvPr id="4" name="Slide Number Placeholder 3"/>
          <p:cNvSpPr>
            <a:spLocks noGrp="1"/>
          </p:cNvSpPr>
          <p:nvPr>
            <p:ph type="sldNum" sz="quarter" idx="10"/>
          </p:nvPr>
        </p:nvSpPr>
        <p:spPr/>
        <p:txBody>
          <a:bodyPr/>
          <a:lstStyle/>
          <a:p>
            <a:fld id="{18BDFEC3-8487-43E8-A154-7C12CBC1FFF2}" type="slidenum">
              <a:rPr lang="en-US"/>
              <a:t>66</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an even-degree polynomial that denotes the local maximum and minimum and the global maximum.</a:t>
            </a:r>
          </a:p>
        </p:txBody>
      </p:sp>
      <p:sp>
        <p:nvSpPr>
          <p:cNvPr id="4" name="Slide Number Placeholder 3"/>
          <p:cNvSpPr>
            <a:spLocks noGrp="1"/>
          </p:cNvSpPr>
          <p:nvPr>
            <p:ph type="sldNum" sz="quarter" idx="10"/>
          </p:nvPr>
        </p:nvSpPr>
        <p:spPr/>
        <p:txBody>
          <a:bodyPr/>
          <a:lstStyle/>
          <a:p>
            <a:fld id="{18BDFEC3-8487-43E8-A154-7C12CBC1FFF2}" type="slidenum">
              <a:rPr lang="en-US"/>
              <a:t>67</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rectangle with four squares at the corners.</a:t>
            </a:r>
          </a:p>
        </p:txBody>
      </p:sp>
      <p:sp>
        <p:nvSpPr>
          <p:cNvPr id="4" name="Slide Number Placeholder 3"/>
          <p:cNvSpPr>
            <a:spLocks noGrp="1"/>
          </p:cNvSpPr>
          <p:nvPr>
            <p:ph type="sldNum" sz="quarter" idx="10"/>
          </p:nvPr>
        </p:nvSpPr>
        <p:spPr/>
        <p:txBody>
          <a:bodyPr/>
          <a:lstStyle/>
          <a:p>
            <a:fld id="{18BDFEC3-8487-43E8-A154-7C12CBC1FFF2}" type="slidenum">
              <a:rPr lang="en-US"/>
              <a:t>68</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V(w)=(20-2w)(14-2w)w where the x-axis is labeled w and the y-axis is labeled V(w).</a:t>
            </a:r>
          </a:p>
        </p:txBody>
      </p:sp>
      <p:sp>
        <p:nvSpPr>
          <p:cNvPr id="4" name="Slide Number Placeholder 3"/>
          <p:cNvSpPr>
            <a:spLocks noGrp="1"/>
          </p:cNvSpPr>
          <p:nvPr>
            <p:ph type="sldNum" sz="quarter" idx="10"/>
          </p:nvPr>
        </p:nvSpPr>
        <p:spPr/>
        <p:txBody>
          <a:bodyPr/>
          <a:lstStyle/>
          <a:p>
            <a:fld id="{18BDFEC3-8487-43E8-A154-7C12CBC1FFF2}" type="slidenum">
              <a:rPr lang="en-US"/>
              <a:t>69</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V(w)=(20-2w)(14-2w)w where the x-axis is labeled w and the y-axis is labeled V(w) on the domain [2.4, 3].</a:t>
            </a:r>
          </a:p>
        </p:txBody>
      </p:sp>
      <p:sp>
        <p:nvSpPr>
          <p:cNvPr id="4" name="Slide Number Placeholder 3"/>
          <p:cNvSpPr>
            <a:spLocks noGrp="1"/>
          </p:cNvSpPr>
          <p:nvPr>
            <p:ph type="sldNum" sz="quarter" idx="10"/>
          </p:nvPr>
        </p:nvSpPr>
        <p:spPr/>
        <p:txBody>
          <a:bodyPr/>
          <a:lstStyle/>
          <a:p>
            <a:fld id="{18BDFEC3-8487-43E8-A154-7C12CBC1FFF2}" type="slidenum">
              <a:rPr lang="en-US"/>
              <a:t>70</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Lincoln Memorial.</a:t>
            </a:r>
          </a:p>
        </p:txBody>
      </p:sp>
      <p:sp>
        <p:nvSpPr>
          <p:cNvPr id="4" name="Slide Number Placeholder 3"/>
          <p:cNvSpPr>
            <a:spLocks noGrp="1"/>
          </p:cNvSpPr>
          <p:nvPr>
            <p:ph type="sldNum" sz="quarter" idx="10"/>
          </p:nvPr>
        </p:nvSpPr>
        <p:spPr/>
        <p:txBody>
          <a:bodyPr/>
          <a:lstStyle/>
          <a:p>
            <a:fld id="{18BDFEC3-8487-43E8-A154-7C12CBC1FFF2}" type="slidenum">
              <a:rPr lang="en-US"/>
              <a:t>72</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Synthetic division of 4x^3+10x^2-6x-20 divided by x+2.</a:t>
            </a:r>
          </a:p>
        </p:txBody>
      </p:sp>
      <p:sp>
        <p:nvSpPr>
          <p:cNvPr id="4" name="Slide Number Placeholder 3"/>
          <p:cNvSpPr>
            <a:spLocks noGrp="1"/>
          </p:cNvSpPr>
          <p:nvPr>
            <p:ph type="sldNum" sz="quarter" idx="10"/>
          </p:nvPr>
        </p:nvSpPr>
        <p:spPr/>
        <p:txBody>
          <a:bodyPr/>
          <a:lstStyle/>
          <a:p>
            <a:fld id="{18BDFEC3-8487-43E8-A154-7C12CBC1FFF2}" type="slidenum">
              <a:rPr lang="en-US"/>
              <a:t>73</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f(x)=4x^3+10x^2-6x-20 with a close up on x+2.</a:t>
            </a:r>
          </a:p>
        </p:txBody>
      </p:sp>
      <p:sp>
        <p:nvSpPr>
          <p:cNvPr id="4" name="Slide Number Placeholder 3"/>
          <p:cNvSpPr>
            <a:spLocks noGrp="1"/>
          </p:cNvSpPr>
          <p:nvPr>
            <p:ph type="sldNum" sz="quarter" idx="10"/>
          </p:nvPr>
        </p:nvSpPr>
        <p:spPr/>
        <p:txBody>
          <a:bodyPr/>
          <a:lstStyle/>
          <a:p>
            <a:fld id="{18BDFEC3-8487-43E8-A154-7C12CBC1FFF2}" type="slidenum">
              <a:rPr lang="en-US"/>
              <a:t>74</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polynomial that have its local maximum at (-0.5, 0) labeled as “Bounce” and its x-intercept at (1, 0) labeled, “Cross”.</a:t>
            </a:r>
          </a:p>
        </p:txBody>
      </p:sp>
      <p:sp>
        <p:nvSpPr>
          <p:cNvPr id="4" name="Slide Number Placeholder 3"/>
          <p:cNvSpPr>
            <a:spLocks noGrp="1"/>
          </p:cNvSpPr>
          <p:nvPr>
            <p:ph type="sldNum" sz="quarter" idx="10"/>
          </p:nvPr>
        </p:nvSpPr>
        <p:spPr/>
        <p:txBody>
          <a:bodyPr/>
          <a:lstStyle/>
          <a:p>
            <a:fld id="{18BDFEC3-8487-43E8-A154-7C12CBC1FFF2}" type="slidenum">
              <a:rPr lang="en-US"/>
              <a:t>77</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polynomial with its x-intercept at (-3, 0) labeled as “Cross”.</a:t>
            </a:r>
          </a:p>
        </p:txBody>
      </p:sp>
      <p:sp>
        <p:nvSpPr>
          <p:cNvPr id="4" name="Slide Number Placeholder 3"/>
          <p:cNvSpPr>
            <a:spLocks noGrp="1"/>
          </p:cNvSpPr>
          <p:nvPr>
            <p:ph type="sldNum" sz="quarter" idx="10"/>
          </p:nvPr>
        </p:nvSpPr>
        <p:spPr/>
        <p:txBody>
          <a:bodyPr/>
          <a:lstStyle/>
          <a:p>
            <a:fld id="{18BDFEC3-8487-43E8-A154-7C12CBC1FFF2}" type="slidenum">
              <a:rPr lang="en-US"/>
              <a:t>78</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f(x)=-x^4-3x^3+6x^2-4x-12, has two sign change between -3x^3 and 6x^2, and 6x^2 and -4x.`</a:t>
            </a:r>
          </a:p>
        </p:txBody>
      </p:sp>
      <p:sp>
        <p:nvSpPr>
          <p:cNvPr id="4" name="Slide Number Placeholder 3"/>
          <p:cNvSpPr>
            <a:spLocks noGrp="1"/>
          </p:cNvSpPr>
          <p:nvPr>
            <p:ph type="sldNum" sz="quarter" idx="10"/>
          </p:nvPr>
        </p:nvSpPr>
        <p:spPr/>
        <p:txBody>
          <a:bodyPr/>
          <a:lstStyle/>
          <a:p>
            <a:fld id="{18BDFEC3-8487-43E8-A154-7C12CBC1FFF2}" type="slidenum">
              <a:rPr lang="en-US"/>
              <a:t>79</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function, f(-x)=-x^4+3x^3+6x^2+4x-12, has two sign change between -x^4 and 3x^3, and 4x and -12.`</a:t>
            </a:r>
          </a:p>
        </p:txBody>
      </p:sp>
      <p:sp>
        <p:nvSpPr>
          <p:cNvPr id="4" name="Slide Number Placeholder 3"/>
          <p:cNvSpPr>
            <a:spLocks noGrp="1"/>
          </p:cNvSpPr>
          <p:nvPr>
            <p:ph type="sldNum" sz="quarter" idx="10"/>
          </p:nvPr>
        </p:nvSpPr>
        <p:spPr/>
        <p:txBody>
          <a:bodyPr/>
          <a:lstStyle/>
          <a:p>
            <a:fld id="{18BDFEC3-8487-43E8-A154-7C12CBC1FFF2}" type="slidenum">
              <a:rPr lang="en-US"/>
              <a:t>80</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f(x)=-x^4-3x^3+6x^2-4x-12 with x-intercepts at -4.42 and -1.</a:t>
            </a:r>
          </a:p>
        </p:txBody>
      </p:sp>
      <p:sp>
        <p:nvSpPr>
          <p:cNvPr id="4" name="Slide Number Placeholder 3"/>
          <p:cNvSpPr>
            <a:spLocks noGrp="1"/>
          </p:cNvSpPr>
          <p:nvPr>
            <p:ph type="sldNum" sz="quarter" idx="10"/>
          </p:nvPr>
        </p:nvSpPr>
        <p:spPr/>
        <p:txBody>
          <a:bodyPr/>
          <a:lstStyle/>
          <a:p>
            <a:fld id="{18BDFEC3-8487-43E8-A154-7C12CBC1FFF2}" type="slidenum">
              <a:rPr lang="en-US"/>
              <a:t>82</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Graphs of f(x)=1/x and f(x)=1/x^2</a:t>
            </a:r>
          </a:p>
        </p:txBody>
      </p:sp>
      <p:sp>
        <p:nvSpPr>
          <p:cNvPr id="4" name="Slide Number Placeholder 3"/>
          <p:cNvSpPr>
            <a:spLocks noGrp="1"/>
          </p:cNvSpPr>
          <p:nvPr>
            <p:ph type="sldNum" sz="quarter" idx="10"/>
          </p:nvPr>
        </p:nvSpPr>
        <p:spPr/>
        <p:txBody>
          <a:bodyPr/>
          <a:lstStyle/>
          <a:p>
            <a:fld id="{18BDFEC3-8487-43E8-A154-7C12CBC1FFF2}" type="slidenum">
              <a:rPr lang="en-US"/>
              <a:t>84</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 which denotes the end behavior. As x goes to negative infinity, f(x) goes to 0, and as x goes to 0^-, f(x) goes to negative infinity. As x goes to positive infinity, f(x) goes to 0, and as x goes to 0^+, f(x) goes to positive infinity.</a:t>
            </a:r>
          </a:p>
        </p:txBody>
      </p:sp>
      <p:sp>
        <p:nvSpPr>
          <p:cNvPr id="4" name="Slide Number Placeholder 3"/>
          <p:cNvSpPr>
            <a:spLocks noGrp="1"/>
          </p:cNvSpPr>
          <p:nvPr>
            <p:ph type="sldNum" sz="quarter" idx="10"/>
          </p:nvPr>
        </p:nvSpPr>
        <p:spPr/>
        <p:txBody>
          <a:bodyPr/>
          <a:lstStyle/>
          <a:p>
            <a:fld id="{18BDFEC3-8487-43E8-A154-7C12CBC1FFF2}" type="slidenum">
              <a:rPr lang="en-US"/>
              <a:t>88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 with its vertical asymptote at x=0.</a:t>
            </a:r>
          </a:p>
        </p:txBody>
      </p:sp>
      <p:sp>
        <p:nvSpPr>
          <p:cNvPr id="4" name="Slide Number Placeholder 3"/>
          <p:cNvSpPr>
            <a:spLocks noGrp="1"/>
          </p:cNvSpPr>
          <p:nvPr>
            <p:ph type="sldNum" sz="quarter" idx="10"/>
          </p:nvPr>
        </p:nvSpPr>
        <p:spPr/>
        <p:txBody>
          <a:bodyPr/>
          <a:lstStyle/>
          <a:p>
            <a:fld id="{18BDFEC3-8487-43E8-A154-7C12CBC1FFF2}" type="slidenum">
              <a:rPr lang="en-US"/>
              <a:t>89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 which highlights the segments of the turning points to denote their end behavior.</a:t>
            </a:r>
          </a:p>
        </p:txBody>
      </p:sp>
      <p:sp>
        <p:nvSpPr>
          <p:cNvPr id="4" name="Slide Number Placeholder 3"/>
          <p:cNvSpPr>
            <a:spLocks noGrp="1"/>
          </p:cNvSpPr>
          <p:nvPr>
            <p:ph type="sldNum" sz="quarter" idx="10"/>
          </p:nvPr>
        </p:nvSpPr>
        <p:spPr/>
        <p:txBody>
          <a:bodyPr/>
          <a:lstStyle/>
          <a:p>
            <a:fld id="{18BDFEC3-8487-43E8-A154-7C12CBC1FFF2}" type="slidenum">
              <a:rPr lang="en-US"/>
              <a:t>90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 with its vertical asymptote at x=0 and its horizontal asymptote at y=0.</a:t>
            </a:r>
          </a:p>
        </p:txBody>
      </p:sp>
      <p:sp>
        <p:nvSpPr>
          <p:cNvPr id="4" name="Slide Number Placeholder 3"/>
          <p:cNvSpPr>
            <a:spLocks noGrp="1"/>
          </p:cNvSpPr>
          <p:nvPr>
            <p:ph type="sldNum" sz="quarter" idx="10"/>
          </p:nvPr>
        </p:nvSpPr>
        <p:spPr/>
        <p:txBody>
          <a:bodyPr/>
          <a:lstStyle/>
          <a:p>
            <a:fld id="{18BDFEC3-8487-43E8-A154-7C12CBC1FFF2}" type="slidenum">
              <a:rPr lang="en-US"/>
              <a:t>91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f(x)=1/(x-2)+4 with its vertical asymptote at x=2 and its horizontal asymptote at y=4.</a:t>
            </a:r>
          </a:p>
        </p:txBody>
      </p:sp>
      <p:sp>
        <p:nvSpPr>
          <p:cNvPr id="4" name="Slide Number Placeholder 3"/>
          <p:cNvSpPr>
            <a:spLocks noGrp="1"/>
          </p:cNvSpPr>
          <p:nvPr>
            <p:ph type="sldNum" sz="quarter" idx="10"/>
          </p:nvPr>
        </p:nvSpPr>
        <p:spPr/>
        <p:txBody>
          <a:bodyPr/>
          <a:lstStyle/>
          <a:p>
            <a:fld id="{18BDFEC3-8487-43E8-A154-7C12CBC1FFF2}" type="slidenum">
              <a:rPr lang="en-US"/>
              <a:t>92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f(x)=1/(x+2)+3 with its vertical asymptote at x=-2 and its horizontal asymptote at y=3.</a:t>
            </a:r>
          </a:p>
        </p:txBody>
      </p:sp>
      <p:sp>
        <p:nvSpPr>
          <p:cNvPr id="4" name="Slide Number Placeholder 3"/>
          <p:cNvSpPr>
            <a:spLocks noGrp="1"/>
          </p:cNvSpPr>
          <p:nvPr>
            <p:ph type="sldNum" sz="quarter" idx="10"/>
          </p:nvPr>
        </p:nvSpPr>
        <p:spPr/>
        <p:txBody>
          <a:bodyPr/>
          <a:lstStyle/>
          <a:p>
            <a:fld id="{18BDFEC3-8487-43E8-A154-7C12CBC1FFF2}" type="slidenum">
              <a:rPr lang="en-US"/>
              <a:t>93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f(x)=1/(x-3) with its vertical asymptote at x=3 and its horizontal asymptote at y=0.</a:t>
            </a:r>
          </a:p>
        </p:txBody>
      </p:sp>
      <p:sp>
        <p:nvSpPr>
          <p:cNvPr id="4" name="Slide Number Placeholder 3"/>
          <p:cNvSpPr>
            <a:spLocks noGrp="1"/>
          </p:cNvSpPr>
          <p:nvPr>
            <p:ph type="sldNum" sz="quarter" idx="10"/>
          </p:nvPr>
        </p:nvSpPr>
        <p:spPr/>
        <p:txBody>
          <a:bodyPr/>
          <a:lstStyle/>
          <a:p>
            <a:fld id="{18BDFEC3-8487-43E8-A154-7C12CBC1FFF2}" type="slidenum">
              <a:rPr lang="en-US"/>
              <a:t>94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k(x)=(5+2x)^2/(2-x-x^2) with its vertical asymptotes at x=-2 and x=1 and its horizontal asymptote at y=-2.</a:t>
            </a:r>
          </a:p>
        </p:txBody>
      </p:sp>
      <p:sp>
        <p:nvSpPr>
          <p:cNvPr id="4" name="Slide Number Placeholder 3"/>
          <p:cNvSpPr>
            <a:spLocks noGrp="1"/>
          </p:cNvSpPr>
          <p:nvPr>
            <p:ph type="sldNum" sz="quarter" idx="10"/>
          </p:nvPr>
        </p:nvSpPr>
        <p:spPr/>
        <p:txBody>
          <a:bodyPr/>
          <a:lstStyle/>
          <a:p>
            <a:fld id="{18BDFEC3-8487-43E8-A154-7C12CBC1FFF2}" type="slidenum">
              <a:rPr lang="en-US"/>
              <a:t>95</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f(x)=(x^2-1)/(x^2-2x-3) with its vertical asymptote at x=3 and a removable discontinuity at x=-1.</a:t>
            </a:r>
          </a:p>
        </p:txBody>
      </p:sp>
      <p:sp>
        <p:nvSpPr>
          <p:cNvPr id="4" name="Slide Number Placeholder 3"/>
          <p:cNvSpPr>
            <a:spLocks noGrp="1"/>
          </p:cNvSpPr>
          <p:nvPr>
            <p:ph type="sldNum" sz="quarter" idx="10"/>
          </p:nvPr>
        </p:nvSpPr>
        <p:spPr/>
        <p:txBody>
          <a:bodyPr/>
          <a:lstStyle/>
          <a:p>
            <a:fld id="{18BDFEC3-8487-43E8-A154-7C12CBC1FFF2}" type="slidenum">
              <a:rPr lang="en-US"/>
              <a:t>96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k(x)=(x-2)/(x-2)(x+2) with its vertical asymptote at x=-2 and a removable discontinuity at x=2.</a:t>
            </a:r>
          </a:p>
        </p:txBody>
      </p:sp>
      <p:sp>
        <p:nvSpPr>
          <p:cNvPr id="4" name="Slide Number Placeholder 3"/>
          <p:cNvSpPr>
            <a:spLocks noGrp="1"/>
          </p:cNvSpPr>
          <p:nvPr>
            <p:ph type="sldNum" sz="quarter" idx="10"/>
          </p:nvPr>
        </p:nvSpPr>
        <p:spPr/>
        <p:txBody>
          <a:bodyPr/>
          <a:lstStyle/>
          <a:p>
            <a:fld id="{18BDFEC3-8487-43E8-A154-7C12CBC1FFF2}" type="slidenum">
              <a:rPr lang="en-US"/>
              <a:t>97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f(x)=(4x+2)/(x^2+4x-5) with its vertical asymptotes at x=-5 and x=1 and its horizontal asymptote at y=0.</a:t>
            </a:r>
          </a:p>
        </p:txBody>
      </p:sp>
      <p:sp>
        <p:nvSpPr>
          <p:cNvPr id="4" name="Slide Number Placeholder 3"/>
          <p:cNvSpPr>
            <a:spLocks noGrp="1"/>
          </p:cNvSpPr>
          <p:nvPr>
            <p:ph type="sldNum" sz="quarter" idx="10"/>
          </p:nvPr>
        </p:nvSpPr>
        <p:spPr/>
        <p:txBody>
          <a:bodyPr/>
          <a:lstStyle/>
          <a:p>
            <a:fld id="{18BDFEC3-8487-43E8-A154-7C12CBC1FFF2}" type="slidenum">
              <a:rPr lang="en-US"/>
              <a:t>98</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f(x)=(3x^2-2x+1)/(x-1) with its vertical asymptote at x=1 and a slant asymptote aty=3x+1.</a:t>
            </a:r>
          </a:p>
        </p:txBody>
      </p:sp>
      <p:sp>
        <p:nvSpPr>
          <p:cNvPr id="4" name="Slide Number Placeholder 3"/>
          <p:cNvSpPr>
            <a:spLocks noGrp="1"/>
          </p:cNvSpPr>
          <p:nvPr>
            <p:ph type="sldNum" sz="quarter" idx="10"/>
          </p:nvPr>
        </p:nvSpPr>
        <p:spPr/>
        <p:txBody>
          <a:bodyPr/>
          <a:lstStyle/>
          <a:p>
            <a:fld id="{18BDFEC3-8487-43E8-A154-7C12CBC1FFF2}" type="slidenum">
              <a:rPr lang="en-US"/>
              <a:t>99</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f(x)=(3x^2+2)/(x^2+4x-5) with its vertical asymptotes at x=-5 and x=1 and its horizontal asymptote at y=3.</a:t>
            </a:r>
          </a:p>
        </p:txBody>
      </p:sp>
      <p:sp>
        <p:nvSpPr>
          <p:cNvPr id="4" name="Slide Number Placeholder 3"/>
          <p:cNvSpPr>
            <a:spLocks noGrp="1"/>
          </p:cNvSpPr>
          <p:nvPr>
            <p:ph type="sldNum" sz="quarter" idx="10"/>
          </p:nvPr>
        </p:nvSpPr>
        <p:spPr/>
        <p:txBody>
          <a:bodyPr/>
          <a:lstStyle/>
          <a:p>
            <a:fld id="{18BDFEC3-8487-43E8-A154-7C12CBC1FFF2}" type="slidenum">
              <a:rPr lang="en-US"/>
              <a:t>100</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f(x)=(x-2)(x+3)/(x-1)(x+2)(x-5) with its vertical asymptotes at x=-2, x=1, and x=5 and its horizontal asymptote at y=0.</a:t>
            </a:r>
          </a:p>
        </p:txBody>
      </p:sp>
      <p:sp>
        <p:nvSpPr>
          <p:cNvPr id="4" name="Slide Number Placeholder 3"/>
          <p:cNvSpPr>
            <a:spLocks noGrp="1"/>
          </p:cNvSpPr>
          <p:nvPr>
            <p:ph type="sldNum" sz="quarter" idx="10"/>
          </p:nvPr>
        </p:nvSpPr>
        <p:spPr/>
        <p:txBody>
          <a:bodyPr/>
          <a:lstStyle/>
          <a:p>
            <a:fld id="{18BDFEC3-8487-43E8-A154-7C12CBC1FFF2}" type="slidenum">
              <a:rPr lang="en-US"/>
              <a:t>101</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f(x)=(x-2)(x+3)/(x-1)(x+2)(x-5) with its vertical asymptotes at x=-2, x=1, and x=5, its horizontal asymptote at y=0, and its intercepts at (-3, 0), (0, -0.6), and (2, 0).</a:t>
            </a:r>
          </a:p>
        </p:txBody>
      </p:sp>
      <p:sp>
        <p:nvSpPr>
          <p:cNvPr id="4" name="Slide Number Placeholder 3"/>
          <p:cNvSpPr>
            <a:spLocks noGrp="1"/>
          </p:cNvSpPr>
          <p:nvPr>
            <p:ph type="sldNum" sz="quarter" idx="10"/>
          </p:nvPr>
        </p:nvSpPr>
        <p:spPr/>
        <p:txBody>
          <a:bodyPr/>
          <a:lstStyle/>
          <a:p>
            <a:fld id="{18BDFEC3-8487-43E8-A154-7C12CBC1FFF2}" type="slidenum">
              <a:rPr lang="en-US"/>
              <a:t>102</a:t>
            </a:fld>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y=1/x with its vertical asymptote at x=0.</a:t>
            </a:r>
          </a:p>
        </p:txBody>
      </p:sp>
      <p:sp>
        <p:nvSpPr>
          <p:cNvPr id="4" name="Slide Number Placeholder 3"/>
          <p:cNvSpPr>
            <a:spLocks noGrp="1"/>
          </p:cNvSpPr>
          <p:nvPr>
            <p:ph type="sldNum" sz="quarter" idx="10"/>
          </p:nvPr>
        </p:nvSpPr>
        <p:spPr/>
        <p:txBody>
          <a:bodyPr/>
          <a:lstStyle/>
          <a:p>
            <a:fld id="{18BDFEC3-8487-43E8-A154-7C12CBC1FFF2}" type="slidenum">
              <a:rPr lang="en-US"/>
              <a:t>103</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y=1/x^2 with its vertical asymptote at x=0.</a:t>
            </a:r>
          </a:p>
        </p:txBody>
      </p:sp>
      <p:sp>
        <p:nvSpPr>
          <p:cNvPr id="4" name="Slide Number Placeholder 3"/>
          <p:cNvSpPr>
            <a:spLocks noGrp="1"/>
          </p:cNvSpPr>
          <p:nvPr>
            <p:ph type="sldNum" sz="quarter" idx="10"/>
          </p:nvPr>
        </p:nvSpPr>
        <p:spPr/>
        <p:txBody>
          <a:bodyPr/>
          <a:lstStyle/>
          <a:p>
            <a:fld id="{18BDFEC3-8487-43E8-A154-7C12CBC1FFF2}" type="slidenum">
              <a:rPr lang="en-US"/>
              <a:t>104</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f(x)=(x+1)^2(x-3)/(x+3)^2(x-2) with its vertical asymptotes at x=-3 and x=2, its horizontal asymptote at y=1, and its intercepts at (-1, 0), (0, 1/6), and (3, 0).</a:t>
            </a:r>
          </a:p>
        </p:txBody>
      </p:sp>
      <p:sp>
        <p:nvSpPr>
          <p:cNvPr id="4" name="Slide Number Placeholder 3"/>
          <p:cNvSpPr>
            <a:spLocks noGrp="1"/>
          </p:cNvSpPr>
          <p:nvPr>
            <p:ph type="sldNum" sz="quarter" idx="10"/>
          </p:nvPr>
        </p:nvSpPr>
        <p:spPr/>
        <p:txBody>
          <a:bodyPr/>
          <a:lstStyle/>
          <a:p>
            <a:fld id="{18BDFEC3-8487-43E8-A154-7C12CBC1FFF2}" type="slidenum">
              <a:rPr lang="en-US"/>
              <a:t>105</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only the middle portion of f(x)=(x+2)(x-3)/(x+1)^2(x-2) with its intercepts at (-2, 0), (0, 3), and (3, 0).</a:t>
            </a:r>
          </a:p>
        </p:txBody>
      </p:sp>
      <p:sp>
        <p:nvSpPr>
          <p:cNvPr id="4" name="Slide Number Placeholder 3"/>
          <p:cNvSpPr>
            <a:spLocks noGrp="1"/>
          </p:cNvSpPr>
          <p:nvPr>
            <p:ph type="sldNum" sz="quarter" idx="10"/>
          </p:nvPr>
        </p:nvSpPr>
        <p:spPr/>
        <p:txBody>
          <a:bodyPr/>
          <a:lstStyle/>
          <a:p>
            <a:fld id="{18BDFEC3-8487-43E8-A154-7C12CBC1FFF2}" type="slidenum">
              <a:rPr lang="en-US"/>
              <a:t>106</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f(x)=(x+2)(x-3)/(x+1)^2(x-2) with its vertical asymptotes at x=-1 and x=2, its horizontal asymptote at y=0, and its intercepts at (-2, 0), (0, 3), and (3, 0).</a:t>
            </a:r>
          </a:p>
        </p:txBody>
      </p:sp>
      <p:sp>
        <p:nvSpPr>
          <p:cNvPr id="4" name="Slide Number Placeholder 3"/>
          <p:cNvSpPr>
            <a:spLocks noGrp="1"/>
          </p:cNvSpPr>
          <p:nvPr>
            <p:ph type="sldNum" sz="quarter" idx="10"/>
          </p:nvPr>
        </p:nvSpPr>
        <p:spPr/>
        <p:txBody>
          <a:bodyPr/>
          <a:lstStyle/>
          <a:p>
            <a:fld id="{18BDFEC3-8487-43E8-A154-7C12CBC1FFF2}" type="slidenum">
              <a:rPr lang="en-US"/>
              <a:t>107</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rational function.</a:t>
            </a:r>
          </a:p>
        </p:txBody>
      </p:sp>
      <p:sp>
        <p:nvSpPr>
          <p:cNvPr id="4" name="Slide Number Placeholder 3"/>
          <p:cNvSpPr>
            <a:spLocks noGrp="1"/>
          </p:cNvSpPr>
          <p:nvPr>
            <p:ph type="sldNum" sz="quarter" idx="10"/>
          </p:nvPr>
        </p:nvSpPr>
        <p:spPr/>
        <p:txBody>
          <a:bodyPr/>
          <a:lstStyle/>
          <a:p>
            <a:fld id="{18BDFEC3-8487-43E8-A154-7C12CBC1FFF2}" type="slidenum">
              <a:rPr lang="en-US"/>
              <a:t>108</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rational function denoting its vertical asymptotes and x-intercepts.</a:t>
            </a:r>
          </a:p>
        </p:txBody>
      </p:sp>
      <p:sp>
        <p:nvSpPr>
          <p:cNvPr id="4" name="Slide Number Placeholder 3"/>
          <p:cNvSpPr>
            <a:spLocks noGrp="1"/>
          </p:cNvSpPr>
          <p:nvPr>
            <p:ph type="sldNum" sz="quarter" idx="10"/>
          </p:nvPr>
        </p:nvSpPr>
        <p:spPr/>
        <p:txBody>
          <a:bodyPr/>
          <a:lstStyle/>
          <a:p>
            <a:fld id="{18BDFEC3-8487-43E8-A154-7C12CBC1FFF2}" type="slidenum">
              <a:rPr lang="en-US"/>
              <a:t>109</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Gravel in the shape of a cone.</a:t>
            </a:r>
          </a:p>
        </p:txBody>
      </p:sp>
      <p:sp>
        <p:nvSpPr>
          <p:cNvPr id="4" name="Slide Number Placeholder 3"/>
          <p:cNvSpPr>
            <a:spLocks noGrp="1"/>
          </p:cNvSpPr>
          <p:nvPr>
            <p:ph type="sldNum" sz="quarter" idx="10"/>
          </p:nvPr>
        </p:nvSpPr>
        <p:spPr/>
        <p:txBody>
          <a:bodyPr/>
          <a:lstStyle/>
          <a:p>
            <a:fld id="{18BDFEC3-8487-43E8-A154-7C12CBC1FFF2}" type="slidenum">
              <a:rPr lang="en-US"/>
              <a:t>111</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of a parabolic trough that is 18” in height, 3’ in length, and 12” in width.</a:t>
            </a:r>
          </a:p>
        </p:txBody>
      </p:sp>
      <p:sp>
        <p:nvSpPr>
          <p:cNvPr id="4" name="Slide Number Placeholder 3"/>
          <p:cNvSpPr>
            <a:spLocks noGrp="1"/>
          </p:cNvSpPr>
          <p:nvPr>
            <p:ph type="sldNum" sz="quarter" idx="10"/>
          </p:nvPr>
        </p:nvSpPr>
        <p:spPr/>
        <p:txBody>
          <a:bodyPr/>
          <a:lstStyle/>
          <a:p>
            <a:fld id="{18BDFEC3-8487-43E8-A154-7C12CBC1FFF2}" type="slidenum">
              <a:rPr lang="en-US"/>
              <a:t>112</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parabola.</a:t>
            </a:r>
          </a:p>
        </p:txBody>
      </p:sp>
      <p:sp>
        <p:nvSpPr>
          <p:cNvPr id="4" name="Slide Number Placeholder 3"/>
          <p:cNvSpPr>
            <a:spLocks noGrp="1"/>
          </p:cNvSpPr>
          <p:nvPr>
            <p:ph type="sldNum" sz="quarter" idx="10"/>
          </p:nvPr>
        </p:nvSpPr>
        <p:spPr/>
        <p:txBody>
          <a:bodyPr/>
          <a:lstStyle/>
          <a:p>
            <a:fld id="{18BDFEC3-8487-43E8-A154-7C12CBC1FFF2}" type="slidenum">
              <a:rPr lang="en-US"/>
              <a:t>113</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f(x)=5x^3+1 and its inverse, f^(-1)(x)=3sqrt((x-1)/(5)).</a:t>
            </a:r>
          </a:p>
        </p:txBody>
      </p:sp>
      <p:sp>
        <p:nvSpPr>
          <p:cNvPr id="4" name="Slide Number Placeholder 3"/>
          <p:cNvSpPr>
            <a:spLocks noGrp="1"/>
          </p:cNvSpPr>
          <p:nvPr>
            <p:ph type="sldNum" sz="quarter" idx="10"/>
          </p:nvPr>
        </p:nvSpPr>
        <p:spPr/>
        <p:txBody>
          <a:bodyPr/>
          <a:lstStyle/>
          <a:p>
            <a:fld id="{18BDFEC3-8487-43E8-A154-7C12CBC1FFF2}" type="slidenum">
              <a:rPr lang="en-US"/>
              <a:t>114</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of f(x)=(x-4)^2 where the first is when x&gt;=4 and the second is when x&lt;=4.</a:t>
            </a:r>
          </a:p>
        </p:txBody>
      </p:sp>
      <p:sp>
        <p:nvSpPr>
          <p:cNvPr id="4" name="Slide Number Placeholder 3"/>
          <p:cNvSpPr>
            <a:spLocks noGrp="1"/>
          </p:cNvSpPr>
          <p:nvPr>
            <p:ph type="sldNum" sz="quarter" idx="10"/>
          </p:nvPr>
        </p:nvSpPr>
        <p:spPr/>
        <p:txBody>
          <a:bodyPr/>
          <a:lstStyle/>
          <a:p>
            <a:fld id="{18BDFEC3-8487-43E8-A154-7C12CBC1FFF2}" type="slidenum">
              <a:rPr lang="en-US"/>
              <a:t>115</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of a parabolic function with half of its inverse.</a:t>
            </a:r>
          </a:p>
        </p:txBody>
      </p:sp>
      <p:sp>
        <p:nvSpPr>
          <p:cNvPr id="4" name="Slide Number Placeholder 3"/>
          <p:cNvSpPr>
            <a:spLocks noGrp="1"/>
          </p:cNvSpPr>
          <p:nvPr>
            <p:ph type="sldNum" sz="quarter" idx="10"/>
          </p:nvPr>
        </p:nvSpPr>
        <p:spPr/>
        <p:txBody>
          <a:bodyPr/>
          <a:lstStyle/>
          <a:p>
            <a:fld id="{18BDFEC3-8487-43E8-A154-7C12CBC1FFF2}" type="slidenum">
              <a:rPr lang="en-US"/>
              <a:t>116</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parabolic function with half of its inverse.</a:t>
            </a:r>
          </a:p>
        </p:txBody>
      </p:sp>
      <p:sp>
        <p:nvSpPr>
          <p:cNvPr id="4" name="Slide Number Placeholder 3"/>
          <p:cNvSpPr>
            <a:spLocks noGrp="1"/>
          </p:cNvSpPr>
          <p:nvPr>
            <p:ph type="sldNum" sz="quarter" idx="10"/>
          </p:nvPr>
        </p:nvSpPr>
        <p:spPr/>
        <p:txBody>
          <a:bodyPr/>
          <a:lstStyle/>
          <a:p>
            <a:fld id="{18BDFEC3-8487-43E8-A154-7C12CBC1FFF2}" type="slidenum">
              <a:rPr lang="en-US"/>
              <a:t>117</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f(x)=sqrt(x-4) and its inverse, f^(-1)(x)=x^2+4.</a:t>
            </a:r>
          </a:p>
        </p:txBody>
      </p:sp>
      <p:sp>
        <p:nvSpPr>
          <p:cNvPr id="4" name="Slide Number Placeholder 3"/>
          <p:cNvSpPr>
            <a:spLocks noGrp="1"/>
          </p:cNvSpPr>
          <p:nvPr>
            <p:ph type="sldNum" sz="quarter" idx="10"/>
          </p:nvPr>
        </p:nvSpPr>
        <p:spPr/>
        <p:txBody>
          <a:bodyPr/>
          <a:lstStyle/>
          <a:p>
            <a:fld id="{18BDFEC3-8487-43E8-A154-7C12CBC1FFF2}" type="slidenum">
              <a:rPr lang="en-US"/>
              <a:t>118</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a radical function that shows where the outputs are nonnegative.</a:t>
            </a:r>
          </a:p>
        </p:txBody>
      </p:sp>
      <p:sp>
        <p:nvSpPr>
          <p:cNvPr id="4" name="Slide Number Placeholder 3"/>
          <p:cNvSpPr>
            <a:spLocks noGrp="1"/>
          </p:cNvSpPr>
          <p:nvPr>
            <p:ph type="sldNum" sz="quarter" idx="10"/>
          </p:nvPr>
        </p:nvSpPr>
        <p:spPr/>
        <p:txBody>
          <a:bodyPr/>
          <a:lstStyle/>
          <a:p>
            <a:fld id="{18BDFEC3-8487-43E8-A154-7C12CBC1FFF2}" type="slidenum">
              <a:rPr lang="en-US"/>
              <a:t>119</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y=(0.16)x where the horizontal axis is labeled, “s, Sales Price in Dollars”, and the vertical axis is labeled, “e, Earnings, $”.</a:t>
            </a:r>
          </a:p>
        </p:txBody>
      </p:sp>
      <p:sp>
        <p:nvSpPr>
          <p:cNvPr id="4" name="Slide Number Placeholder 3"/>
          <p:cNvSpPr>
            <a:spLocks noGrp="1"/>
          </p:cNvSpPr>
          <p:nvPr>
            <p:ph type="sldNum" sz="quarter" idx="10"/>
          </p:nvPr>
        </p:nvSpPr>
        <p:spPr/>
        <p:txBody>
          <a:bodyPr/>
          <a:lstStyle/>
          <a:p>
            <a:fld id="{18BDFEC3-8487-43E8-A154-7C12CBC1FFF2}" type="slidenum">
              <a:rPr lang="en-US"/>
              <a:t>122</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y=25/8(x^3) with the labeled points (2, 25) and (6, 675).</a:t>
            </a:r>
          </a:p>
        </p:txBody>
      </p:sp>
      <p:sp>
        <p:nvSpPr>
          <p:cNvPr id="4" name="Slide Number Placeholder 3"/>
          <p:cNvSpPr>
            <a:spLocks noGrp="1"/>
          </p:cNvSpPr>
          <p:nvPr>
            <p:ph type="sldNum" sz="quarter" idx="10"/>
          </p:nvPr>
        </p:nvSpPr>
        <p:spPr/>
        <p:txBody>
          <a:bodyPr/>
          <a:lstStyle/>
          <a:p>
            <a:fld id="{18BDFEC3-8487-43E8-A154-7C12CBC1FFF2}" type="slidenum">
              <a:rPr lang="en-US"/>
              <a:t>123</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y=(14000)/x where the horizontal axis is labeled, “Depth, d (ft)”, and the vertical axis is labeled, “Temperature, T (Degrees Fahrenheit)”.</a:t>
            </a:r>
          </a:p>
        </p:txBody>
      </p:sp>
      <p:sp>
        <p:nvSpPr>
          <p:cNvPr id="4" name="Slide Number Placeholder 3"/>
          <p:cNvSpPr>
            <a:spLocks noGrp="1"/>
          </p:cNvSpPr>
          <p:nvPr>
            <p:ph type="sldNum" sz="quarter" idx="10"/>
          </p:nvPr>
        </p:nvSpPr>
        <p:spPr/>
        <p:txBody>
          <a:bodyPr/>
          <a:lstStyle/>
          <a:p>
            <a:fld id="{18BDFEC3-8487-43E8-A154-7C12CBC1FFF2}" type="slidenum">
              <a:rPr lang="en-US"/>
              <a:t>125</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y=25/(x^3) with the labeled points (2, 25) and (6, 25/27).</a:t>
            </a:r>
          </a:p>
        </p:txBody>
      </p:sp>
      <p:sp>
        <p:nvSpPr>
          <p:cNvPr id="4" name="Slide Number Placeholder 3"/>
          <p:cNvSpPr>
            <a:spLocks noGrp="1"/>
          </p:cNvSpPr>
          <p:nvPr>
            <p:ph type="sldNum" sz="quarter" idx="10"/>
          </p:nvPr>
        </p:nvSpPr>
        <p:spPr/>
        <p:txBody>
          <a:bodyPr/>
          <a:lstStyle/>
          <a:p>
            <a:fld id="{18BDFEC3-8487-43E8-A154-7C12CBC1FFF2}" type="slidenum">
              <a:rPr lang="en-US"/>
              <a:t>126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ed24e88494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_3f1ab21c84a5.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3e003ac58221.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473d92d53cbc.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v3_image7_b5b34e1c9537.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v3_image9_3be37818d341.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v3_image10_8e33e3c838e3.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 Id="rId3" Type="http://schemas.openxmlformats.org/officeDocument/2006/relationships/image" Target="../media/v3_image14_bc4976a00648.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image" Target="../media/v3_image15_b739d7c21d44.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image" Target="../media/v3_image16_ff91f5a4d62a.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image" Target="../media/v3_image17_e653beb27dc5.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v3_image18_1d54cb8f2288.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image" Target="../media/v3_image21_f162d48b0fa6.png"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5_f1069ec293e7.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 Id="rId3" Type="http://schemas.openxmlformats.org/officeDocument/2006/relationships/image" Target="../media/v3_image25_42fd9b4d6c88.pn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xml" /><Relationship Id="rId3" Type="http://schemas.openxmlformats.org/officeDocument/2006/relationships/image" Target="../media/v3_image30_a08b69c5a895.png"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image" Target="../media/v3_image31_eb625350be9b.png"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 Id="rId3" Type="http://schemas.openxmlformats.org/officeDocument/2006/relationships/image" Target="../media/v3_image32_1c98345f25a9.png"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xml" /><Relationship Id="rId3" Type="http://schemas.openxmlformats.org/officeDocument/2006/relationships/image" Target="../media/v3_image34_50a5ab51dc55.png"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1.xml" /><Relationship Id="rId3" Type="http://schemas.openxmlformats.org/officeDocument/2006/relationships/image" Target="../media/v3_image43_5a7e34ff0fb2.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4.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5.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4.xml" /><Relationship Id="rId3" Type="http://schemas.openxmlformats.org/officeDocument/2006/relationships/image" Target="../media/v3_image46_59aa49bd5793.png" /></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5.xml" /><Relationship Id="rId3" Type="http://schemas.openxmlformats.org/officeDocument/2006/relationships/image" Target="../media/v3_image47_7ae24f5bf37a.png" /></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9.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50.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1.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0.xml" /><Relationship Id="rId3" Type="http://schemas.openxmlformats.org/officeDocument/2006/relationships/image" Target="../media/v3_image52_e78b05542dc3.png" /></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1.xml" /><Relationship Id="rId3" Type="http://schemas.openxmlformats.org/officeDocument/2006/relationships/image" Target="../media/v3_image53_20c4b696cbcb.png" /></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4.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55.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4.xml" /><Relationship Id="rId3" Type="http://schemas.openxmlformats.org/officeDocument/2006/relationships/image" Target="../media/v3_image57_7d902cbf5166.png" /></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8.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9.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60.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6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62.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0.xml" /><Relationship Id="rId3" Type="http://schemas.openxmlformats.org/officeDocument/2006/relationships/image" Target="../media/v3_image63_95be32130120.png" /></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1.xml" /><Relationship Id="rId3" Type="http://schemas.openxmlformats.org/officeDocument/2006/relationships/image" Target="../media/v3_image64_c7d1d82f0c00.png" /></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2.xml" /><Relationship Id="rId3" Type="http://schemas.openxmlformats.org/officeDocument/2006/relationships/image" Target="../media/v3_image65_4043b3e89eb7.png" /></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66.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67.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68.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6.xml" /><Relationship Id="rId3" Type="http://schemas.openxmlformats.org/officeDocument/2006/relationships/image" Target="../media/v3_image69_e80e3561ffaf.png" /></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5_fa1c56e79150.png" /></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7.xml" /><Relationship Id="rId3" Type="http://schemas.openxmlformats.org/officeDocument/2006/relationships/image" Target="../media/v3_image70_242fae853a14.png" /></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71.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9.xml" /><Relationship Id="rId3" Type="http://schemas.openxmlformats.org/officeDocument/2006/relationships/image" Target="../media/v3_image72_c42aba2c3fd2.png" /></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73.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74.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75.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76.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77.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5.xml" /><Relationship Id="rId3" Type="http://schemas.openxmlformats.org/officeDocument/2006/relationships/image" Target="../media/v3_image78_7e1e4ef89324.png" /></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79.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7.xml" /><Relationship Id="rId3" Type="http://schemas.openxmlformats.org/officeDocument/2006/relationships/image" Target="../media/v3_image80_dec19fb5ff42.png" /></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8.xml" /><Relationship Id="rId3" Type="http://schemas.openxmlformats.org/officeDocument/2006/relationships/image" Target="../media/v3_image81_9e5f322a9279.png" /></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9.xml" /><Relationship Id="rId3" Type="http://schemas.openxmlformats.org/officeDocument/2006/relationships/image" Target="../media/v3_image82_504375363422.png" /></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83.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84.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85.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86.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87.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88.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89.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90.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8.xml" /><Relationship Id="rId3" Type="http://schemas.openxmlformats.org/officeDocument/2006/relationships/image" Target="../media/v3_image91_9e5314a49c0a.png" /></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92.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93.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94.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 Id="rId3" Type="http://schemas.openxmlformats.org/officeDocument/2006/relationships/image" Target="../media/image95.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96.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97.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98.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99.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7.xml" /><Relationship Id="rId3" Type="http://schemas.openxmlformats.org/officeDocument/2006/relationships/image" Target="../media/v3_image100_4729a6ac458d.png" /></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9_ff93d02d31f8.png" /></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8.xml" /><Relationship Id="rId3" Type="http://schemas.openxmlformats.org/officeDocument/2006/relationships/image" Target="../media/v3_image101_195826a60412.png" /></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102.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2_138d72014518.png" /></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0.xml" /><Relationship Id="rId3" Type="http://schemas.openxmlformats.org/officeDocument/2006/relationships/image" Target="../media/v3_image103_c026bb167531.png" /></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104.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Undirbúningur fyrir stærðfræðigreiningu 2e</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defRPr>
                <a:solidFill>
                  <a:srgbClr val="548235"/>
                </a:solidFill>
              </a:defRPr>
            </a:pPr>
            <a:r>
              <a:rPr>
                <a:solidFill>
                  <a:srgbClr val="548235"/>
                </a:solidFill>
              </a:rPr>
              <a:t>3. kafli: Margliðu- og ræð föll</a:t>
            </a:r>
            <a:br/>
            <a:br/>
            <a:endParaRPr/>
          </a:p>
        </p:txBody>
      </p:sp>
      <p:pic>
        <p:nvPicPr>
          <p:cNvPr id="4" name="Cover Image" descr="Cover of the OpenStax textbook titled Precalculus 2e. The title is in large bold orange text set against a blue background, and the OpenStax logo is in white in the top right corner.&#10;"/>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Tvinntölur</a:t>
            </a:r>
          </a:p>
          <a:p>
            <a:pPr marL="457189" lvl="0" indent="-457189">
              <a:buAutoNum type="arabicPeriod"/>
            </a:pPr>
            <a:r>
              <a:rPr/>
              <a:t>Annars stigs föll</a:t>
            </a:r>
          </a:p>
          <a:p>
            <a:pPr marL="457189" lvl="0" indent="-457189">
              <a:buAutoNum type="arabicPeriod"/>
            </a:pPr>
            <a:r>
              <a:rPr/>
              <a:t>Veldisföll og margliðuföll</a:t>
            </a:r>
          </a:p>
          <a:p>
            <a:pPr marL="457189" lvl="0" indent="-457189">
              <a:buAutoNum type="arabicPeriod"/>
            </a:pPr>
            <a:r>
              <a:rPr/>
              <a:t>Gröf margliðufalla</a:t>
            </a:r>
          </a:p>
          <a:p>
            <a:pPr marL="457189" lvl="0" indent="-457189">
              <a:buAutoNum type="arabicPeriod"/>
            </a:pPr>
            <a:r>
              <a:rPr/>
              <a:t>Deiling margliða</a:t>
            </a:r>
          </a:p>
          <a:p>
            <a:pPr marL="457189" lvl="0" indent="-457189">
              <a:buAutoNum type="arabicPeriod"/>
            </a:pPr>
            <a:r>
              <a:rPr/>
              <a:t>Núllstöðvar margliðufalla</a:t>
            </a:r>
          </a:p>
          <a:p>
            <a:pPr marL="457189" lvl="0" indent="-457189">
              <a:buAutoNum type="arabicPeriod"/>
            </a:pPr>
            <a:r>
              <a:rPr/>
              <a:t>Ræð föll</a:t>
            </a:r>
          </a:p>
          <a:p>
            <a:pPr marL="457189" lvl="0" indent="-457189">
              <a:buAutoNum type="arabicPeriod"/>
            </a:pPr>
            <a:r>
              <a:rPr/>
              <a:t>Andhverf föll og rótaföll</a:t>
            </a:r>
          </a:p>
          <a:p>
            <a:pPr marL="457189" lvl="0" indent="-457189">
              <a:buAutoNum type="arabicPeriod"/>
            </a:pPr>
            <a:r>
              <a:rPr/>
              <a:t>Líkön gerð með hlutföllum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3.1 Tvinntölur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lvl="0" indent="0">
                  <a:buNone/>
                </a:pPr>
                <a:r>
                  <a:rPr b="1"/>
                  <a:t>Námsmarkmið</a:t>
                </a:r>
              </a:p>
              <a:p>
                <a:pPr lvl="0"/>
                <a:r>
                  <a:t>Rita kvaðratrætur neikvæðra talna sem margfeldi af   </a:t>
                </a:r>
                <a14:m>
                  <m:oMath xmlns:m="http://schemas.openxmlformats.org/officeDocument/2006/math">
                    <m:r>
                      <a:rPr>
                        <a:latin typeface="Cambria Math" panose="02040503050406030204" pitchFamily="18" charset="0"/>
                      </a:rPr>
                      <m:t>𝑖</m:t>
                    </m:r>
                  </m:oMath>
                </a14:m>
                <a:r>
                  <a:t>. </a:t>
                </a:r>
              </a:p>
              <a:p>
                <a:pPr lvl="0"/>
                <a:r>
                  <a:t>Setja tvinntölur inn á tvinntalnasléttuna.</a:t>
                </a:r>
              </a:p>
              <a:p>
                <a:pPr lvl="0"/>
                <a:r>
                  <a:t> Leggja saman tvinntölur og draga þær frá.</a:t>
                </a:r>
              </a:p>
              <a:p>
                <a:pPr lvl="0"/>
                <a:r>
                  <a:t> Margfalda og deila tvinntölum.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Tvinntölur</a:t>
            </a:r>
            <a:endParaRPr dirty="0"/>
          </a:p>
        </p:txBody>
      </p:sp>
      <p:pic>
        <p:nvPicPr>
          <p:cNvPr id="3" name="Picture 1" descr="Tvinntalan -2 + 3i sett inn á hnitakerfi. Athugið að raunhlutinn (-2) er settur á x-ásinn og þverhlutinn (3i) á y-ásinn."/>
          <p:cNvPicPr>
            <a:picLocks noGrp="1" noChangeAspect="1"/>
          </p:cNvPicPr>
          <p:nvPr/>
        </p:nvPicPr>
        <p:blipFill>
          <a:blip r:embed="rId3"/>
          <a:stretch>
            <a:fillRect/>
          </a:stretch>
        </p:blipFill>
        <p:spPr bwMode="auto">
          <a:xfrm>
            <a:off x="3860800" y="952500"/>
            <a:ext cx="447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Tvinntalan -2 + 3i sett inn á hnitakerfi. Athugið að raunhlutinn (-2) er settur á x-ásinn og þverhlutinn (3i) á y-ásinn.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Tvinntölur</a:t>
            </a:r>
            <a:endParaRPr dirty="0"/>
          </a:p>
        </p:txBody>
      </p:sp>
      <p:pic>
        <p:nvPicPr>
          <p:cNvPr id="3" name="Picture 1" descr="Tvinntalnasléttan. Lárétti ásinn, sem er x-ásinn á rauntalnasléttunni, kallast raunás en lóðrétti ásinn, sem er y-ásinn á rauntalnasléttunni, kallast þverás."/>
          <p:cNvPicPr>
            <a:picLocks noGrp="1" noChangeAspect="1"/>
          </p:cNvPicPr>
          <p:nvPr/>
        </p:nvPicPr>
        <p:blipFill>
          <a:blip r:embed="rId3"/>
          <a:stretch>
            <a:fillRect/>
          </a:stretch>
        </p:blipFill>
        <p:spPr bwMode="auto">
          <a:xfrm>
            <a:off x="3530600" y="952500"/>
            <a:ext cx="513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Tvinntalnasléttan. Lárétti ásinn, sem er x-ásinn á rauntalnasléttunni, kallast raunás en lóðrétti ásinn, sem er y-ásinn á rauntalnasléttunni, kallast þverás.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Tvinntölur</a:t>
            </a:r>
            <a:endParaRPr dirty="0"/>
          </a:p>
        </p:txBody>
      </p:sp>
      <p:pic>
        <p:nvPicPr>
          <p:cNvPr id="3" name="Picture 1" descr="Tvinntalan 3 - 4i sett inn á hnitakerfi. Athugið að raunhlutinn (3) er settur á x-ásinn og þverhlutinn (-4i) á y-ásinn."/>
          <p:cNvPicPr>
            <a:picLocks noGrp="1" noChangeAspect="1"/>
          </p:cNvPicPr>
          <p:nvPr/>
        </p:nvPicPr>
        <p:blipFill>
          <a:blip r:embed="rId3"/>
          <a:stretch>
            <a:fillRect/>
          </a:stretch>
        </p:blipFill>
        <p:spPr bwMode="auto">
          <a:xfrm>
            <a:off x="3860800" y="952500"/>
            <a:ext cx="447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Tvinntalan 3 - 4i sett inn á hnitakerfi. Athugið að raunhlutinn (3) er settur á x-ásinn og þverhlutinn (-4i) á y-ásinn.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Tvinntölur</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extLst>
                  <p:ext uri="{D42A27DB-BD31-4B8C-83A1-F6EECF244321}">
                    <p14:modId xmlns:p14="http://schemas.microsoft.com/office/powerpoint/2010/main" val="3363115232"/>
                  </p:ext>
                </p:extLst>
              </p:nvPr>
            </p:nvGraphicFramePr>
            <p:xfrm>
              <a:off x="609600" y="952500"/>
              <a:ext cx="10922000" cy="1100328"/>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rPr b="1"/>
                            <a:t>Þáttun á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35</m:t>
                                  </m:r>
                                </m:sup>
                              </m:sSup>
                            </m:oMath>
                          </a14:m>
                          <a:endParaRPr b="1"/>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34</m:t>
                                    </m:r>
                                  </m:sup>
                                </m:sSup>
                                <m:r>
                                  <a:rPr>
                                    <a:latin typeface="Cambria Math" panose="02040503050406030204" pitchFamily="18" charset="0"/>
                                  </a:rPr>
                                  <m:t>⋅</m:t>
                                </m:r>
                                <m:r>
                                  <a:rPr>
                                    <a:latin typeface="Cambria Math" panose="02040503050406030204" pitchFamily="18" charset="0"/>
                                  </a:rPr>
                                  <m:t>𝑖</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33</m:t>
                                    </m:r>
                                  </m:sup>
                                </m:sSup>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31</m:t>
                                    </m:r>
                                  </m:sup>
                                </m:sSup>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4</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19</m:t>
                                    </m:r>
                                  </m:sup>
                                </m:sSup>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16</m:t>
                                    </m:r>
                                  </m:sup>
                                </m:sSup>
                              </m:oMath>
                            </m:oMathPara>
                          </a14:m>
                          <a:endParaRPr/>
                        </a:p>
                      </a:txBody>
                      <a:tcPr/>
                    </a:tc>
                    <a:extLst>
                      <a:ext uri="{0D108BD9-81ED-4DB2-BD59-A6C34878D82A}">
                        <a16:rowId xmlns:a16="http://schemas.microsoft.com/office/drawing/2014/main" val="10000"/>
                      </a:ext>
                    </a:extLst>
                  </a:tr>
                  <a:tr h="0">
                    <a:tc>
                      <a:txBody>
                        <a:bodyPr/>
                        <a:lstStyle/>
                        <a:p>
                          <a:pPr marL="0" lvl="0" indent="0">
                            <a:buNone/>
                          </a:pPr>
                          <a:r>
                            <a:rPr b="1"/>
                            <a:t>Stytt form</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d>
                                      <m:dPr>
                                        <m:ctrlPr>
                                          <a:rPr i="1">
                                            <a:latin typeface="Cambria Math" panose="02040503050406030204" pitchFamily="18" charset="0"/>
                                          </a:rPr>
                                        </m:ctrlPr>
                                      </m:dPr>
                                      <m:e>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2</m:t>
                                            </m:r>
                                          </m:sup>
                                        </m:sSup>
                                      </m:e>
                                    </m:d>
                                  </m:e>
                                  <m:sup>
                                    <m:r>
                                      <a:rPr>
                                        <a:latin typeface="Cambria Math" panose="02040503050406030204" pitchFamily="18" charset="0"/>
                                      </a:rPr>
                                      <m:t>17</m:t>
                                    </m:r>
                                  </m:sup>
                                </m:sSup>
                                <m:r>
                                  <a:rPr>
                                    <a:latin typeface="Cambria Math" panose="02040503050406030204" pitchFamily="18" charset="0"/>
                                  </a:rPr>
                                  <m:t>⋅</m:t>
                                </m:r>
                                <m:r>
                                  <a:rPr>
                                    <a:latin typeface="Cambria Math" panose="02040503050406030204" pitchFamily="18" charset="0"/>
                                  </a:rPr>
                                  <m:t>𝑖</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33</m:t>
                                    </m:r>
                                  </m:sup>
                                </m:sSup>
                                <m:r>
                                  <a:rPr>
                                    <a:latin typeface="Cambria Math" panose="02040503050406030204" pitchFamily="18" charset="0"/>
                                  </a:rPr>
                                  <m:t>⋅</m:t>
                                </m:r>
                                <m:d>
                                  <m:dPr>
                                    <m:ctrlPr>
                                      <a:rPr i="1">
                                        <a:latin typeface="Cambria Math" panose="02040503050406030204" pitchFamily="18" charset="0"/>
                                      </a:rPr>
                                    </m:ctrlPr>
                                  </m:dPr>
                                  <m:e>
                                    <m:r>
                                      <a:rPr>
                                        <a:latin typeface="Cambria Math" panose="02040503050406030204" pitchFamily="18" charset="0"/>
                                      </a:rPr>
                                      <m:t>−1</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31</m:t>
                                    </m:r>
                                  </m:sup>
                                </m:sSup>
                                <m:r>
                                  <a:rPr>
                                    <a:latin typeface="Cambria Math" panose="02040503050406030204" pitchFamily="18" charset="0"/>
                                  </a:rPr>
                                  <m:t>⋅1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19</m:t>
                                    </m:r>
                                  </m:sup>
                                </m:sSup>
                                <m:r>
                                  <a:rPr>
                                    <a:latin typeface="Cambria Math" panose="02040503050406030204" pitchFamily="18" charset="0"/>
                                  </a:rPr>
                                  <m:t>⋅</m:t>
                                </m:r>
                                <m:sSup>
                                  <m:sSupPr>
                                    <m:ctrlPr>
                                      <a:rPr i="1">
                                        <a:latin typeface="Cambria Math" panose="02040503050406030204" pitchFamily="18" charset="0"/>
                                      </a:rPr>
                                    </m:ctrlPr>
                                  </m:sSupPr>
                                  <m:e>
                                    <m:d>
                                      <m:dPr>
                                        <m:ctrlPr>
                                          <a:rPr i="1">
                                            <a:latin typeface="Cambria Math" panose="02040503050406030204" pitchFamily="18" charset="0"/>
                                          </a:rPr>
                                        </m:ctrlPr>
                                      </m:dPr>
                                      <m:e>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4</m:t>
                                            </m:r>
                                          </m:sup>
                                        </m:sSup>
                                      </m:e>
                                    </m:d>
                                  </m:e>
                                  <m:sup>
                                    <m:r>
                                      <a:rPr>
                                        <a:latin typeface="Cambria Math" panose="02040503050406030204" pitchFamily="18" charset="0"/>
                                      </a:rPr>
                                      <m:t>4</m:t>
                                    </m:r>
                                  </m:sup>
                                </m:sSup>
                              </m:oMath>
                            </m:oMathPara>
                          </a14:m>
                          <a:endParaRPr/>
                        </a:p>
                      </a:txBody>
                      <a:tcPr/>
                    </a:tc>
                    <a:extLst>
                      <a:ext uri="{0D108BD9-81ED-4DB2-BD59-A6C34878D82A}">
                        <a16:rowId xmlns:a16="http://schemas.microsoft.com/office/drawing/2014/main" val="10001"/>
                      </a:ext>
                    </a:extLst>
                  </a:tr>
                  <a:tr h="0">
                    <a:tc>
                      <a:txBody>
                        <a:bodyPr/>
                        <a:lstStyle/>
                        <a:p>
                          <a:pPr marL="0" lvl="0" indent="0">
                            <a:buNone/>
                          </a:pPr>
                          <a:r>
                            <a:rPr b="1"/>
                            <a:t>Einfaldað form</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d>
                                      <m:dPr>
                                        <m:ctrlPr>
                                          <a:rPr i="1">
                                            <a:latin typeface="Cambria Math" panose="02040503050406030204" pitchFamily="18" charset="0"/>
                                          </a:rPr>
                                        </m:ctrlPr>
                                      </m:dPr>
                                      <m:e>
                                        <m:r>
                                          <a:rPr>
                                            <a:latin typeface="Cambria Math" panose="02040503050406030204" pitchFamily="18" charset="0"/>
                                          </a:rPr>
                                          <m:t>−1</m:t>
                                        </m:r>
                                      </m:e>
                                    </m:d>
                                  </m:e>
                                  <m:sup>
                                    <m:r>
                                      <a:rPr>
                                        <a:latin typeface="Cambria Math" panose="02040503050406030204" pitchFamily="18" charset="0"/>
                                      </a:rPr>
                                      <m:t>17</m:t>
                                    </m:r>
                                  </m:sup>
                                </m:sSup>
                                <m:r>
                                  <a:rPr>
                                    <a:latin typeface="Cambria Math" panose="02040503050406030204" pitchFamily="18" charset="0"/>
                                  </a:rPr>
                                  <m:t>⋅</m:t>
                                </m:r>
                                <m:r>
                                  <a:rPr>
                                    <a:latin typeface="Cambria Math" panose="02040503050406030204" pitchFamily="18" charset="0"/>
                                  </a:rPr>
                                  <m:t>𝑖</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33</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31</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𝑖</m:t>
                                    </m:r>
                                  </m:e>
                                  <m:sup>
                                    <m:r>
                                      <a:rPr>
                                        <a:latin typeface="Cambria Math" panose="02040503050406030204" pitchFamily="18" charset="0"/>
                                      </a:rPr>
                                      <m:t>19</m:t>
                                    </m:r>
                                  </m:sup>
                                </m:sSup>
                              </m:oMath>
                            </m:oMathPara>
                          </a14:m>
                          <a:endParaRPr dirty="0"/>
                        </a:p>
                      </a:txBody>
                      <a:tcPr/>
                    </a:tc>
                    <a:extLst>
                      <a:ext uri="{0D108BD9-81ED-4DB2-BD59-A6C34878D82A}">
                        <a16:rowId xmlns:a16="http://schemas.microsoft.com/office/drawing/2014/main" val="10002"/>
                      </a:ext>
                    </a:extLst>
                  </a:tr>
                </a:tbl>
              </a:graphicData>
            </a:graphic>
          </p:graphicFrame>
        </mc:Choice>
        <mc:Fallback xmlns="">
          <p:graphicFrame>
            <p:nvGraphicFramePr>
              <p:cNvPr id="6" name="Content Placeholder 5"/>
              <p:cNvGraphicFramePr>
                <a:graphicFrameLocks noGrp="1"/>
              </p:cNvGraphicFramePr>
              <p:nvPr>
                <p:ph idx="1"/>
                <p:extLst>
                  <p:ext uri="{D42A27DB-BD31-4B8C-83A1-F6EECF244321}">
                    <p14:modId xmlns:p14="http://schemas.microsoft.com/office/powerpoint/2010/main" val="3363115232"/>
                  </p:ext>
                </p:extLst>
              </p:nvPr>
            </p:nvGraphicFramePr>
            <p:xfrm>
              <a:off x="609600" y="952500"/>
              <a:ext cx="10922000" cy="1100328"/>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8808">
                    <a:tc>
                      <a:txBody>
                        <a:bodyPr/>
                        <a:lstStyle/>
                        <a:p>
                          <a:endParaRPr lang="en-US"/>
                        </a:p>
                      </a:txBody>
                      <a:tcPr>
                        <a:blipFill>
                          <a:blip r:embed="rId2"/>
                          <a:stretch>
                            <a:fillRect l="-581" t="-10345" r="-401163" b="-227586"/>
                          </a:stretch>
                        </a:blipFill>
                      </a:tcPr>
                    </a:tc>
                    <a:tc>
                      <a:txBody>
                        <a:bodyPr/>
                        <a:lstStyle/>
                        <a:p>
                          <a:endParaRPr lang="en-US"/>
                        </a:p>
                      </a:txBody>
                      <a:tcPr>
                        <a:blipFill>
                          <a:blip r:embed="rId2"/>
                          <a:stretch>
                            <a:fillRect l="-100581" t="-10345" r="-301163" b="-227586"/>
                          </a:stretch>
                        </a:blipFill>
                      </a:tcPr>
                    </a:tc>
                    <a:tc>
                      <a:txBody>
                        <a:bodyPr/>
                        <a:lstStyle/>
                        <a:p>
                          <a:endParaRPr lang="en-US"/>
                        </a:p>
                      </a:txBody>
                      <a:tcPr>
                        <a:blipFill>
                          <a:blip r:embed="rId2"/>
                          <a:stretch>
                            <a:fillRect l="-200581" t="-10345" r="-201163" b="-227586"/>
                          </a:stretch>
                        </a:blipFill>
                      </a:tcPr>
                    </a:tc>
                    <a:tc>
                      <a:txBody>
                        <a:bodyPr/>
                        <a:lstStyle/>
                        <a:p>
                          <a:endParaRPr lang="en-US"/>
                        </a:p>
                      </a:txBody>
                      <a:tcPr>
                        <a:blipFill>
                          <a:blip r:embed="rId2"/>
                          <a:stretch>
                            <a:fillRect l="-300581" t="-10345" r="-101163" b="-227586"/>
                          </a:stretch>
                        </a:blipFill>
                      </a:tcPr>
                    </a:tc>
                    <a:tc>
                      <a:txBody>
                        <a:bodyPr/>
                        <a:lstStyle/>
                        <a:p>
                          <a:endParaRPr lang="en-US"/>
                        </a:p>
                      </a:txBody>
                      <a:tcPr>
                        <a:blipFill>
                          <a:blip r:embed="rId2"/>
                          <a:stretch>
                            <a:fillRect l="-400581" t="-10345" r="-1163" b="-227586"/>
                          </a:stretch>
                        </a:blipFill>
                      </a:tcPr>
                    </a:tc>
                    <a:extLst>
                      <a:ext uri="{0D108BD9-81ED-4DB2-BD59-A6C34878D82A}">
                        <a16:rowId xmlns:a16="http://schemas.microsoft.com/office/drawing/2014/main" val="10000"/>
                      </a:ext>
                    </a:extLst>
                  </a:tr>
                  <a:tr h="365760">
                    <a:tc>
                      <a:txBody>
                        <a:bodyPr/>
                        <a:lstStyle/>
                        <a:p>
                          <a:pPr marL="0" lvl="0" indent="0">
                            <a:buNone/>
                          </a:pPr>
                          <a:r>
                            <a:rPr b="1"/>
                            <a:t>Stytt form</a:t>
                          </a:r>
                        </a:p>
                      </a:txBody>
                      <a:tcPr/>
                    </a:tc>
                    <a:tc>
                      <a:txBody>
                        <a:bodyPr/>
                        <a:lstStyle/>
                        <a:p>
                          <a:endParaRPr lang="en-US"/>
                        </a:p>
                      </a:txBody>
                      <a:tcPr>
                        <a:blipFill>
                          <a:blip r:embed="rId2"/>
                          <a:stretch>
                            <a:fillRect l="-100581" t="-110345" r="-301163" b="-127586"/>
                          </a:stretch>
                        </a:blipFill>
                      </a:tcPr>
                    </a:tc>
                    <a:tc>
                      <a:txBody>
                        <a:bodyPr/>
                        <a:lstStyle/>
                        <a:p>
                          <a:endParaRPr lang="en-US"/>
                        </a:p>
                      </a:txBody>
                      <a:tcPr>
                        <a:blipFill>
                          <a:blip r:embed="rId2"/>
                          <a:stretch>
                            <a:fillRect l="-200581" t="-110345" r="-201163" b="-127586"/>
                          </a:stretch>
                        </a:blipFill>
                      </a:tcPr>
                    </a:tc>
                    <a:tc>
                      <a:txBody>
                        <a:bodyPr/>
                        <a:lstStyle/>
                        <a:p>
                          <a:endParaRPr lang="en-US"/>
                        </a:p>
                      </a:txBody>
                      <a:tcPr>
                        <a:blipFill>
                          <a:blip r:embed="rId2"/>
                          <a:stretch>
                            <a:fillRect l="-300581" t="-110345" r="-101163" b="-127586"/>
                          </a:stretch>
                        </a:blipFill>
                      </a:tcPr>
                    </a:tc>
                    <a:tc>
                      <a:txBody>
                        <a:bodyPr/>
                        <a:lstStyle/>
                        <a:p>
                          <a:endParaRPr lang="en-US"/>
                        </a:p>
                      </a:txBody>
                      <a:tcPr>
                        <a:blipFill>
                          <a:blip r:embed="rId2"/>
                          <a:stretch>
                            <a:fillRect l="-400581" t="-110345" r="-1163" b="-127586"/>
                          </a:stretch>
                        </a:blipFill>
                      </a:tcPr>
                    </a:tc>
                    <a:extLst>
                      <a:ext uri="{0D108BD9-81ED-4DB2-BD59-A6C34878D82A}">
                        <a16:rowId xmlns:a16="http://schemas.microsoft.com/office/drawing/2014/main" val="10001"/>
                      </a:ext>
                    </a:extLst>
                  </a:tr>
                  <a:tr h="365760">
                    <a:tc>
                      <a:txBody>
                        <a:bodyPr/>
                        <a:lstStyle/>
                        <a:p>
                          <a:pPr marL="0" lvl="0" indent="0">
                            <a:buNone/>
                          </a:pPr>
                          <a:r>
                            <a:rPr b="1"/>
                            <a:t>Einfaldað form</a:t>
                          </a:r>
                        </a:p>
                      </a:txBody>
                      <a:tcPr/>
                    </a:tc>
                    <a:tc>
                      <a:txBody>
                        <a:bodyPr/>
                        <a:lstStyle/>
                        <a:p>
                          <a:endParaRPr lang="en-US"/>
                        </a:p>
                      </a:txBody>
                      <a:tcPr>
                        <a:blipFill>
                          <a:blip r:embed="rId2"/>
                          <a:stretch>
                            <a:fillRect l="-100581" t="-210345" r="-301163" b="-27586"/>
                          </a:stretch>
                        </a:blipFill>
                      </a:tcPr>
                    </a:tc>
                    <a:tc>
                      <a:txBody>
                        <a:bodyPr/>
                        <a:lstStyle/>
                        <a:p>
                          <a:endParaRPr lang="en-US"/>
                        </a:p>
                      </a:txBody>
                      <a:tcPr>
                        <a:blipFill>
                          <a:blip r:embed="rId2"/>
                          <a:stretch>
                            <a:fillRect l="-200581" t="-210345" r="-201163" b="-27586"/>
                          </a:stretch>
                        </a:blipFill>
                      </a:tcPr>
                    </a:tc>
                    <a:tc>
                      <a:txBody>
                        <a:bodyPr/>
                        <a:lstStyle/>
                        <a:p>
                          <a:endParaRPr lang="en-US"/>
                        </a:p>
                      </a:txBody>
                      <a:tcPr>
                        <a:blipFill>
                          <a:blip r:embed="rId2"/>
                          <a:stretch>
                            <a:fillRect l="-300581" t="-210345" r="-101163" b="-27586"/>
                          </a:stretch>
                        </a:blipFill>
                      </a:tcPr>
                    </a:tc>
                    <a:tc>
                      <a:txBody>
                        <a:bodyPr/>
                        <a:lstStyle/>
                        <a:p>
                          <a:endParaRPr lang="en-US"/>
                        </a:p>
                      </a:txBody>
                      <a:tcPr>
                        <a:blipFill>
                          <a:blip r:embed="rId2"/>
                          <a:stretch>
                            <a:fillRect l="-400581" t="-210345" r="-1163" b="-27586"/>
                          </a:stretch>
                        </a:blipFill>
                      </a:tcPr>
                    </a:tc>
                    <a:extLst>
                      <a:ext uri="{0D108BD9-81ED-4DB2-BD59-A6C34878D82A}">
                        <a16:rowId xmlns:a16="http://schemas.microsoft.com/office/drawing/2014/main" val="10002"/>
                      </a:ext>
                    </a:extLst>
                  </a:tr>
                </a:tbl>
              </a:graphicData>
            </a:graphic>
          </p:graphicFrame>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3.2 Annars stigs föll</a:t>
            </a:r>
          </a:p>
        </p:txBody>
      </p:sp>
      <p:sp>
        <p:nvSpPr>
          <p:cNvPr id="3" name="Content Placeholder 2"/>
          <p:cNvSpPr>
            <a:spLocks noGrp="1"/>
          </p:cNvSpPr>
          <p:nvPr>
            <p:ph idx="1"/>
          </p:nvPr>
        </p:nvSpPr>
        <p:spPr/>
        <p:txBody>
          <a:bodyPr/>
          <a:lstStyle/>
          <a:p>
            <a:pPr marL="0" lvl="0" indent="0">
              <a:buNone/>
            </a:pPr>
            <a:r>
              <a:rPr b="1"/>
              <a:t>Námsmarkmið</a:t>
            </a:r>
          </a:p>
          <a:p>
            <a:pPr lvl="0"/>
            <a:r>
              <a:rPr/>
              <a:t>Þekkja einkenni fleygboga.</a:t>
            </a:r>
          </a:p>
          <a:p>
            <a:pPr lvl="0"/>
            <a:r>
              <a:rPr/>
              <a:t>Skilja tengsl grafs fleygboga við samsvarandi annars stigs fall.</a:t>
            </a:r>
          </a:p>
          <a:p>
            <a:pPr lvl="0"/>
            <a:r>
              <a:rPr/>
              <a:t>Ákvarða lággildi eða hágildi annars stigs falls.</a:t>
            </a:r>
          </a:p>
          <a:p>
            <a:pPr lvl="0"/>
            <a:r>
              <a:rPr/>
              <a:t>Leysa dæmi sem varða lággildi eða hágildi annars stigs falls.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Annars stigs föll</a:t>
            </a:r>
            <a:endParaRPr dirty="0"/>
          </a:p>
        </p:txBody>
      </p:sp>
      <p:pic>
        <p:nvPicPr>
          <p:cNvPr id="3" name="Picture 1" descr="Satellite dishes."/>
          <p:cNvPicPr>
            <a:picLocks noGrp="1" noChangeAspect="1"/>
          </p:cNvPicPr>
          <p:nvPr/>
        </p:nvPicPr>
        <p:blipFill>
          <a:blip r:embed="rId3"/>
          <a:stretch>
            <a:fillRect/>
          </a:stretch>
        </p:blipFill>
        <p:spPr bwMode="auto">
          <a:xfrm>
            <a:off x="1460500" y="952500"/>
            <a:ext cx="925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Röð gervihnattadiska. (mynd: Matthew Colvin de Valle, Flickr)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Annars stigs föll</a:t>
            </a:r>
            <a:endParaRPr dirty="0"/>
          </a:p>
        </p:txBody>
      </p:sp>
      <p:pic>
        <p:nvPicPr>
          <p:cNvPr id="3" name="Picture 1" descr="Graf fleygboga sem sýnir skurðpunkta við x- og y-ás, hvirfilpunkt og samhverfuá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sem sýnir skurðpunkta við x- og y-ás, hvirfilpunkt og samhverfuás.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Annars stigs föll</a:t>
            </a:r>
            <a:endParaRPr dirty="0"/>
          </a:p>
        </p:txBody>
      </p:sp>
      <p:pic>
        <p:nvPicPr>
          <p:cNvPr id="3" name="Picture 1" descr="Graf fleygboga með hvirfilpunkt í (3, 1) og skurðpunkt við y-ás í (0, 7)."/>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með hvirfilpunkt í (3, 1) og skurðpunkt við y-ás í (0,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Annars stigs föll</a:t>
            </a:r>
            <a:endParaRPr dirty="0"/>
          </a:p>
        </p:txBody>
      </p:sp>
      <p:pic>
        <p:nvPicPr>
          <p:cNvPr id="3" name="Picture 1" descr="Graf fleygboga fallsins y=x^2+4x+3 sem sýnir skurðpunkta við x- og y-ás, hvirfilpunkt og samhverfuás."/>
          <p:cNvPicPr>
            <a:picLocks noGrp="1" noChangeAspect="1"/>
          </p:cNvPicPr>
          <p:nvPr/>
        </p:nvPicPr>
        <p:blipFill>
          <a:blip r:embed="rId3"/>
          <a:stretch>
            <a:fillRect/>
          </a:stretch>
        </p:blipFill>
        <p:spPr bwMode="auto">
          <a:xfrm>
            <a:off x="3581400" y="952500"/>
            <a:ext cx="501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fallsins y=x^2+4x+3 sem sýnir skurðpunkta við x- og y-ás, hvirfilpunkt og samhverfuás.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Annars stigs föll</a:t>
            </a:r>
            <a:endParaRPr dirty="0"/>
          </a:p>
        </p:txBody>
      </p:sp>
      <p:pic>
        <p:nvPicPr>
          <p:cNvPr id="3" name="Picture 1" descr="Graf fleygboga fallsins y=-3(x+2)^2+4 sem sýnir skurðpunkta við x- og y-ás, hvirfilpunkt og samhverfuás."/>
          <p:cNvPicPr>
            <a:picLocks noGrp="1" noChangeAspect="1"/>
          </p:cNvPicPr>
          <p:nvPr/>
        </p:nvPicPr>
        <p:blipFill>
          <a:blip r:embed="rId3"/>
          <a:stretch>
            <a:fillRect/>
          </a:stretch>
        </p:blipFill>
        <p:spPr bwMode="auto">
          <a:xfrm>
            <a:off x="3759200" y="952500"/>
            <a:ext cx="4673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fallsins y=-3(x+2)^2+4 sem sýnir skurðpunkta við x- og y-ás, hvirfilpunkt og samhverfuás.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Annars stigs föll</a:t>
            </a:r>
            <a:endParaRPr dirty="0"/>
          </a:p>
        </p:txBody>
      </p:sp>
      <p:pic>
        <p:nvPicPr>
          <p:cNvPr id="3" name="Picture 1" descr="Graf fallsins y=x^2."/>
          <p:cNvPicPr>
            <a:picLocks noGrp="1" noChangeAspect="1"/>
          </p:cNvPicPr>
          <p:nvPr/>
        </p:nvPicPr>
        <p:blipFill>
          <a:blip r:embed="rId3"/>
          <a:stretch>
            <a:fillRect/>
          </a:stretch>
        </p:blipFill>
        <p:spPr bwMode="auto">
          <a:xfrm>
            <a:off x="3721100" y="952500"/>
            <a:ext cx="473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y=x^2.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Annars stigs föll</a:t>
            </a:r>
            <a:endParaRPr dirty="0"/>
          </a:p>
        </p:txBody>
      </p:sp>
      <p:pic>
        <p:nvPicPr>
          <p:cNvPr id="3" name="Picture 1" descr="Graf fleygboga með hvirfilpunkt í (-2, -3)."/>
          <p:cNvPicPr>
            <a:picLocks noGrp="1" noChangeAspect="1"/>
          </p:cNvPicPr>
          <p:nvPr/>
        </p:nvPicPr>
        <p:blipFill>
          <a:blip r:embed="rId3"/>
          <a:stretch>
            <a:fillRect/>
          </a:stretch>
        </p:blipFill>
        <p:spPr bwMode="auto">
          <a:xfrm>
            <a:off x="3530600" y="952500"/>
            <a:ext cx="5118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með hvirfilpunkt í (-2,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Annars stigs föll</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9898477"/>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r>
                            <a:t>–6</a:t>
                          </a:r>
                        </a:p>
                      </a:txBody>
                      <a:tcPr/>
                    </a:tc>
                    <a:tc>
                      <a:txBody>
                        <a:bodyPr/>
                        <a:lstStyle/>
                        <a:p>
                          <a:pPr marL="0" lvl="0" indent="0">
                            <a:buNone/>
                          </a:pPr>
                          <a:r>
                            <a:t>–4</a:t>
                          </a: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2</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𝑦</m:t>
                                </m:r>
                              </m:oMath>
                            </m:oMathPara>
                          </a14:m>
                          <a:endParaRPr/>
                        </a:p>
                      </a:txBody>
                      <a:tcPr/>
                    </a:tc>
                    <a:tc>
                      <a:txBody>
                        <a:bodyPr/>
                        <a:lstStyle/>
                        <a:p>
                          <a:pPr marL="0" lvl="0" indent="0">
                            <a:buNone/>
                          </a:pPr>
                          <a:r>
                            <a:t>5</a:t>
                          </a:r>
                        </a:p>
                      </a:txBody>
                      <a:tcPr/>
                    </a:tc>
                    <a:tc>
                      <a:txBody>
                        <a:bodyPr/>
                        <a:lstStyle/>
                        <a:p>
                          <a:pPr marL="0" lvl="0" indent="0">
                            <a:buNone/>
                          </a:pPr>
                          <a:r>
                            <a:t>–1</a:t>
                          </a:r>
                        </a:p>
                      </a:txBody>
                      <a:tcPr/>
                    </a:tc>
                    <a:tc>
                      <a:txBody>
                        <a:bodyPr/>
                        <a:lstStyle/>
                        <a:p>
                          <a:pPr marL="0" lvl="0" indent="0">
                            <a:buNone/>
                          </a:pPr>
                          <a:r>
                            <a:t>–3</a:t>
                          </a:r>
                        </a:p>
                      </a:txBody>
                      <a:tcPr/>
                    </a:tc>
                    <a:tc>
                      <a:txBody>
                        <a:bodyPr/>
                        <a:lstStyle/>
                        <a:p>
                          <a:pPr marL="0" lvl="0" indent="0">
                            <a:buNone/>
                          </a:pPr>
                          <a:r>
                            <a:t>–1</a:t>
                          </a:r>
                        </a:p>
                      </a:txBody>
                      <a:tcPr/>
                    </a:tc>
                    <a:tc>
                      <a:txBody>
                        <a:bodyPr/>
                        <a:lstStyle/>
                        <a:p>
                          <a:pPr marL="0" lvl="0" indent="0">
                            <a:buNone/>
                          </a:pPr>
                          <a:r>
                            <a:rPr dirty="0"/>
                            <a:t>5</a:t>
                          </a: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extLst>
                  <p:ext uri="{D42A27DB-BD31-4B8C-83A1-F6EECF244321}">
                    <p14:modId xmlns:p14="http://schemas.microsoft.com/office/powerpoint/2010/main" val="189898477"/>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365760">
                    <a:tc>
                      <a:txBody>
                        <a:bodyPr/>
                        <a:lstStyle/>
                        <a:p>
                          <a:endParaRPr lang="en-US"/>
                        </a:p>
                      </a:txBody>
                      <a:tcPr>
                        <a:blipFill>
                          <a:blip r:embed="rId2"/>
                          <a:stretch>
                            <a:fillRect l="-694" t="-10345" r="-501389" b="-127586"/>
                          </a:stretch>
                        </a:blipFill>
                      </a:tcPr>
                    </a:tc>
                    <a:tc>
                      <a:txBody>
                        <a:bodyPr/>
                        <a:lstStyle/>
                        <a:p>
                          <a:pPr marL="0" lvl="0" indent="0">
                            <a:buNone/>
                          </a:pPr>
                          <a:r>
                            <a:t>–6</a:t>
                          </a:r>
                        </a:p>
                      </a:txBody>
                      <a:tcPr/>
                    </a:tc>
                    <a:tc>
                      <a:txBody>
                        <a:bodyPr/>
                        <a:lstStyle/>
                        <a:p>
                          <a:pPr marL="0" lvl="0" indent="0">
                            <a:buNone/>
                          </a:pPr>
                          <a:r>
                            <a:t>–4</a:t>
                          </a: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2</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694" t="-110345" r="-501389" b="-27586"/>
                          </a:stretch>
                        </a:blipFill>
                      </a:tcPr>
                    </a:tc>
                    <a:tc>
                      <a:txBody>
                        <a:bodyPr/>
                        <a:lstStyle/>
                        <a:p>
                          <a:pPr marL="0" lvl="0" indent="0">
                            <a:buNone/>
                          </a:pPr>
                          <a:r>
                            <a:t>5</a:t>
                          </a:r>
                        </a:p>
                      </a:txBody>
                      <a:tcPr/>
                    </a:tc>
                    <a:tc>
                      <a:txBody>
                        <a:bodyPr/>
                        <a:lstStyle/>
                        <a:p>
                          <a:pPr marL="0" lvl="0" indent="0">
                            <a:buNone/>
                          </a:pPr>
                          <a:r>
                            <a:t>–1</a:t>
                          </a:r>
                        </a:p>
                      </a:txBody>
                      <a:tcPr/>
                    </a:tc>
                    <a:tc>
                      <a:txBody>
                        <a:bodyPr/>
                        <a:lstStyle/>
                        <a:p>
                          <a:pPr marL="0" lvl="0" indent="0">
                            <a:buNone/>
                          </a:pPr>
                          <a:r>
                            <a:t>–3</a:t>
                          </a:r>
                        </a:p>
                      </a:txBody>
                      <a:tcPr/>
                    </a:tc>
                    <a:tc>
                      <a:txBody>
                        <a:bodyPr/>
                        <a:lstStyle/>
                        <a:p>
                          <a:pPr marL="0" lvl="0" indent="0">
                            <a:buNone/>
                          </a:pPr>
                          <a:r>
                            <a:t>–1</a:t>
                          </a:r>
                        </a:p>
                      </a:txBody>
                      <a:tcPr/>
                    </a:tc>
                    <a:tc>
                      <a:txBody>
                        <a:bodyPr/>
                        <a:lstStyle/>
                        <a:p>
                          <a:pPr marL="0" lvl="0" indent="0">
                            <a:buNone/>
                          </a:pPr>
                          <a:r>
                            <a:rPr dirty="0"/>
                            <a:t>5</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Annars stigs föll</a:t>
            </a:r>
            <a:endParaRPr dirty="0"/>
          </a:p>
        </p:txBody>
      </p:sp>
      <p:pic>
        <p:nvPicPr>
          <p:cNvPr id="3" name="Picture 1" descr="Stop motioned picture of a boy throwing a basketball into a hoop to show the parabolic curve it makes."/>
          <p:cNvPicPr>
            <a:picLocks noGrp="1" noChangeAspect="1"/>
          </p:cNvPicPr>
          <p:nvPr/>
        </p:nvPicPr>
        <p:blipFill>
          <a:blip r:embed="rId3"/>
          <a:stretch>
            <a:fillRect/>
          </a:stretch>
        </p:blipFill>
        <p:spPr bwMode="auto">
          <a:xfrm>
            <a:off x="3416300" y="952500"/>
            <a:ext cx="535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aðlagað eftir verki Dan Meyer)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Annars stigs föll</a:t>
            </a:r>
            <a:endParaRPr dirty="0"/>
          </a:p>
        </p:txBody>
      </p:sp>
      <p:pic>
        <p:nvPicPr>
          <p:cNvPr id="3" name="Picture 1" descr="Tvö gröf. Fyrra grafið sýnir hámarksgildi fallsins f(x)=(x-2)^2+1 í punktinum (2, 1), en það síðara sýnir lágmarksgildi fallsins g(x)=-(x+3)^2+4 í punktinum (-3, 4)."/>
          <p:cNvPicPr>
            <a:picLocks noGrp="1" noChangeAspect="1"/>
          </p:cNvPicPr>
          <p:nvPr/>
        </p:nvPicPr>
        <p:blipFill>
          <a:blip r:embed="rId3"/>
          <a:stretch>
            <a:fillRect/>
          </a:stretch>
        </p:blipFill>
        <p:spPr bwMode="auto">
          <a:xfrm>
            <a:off x="2019300" y="952500"/>
            <a:ext cx="814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gröf. Fyrra grafið sýnir hámarksgildi fallsins f(x)=(x-2)^2+1 í punktinum (2, 1), en það síðara sýnir lágmarksgildi fallsins g(x)=-(x+3)^2+4 í punktinum (-3,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Annars stigs föll</a:t>
            </a:r>
            <a:endParaRPr dirty="0"/>
          </a:p>
        </p:txBody>
      </p:sp>
      <p:pic>
        <p:nvPicPr>
          <p:cNvPr id="3" name="Picture 1" descr="Skýringarmynd af garðbeðinu og bakgarðinum."/>
          <p:cNvPicPr>
            <a:picLocks noGrp="1" noChangeAspect="1"/>
          </p:cNvPicPr>
          <p:nvPr/>
        </p:nvPicPr>
        <p:blipFill>
          <a:blip r:embed="rId3"/>
          <a:stretch>
            <a:fillRect/>
          </a:stretch>
        </p:blipFill>
        <p:spPr bwMode="auto">
          <a:xfrm>
            <a:off x="2438400" y="952500"/>
            <a:ext cx="732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Skýringarmynd af garðbeðinu og bakgarðinum.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Annars stigs föll</a:t>
            </a:r>
            <a:endParaRPr dirty="0"/>
          </a:p>
        </p:txBody>
      </p:sp>
      <p:pic>
        <p:nvPicPr>
          <p:cNvPr id="3" name="Picture 1" descr="Graf fleygbogafallsins A(L)=-2L^2+80L. x-ásinn er merktur Lengd (L) og y-ásinn Flatarmál (A). Hvirfilpunkturinn er í (20, 800)."/>
          <p:cNvPicPr>
            <a:picLocks noGrp="1" noChangeAspect="1"/>
          </p:cNvPicPr>
          <p:nvPr/>
        </p:nvPicPr>
        <p:blipFill>
          <a:blip r:embed="rId3"/>
          <a:stretch>
            <a:fillRect/>
          </a:stretch>
        </p:blipFill>
        <p:spPr bwMode="auto">
          <a:xfrm>
            <a:off x="3276600" y="952500"/>
            <a:ext cx="565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fleygbogafallsins A(L)=-2L^2+80L. x-ásinn er merktur Lengd (L) og y-ásinn Flatarmál (A). Hvirfilpunkturinn er í (20, 800).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Annars stigs föll</a:t>
            </a:r>
            <a:endParaRPr dirty="0"/>
          </a:p>
        </p:txBody>
      </p:sp>
      <p:pic>
        <p:nvPicPr>
          <p:cNvPr id="3" name="Picture 1" descr="Graf fleygbogafalls þar sem x-ásinn er merktur Verð (p) og y-ásinn Tekjur ($). Hvirfilpunkturinn er í (31.80, 258100)."/>
          <p:cNvPicPr>
            <a:picLocks noGrp="1" noChangeAspect="1"/>
          </p:cNvPicPr>
          <p:nvPr/>
        </p:nvPicPr>
        <p:blipFill>
          <a:blip r:embed="rId3"/>
          <a:stretch>
            <a:fillRect/>
          </a:stretch>
        </p:blipFill>
        <p:spPr bwMode="auto">
          <a:xfrm>
            <a:off x="3073400" y="952500"/>
            <a:ext cx="6057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fleygbogafalls þar sem x-ásinn er merktur Verð (p) og y-ásinn Tekjur ($). Hvirfilpunkturinn er í (31.80, 258100).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Annars stigs föll</a:t>
            </a:r>
            <a:endParaRPr dirty="0"/>
          </a:p>
        </p:txBody>
      </p:sp>
      <p:pic>
        <p:nvPicPr>
          <p:cNvPr id="3" name="Picture 1" descr="Three graphs where the first graph shows a parabola with no x-intercept, the second is a parabola with one –intercept, and the third parabola is of two x-intercepts."/>
          <p:cNvPicPr>
            <a:picLocks noGrp="1" noChangeAspect="1"/>
          </p:cNvPicPr>
          <p:nvPr/>
        </p:nvPicPr>
        <p:blipFill>
          <a:blip r:embed="rId3"/>
          <a:stretch>
            <a:fillRect/>
          </a:stretch>
        </p:blipFill>
        <p:spPr bwMode="auto">
          <a:xfrm>
            <a:off x="609600" y="1193800"/>
            <a:ext cx="10972800" cy="4178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Fjöldi skurðpunkta fleygboga við x-ás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Annars stigs föll</a:t>
            </a:r>
            <a:endParaRPr dirty="0"/>
          </a:p>
        </p:txBody>
      </p:sp>
      <p:pic>
        <p:nvPicPr>
          <p:cNvPr id="3" name="Picture 1" descr="Graf fleygboga með skurðpunkta við ásana í (-2, 0), (1/3, 0) og (0, -2)."/>
          <p:cNvPicPr>
            <a:picLocks noGrp="1" noChangeAspect="1"/>
          </p:cNvPicPr>
          <p:nvPr/>
        </p:nvPicPr>
        <p:blipFill>
          <a:blip r:embed="rId3"/>
          <a:stretch>
            <a:fillRect/>
          </a:stretch>
        </p:blipFill>
        <p:spPr bwMode="auto">
          <a:xfrm>
            <a:off x="3822700" y="952500"/>
            <a:ext cx="454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með skurðpunkta við ásana í (-2, 0), (1/3, 0) og (0,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Annars stigs föll</a:t>
            </a:r>
            <a:endParaRPr dirty="0"/>
          </a:p>
        </p:txBody>
      </p:sp>
      <p:pic>
        <p:nvPicPr>
          <p:cNvPr id="3" name="Picture 1" descr="Graf fleygboga með skurðpunkta við x-ás í (-2.732, 0) og (0.732,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með skurðpunkta við x-ás í (-2.732, 0) og (0.732, 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Annars stigs föll</a:t>
            </a:r>
            <a:endParaRPr dirty="0"/>
          </a:p>
        </p:txBody>
      </p:sp>
      <p:pic>
        <p:nvPicPr>
          <p:cNvPr id="3" name="Picture 1" descr="Graf fleygboga sem opnast niður, þar sem x tekur gildi frá −1 til 6."/>
          <p:cNvPicPr>
            <a:picLocks noGrp="1" noChangeAspect="1"/>
          </p:cNvPicPr>
          <p:nvPr/>
        </p:nvPicPr>
        <p:blipFill>
          <a:blip r:embed="rId3"/>
          <a:stretch>
            <a:fillRect/>
          </a:stretch>
        </p:blipFill>
        <p:spPr bwMode="auto">
          <a:xfrm>
            <a:off x="1625600" y="952500"/>
            <a:ext cx="894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 sem opnast niður, þar sem x tekur gildi frá −1 til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3.3 Veldisföll og margliðuföll</a:t>
            </a:r>
          </a:p>
        </p:txBody>
      </p:sp>
      <p:sp>
        <p:nvSpPr>
          <p:cNvPr id="3" name="Content Placeholder 2"/>
          <p:cNvSpPr>
            <a:spLocks noGrp="1"/>
          </p:cNvSpPr>
          <p:nvPr>
            <p:ph idx="1"/>
          </p:nvPr>
        </p:nvSpPr>
        <p:spPr/>
        <p:txBody>
          <a:bodyPr/>
          <a:lstStyle/>
          <a:p>
            <a:pPr marL="0" lvl="0" indent="0">
              <a:buNone/>
            </a:pPr>
            <a:r>
              <a:rPr b="1"/>
              <a:t>Námsmarkmið</a:t>
            </a:r>
          </a:p>
          <a:p>
            <a:pPr lvl="0"/>
            <a:r>
              <a:rPr/>
              <a:t>Þekkja veldisföll.</a:t>
            </a:r>
          </a:p>
          <a:p>
            <a:pPr lvl="0"/>
            <a:r>
              <a:rPr/>
              <a:t>Greina endahegðun veldisfalla.</a:t>
            </a:r>
          </a:p>
          <a:p>
            <a:pPr lvl="0"/>
            <a:r>
              <a:rPr/>
              <a:t>Þekkja margliðuföll.</a:t>
            </a:r>
          </a:p>
          <a:p>
            <a:pPr lvl="0"/>
            <a:r>
              <a:rPr/>
              <a:t>Ákvarða stig og forystustuðul margliðufalla.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Veldisföll og margliðuföll</a:t>
            </a:r>
            <a:endParaRPr dirty="0"/>
          </a:p>
        </p:txBody>
      </p:sp>
      <p:pic>
        <p:nvPicPr>
          <p:cNvPr id="3" name="Picture 1" descr="Three birds on a cliff with the sun rising in the background."/>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Jason Bay, Flickr)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Veldisföll og margliðuföll</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extLst>
                  <p:ext uri="{D42A27DB-BD31-4B8C-83A1-F6EECF244321}">
                    <p14:modId xmlns:p14="http://schemas.microsoft.com/office/powerpoint/2010/main" val="296888021"/>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pPr marL="0" lvl="0" indent="0">
                            <a:buNone/>
                          </a:pPr>
                          <a:r>
                            <a:rPr b="1"/>
                            <a:t>Ár</a:t>
                          </a: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2009</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2010</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2011</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2012</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2013</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rPr b="1"/>
                            <a:t>Fjöldi fugla</a:t>
                          </a: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800</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897</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992</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1,083</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r>
                                  <a:rPr>
                                    <a:latin typeface="Cambria Math" panose="02040503050406030204" pitchFamily="18" charset="0"/>
                                  </a:rPr>
                                  <m:t>1,169</m:t>
                                </m:r>
                              </m:oMath>
                            </m:oMathPara>
                          </a14:m>
                          <a:endParaRPr dirty="0"/>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extLst>
                  <p:ext uri="{D42A27DB-BD31-4B8C-83A1-F6EECF244321}">
                    <p14:modId xmlns:p14="http://schemas.microsoft.com/office/powerpoint/2010/main" val="296888021"/>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365760">
                    <a:tc>
                      <a:txBody>
                        <a:bodyPr/>
                        <a:lstStyle/>
                        <a:p>
                          <a:pPr marL="0" lvl="0" indent="0">
                            <a:buNone/>
                          </a:pPr>
                          <a:r>
                            <a:rPr b="1"/>
                            <a:t>Ár</a:t>
                          </a:r>
                        </a:p>
                      </a:txBody>
                      <a:tcPr/>
                    </a:tc>
                    <a:tc>
                      <a:txBody>
                        <a:bodyPr/>
                        <a:lstStyle/>
                        <a:p>
                          <a:endParaRPr lang="en-US"/>
                        </a:p>
                      </a:txBody>
                      <a:tcPr>
                        <a:blipFill>
                          <a:blip r:embed="rId2"/>
                          <a:stretch>
                            <a:fillRect l="-100694" t="-10345" r="-401389" b="-127586"/>
                          </a:stretch>
                        </a:blipFill>
                      </a:tcPr>
                    </a:tc>
                    <a:tc>
                      <a:txBody>
                        <a:bodyPr/>
                        <a:lstStyle/>
                        <a:p>
                          <a:endParaRPr lang="en-US"/>
                        </a:p>
                      </a:txBody>
                      <a:tcPr>
                        <a:blipFill>
                          <a:blip r:embed="rId2"/>
                          <a:stretch>
                            <a:fillRect l="-200694" t="-10345" r="-301389" b="-127586"/>
                          </a:stretch>
                        </a:blipFill>
                      </a:tcPr>
                    </a:tc>
                    <a:tc>
                      <a:txBody>
                        <a:bodyPr/>
                        <a:lstStyle/>
                        <a:p>
                          <a:endParaRPr lang="en-US"/>
                        </a:p>
                      </a:txBody>
                      <a:tcPr>
                        <a:blipFill>
                          <a:blip r:embed="rId2"/>
                          <a:stretch>
                            <a:fillRect l="-300694" t="-10345" r="-201389" b="-127586"/>
                          </a:stretch>
                        </a:blipFill>
                      </a:tcPr>
                    </a:tc>
                    <a:tc>
                      <a:txBody>
                        <a:bodyPr/>
                        <a:lstStyle/>
                        <a:p>
                          <a:endParaRPr lang="en-US"/>
                        </a:p>
                      </a:txBody>
                      <a:tcPr>
                        <a:blipFill>
                          <a:blip r:embed="rId2"/>
                          <a:stretch>
                            <a:fillRect l="-400694" t="-10345" r="-101389" b="-127586"/>
                          </a:stretch>
                        </a:blipFill>
                      </a:tcPr>
                    </a:tc>
                    <a:tc>
                      <a:txBody>
                        <a:bodyPr/>
                        <a:lstStyle/>
                        <a:p>
                          <a:endParaRPr lang="en-US"/>
                        </a:p>
                      </a:txBody>
                      <a:tcPr>
                        <a:blipFill>
                          <a:blip r:embed="rId2"/>
                          <a:stretch>
                            <a:fillRect l="-500694" t="-10345" r="-1389" b="-127586"/>
                          </a:stretch>
                        </a:blipFill>
                      </a:tcPr>
                    </a:tc>
                    <a:extLst>
                      <a:ext uri="{0D108BD9-81ED-4DB2-BD59-A6C34878D82A}">
                        <a16:rowId xmlns:a16="http://schemas.microsoft.com/office/drawing/2014/main" val="10000"/>
                      </a:ext>
                    </a:extLst>
                  </a:tr>
                  <a:tr h="365760">
                    <a:tc>
                      <a:txBody>
                        <a:bodyPr/>
                        <a:lstStyle/>
                        <a:p>
                          <a:pPr marL="0" lvl="0" indent="0">
                            <a:buNone/>
                          </a:pPr>
                          <a:r>
                            <a:rPr b="1"/>
                            <a:t>Fjöldi fugla</a:t>
                          </a:r>
                        </a:p>
                      </a:txBody>
                      <a:tcPr/>
                    </a:tc>
                    <a:tc>
                      <a:txBody>
                        <a:bodyPr/>
                        <a:lstStyle/>
                        <a:p>
                          <a:endParaRPr lang="en-US"/>
                        </a:p>
                      </a:txBody>
                      <a:tcPr>
                        <a:blipFill>
                          <a:blip r:embed="rId2"/>
                          <a:stretch>
                            <a:fillRect l="-100694" t="-110345" r="-401389" b="-27586"/>
                          </a:stretch>
                        </a:blipFill>
                      </a:tcPr>
                    </a:tc>
                    <a:tc>
                      <a:txBody>
                        <a:bodyPr/>
                        <a:lstStyle/>
                        <a:p>
                          <a:endParaRPr lang="en-US"/>
                        </a:p>
                      </a:txBody>
                      <a:tcPr>
                        <a:blipFill>
                          <a:blip r:embed="rId2"/>
                          <a:stretch>
                            <a:fillRect l="-200694" t="-110345" r="-301389" b="-27586"/>
                          </a:stretch>
                        </a:blipFill>
                      </a:tcPr>
                    </a:tc>
                    <a:tc>
                      <a:txBody>
                        <a:bodyPr/>
                        <a:lstStyle/>
                        <a:p>
                          <a:endParaRPr lang="en-US"/>
                        </a:p>
                      </a:txBody>
                      <a:tcPr>
                        <a:blipFill>
                          <a:blip r:embed="rId2"/>
                          <a:stretch>
                            <a:fillRect l="-300694" t="-110345" r="-201389" b="-27586"/>
                          </a:stretch>
                        </a:blipFill>
                      </a:tcPr>
                    </a:tc>
                    <a:tc>
                      <a:txBody>
                        <a:bodyPr/>
                        <a:lstStyle/>
                        <a:p>
                          <a:endParaRPr lang="en-US"/>
                        </a:p>
                      </a:txBody>
                      <a:tcPr>
                        <a:blipFill>
                          <a:blip r:embed="rId2"/>
                          <a:stretch>
                            <a:fillRect l="-400694" t="-110345" r="-101389" b="-27586"/>
                          </a:stretch>
                        </a:blipFill>
                      </a:tcPr>
                    </a:tc>
                    <a:tc>
                      <a:txBody>
                        <a:bodyPr/>
                        <a:lstStyle/>
                        <a:p>
                          <a:endParaRPr lang="en-US"/>
                        </a:p>
                      </a:txBody>
                      <a:tcPr>
                        <a:blipFill>
                          <a:blip r:embed="rId2"/>
                          <a:stretch>
                            <a:fillRect l="-500694" t="-110345" r="-1389" b="-27586"/>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Veldisföll og margliðuföll</a:t>
            </a:r>
            <a:endParaRPr dirty="0"/>
          </a:p>
        </p:txBody>
      </p:sp>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Veldisföll með jöfnu veldi</a:t>
            </a:r>
          </a:p>
        </p:txBody>
      </p:sp>
      <p:pic>
        <p:nvPicPr>
          <p:cNvPr id="6" name="Picture 5" descr="Graph of three functions, h(x)=x^2 in green, g(x)=x^4 in orange, and f(x)=x^6 in blue.">
            <a:extLst>
              <a:ext uri="{FF2B5EF4-FFF2-40B4-BE49-F238E27FC236}">
                <a16:creationId xmlns:a16="http://schemas.microsoft.com/office/drawing/2014/main" id="{70033515-7CCE-E813-61FD-A2525F8C8450}"/>
              </a:ext>
            </a:extLst>
          </p:cNvPr>
          <p:cNvPicPr>
            <a:picLocks noChangeAspect="1"/>
          </p:cNvPicPr>
          <p:nvPr/>
        </p:nvPicPr>
        <p:blipFill>
          <a:blip r:embed="rId3"/>
          <a:stretch>
            <a:fillRect/>
          </a:stretch>
        </p:blipFill>
        <p:spPr>
          <a:xfrm>
            <a:off x="2279144" y="1446116"/>
            <a:ext cx="7633711" cy="396576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Veldisföll og margliðuföll</a:t>
            </a:r>
            <a:endParaRPr dirty="0"/>
          </a:p>
        </p:txBody>
      </p:sp>
      <p:pic>
        <p:nvPicPr>
          <p:cNvPr id="3" name="Picture 1" descr="Graph of three functions, f(x)=x^3 in green, g(x)=x^5 in orange, and h(x)=x^7 in blue."/>
          <p:cNvPicPr>
            <a:picLocks noGrp="1" noChangeAspect="1"/>
          </p:cNvPicPr>
          <p:nvPr/>
        </p:nvPicPr>
        <p:blipFill>
          <a:blip r:embed="rId3"/>
          <a:stretch>
            <a:fillRect/>
          </a:stretch>
        </p:blipFill>
        <p:spPr bwMode="auto">
          <a:xfrm>
            <a:off x="4254500" y="952500"/>
            <a:ext cx="368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Veldisfall með oddatöluveldi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Veldisföll og margliðuföll</a:t>
            </a:r>
            <a:endParaRPr dirty="0"/>
          </a:p>
        </p:txBody>
      </p:sp>
      <p:pic>
        <p:nvPicPr>
          <p:cNvPr id="3" name="Picture 1" descr="Graf falls með jöfnu veldi og jákvæðum fasta. Þegar x stefnir á mínus óendanlegt stefnir fallið á plús óendanlegt; þegar x stefnir á plús óendanlegt stefnir fallið einnig á plús óendanlegt. Graf falls með oddatöluveldi og jákvæðum fasta. Þegar x stefnir á mínus óendanlegt stefnir fallið á plús óendanlegt; þegar x stefnir á plús óendanlegt stefnir fallið á mínus óendanlegt. Graf falls með jöfnu veldi og neikvæðum fasta. Þegar x stefnir á mínus óendanlegt stefnir fallið á mínus óendanlegt; þegar x stefnir á plús óendanlegt stefnir fallið einnig á mínus óendanlegt. Graf falls með oddatöluveldi og neikvæðum fasta. Þegar x stefnir á mínus óendanlegt stefnir fallið á mínus óendanlegt; þegar x stefnir á plús óendanlegt stefnir fallið einnig á mínus óendanlegt."/>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 með jöfnu veldi og jákvæðum fasta. Þegar x stefnir á mínus óendanlegt stefnir fallið á plús óendanlegt; þegar x stefnir á plús óendanlegt stefnir fallið einnig á plús óendanlegt. Graf falls með oddatöluveldi og jákvæðum fasta. Þegar x stefnir á mínus óendanlegt stefnir fallið á plús óendanlegt; þegar x stefnir á plús óendanlegt stefnir fallið á mínus óendanlegt. Graf falls með jöfnu veldi og neikvæðum fasta. Þegar x stefnir á mínus óendanlegt stefnir fallið á mínus óendanlegt; þegar x stefnir á plús óendanlegt stefnir fallið einnig á mínus óendanlegt. Graf falls með oddatöluveldi og neikvæðum fasta. Þegar x stefnir á mínus óendanlegt stefnir fallið á mínus óendanlegt; þegar x stefnir á plús óendanlegt stefnir fallið einnig á mínus óendanlegt.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Veldisföll og margliðuföll</a:t>
            </a:r>
            <a:endParaRPr dirty="0"/>
          </a:p>
        </p:txBody>
      </p:sp>
      <p:pic>
        <p:nvPicPr>
          <p:cNvPr id="3" name="Picture 1" descr="Graf fallsins f(x)=x^8."/>
          <p:cNvPicPr>
            <a:picLocks noGrp="1" noChangeAspect="1"/>
          </p:cNvPicPr>
          <p:nvPr/>
        </p:nvPicPr>
        <p:blipFill>
          <a:blip r:embed="rId3"/>
          <a:stretch>
            <a:fillRect/>
          </a:stretch>
        </p:blipFill>
        <p:spPr bwMode="auto">
          <a:xfrm>
            <a:off x="2654300" y="952500"/>
            <a:ext cx="6883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Veldisföll og margliðuföll</a:t>
            </a:r>
            <a:endParaRPr dirty="0"/>
          </a:p>
        </p:txBody>
      </p:sp>
      <p:pic>
        <p:nvPicPr>
          <p:cNvPr id="3" name="Picture 1" descr="Graf fallsins f(x)=-x^9."/>
          <p:cNvPicPr>
            <a:picLocks noGrp="1" noChangeAspect="1"/>
          </p:cNvPicPr>
          <p:nvPr/>
        </p:nvPicPr>
        <p:blipFill>
          <a:blip r:embed="rId3"/>
          <a:stretch>
            <a:fillRect/>
          </a:stretch>
        </p:blipFill>
        <p:spPr bwMode="auto">
          <a:xfrm>
            <a:off x="3860800" y="952500"/>
            <a:ext cx="447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Veldisföll og margliðuföll</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extLst>
                      <a:ext uri="{0D108BD9-81ED-4DB2-BD59-A6C34878D82A}">
                        <a16:rowId xmlns:a16="http://schemas.microsoft.com/office/drawing/2014/main" val="10000"/>
                      </a:ext>
                    </a:extLst>
                  </a:tr>
                  <a:tr h="0">
                    <a:tc>
                      <a:txBody>
                        <a:bodyPr/>
                        <a:lstStyle/>
                        <a:p>
                          <a:pPr marL="0" lvl="0" indent="0">
                            <a:buNone/>
                          </a:pPr>
                          <a:r>
                            <a:t>–10</a:t>
                          </a:r>
                        </a:p>
                      </a:txBody>
                      <a:tcPr/>
                    </a:tc>
                    <a:tc>
                      <a:txBody>
                        <a:bodyPr/>
                        <a:lstStyle/>
                        <a:p>
                          <a:pPr marL="0" lvl="0" indent="0">
                            <a:buNone/>
                          </a:pPr>
                          <a:r>
                            <a:t>1,000,000,000</a:t>
                          </a:r>
                        </a:p>
                      </a:txBody>
                      <a:tcPr/>
                    </a:tc>
                    <a:extLst>
                      <a:ext uri="{0D108BD9-81ED-4DB2-BD59-A6C34878D82A}">
                        <a16:rowId xmlns:a16="http://schemas.microsoft.com/office/drawing/2014/main" val="10001"/>
                      </a:ext>
                    </a:extLst>
                  </a:tr>
                  <a:tr h="0">
                    <a:tc>
                      <a:txBody>
                        <a:bodyPr/>
                        <a:lstStyle/>
                        <a:p>
                          <a:pPr marL="0" lvl="0" indent="0">
                            <a:buNone/>
                          </a:pPr>
                          <a:r>
                            <a:t>–5</a:t>
                          </a:r>
                        </a:p>
                      </a:txBody>
                      <a:tcPr/>
                    </a:tc>
                    <a:tc>
                      <a:txBody>
                        <a:bodyPr/>
                        <a:lstStyle/>
                        <a:p>
                          <a:pPr marL="0" lvl="0" indent="0">
                            <a:buNone/>
                          </a:pPr>
                          <a:r>
                            <a:t>1,953,125</a:t>
                          </a:r>
                        </a:p>
                      </a:txBody>
                      <a:tcPr/>
                    </a:tc>
                    <a:extLst>
                      <a:ext uri="{0D108BD9-81ED-4DB2-BD59-A6C34878D82A}">
                        <a16:rowId xmlns:a16="http://schemas.microsoft.com/office/drawing/2014/main" val="10002"/>
                      </a:ext>
                    </a:extLst>
                  </a:tr>
                  <a:tr h="0">
                    <a:tc>
                      <a:txBody>
                        <a:bodyPr/>
                        <a:lstStyle/>
                        <a:p>
                          <a:pPr marL="0" lvl="0" indent="0">
                            <a:buNone/>
                          </a:pPr>
                          <a:r>
                            <a:t>0</a:t>
                          </a:r>
                        </a:p>
                      </a:txBody>
                      <a:tcPr/>
                    </a:tc>
                    <a:tc>
                      <a:txBody>
                        <a:bodyPr/>
                        <a:lstStyle/>
                        <a:p>
                          <a:pPr marL="0" lvl="0" indent="0">
                            <a:buNone/>
                          </a:pPr>
                          <a:r>
                            <a:t>0</a:t>
                          </a:r>
                        </a:p>
                      </a:txBody>
                      <a:tcPr/>
                    </a:tc>
                    <a:extLst>
                      <a:ext uri="{0D108BD9-81ED-4DB2-BD59-A6C34878D82A}">
                        <a16:rowId xmlns:a16="http://schemas.microsoft.com/office/drawing/2014/main" val="10003"/>
                      </a:ext>
                    </a:extLst>
                  </a:tr>
                  <a:tr h="0">
                    <a:tc>
                      <a:txBody>
                        <a:bodyPr/>
                        <a:lstStyle/>
                        <a:p>
                          <a:pPr marL="0" lvl="0" indent="0">
                            <a:buNone/>
                          </a:pPr>
                          <a:r>
                            <a:t>5</a:t>
                          </a:r>
                        </a:p>
                      </a:txBody>
                      <a:tcPr/>
                    </a:tc>
                    <a:tc>
                      <a:txBody>
                        <a:bodyPr/>
                        <a:lstStyle/>
                        <a:p>
                          <a:pPr marL="0" lvl="0" indent="0">
                            <a:buNone/>
                          </a:pPr>
                          <a:r>
                            <a:t>–1,953,125</a:t>
                          </a:r>
                        </a:p>
                      </a:txBody>
                      <a:tcPr/>
                    </a:tc>
                    <a:extLst>
                      <a:ext uri="{0D108BD9-81ED-4DB2-BD59-A6C34878D82A}">
                        <a16:rowId xmlns:a16="http://schemas.microsoft.com/office/drawing/2014/main" val="10004"/>
                      </a:ext>
                    </a:extLst>
                  </a:tr>
                  <a:tr h="0">
                    <a:tc>
                      <a:txBody>
                        <a:bodyPr/>
                        <a:lstStyle/>
                        <a:p>
                          <a:pPr marL="0" lvl="0" indent="0">
                            <a:buNone/>
                          </a:pPr>
                          <a:r>
                            <a:t>10</a:t>
                          </a:r>
                        </a:p>
                      </a:txBody>
                      <a:tcPr/>
                    </a:tc>
                    <a:tc>
                      <a:txBody>
                        <a:bodyPr/>
                        <a:lstStyle/>
                        <a:p>
                          <a:pPr marL="0" lvl="0" indent="0">
                            <a:buNone/>
                          </a:pPr>
                          <a:r>
                            <a:t>–1,000,000,000</a:t>
                          </a:r>
                        </a:p>
                      </a:txBody>
                      <a:tcPr/>
                    </a:tc>
                    <a:extLst>
                      <a:ext uri="{0D108BD9-81ED-4DB2-BD59-A6C34878D82A}">
                        <a16:rowId xmlns:a16="http://schemas.microsoft.com/office/drawing/2014/main" val="10005"/>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endParaRPr lang="en-US"/>
                        </a:p>
                      </a:txBody>
                      <a:tcPr>
                        <a:blipFill>
                          <a:blip r:embed="rId2"/>
                          <a:stretch>
                            <a:fillRect l="-231" t="-3448" r="-100694" b="-524138"/>
                          </a:stretch>
                        </a:blipFill>
                      </a:tcPr>
                    </a:tc>
                    <a:tc>
                      <a:txBody>
                        <a:bodyPr/>
                        <a:lstStyle/>
                        <a:p>
                          <a:endParaRPr lang="en-US"/>
                        </a:p>
                      </a:txBody>
                      <a:tcPr>
                        <a:blipFill>
                          <a:blip r:embed="rId2"/>
                          <a:stretch>
                            <a:fillRect l="-100231" t="-3448" r="-694" b="-524138"/>
                          </a:stretch>
                        </a:blipFill>
                      </a:tcPr>
                    </a:tc>
                    <a:extLst>
                      <a:ext uri="{0D108BD9-81ED-4DB2-BD59-A6C34878D82A}">
                        <a16:rowId xmlns:a16="http://schemas.microsoft.com/office/drawing/2014/main" val="10000"/>
                      </a:ext>
                    </a:extLst>
                  </a:tr>
                  <a:tr h="365760">
                    <a:tc>
                      <a:txBody>
                        <a:bodyPr/>
                        <a:lstStyle/>
                        <a:p>
                          <a:pPr marL="0" lvl="0" indent="0">
                            <a:buNone/>
                          </a:pPr>
                          <a:r>
                            <a:t>–10</a:t>
                          </a:r>
                        </a:p>
                      </a:txBody>
                      <a:tcPr/>
                    </a:tc>
                    <a:tc>
                      <a:txBody>
                        <a:bodyPr/>
                        <a:lstStyle/>
                        <a:p>
                          <a:pPr marL="0" lvl="0" indent="0">
                            <a:buNone/>
                          </a:pPr>
                          <a:r>
                            <a:t>1,000,000,000</a:t>
                          </a:r>
                        </a:p>
                      </a:txBody>
                      <a:tcPr/>
                    </a:tc>
                    <a:extLst>
                      <a:ext uri="{0D108BD9-81ED-4DB2-BD59-A6C34878D82A}">
                        <a16:rowId xmlns:a16="http://schemas.microsoft.com/office/drawing/2014/main" val="10001"/>
                      </a:ext>
                    </a:extLst>
                  </a:tr>
                  <a:tr h="365760">
                    <a:tc>
                      <a:txBody>
                        <a:bodyPr/>
                        <a:lstStyle/>
                        <a:p>
                          <a:pPr marL="0" lvl="0" indent="0">
                            <a:buNone/>
                          </a:pPr>
                          <a:r>
                            <a:t>–5</a:t>
                          </a:r>
                        </a:p>
                      </a:txBody>
                      <a:tcPr/>
                    </a:tc>
                    <a:tc>
                      <a:txBody>
                        <a:bodyPr/>
                        <a:lstStyle/>
                        <a:p>
                          <a:pPr marL="0" lvl="0" indent="0">
                            <a:buNone/>
                          </a:pPr>
                          <a:r>
                            <a:t>1,953,125</a:t>
                          </a:r>
                        </a:p>
                      </a:txBody>
                      <a:tcPr/>
                    </a:tc>
                    <a:extLst>
                      <a:ext uri="{0D108BD9-81ED-4DB2-BD59-A6C34878D82A}">
                        <a16:rowId xmlns:a16="http://schemas.microsoft.com/office/drawing/2014/main" val="10002"/>
                      </a:ext>
                    </a:extLst>
                  </a:tr>
                  <a:tr h="365760">
                    <a:tc>
                      <a:txBody>
                        <a:bodyPr/>
                        <a:lstStyle/>
                        <a:p>
                          <a:pPr marL="0" lvl="0" indent="0">
                            <a:buNone/>
                          </a:pPr>
                          <a:r>
                            <a:t>0</a:t>
                          </a:r>
                        </a:p>
                      </a:txBody>
                      <a:tcPr/>
                    </a:tc>
                    <a:tc>
                      <a:txBody>
                        <a:bodyPr/>
                        <a:lstStyle/>
                        <a:p>
                          <a:pPr marL="0" lvl="0" indent="0">
                            <a:buNone/>
                          </a:pPr>
                          <a:r>
                            <a:t>0</a:t>
                          </a:r>
                        </a:p>
                      </a:txBody>
                      <a:tcPr/>
                    </a:tc>
                    <a:extLst>
                      <a:ext uri="{0D108BD9-81ED-4DB2-BD59-A6C34878D82A}">
                        <a16:rowId xmlns:a16="http://schemas.microsoft.com/office/drawing/2014/main" val="10003"/>
                      </a:ext>
                    </a:extLst>
                  </a:tr>
                  <a:tr h="365760">
                    <a:tc>
                      <a:txBody>
                        <a:bodyPr/>
                        <a:lstStyle/>
                        <a:p>
                          <a:pPr marL="0" lvl="0" indent="0">
                            <a:buNone/>
                          </a:pPr>
                          <a:r>
                            <a:t>5</a:t>
                          </a:r>
                        </a:p>
                      </a:txBody>
                      <a:tcPr/>
                    </a:tc>
                    <a:tc>
                      <a:txBody>
                        <a:bodyPr/>
                        <a:lstStyle/>
                        <a:p>
                          <a:pPr marL="0" lvl="0" indent="0">
                            <a:buNone/>
                          </a:pPr>
                          <a:r>
                            <a:t>–1,953,125</a:t>
                          </a:r>
                        </a:p>
                      </a:txBody>
                      <a:tcPr/>
                    </a:tc>
                    <a:extLst>
                      <a:ext uri="{0D108BD9-81ED-4DB2-BD59-A6C34878D82A}">
                        <a16:rowId xmlns:a16="http://schemas.microsoft.com/office/drawing/2014/main" val="10004"/>
                      </a:ext>
                    </a:extLst>
                  </a:tr>
                  <a:tr h="365760">
                    <a:tc>
                      <a:txBody>
                        <a:bodyPr/>
                        <a:lstStyle/>
                        <a:p>
                          <a:pPr marL="0" lvl="0" indent="0">
                            <a:buNone/>
                          </a:pPr>
                          <a:r>
                            <a:t>10</a:t>
                          </a:r>
                        </a:p>
                      </a:txBody>
                      <a:tcPr/>
                    </a:tc>
                    <a:tc>
                      <a:txBody>
                        <a:bodyPr/>
                        <a:lstStyle/>
                        <a:p>
                          <a:pPr marL="0" lvl="0" indent="0">
                            <a:buNone/>
                          </a:pPr>
                          <a:r>
                            <a:t>–1,000,000,000</a:t>
                          </a:r>
                        </a:p>
                      </a:txBody>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Veldisföll og margliðuföll</a:t>
            </a:r>
            <a:endParaRPr dirty="0"/>
          </a:p>
        </p:txBody>
      </p:sp>
      <p:pic>
        <p:nvPicPr>
          <p:cNvPr id="3" name="Picture 1" descr="Graf margliðu af oddatölu stigi."/>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oddatölu stigi.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Veldisföll og margliðuföll</a:t>
            </a:r>
            <a:endParaRPr dirty="0"/>
          </a:p>
        </p:txBody>
      </p:sp>
      <p:pic>
        <p:nvPicPr>
          <p:cNvPr id="3" name="Picture 1" descr="Graf margliðu af slétttölu stigi."/>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slétttölu stigi.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Veldisföll og margliðuföll</a:t>
            </a:r>
            <a:endParaRPr dirty="0"/>
          </a:p>
        </p:txBody>
      </p:sp>
      <p:pic>
        <p:nvPicPr>
          <p:cNvPr id="3" name="Picture 1" descr="Graf þriðja stigs falls í kartesísku hnitakerfi sýnir tvo snúningspunkta, þrjá skurðpunkta við x-ás og einn skurðpunkt við y-ás og dregur þannig fram helstu einkenni ferilsin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þriðja stigs falls í kartesísku hnitakerfi sýnir tvo snúningspunkta, þrjá skurðpunkta við x-ás og einn skurðpunkt við y-ás og dregur þannig fram helstu einkenni ferilsins.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Veldisföll og margliðuföll</a:t>
            </a:r>
            <a:endParaRPr dirty="0"/>
          </a:p>
        </p:txBody>
      </p:sp>
      <p:pic>
        <p:nvPicPr>
          <p:cNvPr id="3" name="Picture 1" descr="Graf fallsins f(x)=(x-2)(x+1)(x-4), þar sem allir skurðpunktar við ásana eru merkti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f(x)=(x-2)(x+1)(x-4), þar sem allir skurðpunktar við ásana eru merktir.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Veldisföll og margliðuföll</a:t>
            </a:r>
            <a:endParaRPr dirty="0"/>
          </a:p>
        </p:txBody>
      </p:sp>
      <p:pic>
        <p:nvPicPr>
          <p:cNvPr id="3" name="Picture 1" descr="Graf fallsins f(x)=x^4-4x^2-45, þar sem skurðpunktarnir (-3, 0), (3, 0) og (0, -45) eru merkti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f(x)=x^4-4x^2-45, þar sem skurðpunktarnir (-3, 0), (3, 0) og (0, -45) eru merktir.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Veldisföll og margliðuföll</a:t>
            </a:r>
            <a:endParaRPr dirty="0"/>
          </a:p>
        </p:txBody>
      </p:sp>
      <p:pic>
        <p:nvPicPr>
          <p:cNvPr id="3" name="Picture 1" descr="Graf margliðu af slétttölu stigi."/>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slétttölu stigi.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Veldisföll og margliðuföll</a:t>
            </a:r>
            <a:endParaRPr dirty="0"/>
          </a:p>
        </p:txBody>
      </p:sp>
      <p:pic>
        <p:nvPicPr>
          <p:cNvPr id="3" name="Picture 1" descr="Graf margliðu af jöfnu stigi þar sem snúningspunktar og skurðpunktar við ásana eru merkti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jöfnu stigi þar sem snúningspunktar og skurðpunktar við ásana eru merktir.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Veldisföll og margliðuföll</a:t>
            </a:r>
            <a:endParaRPr dirty="0"/>
          </a:p>
        </p:txBody>
      </p:sp>
      <p:pic>
        <p:nvPicPr>
          <p:cNvPr id="3" name="Picture 1" descr="Graf margliðu af oddatölu stigi."/>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oddatölu stigi.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3.4 Gröf margliðufalla (1 af 2)</a:t>
            </a:r>
          </a:p>
        </p:txBody>
      </p:sp>
      <p:sp>
        <p:nvSpPr>
          <p:cNvPr id="3" name="Content Placeholder 2"/>
          <p:cNvSpPr>
            <a:spLocks noGrp="1"/>
          </p:cNvSpPr>
          <p:nvPr>
            <p:ph idx="1"/>
          </p:nvPr>
        </p:nvSpPr>
        <p:spPr/>
        <p:txBody>
          <a:bodyPr/>
          <a:lstStyle/>
          <a:p>
            <a:pPr marL="0" lvl="0" indent="0">
              <a:buNone/>
            </a:pPr>
            <a:r>
              <a:rPr b="1"/>
              <a:t>Námsmarkmið</a:t>
            </a:r>
          </a:p>
          <a:p>
            <a:pPr lvl="0"/>
            <a:r>
              <a:rPr/>
              <a:t>Þekkja einkenni grafa margliðufalla.</a:t>
            </a:r>
          </a:p>
          <a:p>
            <a:pPr lvl="0"/>
            <a:r>
              <a:rPr/>
              <a:t>Nota þáttun til að finna núllstöðvar margliðufalla.</a:t>
            </a:r>
          </a:p>
          <a:p>
            <a:pPr lvl="0"/>
            <a:r>
              <a:rPr/>
              <a:t>Ákvarða núllstöðvar og margfeldni þeirra.</a:t>
            </a:r>
          </a:p>
          <a:p>
            <a:pPr lvl="0"/>
            <a:r>
              <a:rPr/>
              <a:t>Ákvarða endhegðun.</a:t>
            </a:r>
          </a:p>
          <a:p>
            <a:pPr lvl="0"/>
            <a:r>
              <a:rPr/>
              <a:t>Skilja sambandið milli stigs og snúningspunkta.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3.4 Gröf margliðufalla (2 af 2)</a:t>
            </a:r>
          </a:p>
        </p:txBody>
      </p:sp>
      <p:sp>
        <p:nvSpPr>
          <p:cNvPr id="3" name="Content Placeholder 2"/>
          <p:cNvSpPr>
            <a:spLocks noGrp="1"/>
          </p:cNvSpPr>
          <p:nvPr>
            <p:ph idx="1"/>
          </p:nvPr>
        </p:nvSpPr>
        <p:spPr/>
        <p:txBody>
          <a:bodyPr/>
          <a:lstStyle/>
          <a:p>
            <a:pPr marL="0" lvl="0" indent="0">
              <a:buNone/>
            </a:pPr>
            <a:r>
              <a:rPr b="1"/>
              <a:t>Námsmarkmið</a:t>
            </a:r>
          </a:p>
          <a:p>
            <a:pPr lvl="0"/>
            <a:r>
              <a:rPr/>
              <a:t>Teikna gröf margliðufalla.</a:t>
            </a:r>
          </a:p>
          <a:p>
            <a:pPr lvl="0"/>
            <a:r>
              <a:rPr/>
              <a:t>Nota milligildissetninguna.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Gröf margliðufalla </a:t>
            </a:r>
            <a:endParaRP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60858588"/>
              </p:ext>
            </p:extLst>
          </p:nvPr>
        </p:nvGraphicFramePr>
        <p:xfrm>
          <a:off x="609600" y="952500"/>
          <a:ext cx="10972800" cy="731520"/>
        </p:xfrm>
        <a:graphic>
          <a:graphicData uri="http://schemas.openxmlformats.org/drawingml/2006/table">
            <a:tbl>
              <a:tblPr firstCol="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gridCol w="1219200">
                  <a:extLst>
                    <a:ext uri="{9D8B030D-6E8A-4147-A177-3AD203B41FA5}">
                      <a16:colId xmlns:a16="http://schemas.microsoft.com/office/drawing/2014/main" val="20007"/>
                    </a:ext>
                  </a:extLst>
                </a:gridCol>
                <a:gridCol w="1219200">
                  <a:extLst>
                    <a:ext uri="{9D8B030D-6E8A-4147-A177-3AD203B41FA5}">
                      <a16:colId xmlns:a16="http://schemas.microsoft.com/office/drawing/2014/main" val="20008"/>
                    </a:ext>
                  </a:extLst>
                </a:gridCol>
              </a:tblGrid>
              <a:tr h="0">
                <a:tc>
                  <a:txBody>
                    <a:bodyPr/>
                    <a:lstStyle/>
                    <a:p>
                      <a:pPr marL="0" lvl="0" indent="0">
                        <a:buNone/>
                      </a:pPr>
                      <a:r>
                        <a:rPr b="1"/>
                        <a:t>Ár</a:t>
                      </a:r>
                    </a:p>
                  </a:txBody>
                  <a:tcPr/>
                </a:tc>
                <a:tc>
                  <a:txBody>
                    <a:bodyPr/>
                    <a:lstStyle/>
                    <a:p>
                      <a:pPr marL="0" lvl="0" indent="0">
                        <a:buNone/>
                      </a:pPr>
                      <a:r>
                        <a:t>2006</a:t>
                      </a:r>
                    </a:p>
                  </a:txBody>
                  <a:tcPr/>
                </a:tc>
                <a:tc>
                  <a:txBody>
                    <a:bodyPr/>
                    <a:lstStyle/>
                    <a:p>
                      <a:pPr marL="0" lvl="0" indent="0">
                        <a:buNone/>
                      </a:pPr>
                      <a:r>
                        <a:t>2007</a:t>
                      </a:r>
                    </a:p>
                  </a:txBody>
                  <a:tcPr/>
                </a:tc>
                <a:tc>
                  <a:txBody>
                    <a:bodyPr/>
                    <a:lstStyle/>
                    <a:p>
                      <a:pPr marL="0" lvl="0" indent="0">
                        <a:buNone/>
                      </a:pPr>
                      <a:r>
                        <a:t>2008</a:t>
                      </a:r>
                    </a:p>
                  </a:txBody>
                  <a:tcPr/>
                </a:tc>
                <a:tc>
                  <a:txBody>
                    <a:bodyPr/>
                    <a:lstStyle/>
                    <a:p>
                      <a:pPr marL="0" lvl="0" indent="0">
                        <a:buNone/>
                      </a:pPr>
                      <a:r>
                        <a:t>2009</a:t>
                      </a:r>
                    </a:p>
                  </a:txBody>
                  <a:tcPr/>
                </a:tc>
                <a:tc>
                  <a:txBody>
                    <a:bodyPr/>
                    <a:lstStyle/>
                    <a:p>
                      <a:pPr marL="0" lvl="0" indent="0">
                        <a:buNone/>
                      </a:pPr>
                      <a:r>
                        <a:t>2010</a:t>
                      </a:r>
                    </a:p>
                  </a:txBody>
                  <a:tcPr/>
                </a:tc>
                <a:tc>
                  <a:txBody>
                    <a:bodyPr/>
                    <a:lstStyle/>
                    <a:p>
                      <a:pPr marL="0" lvl="0" indent="0">
                        <a:buNone/>
                      </a:pPr>
                      <a:r>
                        <a:t>2011</a:t>
                      </a:r>
                    </a:p>
                  </a:txBody>
                  <a:tcPr/>
                </a:tc>
                <a:tc>
                  <a:txBody>
                    <a:bodyPr/>
                    <a:lstStyle/>
                    <a:p>
                      <a:pPr marL="0" lvl="0" indent="0">
                        <a:buNone/>
                      </a:pPr>
                      <a:r>
                        <a:t>2012</a:t>
                      </a:r>
                    </a:p>
                  </a:txBody>
                  <a:tcPr/>
                </a:tc>
                <a:tc>
                  <a:txBody>
                    <a:bodyPr/>
                    <a:lstStyle/>
                    <a:p>
                      <a:pPr marL="0" lvl="0" indent="0">
                        <a:buNone/>
                      </a:pPr>
                      <a:r>
                        <a:t>2013</a:t>
                      </a:r>
                    </a:p>
                  </a:txBody>
                  <a:tcPr/>
                </a:tc>
                <a:extLst>
                  <a:ext uri="{0D108BD9-81ED-4DB2-BD59-A6C34878D82A}">
                    <a16:rowId xmlns:a16="http://schemas.microsoft.com/office/drawing/2014/main" val="10000"/>
                  </a:ext>
                </a:extLst>
              </a:tr>
              <a:tr h="0">
                <a:tc>
                  <a:txBody>
                    <a:bodyPr/>
                    <a:lstStyle/>
                    <a:p>
                      <a:pPr marL="0" lvl="0" indent="0">
                        <a:buNone/>
                      </a:pPr>
                      <a:r>
                        <a:rPr b="1"/>
                        <a:t>Tekjur</a:t>
                      </a:r>
                    </a:p>
                  </a:txBody>
                  <a:tcPr/>
                </a:tc>
                <a:tc>
                  <a:txBody>
                    <a:bodyPr/>
                    <a:lstStyle/>
                    <a:p>
                      <a:pPr marL="0" lvl="0" indent="0">
                        <a:buNone/>
                      </a:pPr>
                      <a:r>
                        <a:t>52.4</a:t>
                      </a:r>
                    </a:p>
                  </a:txBody>
                  <a:tcPr/>
                </a:tc>
                <a:tc>
                  <a:txBody>
                    <a:bodyPr/>
                    <a:lstStyle/>
                    <a:p>
                      <a:pPr marL="0" lvl="0" indent="0">
                        <a:buNone/>
                      </a:pPr>
                      <a:r>
                        <a:t>52.8</a:t>
                      </a:r>
                    </a:p>
                  </a:txBody>
                  <a:tcPr/>
                </a:tc>
                <a:tc>
                  <a:txBody>
                    <a:bodyPr/>
                    <a:lstStyle/>
                    <a:p>
                      <a:pPr marL="0" lvl="0" indent="0">
                        <a:buNone/>
                      </a:pPr>
                      <a:r>
                        <a:t>51.2</a:t>
                      </a:r>
                    </a:p>
                  </a:txBody>
                  <a:tcPr/>
                </a:tc>
                <a:tc>
                  <a:txBody>
                    <a:bodyPr/>
                    <a:lstStyle/>
                    <a:p>
                      <a:pPr marL="0" lvl="0" indent="0">
                        <a:buNone/>
                      </a:pPr>
                      <a:r>
                        <a:t>49.5</a:t>
                      </a:r>
                    </a:p>
                  </a:txBody>
                  <a:tcPr/>
                </a:tc>
                <a:tc>
                  <a:txBody>
                    <a:bodyPr/>
                    <a:lstStyle/>
                    <a:p>
                      <a:pPr marL="0" lvl="0" indent="0">
                        <a:buNone/>
                      </a:pPr>
                      <a:r>
                        <a:t>48.6</a:t>
                      </a:r>
                    </a:p>
                  </a:txBody>
                  <a:tcPr/>
                </a:tc>
                <a:tc>
                  <a:txBody>
                    <a:bodyPr/>
                    <a:lstStyle/>
                    <a:p>
                      <a:pPr marL="0" lvl="0" indent="0">
                        <a:buNone/>
                      </a:pPr>
                      <a:r>
                        <a:t>48.6</a:t>
                      </a:r>
                    </a:p>
                  </a:txBody>
                  <a:tcPr/>
                </a:tc>
                <a:tc>
                  <a:txBody>
                    <a:bodyPr/>
                    <a:lstStyle/>
                    <a:p>
                      <a:pPr marL="0" lvl="0" indent="0">
                        <a:buNone/>
                      </a:pPr>
                      <a:r>
                        <a:t>48.7</a:t>
                      </a:r>
                    </a:p>
                  </a:txBody>
                  <a:tcPr/>
                </a:tc>
                <a:tc>
                  <a:txBody>
                    <a:bodyPr/>
                    <a:lstStyle/>
                    <a:p>
                      <a:pPr marL="0" lvl="0" indent="0">
                        <a:buNone/>
                      </a:pPr>
                      <a:r>
                        <a:rPr dirty="0"/>
                        <a:t>47.1</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Gröf margliðufalla </a:t>
            </a:r>
            <a:endParaRPr dirty="0"/>
          </a:p>
        </p:txBody>
      </p:sp>
      <p:pic>
        <p:nvPicPr>
          <p:cNvPr id="3" name="Picture 1" descr="Graf fallsins f(x)=x^3-0.01x."/>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f(x)=x^3-0.01x.</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Gröf margliðufalla </a:t>
            </a:r>
            <a:endParaRPr dirty="0"/>
          </a:p>
        </p:txBody>
      </p:sp>
      <p:pic>
        <p:nvPicPr>
          <p:cNvPr id="3" name="Picture 1" descr="Tvö gröf: annað sýnir margliðufall en hitt fall sem líkist mjög margliðufalli án þess að vera það."/>
          <p:cNvPicPr>
            <a:picLocks noGrp="1" noChangeAspect="1"/>
          </p:cNvPicPr>
          <p:nvPr/>
        </p:nvPicPr>
        <p:blipFill>
          <a:blip r:embed="rId3"/>
          <a:stretch>
            <a:fillRect/>
          </a:stretch>
        </p:blipFill>
        <p:spPr bwMode="auto">
          <a:xfrm>
            <a:off x="3797300" y="952500"/>
            <a:ext cx="458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gröf: annað sýnir margliðufall en hitt fall sem líkist mjög margliðufalli án þess að vera það.</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Gröf margliðufalla </a:t>
            </a:r>
            <a:endParaRPr dirty="0"/>
          </a:p>
        </p:txBody>
      </p:sp>
      <p:pic>
        <p:nvPicPr>
          <p:cNvPr id="3" name="Picture 1" descr="Fjögur gröf: hið fyrsta sýnir margliðu af slétttölu stigi, annað algildisfall, hið þriðja margliðu af oddatölu stigi og hið fjórða ósamfellt fall."/>
          <p:cNvPicPr>
            <a:picLocks noGrp="1" noChangeAspect="1"/>
          </p:cNvPicPr>
          <p:nvPr/>
        </p:nvPicPr>
        <p:blipFill>
          <a:blip r:embed="rId3"/>
          <a:stretch>
            <a:fillRect/>
          </a:stretch>
        </p:blipFill>
        <p:spPr bwMode="auto">
          <a:xfrm>
            <a:off x="1028700" y="952500"/>
            <a:ext cx="1013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Fjögur gröf: hið fyrsta sýnir margliðu af slétttölu stigi, annað algildisfall, hið þriðja margliðu af oddatölu stigi og hið fjórða ósamfellt fall.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Gröf margliðufalla </a:t>
            </a:r>
            <a:endParaRPr dirty="0"/>
          </a:p>
        </p:txBody>
      </p:sp>
      <p:pic>
        <p:nvPicPr>
          <p:cNvPr id="3" name="Picture 1" descr="Graf fallsins f(x)=x^6-3x^4+2x^2 ásamt skurðpunktunum fimm, (-sqrt(2), 0), (-1, 0), (0, 0), (1, 0) og (sqrt(2),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f(x)=x^6-3x^4+2x^2 ásamt skurðpunktunum fimm, (-sqrt(2), 0), (-1, 0), (0, 0), (1, 0) og (sqrt(2), 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Gröf margliðufalla </a:t>
            </a:r>
            <a:endParaRPr dirty="0"/>
          </a:p>
        </p:txBody>
      </p:sp>
      <p:pic>
        <p:nvPicPr>
          <p:cNvPr id="3" name="Picture 1" descr="Graf fallsins f(x)=x^3-5x^2-x+5 ásamt skurðpunktunum þremur (-1, 0), (1, 0) og (5,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f(x)=x^3-5x^2-x+5 ásamt skurðpunktunum þremur (-1, 0), (1, 0) og (5, 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Gröf margliðufalla </a:t>
            </a:r>
            <a:endParaRPr dirty="0"/>
          </a:p>
        </p:txBody>
      </p:sp>
      <p:pic>
        <p:nvPicPr>
          <p:cNvPr id="3" name="Picture 1" descr="Graf fallsins g(x)=(x-2)^2(2x+3) ásamt skurðpunktunum við x-ás, (2, 0) og (-3/2, 0), og skurðpunktinum við y-ás, (0, 1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g(x)=(x-2)^2(2x+3) ásamt skurðpunktunum við x-ás, (2, 0) og (-3/2, 0), og skurðpunktinum við y-ás, (0,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Gröf margliðufalla </a:t>
            </a:r>
            <a:endParaRPr dirty="0"/>
          </a:p>
        </p:txBody>
      </p:sp>
      <p:pic>
        <p:nvPicPr>
          <p:cNvPr id="3" name="Picture 1" descr="Graph of h(x)=x^3+4x^2+x-6."/>
          <p:cNvPicPr>
            <a:picLocks noGrp="1" noChangeAspect="1"/>
          </p:cNvPicPr>
          <p:nvPr/>
        </p:nvPicPr>
        <p:blipFill>
          <a:blip r:embed="rId3"/>
          <a:stretch>
            <a:fillRect/>
          </a:stretch>
        </p:blipFill>
        <p:spPr bwMode="auto">
          <a:xfrm>
            <a:off x="2641600" y="952500"/>
            <a:ext cx="689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Hegðun grafsins við skurðpunkt við x-ás ákvörðuð út frá margfeldni núllstöðvarinnar.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Gröf margliðufalla </a:t>
            </a:r>
            <a:endParaRPr dirty="0"/>
          </a:p>
        </p:txBody>
      </p:sp>
      <p:pic>
        <p:nvPicPr>
          <p:cNvPr id="3" name="Picture 1" descr="Graf fallsins f(x)=(x+3)(x-2)^2(x+1)^3."/>
          <p:cNvPicPr>
            <a:picLocks noGrp="1" noChangeAspect="1"/>
          </p:cNvPicPr>
          <p:nvPr/>
        </p:nvPicPr>
        <p:blipFill>
          <a:blip r:embed="rId3"/>
          <a:stretch>
            <a:fillRect/>
          </a:stretch>
        </p:blipFill>
        <p:spPr bwMode="auto">
          <a:xfrm>
            <a:off x="609600" y="1244600"/>
            <a:ext cx="10972800" cy="4064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f(x)=(x+3)(x-2)^2(x+1)^3.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Gröf margliðufalla </a:t>
            </a:r>
            <a:endParaRPr dirty="0"/>
          </a:p>
        </p:txBody>
      </p:sp>
      <p:pic>
        <p:nvPicPr>
          <p:cNvPr id="3" name="Picture 1" descr="Þrjú gröf sýna þrjú ólík margliðuföll með margfeldni 1, 2 og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Þrjú gröf sýna þrjú ólík margliðuföll með margfeldni 1, 2 og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Gröf margliðufalla </a:t>
            </a:r>
            <a:endParaRPr dirty="0"/>
          </a:p>
        </p:txBody>
      </p:sp>
      <p:pic>
        <p:nvPicPr>
          <p:cNvPr id="3" name="Picture 1" descr="Graf margliðu af jöfnu stigi, nánar tiltekið af 6. stigi."/>
          <p:cNvPicPr>
            <a:picLocks noGrp="1" noChangeAspect="1"/>
          </p:cNvPicPr>
          <p:nvPr/>
        </p:nvPicPr>
        <p:blipFill>
          <a:blip r:embed="rId3"/>
          <a:stretch>
            <a:fillRect/>
          </a:stretch>
        </p:blipFill>
        <p:spPr bwMode="auto">
          <a:xfrm>
            <a:off x="1612900" y="952500"/>
            <a:ext cx="896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jöfnu stigi, nánar tiltekið af 6. stigi.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Gröf margliðufalla </a:t>
            </a:r>
            <a:endParaRPr dirty="0"/>
          </a:p>
        </p:txBody>
      </p:sp>
      <p:pic>
        <p:nvPicPr>
          <p:cNvPr id="3" name="Picture 1" descr="Graf margliðufalls af 5. stigi."/>
          <p:cNvPicPr>
            <a:picLocks noGrp="1" noChangeAspect="1"/>
          </p:cNvPicPr>
          <p:nvPr/>
        </p:nvPicPr>
        <p:blipFill>
          <a:blip r:embed="rId3"/>
          <a:stretch>
            <a:fillRect/>
          </a:stretch>
        </p:blipFill>
        <p:spPr bwMode="auto">
          <a:xfrm>
            <a:off x="4127500" y="952500"/>
            <a:ext cx="394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margliðufalls af 5. stigi.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Gröf margliðufalla </a:t>
            </a:r>
            <a:endParaRPr dirty="0"/>
          </a:p>
        </p:txBody>
      </p:sp>
      <p:pic>
        <p:nvPicPr>
          <p:cNvPr id="3" name="Picture 1" descr="Graf margliðu af oddatölustigi með neikvæðan forystustuðul. Þegar x stefnir á jákvætt óendanlegt stefnir f(x) á neikvætt óendanlegt, en þegar x stefnir á neikvætt óendanlegt stefnir f(x) á jákvætt óendanlegt."/>
          <p:cNvPicPr>
            <a:picLocks noGrp="1" noChangeAspect="1"/>
          </p:cNvPicPr>
          <p:nvPr/>
        </p:nvPicPr>
        <p:blipFill>
          <a:blip r:embed="rId3"/>
          <a:stretch>
            <a:fillRect/>
          </a:stretch>
        </p:blipFill>
        <p:spPr bwMode="auto">
          <a:xfrm>
            <a:off x="2628900" y="952500"/>
            <a:ext cx="694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oddatölustigi með neikvæðan forystustuðul. Þegar x stefnir á jákvætt óendanlegt stefnir f(x) á neikvætt óendanlegt, en þegar x stefnir á neikvætt óendanlegt stefnir f(x) á jákvætt óendanlegt.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Gröf margliðufalla </a:t>
            </a:r>
            <a:endParaRPr dirty="0"/>
          </a:p>
        </p:txBody>
      </p:sp>
      <p:pic>
        <p:nvPicPr>
          <p:cNvPr id="3" name="Picture 1" descr="Myndin sýnir endhegðun grafsins út frá forystuliðnum."/>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endhegðun grafsins út frá forystuliðnum.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Gröf margliðufalla </a:t>
            </a:r>
            <a:endParaRPr dirty="0"/>
          </a:p>
        </p:txBody>
      </p:sp>
      <p:pic>
        <p:nvPicPr>
          <p:cNvPr id="3" name="Picture 1" descr="Graf sem sýnir endhegðun og skurðpunktana (-3, 0) og (0, 90) fyrir fallið f(x)=-2(x+3)^2(x-5)."/>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endhegðun og skurðpunktana (-3, 0) og (0, 90) fyrir fallið f(x)=-2(x+3)^2(x-5).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Gröf margliðufalla </a:t>
            </a:r>
            <a:endParaRPr dirty="0"/>
          </a:p>
        </p:txBody>
      </p:sp>
      <p:pic>
        <p:nvPicPr>
          <p:cNvPr id="3" name="Picture 1" descr="Graf sem sýnir endhegðun og skurðpunktana (-3, 0), (0, 90) og (5, 0) fyrir fallið f(x)=-2(x+3)^2(x-5)."/>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endhegðun og skurðpunktana (-3, 0), (0, 90) og (5, 0) fyrir fallið f(x)=-2(x+3)^2(x-5).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Gröf margliðufalla </a:t>
            </a:r>
            <a:endParaRPr dirty="0"/>
          </a:p>
        </p:txBody>
      </p:sp>
      <p:pic>
        <p:nvPicPr>
          <p:cNvPr id="3" name="Picture 1" descr="Graph of f(x)=-2(x+3)^2(x-5)."/>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Heildargraf margliðufallsins f(x)=−2 (x+3) 2 (x−5)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Gröf margliðufalla </a:t>
            </a:r>
            <a:endParaRPr dirty="0"/>
          </a:p>
        </p:txBody>
      </p:sp>
      <p:pic>
        <p:nvPicPr>
          <p:cNvPr id="3" name="Picture 1" descr="Graph of an odd-degree polynomial function that shows a point f(a) that’s negative, f(b) that’s positive, and f(c) that’s 0."/>
          <p:cNvPicPr>
            <a:picLocks noGrp="1" noChangeAspect="1"/>
          </p:cNvPicPr>
          <p:nvPr/>
        </p:nvPicPr>
        <p:blipFill>
          <a:blip r:embed="rId3"/>
          <a:stretch>
            <a:fillRect/>
          </a:stretch>
        </p:blipFill>
        <p:spPr bwMode="auto">
          <a:xfrm>
            <a:off x="3403600" y="952500"/>
            <a:ext cx="537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Milligildissetningin notuð til að sýna að núllstöð sé til.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Gröf margliðufalla </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extLst>
                  <p:ext uri="{D42A27DB-BD31-4B8C-83A1-F6EECF244321}">
                    <p14:modId xmlns:p14="http://schemas.microsoft.com/office/powerpoint/2010/main" val="3522284393"/>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r>
                            <a:t>1</a:t>
                          </a:r>
                        </a:p>
                      </a:txBody>
                      <a:tcPr/>
                    </a:tc>
                    <a:tc>
                      <a:txBody>
                        <a:bodyPr/>
                        <a:lstStyle/>
                        <a:p>
                          <a:pPr marL="0" lvl="0" indent="0">
                            <a:buNone/>
                          </a:pPr>
                          <a:r>
                            <a:t>2</a:t>
                          </a:r>
                        </a:p>
                      </a:txBody>
                      <a:tcPr/>
                    </a:tc>
                    <a:tc>
                      <a:txBody>
                        <a:bodyPr/>
                        <a:lstStyle/>
                        <a:p>
                          <a:pPr marL="0" lvl="0" indent="0">
                            <a:buNone/>
                          </a:pPr>
                          <a:r>
                            <a:t>3</a:t>
                          </a:r>
                        </a:p>
                      </a:txBody>
                      <a:tcPr/>
                    </a:tc>
                    <a:tc>
                      <a:txBody>
                        <a:bodyPr/>
                        <a:lstStyle/>
                        <a:p>
                          <a:pPr marL="0" lvl="0" indent="0">
                            <a:buNone/>
                          </a:pPr>
                          <a:r>
                            <a:t>4</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oMath>
                            </m:oMathPara>
                          </a14:m>
                          <a:endParaRPr/>
                        </a:p>
                      </a:txBody>
                      <a:tcPr/>
                    </a:tc>
                    <a:tc>
                      <a:txBody>
                        <a:bodyPr/>
                        <a:lstStyle/>
                        <a:p>
                          <a:pPr marL="0" lvl="0" indent="0">
                            <a:buNone/>
                          </a:pPr>
                          <a:r>
                            <a:t>5</a:t>
                          </a:r>
                        </a:p>
                      </a:txBody>
                      <a:tcPr/>
                    </a:tc>
                    <a:tc>
                      <a:txBody>
                        <a:bodyPr/>
                        <a:lstStyle/>
                        <a:p>
                          <a:pPr marL="0" lvl="0" indent="0">
                            <a:buNone/>
                          </a:pPr>
                          <a:r>
                            <a:t>0</a:t>
                          </a:r>
                        </a:p>
                      </a:txBody>
                      <a:tcPr/>
                    </a:tc>
                    <a:tc>
                      <a:txBody>
                        <a:bodyPr/>
                        <a:lstStyle/>
                        <a:p>
                          <a:pPr marL="0" lvl="0" indent="0">
                            <a:buNone/>
                          </a:pPr>
                          <a:r>
                            <a:t>–3</a:t>
                          </a:r>
                        </a:p>
                      </a:txBody>
                      <a:tcPr/>
                    </a:tc>
                    <a:tc>
                      <a:txBody>
                        <a:bodyPr/>
                        <a:lstStyle/>
                        <a:p>
                          <a:pPr marL="0" lvl="0" indent="0">
                            <a:buNone/>
                          </a:pPr>
                          <a:r>
                            <a:rPr dirty="0"/>
                            <a:t>2</a:t>
                          </a: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extLst>
                  <p:ext uri="{D42A27DB-BD31-4B8C-83A1-F6EECF244321}">
                    <p14:modId xmlns:p14="http://schemas.microsoft.com/office/powerpoint/2010/main" val="3522284393"/>
                  </p:ext>
                </p:extLst>
              </p:nvPr>
            </p:nvGraphicFramePr>
            <p:xfrm>
              <a:off x="609600" y="952500"/>
              <a:ext cx="10922000" cy="731520"/>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endParaRPr lang="en-US"/>
                        </a:p>
                      </a:txBody>
                      <a:tcPr>
                        <a:blipFill>
                          <a:blip r:embed="rId2"/>
                          <a:stretch>
                            <a:fillRect l="-581" t="-10345" r="-401163" b="-127586"/>
                          </a:stretch>
                        </a:blipFill>
                      </a:tcPr>
                    </a:tc>
                    <a:tc>
                      <a:txBody>
                        <a:bodyPr/>
                        <a:lstStyle/>
                        <a:p>
                          <a:pPr marL="0" lvl="0" indent="0">
                            <a:buNone/>
                          </a:pPr>
                          <a:r>
                            <a:t>1</a:t>
                          </a:r>
                        </a:p>
                      </a:txBody>
                      <a:tcPr/>
                    </a:tc>
                    <a:tc>
                      <a:txBody>
                        <a:bodyPr/>
                        <a:lstStyle/>
                        <a:p>
                          <a:pPr marL="0" lvl="0" indent="0">
                            <a:buNone/>
                          </a:pPr>
                          <a:r>
                            <a:t>2</a:t>
                          </a:r>
                        </a:p>
                      </a:txBody>
                      <a:tcPr/>
                    </a:tc>
                    <a:tc>
                      <a:txBody>
                        <a:bodyPr/>
                        <a:lstStyle/>
                        <a:p>
                          <a:pPr marL="0" lvl="0" indent="0">
                            <a:buNone/>
                          </a:pPr>
                          <a:r>
                            <a:t>3</a:t>
                          </a:r>
                        </a:p>
                      </a:txBody>
                      <a:tcPr/>
                    </a:tc>
                    <a:tc>
                      <a:txBody>
                        <a:bodyPr/>
                        <a:lstStyle/>
                        <a:p>
                          <a:pPr marL="0" lvl="0" indent="0">
                            <a:buNone/>
                          </a:pPr>
                          <a:r>
                            <a:t>4</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581" t="-110345" r="-401163" b="-27586"/>
                          </a:stretch>
                        </a:blipFill>
                      </a:tcPr>
                    </a:tc>
                    <a:tc>
                      <a:txBody>
                        <a:bodyPr/>
                        <a:lstStyle/>
                        <a:p>
                          <a:pPr marL="0" lvl="0" indent="0">
                            <a:buNone/>
                          </a:pPr>
                          <a:r>
                            <a:t>5</a:t>
                          </a:r>
                        </a:p>
                      </a:txBody>
                      <a:tcPr/>
                    </a:tc>
                    <a:tc>
                      <a:txBody>
                        <a:bodyPr/>
                        <a:lstStyle/>
                        <a:p>
                          <a:pPr marL="0" lvl="0" indent="0">
                            <a:buNone/>
                          </a:pPr>
                          <a:r>
                            <a:t>0</a:t>
                          </a:r>
                        </a:p>
                      </a:txBody>
                      <a:tcPr/>
                    </a:tc>
                    <a:tc>
                      <a:txBody>
                        <a:bodyPr/>
                        <a:lstStyle/>
                        <a:p>
                          <a:pPr marL="0" lvl="0" indent="0">
                            <a:buNone/>
                          </a:pPr>
                          <a:r>
                            <a:t>–3</a:t>
                          </a:r>
                        </a:p>
                      </a:txBody>
                      <a:tcPr/>
                    </a:tc>
                    <a:tc>
                      <a:txBody>
                        <a:bodyPr/>
                        <a:lstStyle/>
                        <a:p>
                          <a:pPr marL="0" lvl="0" indent="0">
                            <a:buNone/>
                          </a:pPr>
                          <a:r>
                            <a:rPr dirty="0"/>
                            <a:t>2</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Gröf margliðufalla </a:t>
            </a:r>
            <a:endParaRPr dirty="0"/>
          </a:p>
        </p:txBody>
      </p:sp>
      <p:pic>
        <p:nvPicPr>
          <p:cNvPr id="3" name="Picture 1" descr="Graph of f(x)=x^3-5x^2+3x+6 and shows, by the Intermediate Value Theorem, that there exists two zeros since f(1)=5  and f(4)=2 are positive and f(3) = -3 is negative."/>
          <p:cNvPicPr>
            <a:picLocks noGrp="1" noChangeAspect="1"/>
          </p:cNvPicPr>
          <p:nvPr/>
        </p:nvPicPr>
        <p:blipFill>
          <a:blip r:embed="rId3"/>
          <a:stretch>
            <a:fillRect/>
          </a:stretch>
        </p:blipFill>
        <p:spPr bwMode="auto">
          <a:xfrm>
            <a:off x="3022600" y="952500"/>
            <a:ext cx="613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f(x)=x^3-5x^2+3x+6 sýnir með milligildissetningunni að tvær núllstöðvar eru til, þar sem f(1)=5 og f(4)=2 eru jákvæð en f(3) = -3 er neikvætt.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Gröf margliðufalla </a:t>
            </a:r>
            <a:endParaRPr dirty="0"/>
          </a:p>
        </p:txBody>
      </p:sp>
      <p:pic>
        <p:nvPicPr>
          <p:cNvPr id="3" name="Picture 1" descr="Graf margliðufalls af jöfnu stigi með jákvæðan forystustuðul, núllstöðvar við x = −3, 2 og 5 og skurðpunkt við y-ás í (0, −2)."/>
          <p:cNvPicPr>
            <a:picLocks noGrp="1" noChangeAspect="1"/>
          </p:cNvPicPr>
          <p:nvPr/>
        </p:nvPicPr>
        <p:blipFill>
          <a:blip r:embed="rId3"/>
          <a:stretch>
            <a:fillRect/>
          </a:stretch>
        </p:blipFill>
        <p:spPr bwMode="auto">
          <a:xfrm>
            <a:off x="2997200" y="952500"/>
            <a:ext cx="619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margliðufalls af jöfnu stigi með jákvæðan forystustuðul, núllstöðvar við x = −3, 2 og 5 og skurðpunkt við y-ás í (0,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Gröf margliðufalla </a:t>
            </a:r>
            <a:endParaRPr dirty="0"/>
          </a:p>
        </p:txBody>
      </p:sp>
      <p:pic>
        <p:nvPicPr>
          <p:cNvPr id="3" name="Picture 1" descr="Graf margliðufalls af jöfnu stigi með neikvæðan forystustuðul, núllstöðvar við x = −1, 2 og 4 og skurðpunkt við y-ás í (0, −4)."/>
          <p:cNvPicPr>
            <a:picLocks noGrp="1" noChangeAspect="1"/>
          </p:cNvPicPr>
          <p:nvPr/>
        </p:nvPicPr>
        <p:blipFill>
          <a:blip r:embed="rId3"/>
          <a:stretch>
            <a:fillRect/>
          </a:stretch>
        </p:blipFill>
        <p:spPr bwMode="auto">
          <a:xfrm>
            <a:off x="2197100" y="952500"/>
            <a:ext cx="779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margliðufalls af jöfnu stigi með neikvæðan forystustuðul, núllstöðvar við x = −1, 2 og 4 og skurðpunkt við y-ás í (0,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Gröf margliðufalla </a:t>
            </a:r>
            <a:endParaRPr dirty="0"/>
          </a:p>
        </p:txBody>
      </p:sp>
      <p:pic>
        <p:nvPicPr>
          <p:cNvPr id="3" name="Picture 1" descr="Graf margliðu af jöfnu stigi sem sýnir staðbundið hágildi og lággildi ásamt víðværu hágildi."/>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af jöfnu stigi sem sýnir staðbundið hágildi og lággildi ásamt víðværu hágildi.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22</a:t>
            </a:r>
            <a:r>
              <a:rPr lang="en-US" dirty="0">
                <a:solidFill>
                  <a:srgbClr val="548235"/>
                </a:solidFill>
              </a:rPr>
              <a:t> – Gröf margliðufalla </a:t>
            </a:r>
            <a:endParaRPr dirty="0"/>
          </a:p>
        </p:txBody>
      </p:sp>
      <p:pic>
        <p:nvPicPr>
          <p:cNvPr id="3" name="Picture 1" descr="Skýringarmynd af rétthyrningi með fjórum ferningum í hornunum."/>
          <p:cNvPicPr>
            <a:picLocks noGrp="1" noChangeAspect="1"/>
          </p:cNvPicPr>
          <p:nvPr/>
        </p:nvPicPr>
        <p:blipFill>
          <a:blip r:embed="rId3"/>
          <a:stretch>
            <a:fillRect/>
          </a:stretch>
        </p:blipFill>
        <p:spPr bwMode="auto">
          <a:xfrm>
            <a:off x="2286000" y="952500"/>
            <a:ext cx="762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Skýringarmynd af rétthyrningi með fjórum ferningum í hornunum.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23</a:t>
            </a:r>
            <a:r>
              <a:rPr lang="en-US" dirty="0">
                <a:solidFill>
                  <a:srgbClr val="548235"/>
                </a:solidFill>
              </a:rPr>
              <a:t> – Gröf margliðufalla </a:t>
            </a:r>
            <a:endParaRPr dirty="0"/>
          </a:p>
        </p:txBody>
      </p:sp>
      <p:pic>
        <p:nvPicPr>
          <p:cNvPr id="3" name="Picture 1" descr="Graf fallsins V(w)=(20-2w)(14-2w)w, þar sem x-ásinn er merktur w og y-ásinn V(w)."/>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V(w)=(20-2w)(14-2w)w, þar sem x-ásinn er merktur w og y-ásinn V(w).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24</a:t>
            </a:r>
            <a:r>
              <a:rPr lang="en-US" dirty="0">
                <a:solidFill>
                  <a:srgbClr val="548235"/>
                </a:solidFill>
              </a:rPr>
              <a:t> – Gröf margliðufalla </a:t>
            </a:r>
            <a:endParaRPr dirty="0"/>
          </a:p>
        </p:txBody>
      </p:sp>
      <p:pic>
        <p:nvPicPr>
          <p:cNvPr id="3" name="Picture 1" descr="Graf fallsins V(w)=(20-2w)(14-2w)w á skilgreiningarmenginu [2.4, 3], þar sem x-ásinn er merktur w og y-ásinn V(w)."/>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V(w)=(20-2w)(14-2w)w á skilgreiningarmenginu [2.4, 3], þar sem x-ásinn er merktur w og y-ásinn V(w).</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3.5 Deiling margliða</a:t>
            </a:r>
          </a:p>
        </p:txBody>
      </p:sp>
      <p:sp>
        <p:nvSpPr>
          <p:cNvPr id="3" name="Content Placeholder 2"/>
          <p:cNvSpPr>
            <a:spLocks noGrp="1"/>
          </p:cNvSpPr>
          <p:nvPr>
            <p:ph idx="1"/>
          </p:nvPr>
        </p:nvSpPr>
        <p:spPr/>
        <p:txBody>
          <a:bodyPr/>
          <a:lstStyle/>
          <a:p>
            <a:pPr marL="0" lvl="0" indent="0">
              <a:buNone/>
            </a:pPr>
            <a:r>
              <a:rPr b="1"/>
              <a:t>Námsmarkmið</a:t>
            </a:r>
          </a:p>
          <a:p>
            <a:pPr lvl="0"/>
            <a:r>
              <a:rPr/>
              <a:t>Nota langdeilingu til að deila margliðum.</a:t>
            </a:r>
          </a:p>
          <a:p>
            <a:pPr lvl="0"/>
            <a:r>
              <a:rPr/>
              <a:t>Notið gervideilingu til að deila margliðum.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Deiling margliða</a:t>
            </a:r>
            <a:endParaRPr dirty="0"/>
          </a:p>
        </p:txBody>
      </p:sp>
      <p:pic>
        <p:nvPicPr>
          <p:cNvPr id="3" name="Picture 1" descr="Lincoln Memorial."/>
          <p:cNvPicPr>
            <a:picLocks noGrp="1" noChangeAspect="1"/>
          </p:cNvPicPr>
          <p:nvPr/>
        </p:nvPicPr>
        <p:blipFill>
          <a:blip r:embed="rId3"/>
          <a:stretch>
            <a:fillRect/>
          </a:stretch>
        </p:blipFill>
        <p:spPr bwMode="auto">
          <a:xfrm>
            <a:off x="2120900" y="952500"/>
            <a:ext cx="795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Lincoln-minnismerkið í Washington, D.C. (mynd: Ron Cogswell, Flickr)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Deiling margliða</a:t>
            </a:r>
            <a:endParaRPr dirty="0"/>
          </a:p>
        </p:txBody>
      </p:sp>
      <p:pic>
        <p:nvPicPr>
          <p:cNvPr id="3" name="Picture 1" descr="Gervideiling margliðunnar 4x^3+10x^2-6x-20 með x+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Gervideiling margliðunnar 4x^3+10x^2-6x-20 með x+2.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Deiling margliða</a:t>
            </a:r>
            <a:endParaRPr dirty="0"/>
          </a:p>
        </p:txBody>
      </p:sp>
      <p:pic>
        <p:nvPicPr>
          <p:cNvPr id="3" name="Picture 1" descr="Rétthyrndur kassi með lengdina 3x, breiddina x − 2 og ótilgreinda hæð."/>
          <p:cNvPicPr>
            <a:picLocks noGrp="1" noChangeAspect="1"/>
          </p:cNvPicPr>
          <p:nvPr/>
        </p:nvPicPr>
        <p:blipFill>
          <a:blip r:embed="rId3"/>
          <a:stretch>
            <a:fillRect/>
          </a:stretch>
        </p:blipFill>
        <p:spPr bwMode="auto">
          <a:xfrm>
            <a:off x="609600" y="1701800"/>
            <a:ext cx="10972800" cy="3149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Rétthyrndur kassi með lengdina 3x, breiddina x − 2 og ótilgreinda hæð.</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3.6 Núllstöðvar margliðufalla (1 af 2)</a:t>
            </a:r>
          </a:p>
        </p:txBody>
      </p:sp>
      <p:sp>
        <p:nvSpPr>
          <p:cNvPr id="3" name="Content Placeholder 2"/>
          <p:cNvSpPr>
            <a:spLocks noGrp="1"/>
          </p:cNvSpPr>
          <p:nvPr>
            <p:ph idx="1"/>
          </p:nvPr>
        </p:nvSpPr>
        <p:spPr/>
        <p:txBody>
          <a:bodyPr/>
          <a:lstStyle/>
          <a:p>
            <a:pPr marL="0" lvl="0" indent="0">
              <a:buNone/>
            </a:pPr>
            <a:r>
              <a:rPr b="1"/>
              <a:t>Námsmarkmið</a:t>
            </a:r>
          </a:p>
          <a:p>
            <a:pPr lvl="0"/>
            <a:r>
              <a:rPr/>
              <a:t>Reiknið gildi margliðu með afgangssetningunni.</a:t>
            </a:r>
          </a:p>
          <a:p>
            <a:pPr lvl="0"/>
            <a:r>
              <a:rPr/>
              <a:t>Notið þáttasetninguna til að leysa margliðujöfnu.</a:t>
            </a:r>
          </a:p>
          <a:p>
            <a:pPr lvl="0"/>
            <a:r>
              <a:rPr/>
              <a:t>Notið setninguna um ræðar núllstöðvar til að finna ræðar núllstöðvar.</a:t>
            </a:r>
          </a:p>
          <a:p>
            <a:pPr lvl="0"/>
            <a:r>
              <a:rPr/>
              <a:t>Finnið núllstöðvar margliðufalls.</a:t>
            </a:r>
          </a:p>
          <a:p>
            <a:pPr lvl="0"/>
            <a:r>
              <a:rPr/>
              <a:t>Notið setninguna um þáttun í fyrsta stigs þætti til að finna margliður með gefnar núllstöðvar.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3.6 Núllstöðvar margliðufalla (2 af 2)</a:t>
            </a:r>
          </a:p>
        </p:txBody>
      </p:sp>
      <p:sp>
        <p:nvSpPr>
          <p:cNvPr id="3" name="Content Placeholder 2"/>
          <p:cNvSpPr>
            <a:spLocks noGrp="1"/>
          </p:cNvSpPr>
          <p:nvPr>
            <p:ph idx="1"/>
          </p:nvPr>
        </p:nvSpPr>
        <p:spPr/>
        <p:txBody>
          <a:bodyPr/>
          <a:lstStyle/>
          <a:p>
            <a:pPr marL="0" lvl="0" indent="0">
              <a:buNone/>
            </a:pPr>
            <a:r>
              <a:rPr b="1"/>
              <a:t>Námsmarkmið</a:t>
            </a:r>
          </a:p>
          <a:p>
            <a:pPr lvl="0"/>
            <a:r>
              <a:rPr/>
              <a:t>Notið formerkjareglu Descartes.</a:t>
            </a:r>
          </a:p>
          <a:p>
            <a:pPr lvl="0"/>
            <a:r>
              <a:rPr/>
              <a:t>Leysið hagnýt verkefni með margliðujöfnum.</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Núllstöðvar margliðufalla </a:t>
            </a:r>
            <a:endParaRPr dirty="0"/>
          </a:p>
        </p:txBody>
      </p:sp>
      <p:pic>
        <p:nvPicPr>
          <p:cNvPr id="3" name="Picture 1" descr="Graf margliðu sem hefur staðbundið hágildi í (-0.5, 0), merkt „Snertir“, og skurðpunkt við x-ás í (1, 0), merktan „Þverar“."/>
          <p:cNvPicPr>
            <a:picLocks noGrp="1" noChangeAspect="1"/>
          </p:cNvPicPr>
          <p:nvPr/>
        </p:nvPicPr>
        <p:blipFill>
          <a:blip r:embed="rId3"/>
          <a:stretch>
            <a:fillRect/>
          </a:stretch>
        </p:blipFill>
        <p:spPr bwMode="auto">
          <a:xfrm>
            <a:off x="2171700" y="952500"/>
            <a:ext cx="784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sem hefur staðbundið hágildi í (-0.5, 0), merkt „Snertir“, og skurðpunkt við x-ás í (1, 0), merktan „Þverar“.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Núllstöðvar margliðufalla </a:t>
            </a:r>
            <a:endParaRPr dirty="0"/>
          </a:p>
        </p:txBody>
      </p:sp>
      <p:pic>
        <p:nvPicPr>
          <p:cNvPr id="3" name="Picture 1" descr="Graf margliðu með skurðpunkt við x-ás í (-3, 0), merktan „Þverar“."/>
          <p:cNvPicPr>
            <a:picLocks noGrp="1" noChangeAspect="1"/>
          </p:cNvPicPr>
          <p:nvPr/>
        </p:nvPicPr>
        <p:blipFill>
          <a:blip r:embed="rId3"/>
          <a:stretch>
            <a:fillRect/>
          </a:stretch>
        </p:blipFill>
        <p:spPr bwMode="auto">
          <a:xfrm>
            <a:off x="2171700" y="952500"/>
            <a:ext cx="784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margliðu með skurðpunkt við x-ás í (-3, 0), merktan „Þverar“.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Núllstöðvar margliðufalla </a:t>
            </a:r>
            <a:endParaRPr dirty="0"/>
          </a:p>
        </p:txBody>
      </p:sp>
      <p:pic>
        <p:nvPicPr>
          <p:cNvPr id="3" name="Picture 1" descr="Í fallinu f(x)=-x^4-3x^3+6x^2-4x-12 verða tvær formerkjabreytingar: milli -3x^3 og 6x^2 og milli 6x^2 og -4x."/>
          <p:cNvPicPr>
            <a:picLocks noGrp="1" noChangeAspect="1"/>
          </p:cNvPicPr>
          <p:nvPr/>
        </p:nvPicPr>
        <p:blipFill>
          <a:blip r:embed="rId3"/>
          <a:stretch>
            <a:fillRect/>
          </a:stretch>
        </p:blipFill>
        <p:spPr bwMode="auto">
          <a:xfrm>
            <a:off x="609600" y="2692400"/>
            <a:ext cx="10972800" cy="1168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Í fallinu f(x)=-x^4-3x^3+6x^2-4x-12 verða tvær formerkjabreytingar: milli -3x^3 og 6x^2 og milli 6x^2 og -4x.</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Núllstöðvar margliðufalla </a:t>
            </a:r>
            <a:endParaRPr dirty="0"/>
          </a:p>
        </p:txBody>
      </p:sp>
      <p:pic>
        <p:nvPicPr>
          <p:cNvPr id="3" name="Picture 1" descr="Í fallinu f(-x)=-x^4+3x^3+6x^2+4x-12 verða tvær formerkjabreytingar: milli -x^4 og 3x^3 og milli 4x og -12."/>
          <p:cNvPicPr>
            <a:picLocks noGrp="1" noChangeAspect="1"/>
          </p:cNvPicPr>
          <p:nvPr/>
        </p:nvPicPr>
        <p:blipFill>
          <a:blip r:embed="rId3"/>
          <a:stretch>
            <a:fillRect/>
          </a:stretch>
        </p:blipFill>
        <p:spPr bwMode="auto">
          <a:xfrm>
            <a:off x="609600" y="2743200"/>
            <a:ext cx="10972800" cy="1079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Í fallinu f(-x)=-x^4+3x^3+6x^2+4x-12 verða tvær formerkjabreytingar: milli -x^4 og 3x^3 og milli 4x og -12.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Núllstöðvar margliðufalla </a:t>
            </a:r>
            <a:endParaRPr dirty="0"/>
          </a:p>
        </p:txBody>
      </p:sp>
      <p:graphicFrame>
        <p:nvGraphicFramePr>
          <p:cNvPr id="6" name="Content Placeholder 5"/>
          <p:cNvGraphicFramePr>
            <a:graphicFrameLocks noGrp="1"/>
          </p:cNvGraphicFramePr>
          <p:nvPr>
            <p:ph idx="1"/>
          </p:nvPr>
        </p:nvGraphicFramePr>
        <p:xfrm>
          <a:off x="609600" y="952500"/>
          <a:ext cx="10972800" cy="18288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Jákvæðar raunnúllstöðvar</a:t>
                      </a:r>
                    </a:p>
                  </a:txBody>
                  <a:tcPr/>
                </a:tc>
                <a:tc>
                  <a:txBody>
                    <a:bodyPr/>
                    <a:lstStyle/>
                    <a:p>
                      <a:pPr marL="0" lvl="0" indent="0">
                        <a:buNone/>
                      </a:pPr>
                      <a:r>
                        <a:t>Neikvæðar raunnúllstöðvar</a:t>
                      </a:r>
                    </a:p>
                  </a:txBody>
                  <a:tcPr/>
                </a:tc>
                <a:tc>
                  <a:txBody>
                    <a:bodyPr/>
                    <a:lstStyle/>
                    <a:p>
                      <a:pPr marL="0" lvl="0" indent="0">
                        <a:buNone/>
                      </a:pPr>
                      <a:r>
                        <a:t>Tvinntölunúllstöðvar</a:t>
                      </a:r>
                    </a:p>
                  </a:txBody>
                  <a:tcPr/>
                </a:tc>
                <a:tc>
                  <a:txBody>
                    <a:bodyPr/>
                    <a:lstStyle/>
                    <a:p>
                      <a:pPr marL="0" lvl="0" indent="0">
                        <a:buNone/>
                      </a:pPr>
                      <a:r>
                        <a:t>Heildarfjöldi núllstöðva</a:t>
                      </a:r>
                    </a:p>
                  </a:txBody>
                  <a:tcPr/>
                </a:tc>
                <a:extLst>
                  <a:ext uri="{0D108BD9-81ED-4DB2-BD59-A6C34878D82A}">
                    <a16:rowId xmlns:a16="http://schemas.microsoft.com/office/drawing/2014/main" val="10000"/>
                  </a:ext>
                </a:extLst>
              </a:tr>
              <a:tr h="0">
                <a:tc>
                  <a:txBody>
                    <a:bodyPr/>
                    <a:lstStyle/>
                    <a:p>
                      <a:pPr marL="0" lvl="0" indent="0">
                        <a:buNone/>
                      </a:pPr>
                      <a:r>
                        <a:t>2</a:t>
                      </a:r>
                    </a:p>
                  </a:txBody>
                  <a:tcPr/>
                </a:tc>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4</a:t>
                      </a: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4</a:t>
                      </a:r>
                    </a:p>
                  </a:txBody>
                  <a:tcPr/>
                </a:tc>
                <a:extLst>
                  <a:ext uri="{0D108BD9-81ED-4DB2-BD59-A6C34878D82A}">
                    <a16:rowId xmlns:a16="http://schemas.microsoft.com/office/drawing/2014/main" val="10002"/>
                  </a:ext>
                </a:extLst>
              </a:tr>
              <a:tr h="0">
                <a:tc>
                  <a:txBody>
                    <a:bodyPr/>
                    <a:lstStyle/>
                    <a:p>
                      <a:pPr marL="0" lvl="0" indent="0">
                        <a:buNone/>
                      </a:pPr>
                      <a:r>
                        <a:t>0</a:t>
                      </a:r>
                    </a:p>
                  </a:txBody>
                  <a:tcPr/>
                </a:tc>
                <a:tc>
                  <a:txBody>
                    <a:bodyPr/>
                    <a:lstStyle/>
                    <a:p>
                      <a:pPr marL="0" lvl="0" indent="0">
                        <a:buNone/>
                      </a:pPr>
                      <a:r>
                        <a:t>2</a:t>
                      </a:r>
                    </a:p>
                  </a:txBody>
                  <a:tcPr/>
                </a:tc>
                <a:tc>
                  <a:txBody>
                    <a:bodyPr/>
                    <a:lstStyle/>
                    <a:p>
                      <a:pPr marL="0" lvl="0" indent="0">
                        <a:buNone/>
                      </a:pPr>
                      <a:r>
                        <a:t>2</a:t>
                      </a:r>
                    </a:p>
                  </a:txBody>
                  <a:tcPr/>
                </a:tc>
                <a:tc>
                  <a:txBody>
                    <a:bodyPr/>
                    <a:lstStyle/>
                    <a:p>
                      <a:pPr marL="0" lvl="0" indent="0">
                        <a:buNone/>
                      </a:pPr>
                      <a:r>
                        <a:t>4</a:t>
                      </a:r>
                    </a:p>
                  </a:txBody>
                  <a:tcPr/>
                </a:tc>
                <a:extLst>
                  <a:ext uri="{0D108BD9-81ED-4DB2-BD59-A6C34878D82A}">
                    <a16:rowId xmlns:a16="http://schemas.microsoft.com/office/drawing/2014/main" val="10003"/>
                  </a:ext>
                </a:extLst>
              </a:tr>
              <a:tr h="0">
                <a:tc>
                  <a:txBody>
                    <a:bodyPr/>
                    <a:lstStyle/>
                    <a:p>
                      <a:pPr marL="0" lvl="0" indent="0">
                        <a:buNone/>
                      </a:pPr>
                      <a:r>
                        <a:t>0</a:t>
                      </a:r>
                    </a:p>
                  </a:txBody>
                  <a:tcPr/>
                </a:tc>
                <a:tc>
                  <a:txBody>
                    <a:bodyPr/>
                    <a:lstStyle/>
                    <a:p>
                      <a:pPr marL="0" lvl="0" indent="0">
                        <a:buNone/>
                      </a:pPr>
                      <a:r>
                        <a:t>0</a:t>
                      </a:r>
                    </a:p>
                  </a:txBody>
                  <a:tcPr/>
                </a:tc>
                <a:tc>
                  <a:txBody>
                    <a:bodyPr/>
                    <a:lstStyle/>
                    <a:p>
                      <a:pPr marL="0" lvl="0" indent="0">
                        <a:buNone/>
                      </a:pPr>
                      <a:r>
                        <a:t>4</a:t>
                      </a:r>
                    </a:p>
                  </a:txBody>
                  <a:tcPr/>
                </a:tc>
                <a:tc>
                  <a:txBody>
                    <a:bodyPr/>
                    <a:lstStyle/>
                    <a:p>
                      <a:pPr marL="0" lvl="0" indent="0">
                        <a:buNone/>
                      </a:pPr>
                      <a:r>
                        <a:t>4</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Núllstöðvar margliðufalla </a:t>
            </a:r>
            <a:endParaRPr dirty="0"/>
          </a:p>
        </p:txBody>
      </p:sp>
      <p:pic>
        <p:nvPicPr>
          <p:cNvPr id="3" name="Picture 1" descr="Graf fallsins f(x)=-x^4-3x^3+6x^2-4x-12 með skurðpunkta við x-ás þegar x=-4.42 og x=-1."/>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f(x)=-x^4-3x^3+6x^2-4x-12 með skurðpunkta við x-ás þegar x=-4.42 og x=-1.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3.7 Ræð föll</a:t>
            </a:r>
          </a:p>
        </p:txBody>
      </p:sp>
      <p:sp>
        <p:nvSpPr>
          <p:cNvPr id="3" name="Content Placeholder 2"/>
          <p:cNvSpPr>
            <a:spLocks noGrp="1"/>
          </p:cNvSpPr>
          <p:nvPr>
            <p:ph idx="1"/>
          </p:nvPr>
        </p:nvSpPr>
        <p:spPr/>
        <p:txBody>
          <a:bodyPr/>
          <a:lstStyle/>
          <a:p>
            <a:pPr marL="0" lvl="0" indent="0">
              <a:buNone/>
            </a:pPr>
            <a:r>
              <a:rPr b="1"/>
              <a:t>Námsmarkmið</a:t>
            </a:r>
          </a:p>
          <a:p>
            <a:pPr lvl="0"/>
            <a:r>
              <a:rPr/>
              <a:t>Notið örvarithátt.</a:t>
            </a:r>
          </a:p>
          <a:p>
            <a:pPr lvl="0"/>
            <a:r>
              <a:rPr/>
              <a:t>Leysið hagnýt verkefni sem fela í sér ræð föll.</a:t>
            </a:r>
          </a:p>
          <a:p>
            <a:pPr lvl="0"/>
            <a:r>
              <a:rPr/>
              <a:t>Finnið skilgreiningarmengi ræðra falla.</a:t>
            </a:r>
          </a:p>
          <a:p>
            <a:pPr lvl="0"/>
            <a:r>
              <a:rPr/>
              <a:t>Finnið lóðréttar aðfellur.</a:t>
            </a:r>
          </a:p>
          <a:p>
            <a:pPr lvl="0"/>
            <a:r>
              <a:rPr/>
              <a:t>Finnið láréttar aðfellur.</a:t>
            </a:r>
          </a:p>
          <a:p>
            <a:pPr lvl="0"/>
            <a:r>
              <a:rPr/>
              <a:t>Teiknið gröf ræðra falla.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Ræð föll</a:t>
            </a:r>
            <a:endParaRPr dirty="0"/>
          </a:p>
        </p:txBody>
      </p:sp>
      <p:pic>
        <p:nvPicPr>
          <p:cNvPr id="3" name="Picture 1" descr="Gröf fallanna f(x)=1/x og f(x)=1/x^2"/>
          <p:cNvPicPr>
            <a:picLocks noGrp="1" noChangeAspect="1"/>
          </p:cNvPicPr>
          <p:nvPr/>
        </p:nvPicPr>
        <p:blipFill>
          <a:blip r:embed="rId3"/>
          <a:stretch>
            <a:fillRect/>
          </a:stretch>
        </p:blipFill>
        <p:spPr bwMode="auto">
          <a:xfrm>
            <a:off x="2336800" y="952500"/>
            <a:ext cx="751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fallanna f(x)=1/x og f(x)=1/x^2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Ræð föll</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3749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Tákn</a:t>
                          </a:r>
                        </a:p>
                      </a:txBody>
                      <a:tcPr/>
                    </a:tc>
                    <a:tc>
                      <a:txBody>
                        <a:bodyPr/>
                        <a:lstStyle/>
                        <a:p>
                          <a:pPr marL="0" lvl="0" indent="0">
                            <a:buNone/>
                          </a:pPr>
                          <a:r>
                            <a:t>Merking</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𝑎</m:t>
                                    </m:r>
                                  </m:e>
                                  <m:sup>
                                    <m:r>
                                      <a:rPr>
                                        <a:latin typeface="Cambria Math" panose="02040503050406030204" pitchFamily="18" charset="0"/>
                                      </a:rPr>
                                      <m:t>−</m:t>
                                    </m:r>
                                  </m:sup>
                                </m:sSu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𝑥</m:t>
                              </m:r>
                            </m:oMath>
                          </a14:m>
                          <a:r>
                            <a:t> stefnir á </a:t>
                          </a:r>
                          <a14:m>
                            <m:oMath xmlns:m="http://schemas.openxmlformats.org/officeDocument/2006/math">
                              <m:r>
                                <a:rPr>
                                  <a:latin typeface="Cambria Math" panose="02040503050406030204" pitchFamily="18" charset="0"/>
                                </a:rPr>
                                <m:t>𝑎</m:t>
                              </m:r>
                            </m:oMath>
                          </a14:m>
                          <a:r>
                            <a:t> frá vinstri ( </a:t>
                          </a:r>
                          <a14:m>
                            <m:oMath xmlns:m="http://schemas.openxmlformats.org/officeDocument/2006/math">
                              <m:r>
                                <a:rPr>
                                  <a:latin typeface="Cambria Math" panose="02040503050406030204" pitchFamily="18" charset="0"/>
                                </a:rPr>
                                <m:t>𝑥</m:t>
                              </m:r>
                              <m:r>
                                <a:rPr>
                                  <a:latin typeface="Cambria Math" panose="02040503050406030204" pitchFamily="18" charset="0"/>
                                </a:rPr>
                                <m:t>&lt;</m:t>
                              </m:r>
                              <m:r>
                                <a:rPr>
                                  <a:latin typeface="Cambria Math" panose="02040503050406030204" pitchFamily="18" charset="0"/>
                                </a:rPr>
                                <m:t>𝑎</m:t>
                              </m:r>
                            </m:oMath>
                          </a14:m>
                          <a:r>
                            <a:t> en nálægt </a:t>
                          </a:r>
                          <a14:m>
                            <m:oMath xmlns:m="http://schemas.openxmlformats.org/officeDocument/2006/math">
                              <m:r>
                                <a:rPr>
                                  <a:latin typeface="Cambria Math" panose="02040503050406030204" pitchFamily="18" charset="0"/>
                                </a:rPr>
                                <m:t>𝑎</m:t>
                              </m:r>
                            </m:oMath>
                          </a14:m>
                          <a:r>
                            <a:t> )</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m:t>
                                </m:r>
                                <m:sSup>
                                  <m:sSupPr>
                                    <m:ctrlPr>
                                      <a:rPr i="1">
                                        <a:latin typeface="Cambria Math" panose="02040503050406030204" pitchFamily="18" charset="0"/>
                                      </a:rPr>
                                    </m:ctrlPr>
                                  </m:sSupPr>
                                  <m:e>
                                    <m:r>
                                      <a:rPr>
                                        <a:latin typeface="Cambria Math" panose="02040503050406030204" pitchFamily="18" charset="0"/>
                                      </a:rPr>
                                      <m:t>𝑎</m:t>
                                    </m:r>
                                  </m:e>
                                  <m:sup>
                                    <m:r>
                                      <a:rPr>
                                        <a:latin typeface="Cambria Math" panose="02040503050406030204" pitchFamily="18" charset="0"/>
                                      </a:rPr>
                                      <m:t>+</m:t>
                                    </m:r>
                                  </m:sup>
                                </m:sSu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𝑥</m:t>
                              </m:r>
                            </m:oMath>
                          </a14:m>
                          <a:r>
                            <a:t> stefnir á </a:t>
                          </a:r>
                          <a14:m>
                            <m:oMath xmlns:m="http://schemas.openxmlformats.org/officeDocument/2006/math">
                              <m:r>
                                <a:rPr>
                                  <a:latin typeface="Cambria Math" panose="02040503050406030204" pitchFamily="18" charset="0"/>
                                </a:rPr>
                                <m:t>𝑎</m:t>
                              </m:r>
                            </m:oMath>
                          </a14:m>
                          <a:r>
                            <a:t> frá hægri ( </a:t>
                          </a:r>
                          <a14:m>
                            <m:oMath xmlns:m="http://schemas.openxmlformats.org/officeDocument/2006/math">
                              <m:r>
                                <a:rPr>
                                  <a:latin typeface="Cambria Math" panose="02040503050406030204" pitchFamily="18" charset="0"/>
                                </a:rPr>
                                <m:t>𝑥</m:t>
                              </m:r>
                              <m:r>
                                <a:rPr>
                                  <a:latin typeface="Cambria Math" panose="02040503050406030204" pitchFamily="18" charset="0"/>
                                </a:rPr>
                                <m:t>&gt;</m:t>
                              </m:r>
                              <m:r>
                                <a:rPr>
                                  <a:latin typeface="Cambria Math" panose="02040503050406030204" pitchFamily="18" charset="0"/>
                                </a:rPr>
                                <m:t>𝑎</m:t>
                              </m:r>
                            </m:oMath>
                          </a14:m>
                          <a:r>
                            <a:t> en nálægt </a:t>
                          </a:r>
                          <a14:m>
                            <m:oMath xmlns:m="http://schemas.openxmlformats.org/officeDocument/2006/math">
                              <m:r>
                                <a:rPr>
                                  <a:latin typeface="Cambria Math" panose="02040503050406030204" pitchFamily="18" charset="0"/>
                                </a:rPr>
                                <m:t>𝑎</m:t>
                              </m:r>
                            </m:oMath>
                          </a14:m>
                          <a:r>
                            <a:t> )</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𝑥</m:t>
                              </m:r>
                            </m:oMath>
                          </a14:m>
                          <a:r>
                            <a:t> stefnir á óendanlegt ( </a:t>
                          </a:r>
                          <a14:m>
                            <m:oMath xmlns:m="http://schemas.openxmlformats.org/officeDocument/2006/math">
                              <m:r>
                                <a:rPr>
                                  <a:latin typeface="Cambria Math" panose="02040503050406030204" pitchFamily="18" charset="0"/>
                                </a:rPr>
                                <m:t>𝑥</m:t>
                              </m:r>
                            </m:oMath>
                          </a14:m>
                          <a:r>
                            <a:t> vex án takmarka)</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𝑥</m:t>
                              </m:r>
                            </m:oMath>
                          </a14:m>
                          <a:r>
                            <a:t> stefnir á mínus óendanlegt ( </a:t>
                          </a:r>
                          <a14:m>
                            <m:oMath xmlns:m="http://schemas.openxmlformats.org/officeDocument/2006/math">
                              <m:r>
                                <a:rPr>
                                  <a:latin typeface="Cambria Math" panose="02040503050406030204" pitchFamily="18" charset="0"/>
                                </a:rPr>
                                <m:t>𝑥</m:t>
                              </m:r>
                            </m:oMath>
                          </a14:m>
                          <a:r>
                            <a:t> minnkar án takmarka)</a:t>
                          </a: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oMath>
                            </m:oMathPara>
                          </a14:m>
                          <a:endParaRPr/>
                        </a:p>
                      </a:txBody>
                      <a:tcPr/>
                    </a:tc>
                    <a:tc>
                      <a:txBody>
                        <a:bodyPr/>
                        <a:lstStyle/>
                        <a:p>
                          <a:pPr marL="0" lvl="0" indent="0">
                            <a:buNone/>
                          </a:pPr>
                          <a:r>
                            <a:t>úttaksgildið stefnir á óendanlegt (úttaksgildið vex án takmarka)</a:t>
                          </a:r>
                        </a:p>
                      </a:txBody>
                      <a:tcPr/>
                    </a:tc>
                    <a:extLst>
                      <a:ext uri="{0D108BD9-81ED-4DB2-BD59-A6C34878D82A}">
                        <a16:rowId xmlns:a16="http://schemas.microsoft.com/office/drawing/2014/main" val="10005"/>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oMath>
                            </m:oMathPara>
                          </a14:m>
                          <a:endParaRPr/>
                        </a:p>
                      </a:txBody>
                      <a:tcPr/>
                    </a:tc>
                    <a:tc>
                      <a:txBody>
                        <a:bodyPr/>
                        <a:lstStyle/>
                        <a:p>
                          <a:pPr marL="0" lvl="0" indent="0">
                            <a:buNone/>
                          </a:pPr>
                          <a:r>
                            <a:t>úttaksgildið stefnir á mínus óendanlegt (úttaksgildið minnkar án takmarka)</a:t>
                          </a:r>
                        </a:p>
                      </a:txBody>
                      <a:tcPr/>
                    </a:tc>
                    <a:extLst>
                      <a:ext uri="{0D108BD9-81ED-4DB2-BD59-A6C34878D82A}">
                        <a16:rowId xmlns:a16="http://schemas.microsoft.com/office/drawing/2014/main" val="10006"/>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r>
                                  <a:rPr>
                                    <a:latin typeface="Cambria Math" panose="02040503050406030204" pitchFamily="18" charset="0"/>
                                  </a:rPr>
                                  <m:t>𝑎</m:t>
                                </m:r>
                              </m:oMath>
                            </m:oMathPara>
                          </a14:m>
                          <a:endParaRPr/>
                        </a:p>
                      </a:txBody>
                      <a:tcPr/>
                    </a:tc>
                    <a:tc>
                      <a:txBody>
                        <a:bodyPr/>
                        <a:lstStyle/>
                        <a:p>
                          <a:pPr marL="0" lvl="0" indent="0">
                            <a:buNone/>
                          </a:pPr>
                          <a:r>
                            <a:t>úttaksgildið stefnir á </a:t>
                          </a:r>
                          <a14:m>
                            <m:oMath xmlns:m="http://schemas.openxmlformats.org/officeDocument/2006/math">
                              <m:r>
                                <a:rPr>
                                  <a:latin typeface="Cambria Math" panose="02040503050406030204" pitchFamily="18" charset="0"/>
                                </a:rPr>
                                <m:t>𝑎</m:t>
                              </m:r>
                            </m:oMath>
                          </a14:m>
                          <a:endParaRPr/>
                        </a:p>
                      </a:txBody>
                      <a:tcPr/>
                    </a:tc>
                    <a:extLst>
                      <a:ext uri="{0D108BD9-81ED-4DB2-BD59-A6C34878D82A}">
                        <a16:rowId xmlns:a16="http://schemas.microsoft.com/office/drawing/2014/main" val="10007"/>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3749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Tákn</a:t>
                          </a:r>
                        </a:p>
                      </a:txBody>
                      <a:tcPr/>
                    </a:tc>
                    <a:tc>
                      <a:txBody>
                        <a:bodyPr/>
                        <a:lstStyle/>
                        <a:p>
                          <a:pPr marL="0" lvl="0" indent="0">
                            <a:buNone/>
                          </a:pPr>
                          <a:r>
                            <a:t>Merking</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848276"/>
                          </a:stretch>
                        </a:blipFill>
                      </a:tcPr>
                    </a:tc>
                    <a:tc>
                      <a:txBody>
                        <a:bodyPr/>
                        <a:lstStyle/>
                        <a:p>
                          <a:endParaRPr lang="en-US"/>
                        </a:p>
                      </a:txBody>
                      <a:tcPr>
                        <a:blipFill>
                          <a:blip r:embed="rId2"/>
                          <a:stretch>
                            <a:fillRect l="-100231" t="-110345" r="-694" b="-848276"/>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748276"/>
                          </a:stretch>
                        </a:blipFill>
                      </a:tcPr>
                    </a:tc>
                    <a:tc>
                      <a:txBody>
                        <a:bodyPr/>
                        <a:lstStyle/>
                        <a:p>
                          <a:endParaRPr lang="en-US"/>
                        </a:p>
                      </a:txBody>
                      <a:tcPr>
                        <a:blipFill>
                          <a:blip r:embed="rId2"/>
                          <a:stretch>
                            <a:fillRect l="-100231" t="-210345" r="-694" b="-748276"/>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10345" r="-100694" b="-648276"/>
                          </a:stretch>
                        </a:blipFill>
                      </a:tcPr>
                    </a:tc>
                    <a:tc>
                      <a:txBody>
                        <a:bodyPr/>
                        <a:lstStyle/>
                        <a:p>
                          <a:endParaRPr lang="en-US"/>
                        </a:p>
                      </a:txBody>
                      <a:tcPr>
                        <a:blipFill>
                          <a:blip r:embed="rId2"/>
                          <a:stretch>
                            <a:fillRect l="-100231" t="-310345" r="-694" b="-648276"/>
                          </a:stretch>
                        </a:blipFill>
                      </a:tcPr>
                    </a:tc>
                    <a:extLst>
                      <a:ext uri="{0D108BD9-81ED-4DB2-BD59-A6C34878D82A}">
                        <a16:rowId xmlns:a16="http://schemas.microsoft.com/office/drawing/2014/main" val="10003"/>
                      </a:ext>
                    </a:extLst>
                  </a:tr>
                  <a:tr h="640080">
                    <a:tc>
                      <a:txBody>
                        <a:bodyPr/>
                        <a:lstStyle/>
                        <a:p>
                          <a:endParaRPr lang="en-US"/>
                        </a:p>
                      </a:txBody>
                      <a:tcPr>
                        <a:blipFill>
                          <a:blip r:embed="rId2"/>
                          <a:stretch>
                            <a:fillRect l="-231" t="-238000" r="-100694" b="-276000"/>
                          </a:stretch>
                        </a:blipFill>
                      </a:tcPr>
                    </a:tc>
                    <a:tc>
                      <a:txBody>
                        <a:bodyPr/>
                        <a:lstStyle/>
                        <a:p>
                          <a:endParaRPr lang="en-US"/>
                        </a:p>
                      </a:txBody>
                      <a:tcPr>
                        <a:blipFill>
                          <a:blip r:embed="rId2"/>
                          <a:stretch>
                            <a:fillRect l="-100231" t="-238000" r="-694" b="-276000"/>
                          </a:stretch>
                        </a:blipFill>
                      </a:tcPr>
                    </a:tc>
                    <a:extLst>
                      <a:ext uri="{0D108BD9-81ED-4DB2-BD59-A6C34878D82A}">
                        <a16:rowId xmlns:a16="http://schemas.microsoft.com/office/drawing/2014/main" val="10004"/>
                      </a:ext>
                    </a:extLst>
                  </a:tr>
                  <a:tr h="640080">
                    <a:tc>
                      <a:txBody>
                        <a:bodyPr/>
                        <a:lstStyle/>
                        <a:p>
                          <a:endParaRPr lang="en-US"/>
                        </a:p>
                      </a:txBody>
                      <a:tcPr>
                        <a:blipFill>
                          <a:blip r:embed="rId2"/>
                          <a:stretch>
                            <a:fillRect l="-231" t="-331373" r="-100694" b="-170588"/>
                          </a:stretch>
                        </a:blipFill>
                      </a:tcPr>
                    </a:tc>
                    <a:tc>
                      <a:txBody>
                        <a:bodyPr/>
                        <a:lstStyle/>
                        <a:p>
                          <a:pPr marL="0" lvl="0" indent="0">
                            <a:buNone/>
                          </a:pPr>
                          <a:r>
                            <a:t>úttaksgildið stefnir á óendanlegt (úttaksgildið vex án takmarka)</a:t>
                          </a:r>
                        </a:p>
                      </a:txBody>
                      <a:tcPr/>
                    </a:tc>
                    <a:extLst>
                      <a:ext uri="{0D108BD9-81ED-4DB2-BD59-A6C34878D82A}">
                        <a16:rowId xmlns:a16="http://schemas.microsoft.com/office/drawing/2014/main" val="10005"/>
                      </a:ext>
                    </a:extLst>
                  </a:tr>
                  <a:tr h="640080">
                    <a:tc>
                      <a:txBody>
                        <a:bodyPr/>
                        <a:lstStyle/>
                        <a:p>
                          <a:endParaRPr lang="en-US"/>
                        </a:p>
                      </a:txBody>
                      <a:tcPr>
                        <a:blipFill>
                          <a:blip r:embed="rId2"/>
                          <a:stretch>
                            <a:fillRect l="-231" t="-440000" r="-100694" b="-74000"/>
                          </a:stretch>
                        </a:blipFill>
                      </a:tcPr>
                    </a:tc>
                    <a:tc>
                      <a:txBody>
                        <a:bodyPr/>
                        <a:lstStyle/>
                        <a:p>
                          <a:pPr marL="0" lvl="0" indent="0">
                            <a:buNone/>
                          </a:pPr>
                          <a:r>
                            <a:t>úttaksgildið stefnir á mínus óendanlegt (úttaksgildið minnkar án takmarka)</a:t>
                          </a:r>
                        </a:p>
                      </a:txBody>
                      <a:tcPr/>
                    </a:tc>
                    <a:extLst>
                      <a:ext uri="{0D108BD9-81ED-4DB2-BD59-A6C34878D82A}">
                        <a16:rowId xmlns:a16="http://schemas.microsoft.com/office/drawing/2014/main" val="10006"/>
                      </a:ext>
                    </a:extLst>
                  </a:tr>
                  <a:tr h="365760">
                    <a:tc>
                      <a:txBody>
                        <a:bodyPr/>
                        <a:lstStyle/>
                        <a:p>
                          <a:endParaRPr lang="en-US"/>
                        </a:p>
                      </a:txBody>
                      <a:tcPr>
                        <a:blipFill>
                          <a:blip r:embed="rId2"/>
                          <a:stretch>
                            <a:fillRect l="-231" t="-931034" r="-100694" b="-27586"/>
                          </a:stretch>
                        </a:blipFill>
                      </a:tcPr>
                    </a:tc>
                    <a:tc>
                      <a:txBody>
                        <a:bodyPr/>
                        <a:lstStyle/>
                        <a:p>
                          <a:endParaRPr lang="en-US"/>
                        </a:p>
                      </a:txBody>
                      <a:tcPr>
                        <a:blipFill>
                          <a:blip r:embed="rId2"/>
                          <a:stretch>
                            <a:fillRect l="-100231" t="-931034" r="-694" b="-27586"/>
                          </a:stretch>
                        </a:blipFill>
                      </a:tcPr>
                    </a:tc>
                    <a:extLst>
                      <a:ext uri="{0D108BD9-81ED-4DB2-BD59-A6C34878D82A}">
                        <a16:rowId xmlns:a16="http://schemas.microsoft.com/office/drawing/2014/main" val="10007"/>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Örvaritháttur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Ræð föll</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extLst>
                  <p:ext uri="{D42A27DB-BD31-4B8C-83A1-F6EECF244321}">
                    <p14:modId xmlns:p14="http://schemas.microsoft.com/office/powerpoint/2010/main" val="2551384243"/>
                  </p:ext>
                </p:extLst>
              </p:nvPr>
            </p:nvGraphicFramePr>
            <p:xfrm>
              <a:off x="609600" y="952500"/>
              <a:ext cx="10922000" cy="972566"/>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r>
                            <a:t>–0.1</a:t>
                          </a:r>
                        </a:p>
                      </a:txBody>
                      <a:tcPr/>
                    </a:tc>
                    <a:tc>
                      <a:txBody>
                        <a:bodyPr/>
                        <a:lstStyle/>
                        <a:p>
                          <a:pPr marL="0" lvl="0" indent="0">
                            <a:buNone/>
                          </a:pPr>
                          <a:r>
                            <a:t>–0.01</a:t>
                          </a:r>
                        </a:p>
                      </a:txBody>
                      <a:tcPr/>
                    </a:tc>
                    <a:tc>
                      <a:txBody>
                        <a:bodyPr/>
                        <a:lstStyle/>
                        <a:p>
                          <a:pPr marL="0" lvl="0" indent="0">
                            <a:buNone/>
                          </a:pPr>
                          <a:r>
                            <a:t>–0.001</a:t>
                          </a:r>
                        </a:p>
                      </a:txBody>
                      <a:tcPr/>
                    </a:tc>
                    <a:tc>
                      <a:txBody>
                        <a:bodyPr/>
                        <a:lstStyle/>
                        <a:p>
                          <a:pPr marL="0" lvl="0" indent="0">
                            <a:buNone/>
                          </a:pPr>
                          <a:r>
                            <a:t>–0.0001</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oMath>
                            </m:oMathPara>
                          </a14:m>
                          <a:endParaRPr/>
                        </a:p>
                      </a:txBody>
                      <a:tcPr/>
                    </a:tc>
                    <a:tc>
                      <a:txBody>
                        <a:bodyPr/>
                        <a:lstStyle/>
                        <a:p>
                          <a:pPr marL="0" lvl="0" indent="0">
                            <a:buNone/>
                          </a:pPr>
                          <a:r>
                            <a:t>–10</a:t>
                          </a:r>
                        </a:p>
                      </a:txBody>
                      <a:tcPr/>
                    </a:tc>
                    <a:tc>
                      <a:txBody>
                        <a:bodyPr/>
                        <a:lstStyle/>
                        <a:p>
                          <a:pPr marL="0" lvl="0" indent="0">
                            <a:buNone/>
                          </a:pPr>
                          <a:r>
                            <a:t>–100</a:t>
                          </a:r>
                        </a:p>
                      </a:txBody>
                      <a:tcPr/>
                    </a:tc>
                    <a:tc>
                      <a:txBody>
                        <a:bodyPr/>
                        <a:lstStyle/>
                        <a:p>
                          <a:pPr marL="0" lvl="0" indent="0">
                            <a:buNone/>
                          </a:pPr>
                          <a:r>
                            <a:t>–1000</a:t>
                          </a:r>
                        </a:p>
                      </a:txBody>
                      <a:tcPr/>
                    </a:tc>
                    <a:tc>
                      <a:txBody>
                        <a:bodyPr/>
                        <a:lstStyle/>
                        <a:p>
                          <a:pPr marL="0" lvl="0" indent="0">
                            <a:buNone/>
                          </a:pPr>
                          <a:r>
                            <a:rPr dirty="0"/>
                            <a:t>–10,000</a:t>
                          </a: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extLst>
                  <p:ext uri="{D42A27DB-BD31-4B8C-83A1-F6EECF244321}">
                    <p14:modId xmlns:p14="http://schemas.microsoft.com/office/powerpoint/2010/main" val="2551384243"/>
                  </p:ext>
                </p:extLst>
              </p:nvPr>
            </p:nvGraphicFramePr>
            <p:xfrm>
              <a:off x="609600" y="952500"/>
              <a:ext cx="10922000" cy="972566"/>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endParaRPr lang="en-US"/>
                        </a:p>
                      </a:txBody>
                      <a:tcPr>
                        <a:blipFill>
                          <a:blip r:embed="rId2"/>
                          <a:stretch>
                            <a:fillRect l="-581" t="-10345" r="-401163" b="-168966"/>
                          </a:stretch>
                        </a:blipFill>
                      </a:tcPr>
                    </a:tc>
                    <a:tc>
                      <a:txBody>
                        <a:bodyPr/>
                        <a:lstStyle/>
                        <a:p>
                          <a:pPr marL="0" lvl="0" indent="0">
                            <a:buNone/>
                          </a:pPr>
                          <a:r>
                            <a:t>–0.1</a:t>
                          </a:r>
                        </a:p>
                      </a:txBody>
                      <a:tcPr/>
                    </a:tc>
                    <a:tc>
                      <a:txBody>
                        <a:bodyPr/>
                        <a:lstStyle/>
                        <a:p>
                          <a:pPr marL="0" lvl="0" indent="0">
                            <a:buNone/>
                          </a:pPr>
                          <a:r>
                            <a:t>–0.01</a:t>
                          </a:r>
                        </a:p>
                      </a:txBody>
                      <a:tcPr/>
                    </a:tc>
                    <a:tc>
                      <a:txBody>
                        <a:bodyPr/>
                        <a:lstStyle/>
                        <a:p>
                          <a:pPr marL="0" lvl="0" indent="0">
                            <a:buNone/>
                          </a:pPr>
                          <a:r>
                            <a:t>–0.001</a:t>
                          </a:r>
                        </a:p>
                      </a:txBody>
                      <a:tcPr/>
                    </a:tc>
                    <a:tc>
                      <a:txBody>
                        <a:bodyPr/>
                        <a:lstStyle/>
                        <a:p>
                          <a:pPr marL="0" lvl="0" indent="0">
                            <a:buNone/>
                          </a:pPr>
                          <a:r>
                            <a:t>–0.0001</a:t>
                          </a:r>
                        </a:p>
                      </a:txBody>
                      <a:tcPr/>
                    </a:tc>
                    <a:extLst>
                      <a:ext uri="{0D108BD9-81ED-4DB2-BD59-A6C34878D82A}">
                        <a16:rowId xmlns:a16="http://schemas.microsoft.com/office/drawing/2014/main" val="10000"/>
                      </a:ext>
                    </a:extLst>
                  </a:tr>
                  <a:tr h="606806">
                    <a:tc>
                      <a:txBody>
                        <a:bodyPr/>
                        <a:lstStyle/>
                        <a:p>
                          <a:endParaRPr lang="en-US"/>
                        </a:p>
                      </a:txBody>
                      <a:tcPr>
                        <a:blipFill>
                          <a:blip r:embed="rId2"/>
                          <a:stretch>
                            <a:fillRect l="-581" t="-66667" r="-401163" b="-2083"/>
                          </a:stretch>
                        </a:blipFill>
                      </a:tcPr>
                    </a:tc>
                    <a:tc>
                      <a:txBody>
                        <a:bodyPr/>
                        <a:lstStyle/>
                        <a:p>
                          <a:pPr marL="0" lvl="0" indent="0">
                            <a:buNone/>
                          </a:pPr>
                          <a:r>
                            <a:t>–10</a:t>
                          </a:r>
                        </a:p>
                      </a:txBody>
                      <a:tcPr/>
                    </a:tc>
                    <a:tc>
                      <a:txBody>
                        <a:bodyPr/>
                        <a:lstStyle/>
                        <a:p>
                          <a:pPr marL="0" lvl="0" indent="0">
                            <a:buNone/>
                          </a:pPr>
                          <a:r>
                            <a:t>–100</a:t>
                          </a:r>
                        </a:p>
                      </a:txBody>
                      <a:tcPr/>
                    </a:tc>
                    <a:tc>
                      <a:txBody>
                        <a:bodyPr/>
                        <a:lstStyle/>
                        <a:p>
                          <a:pPr marL="0" lvl="0" indent="0">
                            <a:buNone/>
                          </a:pPr>
                          <a:r>
                            <a:t>–1000</a:t>
                          </a:r>
                        </a:p>
                      </a:txBody>
                      <a:tcPr/>
                    </a:tc>
                    <a:tc>
                      <a:txBody>
                        <a:bodyPr/>
                        <a:lstStyle/>
                        <a:p>
                          <a:pPr marL="0" lvl="0" indent="0">
                            <a:buNone/>
                          </a:pPr>
                          <a:r>
                            <a:rPr dirty="0"/>
                            <a:t>–10,000</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Ræð föll</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extLst>
                  <p:ext uri="{D42A27DB-BD31-4B8C-83A1-F6EECF244321}">
                    <p14:modId xmlns:p14="http://schemas.microsoft.com/office/powerpoint/2010/main" val="1711422280"/>
                  </p:ext>
                </p:extLst>
              </p:nvPr>
            </p:nvGraphicFramePr>
            <p:xfrm>
              <a:off x="609600" y="952500"/>
              <a:ext cx="10922000" cy="972566"/>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oMath>
                            </m:oMathPara>
                          </a14:m>
                          <a:endParaRPr/>
                        </a:p>
                      </a:txBody>
                      <a:tcPr/>
                    </a:tc>
                    <a:tc>
                      <a:txBody>
                        <a:bodyPr/>
                        <a:lstStyle/>
                        <a:p>
                          <a:pPr marL="0" lvl="0" indent="0">
                            <a:buNone/>
                          </a:pPr>
                          <a:r>
                            <a:t>0.1</a:t>
                          </a:r>
                        </a:p>
                      </a:txBody>
                      <a:tcPr/>
                    </a:tc>
                    <a:tc>
                      <a:txBody>
                        <a:bodyPr/>
                        <a:lstStyle/>
                        <a:p>
                          <a:pPr marL="0" lvl="0" indent="0">
                            <a:buNone/>
                          </a:pPr>
                          <a:r>
                            <a:t>0.01</a:t>
                          </a:r>
                        </a:p>
                      </a:txBody>
                      <a:tcPr/>
                    </a:tc>
                    <a:tc>
                      <a:txBody>
                        <a:bodyPr/>
                        <a:lstStyle/>
                        <a:p>
                          <a:pPr marL="0" lvl="0" indent="0">
                            <a:buNone/>
                          </a:pPr>
                          <a:r>
                            <a:t>0.001</a:t>
                          </a:r>
                        </a:p>
                      </a:txBody>
                      <a:tcPr/>
                    </a:tc>
                    <a:tc>
                      <a:txBody>
                        <a:bodyPr/>
                        <a:lstStyle/>
                        <a:p>
                          <a:pPr marL="0" lvl="0" indent="0">
                            <a:buNone/>
                          </a:pPr>
                          <a:r>
                            <a:t>0.0001</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𝑓</m:t>
                                </m:r>
                                <m:d>
                                  <m:dPr>
                                    <m:ctrlPr>
                                      <a:rPr i="1">
                                        <a:latin typeface="Cambria Math" panose="02040503050406030204" pitchFamily="18" charset="0"/>
                                      </a:rPr>
                                    </m:ctrlPr>
                                  </m:dPr>
                                  <m:e>
                                    <m:r>
                                      <a:rPr>
                                        <a:latin typeface="Cambria Math" panose="02040503050406030204" pitchFamily="18" charset="0"/>
                                      </a:rPr>
                                      <m:t>𝑥</m:t>
                                    </m:r>
                                  </m:e>
                                </m:d>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𝑥</m:t>
                                    </m:r>
                                  </m:den>
                                </m:f>
                              </m:oMath>
                            </m:oMathPara>
                          </a14:m>
                          <a:endParaRPr/>
                        </a:p>
                      </a:txBody>
                      <a:tcPr/>
                    </a:tc>
                    <a:tc>
                      <a:txBody>
                        <a:bodyPr/>
                        <a:lstStyle/>
                        <a:p>
                          <a:pPr marL="0" lvl="0" indent="0">
                            <a:buNone/>
                          </a:pPr>
                          <a:r>
                            <a:t>10</a:t>
                          </a:r>
                        </a:p>
                      </a:txBody>
                      <a:tcPr/>
                    </a:tc>
                    <a:tc>
                      <a:txBody>
                        <a:bodyPr/>
                        <a:lstStyle/>
                        <a:p>
                          <a:pPr marL="0" lvl="0" indent="0">
                            <a:buNone/>
                          </a:pPr>
                          <a:r>
                            <a:t>100</a:t>
                          </a:r>
                        </a:p>
                      </a:txBody>
                      <a:tcPr/>
                    </a:tc>
                    <a:tc>
                      <a:txBody>
                        <a:bodyPr/>
                        <a:lstStyle/>
                        <a:p>
                          <a:pPr marL="0" lvl="0" indent="0">
                            <a:buNone/>
                          </a:pPr>
                          <a:r>
                            <a:t>1000</a:t>
                          </a:r>
                        </a:p>
                      </a:txBody>
                      <a:tcPr/>
                    </a:tc>
                    <a:tc>
                      <a:txBody>
                        <a:bodyPr/>
                        <a:lstStyle/>
                        <a:p>
                          <a:pPr marL="0" lvl="0" indent="0">
                            <a:buNone/>
                          </a:pPr>
                          <a:r>
                            <a:rPr dirty="0"/>
                            <a:t>10,000</a:t>
                          </a: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extLst>
                  <p:ext uri="{D42A27DB-BD31-4B8C-83A1-F6EECF244321}">
                    <p14:modId xmlns:p14="http://schemas.microsoft.com/office/powerpoint/2010/main" val="1711422280"/>
                  </p:ext>
                </p:extLst>
              </p:nvPr>
            </p:nvGraphicFramePr>
            <p:xfrm>
              <a:off x="609600" y="952500"/>
              <a:ext cx="10922000" cy="972566"/>
            </p:xfrm>
            <a:graphic>
              <a:graphicData uri="http://schemas.openxmlformats.org/drawingml/2006/table">
                <a:tbl>
                  <a:tblPr firstCol="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endParaRPr lang="en-US"/>
                        </a:p>
                      </a:txBody>
                      <a:tcPr>
                        <a:blipFill>
                          <a:blip r:embed="rId2"/>
                          <a:stretch>
                            <a:fillRect l="-581" t="-10345" r="-401163" b="-168966"/>
                          </a:stretch>
                        </a:blipFill>
                      </a:tcPr>
                    </a:tc>
                    <a:tc>
                      <a:txBody>
                        <a:bodyPr/>
                        <a:lstStyle/>
                        <a:p>
                          <a:pPr marL="0" lvl="0" indent="0">
                            <a:buNone/>
                          </a:pPr>
                          <a:r>
                            <a:t>0.1</a:t>
                          </a:r>
                        </a:p>
                      </a:txBody>
                      <a:tcPr/>
                    </a:tc>
                    <a:tc>
                      <a:txBody>
                        <a:bodyPr/>
                        <a:lstStyle/>
                        <a:p>
                          <a:pPr marL="0" lvl="0" indent="0">
                            <a:buNone/>
                          </a:pPr>
                          <a:r>
                            <a:t>0.01</a:t>
                          </a:r>
                        </a:p>
                      </a:txBody>
                      <a:tcPr/>
                    </a:tc>
                    <a:tc>
                      <a:txBody>
                        <a:bodyPr/>
                        <a:lstStyle/>
                        <a:p>
                          <a:pPr marL="0" lvl="0" indent="0">
                            <a:buNone/>
                          </a:pPr>
                          <a:r>
                            <a:t>0.001</a:t>
                          </a:r>
                        </a:p>
                      </a:txBody>
                      <a:tcPr/>
                    </a:tc>
                    <a:tc>
                      <a:txBody>
                        <a:bodyPr/>
                        <a:lstStyle/>
                        <a:p>
                          <a:pPr marL="0" lvl="0" indent="0">
                            <a:buNone/>
                          </a:pPr>
                          <a:r>
                            <a:t>0.0001</a:t>
                          </a:r>
                        </a:p>
                      </a:txBody>
                      <a:tcPr/>
                    </a:tc>
                    <a:extLst>
                      <a:ext uri="{0D108BD9-81ED-4DB2-BD59-A6C34878D82A}">
                        <a16:rowId xmlns:a16="http://schemas.microsoft.com/office/drawing/2014/main" val="10000"/>
                      </a:ext>
                    </a:extLst>
                  </a:tr>
                  <a:tr h="606806">
                    <a:tc>
                      <a:txBody>
                        <a:bodyPr/>
                        <a:lstStyle/>
                        <a:p>
                          <a:endParaRPr lang="en-US"/>
                        </a:p>
                      </a:txBody>
                      <a:tcPr>
                        <a:blipFill>
                          <a:blip r:embed="rId2"/>
                          <a:stretch>
                            <a:fillRect l="-581" t="-66667" r="-401163" b="-2083"/>
                          </a:stretch>
                        </a:blipFill>
                      </a:tcPr>
                    </a:tc>
                    <a:tc>
                      <a:txBody>
                        <a:bodyPr/>
                        <a:lstStyle/>
                        <a:p>
                          <a:pPr marL="0" lvl="0" indent="0">
                            <a:buNone/>
                          </a:pPr>
                          <a:r>
                            <a:t>10</a:t>
                          </a:r>
                        </a:p>
                      </a:txBody>
                      <a:tcPr/>
                    </a:tc>
                    <a:tc>
                      <a:txBody>
                        <a:bodyPr/>
                        <a:lstStyle/>
                        <a:p>
                          <a:pPr marL="0" lvl="0" indent="0">
                            <a:buNone/>
                          </a:pPr>
                          <a:r>
                            <a:t>100</a:t>
                          </a:r>
                        </a:p>
                      </a:txBody>
                      <a:tcPr/>
                    </a:tc>
                    <a:tc>
                      <a:txBody>
                        <a:bodyPr/>
                        <a:lstStyle/>
                        <a:p>
                          <a:pPr marL="0" lvl="0" indent="0">
                            <a:buNone/>
                          </a:pPr>
                          <a:r>
                            <a:t>1000</a:t>
                          </a:r>
                        </a:p>
                      </a:txBody>
                      <a:tcPr/>
                    </a:tc>
                    <a:tc>
                      <a:txBody>
                        <a:bodyPr/>
                        <a:lstStyle/>
                        <a:p>
                          <a:pPr marL="0" lvl="0" indent="0">
                            <a:buNone/>
                          </a:pPr>
                          <a:r>
                            <a:rPr dirty="0"/>
                            <a:t>10,000</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Ræð föll</a:t>
            </a:r>
            <a:endParaRPr dirty="0"/>
          </a:p>
        </p:txBody>
      </p:sp>
      <p:pic>
        <p:nvPicPr>
          <p:cNvPr id="3" name="Picture 1" descr="Graf fallsins f(x)=1/x sýnir endhegðun þess. Þegar x stefnir á mínus óendanlegt stefnir f(x) á 0 og þegar x stefnir á 0^- stefnir f(x) á mínus óendanlegt. Þegar x stefnir á plús óendanlegt stefnir f(x) á 0 og þegar x stefnir á 0^+ stefnir f(x) á plús óendanleg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 sýnir endhegðun þess. Þegar x stefnir á mínus óendanlegt stefnir f(x) á 0 og þegar x stefnir á 0^- stefnir f(x) á mínus óendanlegt. Þegar x stefnir á plús óendanlegt stefnir f(x) á 0 og þegar x stefnir á 0^+ stefnir f(x) á plús óendanlegt.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Ræð föll</a:t>
            </a:r>
            <a:endParaRPr dirty="0"/>
          </a:p>
        </p:txBody>
      </p:sp>
      <p:pic>
        <p:nvPicPr>
          <p:cNvPr id="3" name="Picture 1" descr="Graf fallsins f(x)=1/x með lóðrétta aðfellu við x=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 með lóðrétta aðfellu við x=0.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Ræð föll</a:t>
            </a:r>
            <a:endParaRPr dirty="0"/>
          </a:p>
        </p:txBody>
      </p:sp>
      <p:pic>
        <p:nvPicPr>
          <p:cNvPr id="3" name="Picture 1" descr="Graf fallsins f(x)=1/x þar sem greinar grafsins eru auðkenndar til að sýna endhegðun þeirra."/>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 þar sem greinar grafsins eru auðkenndar til að sýna endhegðun þeirra.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Ræð föll</a:t>
            </a:r>
            <a:endParaRPr dirty="0"/>
          </a:p>
        </p:txBody>
      </p:sp>
      <p:pic>
        <p:nvPicPr>
          <p:cNvPr id="3" name="Picture 1" descr="Graf fallsins f(x)=1/x með lóðrétta aðfellu við x=0 og lárétta aðfellu við y=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 með lóðrétta aðfellu við x=0 og lárétta aðfellu við y=0.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Ræð föll</a:t>
            </a:r>
            <a:endParaRPr dirty="0"/>
          </a:p>
        </p:txBody>
      </p:sp>
      <p:pic>
        <p:nvPicPr>
          <p:cNvPr id="3" name="Picture 1" descr="Graf fallsins f(x)=1/(x-2)+4 með lóðrétta aðfellu við x=2 og lárétta aðfellu við y=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f(x)=1/(x-2)+4 með lóðrétta aðfellu við x=2 og lárétta aðfellu við y=4.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Ræð föll</a:t>
            </a:r>
            <a:endParaRPr dirty="0"/>
          </a:p>
        </p:txBody>
      </p:sp>
      <p:pic>
        <p:nvPicPr>
          <p:cNvPr id="3" name="Picture 1" descr="Graf fallsins f(x)=1/(x+2)+3 með lóðrétta aðfellu við x=-2 og lárétta aðfellu við y=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f(x)=1/(x+2)+3 með lóðrétta aðfellu við x=-2 og lárétta aðfellu við y=3.</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Ræð föll</a:t>
            </a:r>
            <a:endParaRPr dirty="0"/>
          </a:p>
        </p:txBody>
      </p:sp>
      <p:pic>
        <p:nvPicPr>
          <p:cNvPr id="3" name="Picture 1" descr="Graf fallsins f(x)=1/(x-3) með lóðrétta aðfellu við x=3 og lárétta aðfellu við y=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f(x)=1/(x-3) með lóðrétta aðfellu við x=3 og lárétta aðfellu við y=0.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Ræð föll</a:t>
            </a:r>
            <a:endParaRPr dirty="0"/>
          </a:p>
        </p:txBody>
      </p:sp>
      <p:pic>
        <p:nvPicPr>
          <p:cNvPr id="3" name="Picture 1" descr="Graf fallsins k(x)=(5+2x)^2/(2-x-x^2) með lóðréttar aðfellur við x=-2 og x=1 og lárétta aðfellu við y=-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k(x)=(5+2x)^2/(2-x-x^2) með lóðréttar aðfellur við x=-2 og x=1 og lárétta aðfellu við y=-2.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Ræð föll</a:t>
            </a:r>
            <a:endParaRPr dirty="0"/>
          </a:p>
        </p:txBody>
      </p:sp>
      <p:pic>
        <p:nvPicPr>
          <p:cNvPr id="3" name="Picture 1" descr="Graf fallsins f(x)=(x^2-1)/(x^2-2x-3) með lóðrétta aðfellu við x=3 og afmáanlega ósamfelldni við x=-1."/>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f(x)=(x^2-1)/(x^2-2x-3) með lóðrétta aðfellu við x=3 og afmáanlega ósamfelldni við x=-1.</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Ræð föll</a:t>
            </a:r>
            <a:endParaRPr dirty="0"/>
          </a:p>
        </p:txBody>
      </p:sp>
      <p:pic>
        <p:nvPicPr>
          <p:cNvPr id="3" name="Picture 1" descr="Graf fallsins k(x)=(x-2)/(x-2)(x+2) með lóðrétta aðfellu við x=-2 og afmáanlega ósamfelldni við x=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k(x)=(x-2)/(x-2)(x+2) með lóðrétta aðfellu við x=-2 og afmáanlega ósamfelldni við x=2.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Ræð föll</a:t>
            </a:r>
            <a:endParaRPr dirty="0"/>
          </a:p>
        </p:txBody>
      </p:sp>
      <p:pic>
        <p:nvPicPr>
          <p:cNvPr id="3" name="Picture 1" descr="Graph of f(x)=(4x+2)/(x^2+4x-5) with its vertical asymptotes at x=-5 and x=1 and its horizontal asymptote at y=0."/>
          <p:cNvPicPr>
            <a:picLocks noGrp="1" noChangeAspect="1"/>
          </p:cNvPicPr>
          <p:nvPr/>
        </p:nvPicPr>
        <p:blipFill>
          <a:blip r:embed="rId3"/>
          <a:stretch>
            <a:fillRect/>
          </a:stretch>
        </p:blipFill>
        <p:spPr bwMode="auto">
          <a:xfrm>
            <a:off x="609600" y="1447800"/>
            <a:ext cx="10972800" cy="3683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Lárétta aðfellan er y=0 þegar f(x)= p(x) q(x) ,q(x)≠0 og stig p er lægra en stig q.</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13</a:t>
            </a:r>
            <a:r>
              <a:rPr lang="en-US" dirty="0">
                <a:solidFill>
                  <a:srgbClr val="548235"/>
                </a:solidFill>
              </a:rPr>
              <a:t> – Ræð föll</a:t>
            </a:r>
            <a:endParaRPr dirty="0"/>
          </a:p>
        </p:txBody>
      </p:sp>
      <p:pic>
        <p:nvPicPr>
          <p:cNvPr id="3" name="Picture 1" descr="Graph of f(x)=(3x^2-2x+1)/(x-1) with its vertical asymptote at x=1 and a slant asymptote aty=3x+1."/>
          <p:cNvPicPr>
            <a:picLocks noGrp="1" noChangeAspect="1"/>
          </p:cNvPicPr>
          <p:nvPr/>
        </p:nvPicPr>
        <p:blipFill>
          <a:blip r:embed="rId3"/>
          <a:stretch>
            <a:fillRect/>
          </a:stretch>
        </p:blipFill>
        <p:spPr bwMode="auto">
          <a:xfrm>
            <a:off x="3873500" y="952500"/>
            <a:ext cx="443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Skáaðfella fæst þegar f(x)= p(x) q(x) ,q(x)≠0 og stig p er einum hærra en stig q.</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14</a:t>
            </a:r>
            <a:r>
              <a:rPr lang="en-US" dirty="0">
                <a:solidFill>
                  <a:srgbClr val="548235"/>
                </a:solidFill>
              </a:rPr>
              <a:t> – Ræð föll</a:t>
            </a:r>
            <a:endParaRPr dirty="0"/>
          </a:p>
        </p:txBody>
      </p:sp>
      <p:pic>
        <p:nvPicPr>
          <p:cNvPr id="3" name="Picture 1" descr="Graph of f(x)=(3x^2+2)/(x^2+4x-5) with its vertical asymptotes at x=-5 and x=1 and its horizontal asymptote at y=3."/>
          <p:cNvPicPr>
            <a:picLocks noGrp="1" noChangeAspect="1"/>
          </p:cNvPicPr>
          <p:nvPr/>
        </p:nvPicPr>
        <p:blipFill>
          <a:blip r:embed="rId3"/>
          <a:stretch>
            <a:fillRect/>
          </a:stretch>
        </p:blipFill>
        <p:spPr bwMode="auto">
          <a:xfrm>
            <a:off x="1409700" y="952500"/>
            <a:ext cx="9359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Lárétt aðfella þegar f(x)= p(x) q(x) ,q(x)≠0 og stig p er jafnt stigi q.</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15</a:t>
            </a:r>
            <a:r>
              <a:rPr lang="en-US" dirty="0">
                <a:solidFill>
                  <a:srgbClr val="548235"/>
                </a:solidFill>
              </a:rPr>
              <a:t> – Ræð föll</a:t>
            </a:r>
            <a:endParaRPr dirty="0"/>
          </a:p>
        </p:txBody>
      </p:sp>
      <p:pic>
        <p:nvPicPr>
          <p:cNvPr id="3" name="Picture 1" descr="Graf f(x)=(x-2)(x+3)/(x-1)(x+2)(x-5), með lóðréttar aðfellur við x=-2, x=1 og x=5 og lárétta aðfellu við y=0."/>
          <p:cNvPicPr>
            <a:picLocks noGrp="1" noChangeAspect="1"/>
          </p:cNvPicPr>
          <p:nvPr/>
        </p:nvPicPr>
        <p:blipFill>
          <a:blip r:embed="rId3"/>
          <a:stretch>
            <a:fillRect/>
          </a:stretch>
        </p:blipFill>
        <p:spPr bwMode="auto">
          <a:xfrm>
            <a:off x="2781300" y="952500"/>
            <a:ext cx="662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f(x)=(x-2)(x+3)/(x-1)(x+2)(x-5), með lóðréttar aðfellur við x=-2, x=1 og x=5 og lárétta aðfellu við y=0.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16</a:t>
            </a:r>
            <a:r>
              <a:rPr lang="en-US" dirty="0">
                <a:solidFill>
                  <a:srgbClr val="548235"/>
                </a:solidFill>
              </a:rPr>
              <a:t> – Ræð föll</a:t>
            </a:r>
            <a:endParaRPr dirty="0"/>
          </a:p>
        </p:txBody>
      </p:sp>
      <p:pic>
        <p:nvPicPr>
          <p:cNvPr id="3" name="Picture 1" descr="Graf f(x)=(x-2)(x+3)/(x-1)(x+2)(x-5), með lóðréttar aðfellur við x=-2, x=1 og x=5, lárétta aðfellu við y=0 og skurðpunkta við ásana í (-3, 0), (0, -0.6) og (2, 0)."/>
          <p:cNvPicPr>
            <a:picLocks noGrp="1" noChangeAspect="1"/>
          </p:cNvPicPr>
          <p:nvPr/>
        </p:nvPicPr>
        <p:blipFill>
          <a:blip r:embed="rId3"/>
          <a:stretch>
            <a:fillRect/>
          </a:stretch>
        </p:blipFill>
        <p:spPr bwMode="auto">
          <a:xfrm>
            <a:off x="2781300" y="952500"/>
            <a:ext cx="662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f(x)=(x-2)(x+3)/(x-1)(x+2)(x-5), með lóðréttar aðfellur við x=-2, x=1 og x=5, lárétta aðfellu við y=0 og skurðpunkta við ásana í (-3, 0), (0, -0.6) og (2, 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17</a:t>
            </a:r>
            <a:r>
              <a:rPr lang="en-US" dirty="0">
                <a:solidFill>
                  <a:srgbClr val="548235"/>
                </a:solidFill>
              </a:rPr>
              <a:t> – Ræð föll</a:t>
            </a:r>
            <a:endParaRPr dirty="0"/>
          </a:p>
        </p:txBody>
      </p:sp>
      <p:pic>
        <p:nvPicPr>
          <p:cNvPr id="3" name="Picture 1" descr="Graf y=1/x með lóðrétta aðfellu við x=0."/>
          <p:cNvPicPr>
            <a:picLocks noGrp="1" noChangeAspect="1"/>
          </p:cNvPicPr>
          <p:nvPr/>
        </p:nvPicPr>
        <p:blipFill>
          <a:blip r:embed="rId3"/>
          <a:stretch>
            <a:fillRect/>
          </a:stretch>
        </p:blipFill>
        <p:spPr bwMode="auto">
          <a:xfrm>
            <a:off x="2971800" y="952500"/>
            <a:ext cx="6235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y=1/x með lóðrétta aðfellu við x=0.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18</a:t>
            </a:r>
            <a:r>
              <a:rPr lang="en-US" dirty="0">
                <a:solidFill>
                  <a:srgbClr val="548235"/>
                </a:solidFill>
              </a:rPr>
              <a:t> – Ræð föll</a:t>
            </a:r>
            <a:endParaRPr dirty="0"/>
          </a:p>
        </p:txBody>
      </p:sp>
      <p:pic>
        <p:nvPicPr>
          <p:cNvPr id="3" name="Picture 1" descr="Graf y=1/x^2 með lóðrétta aðfellu við x=0."/>
          <p:cNvPicPr>
            <a:picLocks noGrp="1" noChangeAspect="1"/>
          </p:cNvPicPr>
          <p:nvPr/>
        </p:nvPicPr>
        <p:blipFill>
          <a:blip r:embed="rId3"/>
          <a:stretch>
            <a:fillRect/>
          </a:stretch>
        </p:blipFill>
        <p:spPr bwMode="auto">
          <a:xfrm>
            <a:off x="2984500" y="952500"/>
            <a:ext cx="622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y=1/x^2 með lóðrétta aðfellu við x=0.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19</a:t>
            </a:r>
            <a:r>
              <a:rPr lang="en-US" dirty="0">
                <a:solidFill>
                  <a:srgbClr val="548235"/>
                </a:solidFill>
              </a:rPr>
              <a:t> – Ræð föll</a:t>
            </a:r>
            <a:endParaRPr dirty="0"/>
          </a:p>
        </p:txBody>
      </p:sp>
      <p:pic>
        <p:nvPicPr>
          <p:cNvPr id="3" name="Picture 1" descr="Graf f(x)=(x+1)^2(x-3)/(x+3)^2(x-2), með lóðréttar aðfellur við x=-3 og x=2, lárétta aðfellu við y=1 og skurðpunkta við ásana í (-1, 0), (0, 1/6) og (3, 0)."/>
          <p:cNvPicPr>
            <a:picLocks noGrp="1" noChangeAspect="1"/>
          </p:cNvPicPr>
          <p:nvPr/>
        </p:nvPicPr>
        <p:blipFill>
          <a:blip r:embed="rId3"/>
          <a:stretch>
            <a:fillRect/>
          </a:stretch>
        </p:blipFill>
        <p:spPr bwMode="auto">
          <a:xfrm>
            <a:off x="3378200" y="952500"/>
            <a:ext cx="544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f(x)=(x+1)^2(x-3)/(x+3)^2(x-2), með lóðréttar aðfellur við x=-3 og x=2, lárétta aðfellu við y=1 og skurðpunkta við ásana í (-1, 0), (0, 1/6) og (3, 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20</a:t>
            </a:r>
            <a:r>
              <a:rPr lang="en-US" dirty="0">
                <a:solidFill>
                  <a:srgbClr val="548235"/>
                </a:solidFill>
              </a:rPr>
              <a:t> – Ræð föll</a:t>
            </a:r>
            <a:endParaRPr dirty="0"/>
          </a:p>
        </p:txBody>
      </p:sp>
      <p:pic>
        <p:nvPicPr>
          <p:cNvPr id="3" name="Picture 1" descr="Aðeins miðhluti grafs f(x)=(x+2)(x-3)/(x+1)^2(x-2), með skurðpunkta við ásana í (-2, 0), (0, 3) og (3, 0)."/>
          <p:cNvPicPr>
            <a:picLocks noGrp="1" noChangeAspect="1"/>
          </p:cNvPicPr>
          <p:nvPr/>
        </p:nvPicPr>
        <p:blipFill>
          <a:blip r:embed="rId3"/>
          <a:stretch>
            <a:fillRect/>
          </a:stretch>
        </p:blipFill>
        <p:spPr bwMode="auto">
          <a:xfrm>
            <a:off x="3517900" y="952500"/>
            <a:ext cx="515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Aðeins miðhluti grafs f(x)=(x+2)(x-3)/(x+1)^2(x-2), með skurðpunkta við ásana í (-2, 0), (0, 3) og (3, 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21</a:t>
            </a:r>
            <a:r>
              <a:rPr lang="en-US" dirty="0">
                <a:solidFill>
                  <a:srgbClr val="548235"/>
                </a:solidFill>
              </a:rPr>
              <a:t> – Ræð föll</a:t>
            </a:r>
            <a:endParaRPr dirty="0"/>
          </a:p>
        </p:txBody>
      </p:sp>
      <p:pic>
        <p:nvPicPr>
          <p:cNvPr id="3" name="Picture 1" descr="Graf f(x)=(x+2)(x-3)/(x+1)^2(x-2), með lóðréttar aðfellur við x=-1 og x=2, lárétta aðfellu við y=0 og skurðpunkta við ásana í (-2, 0), (0, 3) og (3, 0)."/>
          <p:cNvPicPr>
            <a:picLocks noGrp="1" noChangeAspect="1"/>
          </p:cNvPicPr>
          <p:nvPr/>
        </p:nvPicPr>
        <p:blipFill>
          <a:blip r:embed="rId3"/>
          <a:stretch>
            <a:fillRect/>
          </a:stretch>
        </p:blipFill>
        <p:spPr bwMode="auto">
          <a:xfrm>
            <a:off x="35052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f(x)=(x+2)(x-3)/(x+1)^2(x-2), með lóðréttar aðfellur við x=-1 og x=2, lárétta aðfellu við y=0 og skurðpunkta við ásana í (-2, 0), (0, 3) og (3, 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22</a:t>
            </a:r>
            <a:r>
              <a:rPr lang="en-US" dirty="0">
                <a:solidFill>
                  <a:srgbClr val="548235"/>
                </a:solidFill>
              </a:rPr>
              <a:t> – Ræð föll</a:t>
            </a:r>
            <a:endParaRPr dirty="0"/>
          </a:p>
        </p:txBody>
      </p:sp>
      <p:pic>
        <p:nvPicPr>
          <p:cNvPr id="3" name="Picture 1" descr="Graf ræðs fall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ræðs falls.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23</a:t>
            </a:r>
            <a:r>
              <a:rPr lang="en-US" dirty="0">
                <a:solidFill>
                  <a:srgbClr val="548235"/>
                </a:solidFill>
              </a:rPr>
              <a:t> – Ræð föll</a:t>
            </a:r>
            <a:endParaRPr dirty="0"/>
          </a:p>
        </p:txBody>
      </p:sp>
      <p:pic>
        <p:nvPicPr>
          <p:cNvPr id="3" name="Picture 1" descr="Graf ræðs falls þar sem lóðréttar aðfellur og skurðpunktar við x-ás eru merkti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ræðs falls þar sem lóðréttar aðfellur og skurðpunktar við x-ás eru merktir.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3.8 Andhverf föll og rótaföll</a:t>
            </a:r>
          </a:p>
        </p:txBody>
      </p:sp>
      <p:sp>
        <p:nvSpPr>
          <p:cNvPr id="3" name="Content Placeholder 2"/>
          <p:cNvSpPr>
            <a:spLocks noGrp="1"/>
          </p:cNvSpPr>
          <p:nvPr>
            <p:ph idx="1"/>
          </p:nvPr>
        </p:nvSpPr>
        <p:spPr/>
        <p:txBody>
          <a:bodyPr/>
          <a:lstStyle/>
          <a:p>
            <a:pPr marL="0" lvl="0" indent="0">
              <a:buNone/>
            </a:pPr>
            <a:r>
              <a:rPr b="1"/>
              <a:t>Námsmarkmið</a:t>
            </a:r>
          </a:p>
          <a:p>
            <a:pPr lvl="0"/>
            <a:r>
              <a:rPr/>
              <a:t>Finna andhverfu margliðufalls.</a:t>
            </a:r>
          </a:p>
          <a:p>
            <a:pPr lvl="0"/>
            <a:r>
              <a:rPr/>
              <a:t>Takmarka skilgreiningarmengið til að finna andhverfu margliðufalls.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Andhverf föll og rótaföll</a:t>
            </a:r>
            <a:endParaRPr dirty="0"/>
          </a:p>
        </p:txBody>
      </p:sp>
      <p:pic>
        <p:nvPicPr>
          <p:cNvPr id="3" name="Picture 1" descr="Keilulaga malarhaugur."/>
          <p:cNvPicPr>
            <a:picLocks noGrp="1" noChangeAspect="1"/>
          </p:cNvPicPr>
          <p:nvPr/>
        </p:nvPicPr>
        <p:blipFill>
          <a:blip r:embed="rId3"/>
          <a:stretch>
            <a:fillRect/>
          </a:stretch>
        </p:blipFill>
        <p:spPr bwMode="auto">
          <a:xfrm>
            <a:off x="2959100" y="952500"/>
            <a:ext cx="627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Keilulaga malarhaugur.</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Andhverf föll og rótaföll</a:t>
            </a:r>
            <a:endParaRPr dirty="0"/>
          </a:p>
        </p:txBody>
      </p:sp>
      <p:pic>
        <p:nvPicPr>
          <p:cNvPr id="3" name="Picture 1" descr="Skýringarmynd af fleygbogulaga rennu sem er 18” á hæð, 3’ á lengd og 12” á breidd."/>
          <p:cNvPicPr>
            <a:picLocks noGrp="1" noChangeAspect="1"/>
          </p:cNvPicPr>
          <p:nvPr/>
        </p:nvPicPr>
        <p:blipFill>
          <a:blip r:embed="rId3"/>
          <a:stretch>
            <a:fillRect/>
          </a:stretch>
        </p:blipFill>
        <p:spPr bwMode="auto">
          <a:xfrm>
            <a:off x="2032000" y="952500"/>
            <a:ext cx="8140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Skýringarmynd af fleygbogulaga rennu sem er 18” á hæð, 3’ á lengd og 12” á breidd.</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Andhverf föll og rótaföll</a:t>
            </a:r>
            <a:endParaRPr dirty="0"/>
          </a:p>
        </p:txBody>
      </p:sp>
      <p:pic>
        <p:nvPicPr>
          <p:cNvPr id="3" name="Picture 1" descr="Graf fleygboga."/>
          <p:cNvPicPr>
            <a:picLocks noGrp="1" noChangeAspect="1"/>
          </p:cNvPicPr>
          <p:nvPr/>
        </p:nvPicPr>
        <p:blipFill>
          <a:blip r:embed="rId3"/>
          <a:stretch>
            <a:fillRect/>
          </a:stretch>
        </p:blipFill>
        <p:spPr bwMode="auto">
          <a:xfrm>
            <a:off x="3721100" y="952500"/>
            <a:ext cx="473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fleygboga.</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Andhverf föll og rótaföll</a:t>
            </a:r>
            <a:endParaRPr dirty="0"/>
          </a:p>
        </p:txBody>
      </p:sp>
      <p:pic>
        <p:nvPicPr>
          <p:cNvPr id="3" name="Picture 1" descr="Gröf f(x)=5x^3+1 og andhverfu þess, f^(-1)(x)=3sqrt((x-1)/(5))."/>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f(x)=5x^3+1 og andhverfu þess, f^(-1)(x)=3sqrt((x-1)/(5)).</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Andhverf föll og rótaföll</a:t>
            </a:r>
            <a:endParaRPr dirty="0"/>
          </a:p>
        </p:txBody>
      </p:sp>
      <p:pic>
        <p:nvPicPr>
          <p:cNvPr id="3" name="Picture 1" descr="Tvö gröf f(x)=(x-4)^2; hið fyrra gildir þegar x&gt;=4 og hið síðara þegar x&lt;=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gröf f(x)=(x-4)^2; hið fyrra gildir þegar x&gt;=4 og hið síðara þegar x&lt;=4.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Andhverf föll og rótaföll</a:t>
            </a:r>
            <a:endParaRPr dirty="0"/>
          </a:p>
        </p:txBody>
      </p:sp>
      <p:pic>
        <p:nvPicPr>
          <p:cNvPr id="3" name="Picture 1" descr="Tvö gröf fleygbogufalls ásamt annarri grein andhverfu þes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Tvö gröf fleygbogufalls ásamt annarri grein andhverfu þess.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Andhverf föll og rótaföll</a:t>
            </a:r>
            <a:endParaRPr dirty="0"/>
          </a:p>
        </p:txBody>
      </p:sp>
      <p:pic>
        <p:nvPicPr>
          <p:cNvPr id="3" name="Picture 1" descr="Graf fleygbogufalls ásamt annarri grein andhverfu þes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fleygbogufalls ásamt annarri grein andhverfu þess.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Andhverf föll og rótaföll</a:t>
            </a:r>
            <a:endParaRPr dirty="0"/>
          </a:p>
        </p:txBody>
      </p:sp>
      <p:pic>
        <p:nvPicPr>
          <p:cNvPr id="3" name="Picture 1" descr="Gröf f(x)=sqrt(x-4) og andhverfu þess, f^(-1)(x)=x^2+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Gröf f(x)=sqrt(x-4) og andhverfu þess, f^(-1)(x)=x^2+4.</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Andhverf föll og rótaföll</a:t>
            </a:r>
            <a:endParaRPr dirty="0"/>
          </a:p>
        </p:txBody>
      </p:sp>
      <p:pic>
        <p:nvPicPr>
          <p:cNvPr id="3" name="Picture 1" descr="Graf stofnfalls sem sýnir hvar úttaksgildin eru ekki neikvæð."/>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stofnfalls sem sýnir hvar úttaksgildin eru ekki neikvæð.</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3.9 Líkön gerð með hlutföllum</a:t>
            </a:r>
          </a:p>
        </p:txBody>
      </p:sp>
      <p:sp>
        <p:nvSpPr>
          <p:cNvPr id="3" name="Content Placeholder 2"/>
          <p:cNvSpPr>
            <a:spLocks noGrp="1"/>
          </p:cNvSpPr>
          <p:nvPr>
            <p:ph idx="1"/>
          </p:nvPr>
        </p:nvSpPr>
        <p:spPr/>
        <p:txBody>
          <a:bodyPr/>
          <a:lstStyle/>
          <a:p>
            <a:pPr marL="0" lvl="0" indent="0">
              <a:buNone/>
            </a:pPr>
            <a:r>
              <a:rPr b="1"/>
              <a:t>Námsmarkmið</a:t>
            </a:r>
          </a:p>
          <a:p>
            <a:pPr lvl="0"/>
            <a:r>
              <a:rPr/>
              <a:t>Leysa dæmi um bein hlutföll.</a:t>
            </a:r>
          </a:p>
          <a:p>
            <a:pPr lvl="0"/>
            <a:r>
              <a:rPr/>
              <a:t>Leysa dæmi um öfug hlutföll.</a:t>
            </a:r>
          </a:p>
          <a:p>
            <a:pPr lvl="0"/>
            <a:r>
              <a:rPr/>
              <a:t>Leysa dæmi um samsett hlutfallssambönd.</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Líkön gerð með hlutföllum</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2860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 xmlns:m="http://schemas.openxmlformats.org/officeDocument/2006/math">
                              <m:r>
                                <a:rPr>
                                  <a:latin typeface="Cambria Math" panose="02040503050406030204" pitchFamily="18" charset="0"/>
                                </a:rPr>
                                <m:t>𝑠</m:t>
                              </m:r>
                            </m:oMath>
                          </a14:m>
                          <a:r>
                            <a:t>, söluverð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𝑒</m:t>
                                </m:r>
                                <m:r>
                                  <a:rPr>
                                    <a:latin typeface="Cambria Math" panose="02040503050406030204" pitchFamily="18" charset="0"/>
                                  </a:rPr>
                                  <m:t>=0.16</m:t>
                                </m:r>
                                <m:r>
                                  <a:rPr>
                                    <a:latin typeface="Cambria Math" panose="02040503050406030204" pitchFamily="18" charset="0"/>
                                  </a:rPr>
                                  <m:t>𝑠</m:t>
                                </m:r>
                              </m:oMath>
                            </m:oMathPara>
                          </a14:m>
                          <a:endParaRPr/>
                        </a:p>
                      </a:txBody>
                      <a:tcPr/>
                    </a:tc>
                    <a:tc>
                      <a:txBody>
                        <a:bodyPr/>
                        <a:lstStyle/>
                        <a:p>
                          <a:pPr marL="0" lvl="0" indent="0">
                            <a:buNone/>
                          </a:pPr>
                          <a:r>
                            <a:t>Túlkun</a:t>
                          </a:r>
                        </a:p>
                      </a:txBody>
                      <a:tcPr/>
                    </a:tc>
                    <a:extLst>
                      <a:ext uri="{0D108BD9-81ED-4DB2-BD59-A6C34878D82A}">
                        <a16:rowId xmlns:a16="http://schemas.microsoft.com/office/drawing/2014/main" val="10000"/>
                      </a:ext>
                    </a:extLst>
                  </a:tr>
                  <a:tr h="0">
                    <a:tc>
                      <a:txBody>
                        <a:bodyPr/>
                        <a:lstStyle/>
                        <a:p>
                          <a:pPr marL="0" lvl="0" indent="0">
                            <a:buNone/>
                          </a:pPr>
                          <a:r>
                            <a:t>$4,600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𝑒</m:t>
                                </m:r>
                                <m:r>
                                  <a:rPr>
                                    <a:latin typeface="Cambria Math" panose="02040503050406030204" pitchFamily="18" charset="0"/>
                                  </a:rPr>
                                  <m:t>=0.16</m:t>
                                </m:r>
                                <m:d>
                                  <m:dPr>
                                    <m:ctrlPr>
                                      <a:rPr i="1">
                                        <a:latin typeface="Cambria Math" panose="02040503050406030204" pitchFamily="18" charset="0"/>
                                      </a:rPr>
                                    </m:ctrlPr>
                                  </m:dPr>
                                  <m:e>
                                    <m:r>
                                      <a:rPr>
                                        <a:latin typeface="Cambria Math" panose="02040503050406030204" pitchFamily="18" charset="0"/>
                                      </a:rPr>
                                      <m:t>4,600</m:t>
                                    </m:r>
                                  </m:e>
                                </m:d>
                                <m:r>
                                  <a:rPr>
                                    <a:latin typeface="Cambria Math" panose="02040503050406030204" pitchFamily="18" charset="0"/>
                                  </a:rPr>
                                  <m:t>=736</m:t>
                                </m:r>
                              </m:oMath>
                            </m:oMathPara>
                          </a14:m>
                          <a:endParaRPr/>
                        </a:p>
                      </a:txBody>
                      <a:tcPr/>
                    </a:tc>
                    <a:tc>
                      <a:txBody>
                        <a:bodyPr/>
                        <a:lstStyle/>
                        <a:p>
                          <a:pPr marL="0" lvl="0" indent="0">
                            <a:buNone/>
                          </a:pPr>
                          <a:r>
                            <a:t>Sala ökutækis fyrir $4,600 skilar $736 í tekjur.</a:t>
                          </a:r>
                        </a:p>
                      </a:txBody>
                      <a:tcPr/>
                    </a:tc>
                    <a:extLst>
                      <a:ext uri="{0D108BD9-81ED-4DB2-BD59-A6C34878D82A}">
                        <a16:rowId xmlns:a16="http://schemas.microsoft.com/office/drawing/2014/main" val="10001"/>
                      </a:ext>
                    </a:extLst>
                  </a:tr>
                  <a:tr h="0">
                    <a:tc>
                      <a:txBody>
                        <a:bodyPr/>
                        <a:lstStyle/>
                        <a:p>
                          <a:pPr marL="0" lvl="0" indent="0">
                            <a:buNone/>
                          </a:pPr>
                          <a:r>
                            <a:t>$9,200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𝑒</m:t>
                                </m:r>
                                <m:r>
                                  <a:rPr>
                                    <a:latin typeface="Cambria Math" panose="02040503050406030204" pitchFamily="18" charset="0"/>
                                  </a:rPr>
                                  <m:t>=0.16</m:t>
                                </m:r>
                                <m:d>
                                  <m:dPr>
                                    <m:ctrlPr>
                                      <a:rPr i="1">
                                        <a:latin typeface="Cambria Math" panose="02040503050406030204" pitchFamily="18" charset="0"/>
                                      </a:rPr>
                                    </m:ctrlPr>
                                  </m:dPr>
                                  <m:e>
                                    <m:r>
                                      <a:rPr>
                                        <a:latin typeface="Cambria Math" panose="02040503050406030204" pitchFamily="18" charset="0"/>
                                      </a:rPr>
                                      <m:t>9,200</m:t>
                                    </m:r>
                                  </m:e>
                                </m:d>
                                <m:r>
                                  <a:rPr>
                                    <a:latin typeface="Cambria Math" panose="02040503050406030204" pitchFamily="18" charset="0"/>
                                  </a:rPr>
                                  <m:t>=1,472</m:t>
                                </m:r>
                              </m:oMath>
                            </m:oMathPara>
                          </a14:m>
                          <a:endParaRPr/>
                        </a:p>
                      </a:txBody>
                      <a:tcPr/>
                    </a:tc>
                    <a:tc>
                      <a:txBody>
                        <a:bodyPr/>
                        <a:lstStyle/>
                        <a:p>
                          <a:pPr marL="0" lvl="0" indent="0">
                            <a:buNone/>
                          </a:pPr>
                          <a:r>
                            <a:t>Sala ökutækis fyrir $9,200 skilar $1472 í tekjur.</a:t>
                          </a:r>
                        </a:p>
                      </a:txBody>
                      <a:tcPr/>
                    </a:tc>
                    <a:extLst>
                      <a:ext uri="{0D108BD9-81ED-4DB2-BD59-A6C34878D82A}">
                        <a16:rowId xmlns:a16="http://schemas.microsoft.com/office/drawing/2014/main" val="10002"/>
                      </a:ext>
                    </a:extLst>
                  </a:tr>
                  <a:tr h="0">
                    <a:tc>
                      <a:txBody>
                        <a:bodyPr/>
                        <a:lstStyle/>
                        <a:p>
                          <a:pPr marL="0" lvl="0" indent="0">
                            <a:buNone/>
                          </a:pPr>
                          <a:r>
                            <a:t>$18,400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𝑒</m:t>
                                </m:r>
                                <m:r>
                                  <a:rPr>
                                    <a:latin typeface="Cambria Math" panose="02040503050406030204" pitchFamily="18" charset="0"/>
                                  </a:rPr>
                                  <m:t>=0.16</m:t>
                                </m:r>
                                <m:d>
                                  <m:dPr>
                                    <m:ctrlPr>
                                      <a:rPr i="1">
                                        <a:latin typeface="Cambria Math" panose="02040503050406030204" pitchFamily="18" charset="0"/>
                                      </a:rPr>
                                    </m:ctrlPr>
                                  </m:dPr>
                                  <m:e>
                                    <m:r>
                                      <a:rPr>
                                        <a:latin typeface="Cambria Math" panose="02040503050406030204" pitchFamily="18" charset="0"/>
                                      </a:rPr>
                                      <m:t>18,400</m:t>
                                    </m:r>
                                  </m:e>
                                </m:d>
                                <m:r>
                                  <a:rPr>
                                    <a:latin typeface="Cambria Math" panose="02040503050406030204" pitchFamily="18" charset="0"/>
                                  </a:rPr>
                                  <m:t>=2,944</m:t>
                                </m:r>
                              </m:oMath>
                            </m:oMathPara>
                          </a14:m>
                          <a:endParaRPr/>
                        </a:p>
                      </a:txBody>
                      <a:tcPr/>
                    </a:tc>
                    <a:tc>
                      <a:txBody>
                        <a:bodyPr/>
                        <a:lstStyle/>
                        <a:p>
                          <a:pPr marL="0" lvl="0" indent="0">
                            <a:buNone/>
                          </a:pPr>
                          <a:r>
                            <a:t>Sala ökutækis fyrir $18,400 skilar $2944 í tekjur.</a:t>
                          </a:r>
                        </a:p>
                      </a:txBody>
                      <a:tcPr/>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2860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endParaRPr lang="en-US"/>
                        </a:p>
                      </a:txBody>
                      <a:tcPr>
                        <a:blipFill>
                          <a:blip r:embed="rId2"/>
                          <a:stretch>
                            <a:fillRect l="-347" t="-10345" r="-201042" b="-548276"/>
                          </a:stretch>
                        </a:blipFill>
                      </a:tcPr>
                    </a:tc>
                    <a:tc>
                      <a:txBody>
                        <a:bodyPr/>
                        <a:lstStyle/>
                        <a:p>
                          <a:endParaRPr lang="en-US"/>
                        </a:p>
                      </a:txBody>
                      <a:tcPr>
                        <a:blipFill>
                          <a:blip r:embed="rId2"/>
                          <a:stretch>
                            <a:fillRect l="-100347" t="-10345" r="-101042" b="-548276"/>
                          </a:stretch>
                        </a:blipFill>
                      </a:tcPr>
                    </a:tc>
                    <a:tc>
                      <a:txBody>
                        <a:bodyPr/>
                        <a:lstStyle/>
                        <a:p>
                          <a:pPr marL="0" lvl="0" indent="0">
                            <a:buNone/>
                          </a:pPr>
                          <a:r>
                            <a:t>Túlkun</a:t>
                          </a:r>
                        </a:p>
                      </a:txBody>
                      <a:tcPr/>
                    </a:tc>
                    <a:extLst>
                      <a:ext uri="{0D108BD9-81ED-4DB2-BD59-A6C34878D82A}">
                        <a16:rowId xmlns:a16="http://schemas.microsoft.com/office/drawing/2014/main" val="10000"/>
                      </a:ext>
                    </a:extLst>
                  </a:tr>
                  <a:tr h="640080">
                    <a:tc>
                      <a:txBody>
                        <a:bodyPr/>
                        <a:lstStyle/>
                        <a:p>
                          <a:pPr marL="0" lvl="0" indent="0">
                            <a:buNone/>
                          </a:pPr>
                          <a:r>
                            <a:t>$4,600</a:t>
                          </a:r>
                        </a:p>
                      </a:txBody>
                      <a:tcPr/>
                    </a:tc>
                    <a:tc>
                      <a:txBody>
                        <a:bodyPr/>
                        <a:lstStyle/>
                        <a:p>
                          <a:endParaRPr lang="en-US"/>
                        </a:p>
                      </a:txBody>
                      <a:tcPr>
                        <a:blipFill>
                          <a:blip r:embed="rId2"/>
                          <a:stretch>
                            <a:fillRect l="-100347" t="-64000" r="-101042" b="-218000"/>
                          </a:stretch>
                        </a:blipFill>
                      </a:tcPr>
                    </a:tc>
                    <a:tc>
                      <a:txBody>
                        <a:bodyPr/>
                        <a:lstStyle/>
                        <a:p>
                          <a:pPr marL="0" lvl="0" indent="0">
                            <a:buNone/>
                          </a:pPr>
                          <a:r>
                            <a:t>Sala ökutækis fyrir $4,600 skilar $736 í tekjur.</a:t>
                          </a:r>
                        </a:p>
                      </a:txBody>
                      <a:tcPr/>
                    </a:tc>
                    <a:extLst>
                      <a:ext uri="{0D108BD9-81ED-4DB2-BD59-A6C34878D82A}">
                        <a16:rowId xmlns:a16="http://schemas.microsoft.com/office/drawing/2014/main" val="10001"/>
                      </a:ext>
                    </a:extLst>
                  </a:tr>
                  <a:tr h="640080">
                    <a:tc>
                      <a:txBody>
                        <a:bodyPr/>
                        <a:lstStyle/>
                        <a:p>
                          <a:pPr marL="0" lvl="0" indent="0">
                            <a:buNone/>
                          </a:pPr>
                          <a:r>
                            <a:t>$9,200</a:t>
                          </a:r>
                        </a:p>
                      </a:txBody>
                      <a:tcPr/>
                    </a:tc>
                    <a:tc>
                      <a:txBody>
                        <a:bodyPr/>
                        <a:lstStyle/>
                        <a:p>
                          <a:endParaRPr lang="en-US"/>
                        </a:p>
                      </a:txBody>
                      <a:tcPr>
                        <a:blipFill>
                          <a:blip r:embed="rId2"/>
                          <a:stretch>
                            <a:fillRect l="-100347" t="-160784" r="-101042" b="-113725"/>
                          </a:stretch>
                        </a:blipFill>
                      </a:tcPr>
                    </a:tc>
                    <a:tc>
                      <a:txBody>
                        <a:bodyPr/>
                        <a:lstStyle/>
                        <a:p>
                          <a:pPr marL="0" lvl="0" indent="0">
                            <a:buNone/>
                          </a:pPr>
                          <a:r>
                            <a:t>Sala ökutækis fyrir $9,200 skilar $1472 í tekjur.</a:t>
                          </a:r>
                        </a:p>
                      </a:txBody>
                      <a:tcPr/>
                    </a:tc>
                    <a:extLst>
                      <a:ext uri="{0D108BD9-81ED-4DB2-BD59-A6C34878D82A}">
                        <a16:rowId xmlns:a16="http://schemas.microsoft.com/office/drawing/2014/main" val="10002"/>
                      </a:ext>
                    </a:extLst>
                  </a:tr>
                  <a:tr h="640080">
                    <a:tc>
                      <a:txBody>
                        <a:bodyPr/>
                        <a:lstStyle/>
                        <a:p>
                          <a:pPr marL="0" lvl="0" indent="0">
                            <a:buNone/>
                          </a:pPr>
                          <a:r>
                            <a:t>$18,400</a:t>
                          </a:r>
                        </a:p>
                      </a:txBody>
                      <a:tcPr/>
                    </a:tc>
                    <a:tc>
                      <a:txBody>
                        <a:bodyPr/>
                        <a:lstStyle/>
                        <a:p>
                          <a:endParaRPr lang="en-US"/>
                        </a:p>
                      </a:txBody>
                      <a:tcPr>
                        <a:blipFill>
                          <a:blip r:embed="rId2"/>
                          <a:stretch>
                            <a:fillRect l="-100347" t="-266000" r="-101042" b="-16000"/>
                          </a:stretch>
                        </a:blipFill>
                      </a:tcPr>
                    </a:tc>
                    <a:tc>
                      <a:txBody>
                        <a:bodyPr/>
                        <a:lstStyle/>
                        <a:p>
                          <a:pPr marL="0" lvl="0" indent="0">
                            <a:buNone/>
                          </a:pPr>
                          <a:r>
                            <a:t>Sala ökutækis fyrir $18,400 skilar $2944 í tekjur.</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Líkön gerð með hlutföllum</a:t>
            </a:r>
            <a:endParaRPr dirty="0"/>
          </a:p>
        </p:txBody>
      </p:sp>
      <p:pic>
        <p:nvPicPr>
          <p:cNvPr id="3" name="Picture 1" descr="Graf fallsins y=(0.16)x þar sem lárétti ásinn er merktur „s, söluverð í dollurum“ og lóðrétti ásinn „e, tekjur, $“."/>
          <p:cNvPicPr>
            <a:picLocks noGrp="1" noChangeAspect="1"/>
          </p:cNvPicPr>
          <p:nvPr/>
        </p:nvPicPr>
        <p:blipFill>
          <a:blip r:embed="rId3"/>
          <a:stretch>
            <a:fillRect/>
          </a:stretch>
        </p:blipFill>
        <p:spPr bwMode="auto">
          <a:xfrm>
            <a:off x="3619500" y="952500"/>
            <a:ext cx="494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y=(0.16)x þar sem lárétti ásinn er merktur „s, söluverð í dollurum“ og lóðrétti ásinn „e, tekjur,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Líkön gerð með hlutföllum</a:t>
            </a:r>
            <a:endParaRPr dirty="0"/>
          </a:p>
        </p:txBody>
      </p:sp>
      <p:pic>
        <p:nvPicPr>
          <p:cNvPr id="3" name="Picture 1" descr="Graf fallsins y=25/8(x^3) með merktu punktunum (2, 25) og (6, 675)."/>
          <p:cNvPicPr>
            <a:picLocks noGrp="1" noChangeAspect="1"/>
          </p:cNvPicPr>
          <p:nvPr/>
        </p:nvPicPr>
        <p:blipFill>
          <a:blip r:embed="rId3"/>
          <a:stretch>
            <a:fillRect/>
          </a:stretch>
        </p:blipFill>
        <p:spPr bwMode="auto">
          <a:xfrm>
            <a:off x="2997200" y="952500"/>
            <a:ext cx="618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y=25/8(x^3) með merktu punktunum (2, 25) og (6, 675).</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Líkön gerð með hlutföllum</a:t>
            </a:r>
            <a:endParaRPr dirty="0"/>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519871"/>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14:m>
                            <m:oMath xmlns:m="http://schemas.openxmlformats.org/officeDocument/2006/math">
                              <m:r>
                                <a:rPr>
                                  <a:latin typeface="Cambria Math" panose="02040503050406030204" pitchFamily="18" charset="0"/>
                                </a:rPr>
                                <m:t>𝑑</m:t>
                              </m:r>
                              <m:r>
                                <a:rPr>
                                  <a:latin typeface="Cambria Math" panose="02040503050406030204" pitchFamily="18" charset="0"/>
                                </a:rPr>
                                <m:t>,</m:t>
                              </m:r>
                            </m:oMath>
                          </a14:m>
                          <a:r>
                            <a:t> dýpi</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𝑇</m:t>
                                </m:r>
                                <m:r>
                                  <a:rPr>
                                    <a:latin typeface="Cambria Math" panose="02040503050406030204" pitchFamily="18" charset="0"/>
                                  </a:rPr>
                                  <m:t>=</m:t>
                                </m:r>
                                <m:f>
                                  <m:fPr>
                                    <m:ctrlPr>
                                      <a:rPr i="1">
                                        <a:latin typeface="Cambria Math" panose="02040503050406030204" pitchFamily="18" charset="0"/>
                                      </a:rPr>
                                    </m:ctrlPr>
                                  </m:fPr>
                                  <m:num>
                                    <m:r>
                                      <m:rPr>
                                        <m:nor/>
                                      </m:rPr>
                                      <a:rPr/>
                                      <m:t>14,000</m:t>
                                    </m:r>
                                  </m:num>
                                  <m:den>
                                    <m:r>
                                      <a:rPr>
                                        <a:latin typeface="Cambria Math" panose="02040503050406030204" pitchFamily="18" charset="0"/>
                                      </a:rPr>
                                      <m:t>𝑑</m:t>
                                    </m:r>
                                  </m:den>
                                </m:f>
                              </m:oMath>
                            </m:oMathPara>
                          </a14:m>
                          <a:endParaRPr/>
                        </a:p>
                      </a:txBody>
                      <a:tcPr/>
                    </a:tc>
                    <a:tc>
                      <a:txBody>
                        <a:bodyPr/>
                        <a:lstStyle/>
                        <a:p>
                          <a:pPr marL="0" lvl="0" indent="0">
                            <a:buNone/>
                          </a:pPr>
                          <a:r>
                            <a:t>Túlkun</a:t>
                          </a:r>
                        </a:p>
                      </a:txBody>
                      <a:tcPr/>
                    </a:tc>
                    <a:extLst>
                      <a:ext uri="{0D108BD9-81ED-4DB2-BD59-A6C34878D82A}">
                        <a16:rowId xmlns:a16="http://schemas.microsoft.com/office/drawing/2014/main" val="10000"/>
                      </a:ext>
                    </a:extLst>
                  </a:tr>
                  <a:tr h="0">
                    <a:tc>
                      <a:txBody>
                        <a:bodyPr/>
                        <a:lstStyle/>
                        <a:p>
                          <a:pPr marL="0" lvl="0" indent="0">
                            <a:buNone/>
                          </a:pPr>
                          <a:r>
                            <a:t>500 ft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14,000</m:t>
                                    </m:r>
                                  </m:num>
                                  <m:den>
                                    <m:r>
                                      <a:rPr>
                                        <a:latin typeface="Cambria Math" panose="02040503050406030204" pitchFamily="18" charset="0"/>
                                      </a:rPr>
                                      <m:t>500</m:t>
                                    </m:r>
                                  </m:den>
                                </m:f>
                                <m:r>
                                  <a:rPr>
                                    <a:latin typeface="Cambria Math" panose="02040503050406030204" pitchFamily="18" charset="0"/>
                                  </a:rPr>
                                  <m:t>=28</m:t>
                                </m:r>
                              </m:oMath>
                            </m:oMathPara>
                          </a14:m>
                          <a:endParaRPr/>
                        </a:p>
                      </a:txBody>
                      <a:tcPr/>
                    </a:tc>
                    <a:tc>
                      <a:txBody>
                        <a:bodyPr/>
                        <a:lstStyle/>
                        <a:p>
                          <a:pPr marL="0" lvl="0" indent="0">
                            <a:buNone/>
                          </a:pPr>
                          <a:r>
                            <a:t>Á 500 ft dýpi er hitastig vatnsins 28° F.</a:t>
                          </a:r>
                        </a:p>
                      </a:txBody>
                      <a:tcPr/>
                    </a:tc>
                    <a:extLst>
                      <a:ext uri="{0D108BD9-81ED-4DB2-BD59-A6C34878D82A}">
                        <a16:rowId xmlns:a16="http://schemas.microsoft.com/office/drawing/2014/main" val="10001"/>
                      </a:ext>
                    </a:extLst>
                  </a:tr>
                  <a:tr h="0">
                    <a:tc>
                      <a:txBody>
                        <a:bodyPr/>
                        <a:lstStyle/>
                        <a:p>
                          <a:pPr marL="0" lvl="0" indent="0">
                            <a:buNone/>
                          </a:pPr>
                          <a:r>
                            <a:t>350 ft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14,000</m:t>
                                    </m:r>
                                  </m:num>
                                  <m:den>
                                    <m:r>
                                      <a:rPr>
                                        <a:latin typeface="Cambria Math" panose="02040503050406030204" pitchFamily="18" charset="0"/>
                                      </a:rPr>
                                      <m:t>350</m:t>
                                    </m:r>
                                  </m:den>
                                </m:f>
                                <m:r>
                                  <a:rPr>
                                    <a:latin typeface="Cambria Math" panose="02040503050406030204" pitchFamily="18" charset="0"/>
                                  </a:rPr>
                                  <m:t>=40</m:t>
                                </m:r>
                              </m:oMath>
                            </m:oMathPara>
                          </a14:m>
                          <a:endParaRPr/>
                        </a:p>
                      </a:txBody>
                      <a:tcPr/>
                    </a:tc>
                    <a:tc>
                      <a:txBody>
                        <a:bodyPr/>
                        <a:lstStyle/>
                        <a:p>
                          <a:pPr marL="0" lvl="0" indent="0">
                            <a:buNone/>
                          </a:pPr>
                          <a:r>
                            <a:t>Á 350 ft dýpi er hitastig vatnsins 40° F.</a:t>
                          </a:r>
                        </a:p>
                      </a:txBody>
                      <a:tcPr/>
                    </a:tc>
                    <a:extLst>
                      <a:ext uri="{0D108BD9-81ED-4DB2-BD59-A6C34878D82A}">
                        <a16:rowId xmlns:a16="http://schemas.microsoft.com/office/drawing/2014/main" val="10002"/>
                      </a:ext>
                    </a:extLst>
                  </a:tr>
                  <a:tr h="0">
                    <a:tc>
                      <a:txBody>
                        <a:bodyPr/>
                        <a:lstStyle/>
                        <a:p>
                          <a:pPr marL="0" lvl="0" indent="0">
                            <a:buNone/>
                          </a:pPr>
                          <a:r>
                            <a:t>250 ft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14,000</m:t>
                                    </m:r>
                                  </m:num>
                                  <m:den>
                                    <m:r>
                                      <a:rPr>
                                        <a:latin typeface="Cambria Math" panose="02040503050406030204" pitchFamily="18" charset="0"/>
                                      </a:rPr>
                                      <m:t>250</m:t>
                                    </m:r>
                                  </m:den>
                                </m:f>
                                <m:r>
                                  <a:rPr>
                                    <a:latin typeface="Cambria Math" panose="02040503050406030204" pitchFamily="18" charset="0"/>
                                  </a:rPr>
                                  <m:t>=56</m:t>
                                </m:r>
                              </m:oMath>
                            </m:oMathPara>
                          </a14:m>
                          <a:endParaRPr/>
                        </a:p>
                      </a:txBody>
                      <a:tcPr/>
                    </a:tc>
                    <a:tc>
                      <a:txBody>
                        <a:bodyPr/>
                        <a:lstStyle/>
                        <a:p>
                          <a:pPr marL="0" lvl="0" indent="0">
                            <a:buNone/>
                          </a:pPr>
                          <a:r>
                            <a:t>Á 250 ft dýpi er hitastig vatnsins 56° F.</a:t>
                          </a:r>
                        </a:p>
                      </a:txBody>
                      <a:tcPr/>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519871"/>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99631">
                    <a:tc>
                      <a:txBody>
                        <a:bodyPr/>
                        <a:lstStyle/>
                        <a:p>
                          <a:endParaRPr lang="en-US"/>
                        </a:p>
                      </a:txBody>
                      <a:tcPr>
                        <a:blipFill>
                          <a:blip r:embed="rId2"/>
                          <a:stretch>
                            <a:fillRect l="-347" t="-6383" r="-201042" b="-338298"/>
                          </a:stretch>
                        </a:blipFill>
                      </a:tcPr>
                    </a:tc>
                    <a:tc>
                      <a:txBody>
                        <a:bodyPr/>
                        <a:lstStyle/>
                        <a:p>
                          <a:endParaRPr lang="en-US"/>
                        </a:p>
                      </a:txBody>
                      <a:tcPr>
                        <a:blipFill>
                          <a:blip r:embed="rId2"/>
                          <a:stretch>
                            <a:fillRect l="-100347" t="-6383" r="-101042" b="-338298"/>
                          </a:stretch>
                        </a:blipFill>
                      </a:tcPr>
                    </a:tc>
                    <a:tc>
                      <a:txBody>
                        <a:bodyPr/>
                        <a:lstStyle/>
                        <a:p>
                          <a:pPr marL="0" lvl="0" indent="0">
                            <a:buNone/>
                          </a:pPr>
                          <a:r>
                            <a:t>Túlkun</a:t>
                          </a:r>
                        </a:p>
                      </a:txBody>
                      <a:tcPr/>
                    </a:tc>
                    <a:extLst>
                      <a:ext uri="{0D108BD9-81ED-4DB2-BD59-A6C34878D82A}">
                        <a16:rowId xmlns:a16="http://schemas.microsoft.com/office/drawing/2014/main" val="10000"/>
                      </a:ext>
                    </a:extLst>
                  </a:tr>
                  <a:tr h="640080">
                    <a:tc>
                      <a:txBody>
                        <a:bodyPr/>
                        <a:lstStyle/>
                        <a:p>
                          <a:pPr marL="0" lvl="0" indent="0">
                            <a:buNone/>
                          </a:pPr>
                          <a:r>
                            <a:t>500 ft</a:t>
                          </a:r>
                        </a:p>
                      </a:txBody>
                      <a:tcPr/>
                    </a:tc>
                    <a:tc>
                      <a:txBody>
                        <a:bodyPr/>
                        <a:lstStyle/>
                        <a:p>
                          <a:endParaRPr lang="en-US"/>
                        </a:p>
                      </a:txBody>
                      <a:tcPr>
                        <a:blipFill>
                          <a:blip r:embed="rId2"/>
                          <a:stretch>
                            <a:fillRect l="-100347" t="-98039" r="-101042" b="-211765"/>
                          </a:stretch>
                        </a:blipFill>
                      </a:tcPr>
                    </a:tc>
                    <a:tc>
                      <a:txBody>
                        <a:bodyPr/>
                        <a:lstStyle/>
                        <a:p>
                          <a:pPr marL="0" lvl="0" indent="0">
                            <a:buNone/>
                          </a:pPr>
                          <a:r>
                            <a:t>Á 500 ft dýpi er hitastig vatnsins 28° F.</a:t>
                          </a:r>
                        </a:p>
                      </a:txBody>
                      <a:tcPr/>
                    </a:tc>
                    <a:extLst>
                      <a:ext uri="{0D108BD9-81ED-4DB2-BD59-A6C34878D82A}">
                        <a16:rowId xmlns:a16="http://schemas.microsoft.com/office/drawing/2014/main" val="10001"/>
                      </a:ext>
                    </a:extLst>
                  </a:tr>
                  <a:tr h="640080">
                    <a:tc>
                      <a:txBody>
                        <a:bodyPr/>
                        <a:lstStyle/>
                        <a:p>
                          <a:pPr marL="0" lvl="0" indent="0">
                            <a:buNone/>
                          </a:pPr>
                          <a:r>
                            <a:t>350 ft</a:t>
                          </a:r>
                        </a:p>
                      </a:txBody>
                      <a:tcPr/>
                    </a:tc>
                    <a:tc>
                      <a:txBody>
                        <a:bodyPr/>
                        <a:lstStyle/>
                        <a:p>
                          <a:endParaRPr lang="en-US"/>
                        </a:p>
                      </a:txBody>
                      <a:tcPr>
                        <a:blipFill>
                          <a:blip r:embed="rId2"/>
                          <a:stretch>
                            <a:fillRect l="-100347" t="-202000" r="-101042" b="-116000"/>
                          </a:stretch>
                        </a:blipFill>
                      </a:tcPr>
                    </a:tc>
                    <a:tc>
                      <a:txBody>
                        <a:bodyPr/>
                        <a:lstStyle/>
                        <a:p>
                          <a:pPr marL="0" lvl="0" indent="0">
                            <a:buNone/>
                          </a:pPr>
                          <a:r>
                            <a:t>Á 350 ft dýpi er hitastig vatnsins 40° F.</a:t>
                          </a:r>
                        </a:p>
                      </a:txBody>
                      <a:tcPr/>
                    </a:tc>
                    <a:extLst>
                      <a:ext uri="{0D108BD9-81ED-4DB2-BD59-A6C34878D82A}">
                        <a16:rowId xmlns:a16="http://schemas.microsoft.com/office/drawing/2014/main" val="10002"/>
                      </a:ext>
                    </a:extLst>
                  </a:tr>
                  <a:tr h="640080">
                    <a:tc>
                      <a:txBody>
                        <a:bodyPr/>
                        <a:lstStyle/>
                        <a:p>
                          <a:pPr marL="0" lvl="0" indent="0">
                            <a:buNone/>
                          </a:pPr>
                          <a:r>
                            <a:t>250 ft</a:t>
                          </a:r>
                        </a:p>
                      </a:txBody>
                      <a:tcPr/>
                    </a:tc>
                    <a:tc>
                      <a:txBody>
                        <a:bodyPr/>
                        <a:lstStyle/>
                        <a:p>
                          <a:endParaRPr lang="en-US"/>
                        </a:p>
                      </a:txBody>
                      <a:tcPr>
                        <a:blipFill>
                          <a:blip r:embed="rId2"/>
                          <a:stretch>
                            <a:fillRect l="-100347" t="-296078" r="-101042" b="-13725"/>
                          </a:stretch>
                        </a:blipFill>
                      </a:tcPr>
                    </a:tc>
                    <a:tc>
                      <a:txBody>
                        <a:bodyPr/>
                        <a:lstStyle/>
                        <a:p>
                          <a:pPr marL="0" lvl="0" indent="0">
                            <a:buNone/>
                          </a:pPr>
                          <a:r>
                            <a:t>Á 250 ft dýpi er hitastig vatnsins 56° F.</a:t>
                          </a: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Líkön gerð með hlutföllum</a:t>
            </a:r>
            <a:endParaRPr dirty="0"/>
          </a:p>
        </p:txBody>
      </p:sp>
      <p:pic>
        <p:nvPicPr>
          <p:cNvPr id="3" name="Picture 1" descr="Graf fallsins y=(14000)/x þar sem lárétti ásinn er merktur „Dýpi, d (ft)“ og lóðrétti ásinn „Hitastig, T (gráður á Fahrenheit)“."/>
          <p:cNvPicPr>
            <a:picLocks noGrp="1" noChangeAspect="1"/>
          </p:cNvPicPr>
          <p:nvPr/>
        </p:nvPicPr>
        <p:blipFill>
          <a:blip r:embed="rId3"/>
          <a:stretch>
            <a:fillRect/>
          </a:stretch>
        </p:blipFill>
        <p:spPr bwMode="auto">
          <a:xfrm>
            <a:off x="2425700" y="952500"/>
            <a:ext cx="734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y=(14000)/x þar sem lárétti ásinn er merktur „Dýpi, d (ft)“ og lóðrétti ásinn „Hitastig, T (gráður á Fahrenheit)“.</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Líkön gerð með hlutföllum</a:t>
            </a:r>
            <a:endParaRPr dirty="0"/>
          </a:p>
        </p:txBody>
      </p:sp>
      <p:pic>
        <p:nvPicPr>
          <p:cNvPr id="3" name="Picture 1" descr="Graf fallsins y=25/(x^3) með merktu punktunum (2, 25) og (6, 25/27)."/>
          <p:cNvPicPr>
            <a:picLocks noGrp="1" noChangeAspect="1"/>
          </p:cNvPicPr>
          <p:nvPr/>
        </p:nvPicPr>
        <p:blipFill>
          <a:blip r:embed="rId3"/>
          <a:stretch>
            <a:fillRect/>
          </a:stretch>
        </p:blipFill>
        <p:spPr bwMode="auto">
          <a:xfrm>
            <a:off x="2197100" y="952500"/>
            <a:ext cx="778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fallsins y=25/(x^3) með merktu punktunum (2, 25) og (6, 25/27).</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1643527"/>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 4.0 notkunarleyfinu. Heimilt er að afrita það eða breyta því, en geta verður OpenStax og Rice University sem rétthafa og tilgreina allar breytingar.</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6997</Words>
  <Application>Microsoft Office PowerPoint</Application>
  <PresentationFormat>Widescreen</PresentationFormat>
  <Paragraphs>651</Paragraphs>
  <Slides>127</Slides>
  <Notes>101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127</vt:i4>
      </vt:variant>
    </vt:vector>
  </HeadingPairs>
  <TitlesOfParts>
    <vt:vector size="131" baseType="lpstr">
      <vt:lpstr>Arial</vt:lpstr>
      <vt:lpstr>Calibri</vt:lpstr>
      <vt:lpstr>Cambria Math</vt:lpstr>
      <vt:lpstr>Office Theme</vt:lpstr>
      <vt:lpstr>Precalculus 2e</vt:lpstr>
      <vt:lpstr>Chapter outline</vt:lpstr>
      <vt:lpstr>3.1 Complex Numbers</vt:lpstr>
      <vt:lpstr>Figure 1 - Complex Numbers</vt:lpstr>
      <vt:lpstr>Figure 2 - Complex Numbers</vt:lpstr>
      <vt:lpstr>Figure 3 - Complex Numbers</vt:lpstr>
      <vt:lpstr>Table 1 - Complex Numbers</vt:lpstr>
      <vt:lpstr>3.2 Quadratic Functions</vt:lpstr>
      <vt:lpstr>Figure 1 - Quadratic Functions</vt:lpstr>
      <vt:lpstr>Figure 2 - Quadratic Functions</vt:lpstr>
      <vt:lpstr>Figure 3 - Quadratic Functions</vt:lpstr>
      <vt:lpstr>Figure 4 - Quadratic Functions</vt:lpstr>
      <vt:lpstr>Figure 5 - Quadratic Functions</vt:lpstr>
      <vt:lpstr>Figure 6 - Quadratic Functions</vt:lpstr>
      <vt:lpstr>Figure 7 - Quadratic Functions</vt:lpstr>
      <vt:lpstr>Table 1 - Quadratic Functions</vt:lpstr>
      <vt:lpstr>Figure 8 - Quadratic Functions</vt:lpstr>
      <vt:lpstr>Figure 9 - Quadratic Functions</vt:lpstr>
      <vt:lpstr>Figure 10 - Quadratic Functions</vt:lpstr>
      <vt:lpstr>Figure 11 - Quadratic Functions</vt:lpstr>
      <vt:lpstr>Figure 12 - Quadratic Functions</vt:lpstr>
      <vt:lpstr>Figure 13 - Quadratic Functions</vt:lpstr>
      <vt:lpstr>Figure 14 - Quadratic Functions</vt:lpstr>
      <vt:lpstr>Figure 15 - Quadratic Functions</vt:lpstr>
      <vt:lpstr>Figure 16 - Quadratic Functions</vt:lpstr>
      <vt:lpstr>3.3 Power Functions and Polynomial Functions</vt:lpstr>
      <vt:lpstr>Figure 1 - Power Functions and Polynomial Functions</vt:lpstr>
      <vt:lpstr>Table 1 - Power Functions and Polynomial Functions</vt:lpstr>
      <vt:lpstr>Figure 2 - Power Functions and Polynomial Functions</vt:lpstr>
      <vt:lpstr>Figure 3 - Power Functions and Polynomial Functions</vt:lpstr>
      <vt:lpstr>Figure 4 - Power Functions and Polynomial Functions</vt:lpstr>
      <vt:lpstr>Figure 5 - Power Functions and Polynomial Functions</vt:lpstr>
      <vt:lpstr>Figure 6 - Power Functions and Polynomial Functions</vt:lpstr>
      <vt:lpstr>Table 2 - Power Functions and Polynomial Functions</vt:lpstr>
      <vt:lpstr>Figure 7 - Power Functions and Polynomial Functions</vt:lpstr>
      <vt:lpstr>Figure 8 - Power Functions and Polynomial Functions</vt:lpstr>
      <vt:lpstr>Figure 9 - Power Functions and Polynomial Functions</vt:lpstr>
      <vt:lpstr>Figure 10 - Power Functions and Polynomial Functions</vt:lpstr>
      <vt:lpstr>Figure 11 - Power Functions and Polynomial Functions</vt:lpstr>
      <vt:lpstr>Figure 12 - Power Functions and Polynomial Functions</vt:lpstr>
      <vt:lpstr>Figure 13 - Power Functions and Polynomial Functions</vt:lpstr>
      <vt:lpstr>Figure 14 - Power Functions and Polynomial Functions</vt:lpstr>
      <vt:lpstr>3.4 Graphs of Polynomial Functions (1 of 2)</vt:lpstr>
      <vt:lpstr>3.4 Graphs of Polynomial Functions (2 of 2)</vt:lpstr>
      <vt:lpstr>Table 1 - Graphs of Polynomial Functions </vt:lpstr>
      <vt:lpstr>Figure 1 - Graphs of Polynomial Functions </vt:lpstr>
      <vt:lpstr>Figure 2 - Graphs of Polynomial Functions </vt:lpstr>
      <vt:lpstr>Figure 3 - Graphs of Polynomial Functions </vt:lpstr>
      <vt:lpstr>Figure 4 - Graphs of Polynomial Functions </vt:lpstr>
      <vt:lpstr>Figure 5 - Graphs of Polynomial Functions </vt:lpstr>
      <vt:lpstr>Figure 6 - Graphs of Polynomial Functions </vt:lpstr>
      <vt:lpstr>Figure 7 - Graphs of Polynomial Functions </vt:lpstr>
      <vt:lpstr>Figure 8 - Graphs of Polynomial Functions </vt:lpstr>
      <vt:lpstr>Figure 9 - Graphs of Polynomial Functions </vt:lpstr>
      <vt:lpstr>Figure 10 - Graphs of Polynomial Functions </vt:lpstr>
      <vt:lpstr>Figure 11 - Graphs of Polynomial Functions </vt:lpstr>
      <vt:lpstr>Figure 12 - Graphs of Polynomial Functions </vt:lpstr>
      <vt:lpstr>Figure 13 - Graphs of Polynomial Functions </vt:lpstr>
      <vt:lpstr>Figure 14 - Graphs of Polynomial Functions </vt:lpstr>
      <vt:lpstr>Figure 15 - Graphs of Polynomial Functions </vt:lpstr>
      <vt:lpstr>Figure 16 - Graphs of Polynomial Functions </vt:lpstr>
      <vt:lpstr>Figure 17 - Graphs of Polynomial Functions </vt:lpstr>
      <vt:lpstr>Table 2 - Graphs of Polynomial Functions </vt:lpstr>
      <vt:lpstr>Figure 18 - Graphs of Polynomial Functions </vt:lpstr>
      <vt:lpstr>Figure 19 - Graphs of Polynomial Functions </vt:lpstr>
      <vt:lpstr>Figure 20 - Graphs of Polynomial Functions </vt:lpstr>
      <vt:lpstr>Figure 21 - Graphs of Polynomial Functions </vt:lpstr>
      <vt:lpstr>Figure 22 - Graphs of Polynomial Functions </vt:lpstr>
      <vt:lpstr>Figure 23 - Graphs of Polynomial Functions </vt:lpstr>
      <vt:lpstr>Figure 24 - Graphs of Polynomial Functions </vt:lpstr>
      <vt:lpstr>3.5 Dividing Polynomials</vt:lpstr>
      <vt:lpstr>Figure 1 - Dividing Polynomials</vt:lpstr>
      <vt:lpstr>Figure 2 - Dividing Polynomials</vt:lpstr>
      <vt:lpstr>Figure 3 - Dividing Polynomials</vt:lpstr>
      <vt:lpstr>3.6 Zeros of Polynomial Functions (1 of 2)</vt:lpstr>
      <vt:lpstr>3.6 Zeros of Polynomial Functions (2 of 2)</vt:lpstr>
      <vt:lpstr>Figure 1 - Zeros of Polynomial Functions </vt:lpstr>
      <vt:lpstr>Figure 2 - Zeros of Polynomial Functions </vt:lpstr>
      <vt:lpstr>Figure 3 - Zeros of Polynomial Functions </vt:lpstr>
      <vt:lpstr>Figure 4 - Zeros of Polynomial Functions </vt:lpstr>
      <vt:lpstr>Table 1 - Zeros of Polynomial Functions </vt:lpstr>
      <vt:lpstr>Figure 5 - Zeros of Polynomial Functions </vt:lpstr>
      <vt:lpstr>3.7 Rational Functions</vt:lpstr>
      <vt:lpstr>Figure 1 - Rational Functions</vt:lpstr>
      <vt:lpstr>Table 1 - Rational Functions</vt:lpstr>
      <vt:lpstr>Table 2 - Rational Functions</vt:lpstr>
      <vt:lpstr>Table 3 - Rational Functions</vt:lpstr>
      <vt:lpstr>Figure 2 - Rational Functions</vt:lpstr>
      <vt:lpstr>Figure 3 - Rational Functions</vt:lpstr>
      <vt:lpstr>Figure 4 - Rational Functions</vt:lpstr>
      <vt:lpstr>Figure 5 - Rational Functions</vt:lpstr>
      <vt:lpstr>Figure 6 - Rational Functions</vt:lpstr>
      <vt:lpstr>Figure 7 - Rational Functions</vt:lpstr>
      <vt:lpstr>Figure 8 - Rational Functions</vt:lpstr>
      <vt:lpstr>Figure 9 - Rational Functions</vt:lpstr>
      <vt:lpstr>Figure 10 - Rational Functions</vt:lpstr>
      <vt:lpstr>Figure 11 - Rational Functions</vt:lpstr>
      <vt:lpstr>Figure 12 - Rational Functions</vt:lpstr>
      <vt:lpstr>Figure 13 - Rational Functions</vt:lpstr>
      <vt:lpstr>Figure 14 - Rational Functions</vt:lpstr>
      <vt:lpstr>Figure 15 - Rational Functions</vt:lpstr>
      <vt:lpstr>Figure 16 - Rational Functions</vt:lpstr>
      <vt:lpstr>Figure 17 - Rational Functions</vt:lpstr>
      <vt:lpstr>Figure 18 - Rational Functions</vt:lpstr>
      <vt:lpstr>Figure 19 - Rational Functions</vt:lpstr>
      <vt:lpstr>Figure 20 - Rational Functions</vt:lpstr>
      <vt:lpstr>Figure 21 - Rational Functions</vt:lpstr>
      <vt:lpstr>Figure 22 - Rational Functions</vt:lpstr>
      <vt:lpstr>Figure 23 - Rational Functions</vt:lpstr>
      <vt:lpstr>3.8 Inverses and Radical Functions</vt:lpstr>
      <vt:lpstr>Figure 1 - Inverses and Radical Functions</vt:lpstr>
      <vt:lpstr>Figure 2 - Inverses and Radical Functions</vt:lpstr>
      <vt:lpstr>Figure 3 - Inverses and Radical Functions</vt:lpstr>
      <vt:lpstr>Figure 4 - Inverses and Radical Functions</vt:lpstr>
      <vt:lpstr>Figure 5 - Inverses and Radical Functions</vt:lpstr>
      <vt:lpstr>Figure 6 - Inverses and Radical Functions</vt:lpstr>
      <vt:lpstr>Figure 7 - Inverses and Radical Functions</vt:lpstr>
      <vt:lpstr>Figure 8 - Inverses and Radical Functions</vt:lpstr>
      <vt:lpstr>Figure 9 - Inverses and Radical Functions</vt:lpstr>
      <vt:lpstr>3.9 Modeling Using Variation</vt:lpstr>
      <vt:lpstr>Table 1 - Modeling Using Variation</vt:lpstr>
      <vt:lpstr>Figure 1 - Modeling Using Variation</vt:lpstr>
      <vt:lpstr>Figure 2 - Modeling Using Variation</vt:lpstr>
      <vt:lpstr>Table 2 - Modeling Using Variation</vt:lpstr>
      <vt:lpstr>Figure 3 - Modeling Using Variation</vt:lpstr>
      <vt:lpstr>Figure 4 - Modeling Using Variation</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Precalculus 2e</dc:title>
  <dc:creator/>
  <cp:keywords/>
  <cp:lastModifiedBy>Sarah Evans</cp:lastModifiedBy>
  <cp:revision>4</cp:revision>
  <dcterms:created xsi:type="dcterms:W3CDTF">2025-12-16T18:43:42Z</dcterms:created>
  <dcterms:modified xsi:type="dcterms:W3CDTF">2025-12-22T20:04:21Z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Polynomial and Rational Functions</vt:lpwstr>
  </property>
</Properties>
</file>