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7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international passports.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y=sin(theta) from -2pi to 2pi, showing in particular that it is symmetric about the origin. Points given are (pi/2, 1) and (-pi/2, -1).</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y=cos(theta) from -2pi to 2pi, showing in particular that it is symmetric about the y-axis. Points given are (-pi/4, .707) and (pi/4, .707).</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 = cot(theta) and y=1/tan(theta) from -2pi to 2pi. They are the same!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Mt. McKinley (formerly Denali).</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the unit circle with points labeled on its edge. P point is at an angle a from the positive x axis with coordinates (cosa, sina). Point Q is at an angle of B from the positive x axis with coordinates (cosb, sinb). Angle POQ is a - B degrees. Point A is at an angle of (a-B) from the x axis with coordinates (cos(a-B), sin(a-B)). Point B is just at point (1,0). Angle AOB is also a - B degrees. Radii PO, AO, QO, and BO are all 1 unit long and are the legs of triangles POQ and AOB. Triangle POQ is a rotation of triangle AOB, so the distance from P to Q is the same as the distance from A to B.</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the unit circle with points labeled on its edge. P point is at an angle a from the positive x axis with coordinates (cosa, sina). Point Q is at an angle of B from the positive x axis with coordinates (cosb, sinb). Angle POQ is a - B degrees. Point A is at an angle of (a-B) from the x axis with coordinates (cos(a-B), sin(a-B)). Point B is just at point (1,0). Angle AOB is also a - B degrees. Radii PO, AO, QO, and BO are all 1 unit long and are the legs of triangles POQ and AOB. Triangle POQ is a rotation of triangle AOB, so the distance from P to Q is the same as the distance from A to B.</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triangle in the x,y plane. The vertices are at the origin, (4,0), and (4,3). The angle at the origin is alpha degrees, The angle formed by the x-axis and the side from (4,3) to (4,0) is a right angle. The side opposite the right angle has length 5.</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triangle in the x,y plane. The vertices are at the origin, (-5,0), and (-5, -12). The angle at the origin is Beta degrees. The angle formed by the x axis and the side from (-5, -12) to (-5,0) is a right angle. The side opposite the right angle has length 13.</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right triangle. The remaining angles are labeled theta and pi/2 - theta.</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two non-vertical intersecting lines L1 and L2 also intersecting the x-axis. The acute angle formed by the intersection of L1 and L2 is theta. The acute angle formed by L2 and the x-axis is theta 1, and the acute angle formed by the x-axis and L1 is theta 2.</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right triangles. Both share the same base, 50 feet. The first has a height of 40 ft and hypotenuse S. The second has height 47 ft and hypotenuse R. The height sides of the triangles are overlapping. There is a B degree angle between R and the base, and an a degree angle between the two hypotenuses within the B degree angle.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Picture of two bicycle ramps, one with a steep slope and one with a gentle slope.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triangle in the x,y-plane. The vertices are at the origin, (-4,0), and (-4,3). The angle at the origin is theta. The angle formed by the side (-4,3) to (-4,0) forms a right angle with the x axis. The hypotenuse across from the right angle is length 5.</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triangle in the x,y-plane. The vertices are at the origin, (-15,0), and (-15,-8). The angle at the origin is alpha. The angle formed by the side (-15,-8) to (-15,0) forms a right angle with the x axis. The hypotenuse across from the right angle is length 17.</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right triangle with sides 3, 5, and rad34. Rad 34 is the hypotenuse, and 3 is the base. The angle formed by the hypotenuse and base is theta. The angle between the side of length 3 and side of length 5 is a right angle.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right triangle. The base is length 12, and the height is length 5. The angle between the base and the height is 90 degrees, the angle between the base and the hypotenuse is theta, and the angle between the height and the hypotenuse is alpha degrees.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the UCLA marching band.</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sound wave for the musical note A - it is a periodic function much like sin and cos - from 0 to .01</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the Egyptian pyramids near a modern city.</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angles theta =approx 1.8235, theta prime =approx pi - 1.8235 = approx 1.3181, and then theta prime = pi + 1.3181 = approx 4.4597</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2*(sin(theta))^2 + sin(theta) from 0 to 2pi. Zeros are at 0, pi, 7pi/6, and 11pi/6.</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Basic diagram of a ferris wheel (circle) and its support cables (form a right triangle). One cable runs from the center of the circle to the ground (outside the circle), is perpendicular to the ground, and has length 69.5. Another cable of unknown length (the hypotenuse) runs from the center of the circle to the ground 23 feet away from the other cable at an angle of theta degrees with the ground. So, in closing, there is a right triangle with base 23, height 69.5, hypotenuse unknown, and angle between base and hypotenuse of theta degrees.</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right triangle with base length a, height length b, hypotenuse length 4a. Opposite the height is an angle of theta degrees, and opposite the hypotenuse is an angle of 90 degrees.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the top part of a clock.</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Five graphs, side by side, each showing a manipulation to the former. (A) has y=sin(x). (B) has y=2sin(x), which has double the amplitude. (C) has y=2sin(4x), which quadrupled the frequency (or quartered the period). (D) has y=2sin(4x-pi/2), which shifted it on the x-axis by pi/2. (E) has y=2sin(4x-pi/2) + 2, which shifted it on the y-axis by 2.</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y=2sin(1/4 x) from 0 to 8pi, which is one cycle. The amplitude is 2, and the period is 8pi.</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y=-3sin(2x+pi/2) from -pi/4 to 3pi/2, one cycle. The amplitude is 3, and the period is pi.</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y=cos(x) + 3 from -pi/2 to 5pi/2. The amplitude and period are the same as the normal y=cos(x), but the whole graph is shifted up on the y-axis by 3.</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y=cos(x) from -pi/2 to 5pi/2.</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y=-4cos(pi*x) using the five key points: intervals of equal length representing 1/4 of the period. Here, the points are at 0, 1/2, 1, 3/2, and 2.</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equation y=13.3sin(pi/6 x - 2pi/3) + 55.8. The average value is a dotted horizontal line y=55.8, and the amplitude is 13.3</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y=-24cos(pi/6 x)+54 using the five key points: (0,30), (3,54), (6,78), (9,54), (12,30).</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y=4cos(pi/6 t) + 11 from 0 to 12. The midline is y=11, three key points are (0,15), (6,7), and (12, 15).</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f(t) = 20sin(160 * pi * t) + 100 for blood pressure. The midline is at 100.</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y=5sin(3t) from 0 to 2pi/3. The five key points are (0,0), (pi/6, 5), (pi/3, 0), (pi/2, -5), (2pi/3, 0).</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y=6cos(pi t) from 0 to 3.</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y=5cos(pi/2 t) from 0 to 4.</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first spring system, f(t) = 10(e^(-.5t))cos(pi*t), which begins with a high amplitude and quickly decreases.</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f(t) = 10(e^(-.1t))cos(pi*t), which begins with a high amplitude and slowly decreases (but has a high frequency).</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f(t) = 20(e^(-.05t))cos(pi/2 * t), which begins with a high amplitude and slowly decreases.</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f(t) = 2(e^(-1.5t))cos(6pi * t), which begins with a small amplitude and quickly decreases to almost a straight line.</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f(t) = 7(e^(-10t))sin(12t), which spikes close to t=0 and quickly becomes almost a straight line.</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f(t) = .3e^(-.2t)sin(40pi*t), which has a small amplitude but quickly decreases to the appearance of a straight line. The frequency is so high that, in this scaling, the function looks like a solid shape. The zoom in cut out of the graph shows the actual sinusoidal image of the function.</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y = -5e^(-.35t)cos(2pi/3 t) + 10 from 0 to 24. It starts out as waves with a high amplitude and decreases to almost a straight line very quickly.</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 = cos(2pi*x)cos(16pi*x), a sinusoidal function that increases and decreases its amplitude periodically.</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 = cos(2pi*x)cos(16pi*x), a sinusoidal function that increases and decreases its amplitude periodically. There is also a bonding function drawn over it in red, which makes the whole image look like a DNA (double helix) piece stretched along the x-axis.</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ed24e88494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14c150ba4c8d.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0fc72c805a54.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9cfebf113568.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4c777e088bb7.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c89b284129c5.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xml" /><Relationship Id="rId3" Type="http://schemas.openxmlformats.org/officeDocument/2006/relationships/image" Target="../media/v3_image31_3a68675b88b8.png"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8_ac2d1515cea1.png"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xml" /><Relationship Id="rId3" Type="http://schemas.openxmlformats.org/officeDocument/2006/relationships/image" Target="../media/v3_image39_747c30849ecc.png"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4_74b294c62f3e.png"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 Id="rId3" Type="http://schemas.openxmlformats.org/officeDocument/2006/relationships/image" Target="../media/v3_image41_35406886c698.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3.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5.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0.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2.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4.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Undirbúningur fyrir stærðfræðigreiningu, 2. útgáfa</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defRPr>
                <a:solidFill>
                  <a:srgbClr val="548235"/>
                </a:solidFill>
              </a:defRPr>
            </a:pPr>
            <a:r>
              <a:rPr>
                <a:solidFill>
                  <a:srgbClr val="548235"/>
                </a:solidFill>
              </a:rPr>
              <a:t>7. kafli: Hornafallasamsemdir og -jöfnur</a:t>
            </a:r>
            <a:br/>
            <a:br/>
            <a:endParaRPr/>
          </a:p>
        </p:txBody>
      </p:sp>
      <p:pic>
        <p:nvPicPr>
          <p:cNvPr id="4" name="Cover Image" descr="Cover of the OpenStax textbook titled Precalculus 2e. The title is in large bold orange text set against a blue background, and the OpenStax logo is in white in the top right corner.&#10;"/>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Einföldun og sannprófun hornafallasamsemda</a:t>
            </a:r>
          </a:p>
          <a:p>
            <a:pPr marL="457189" lvl="0" indent="-457189">
              <a:buAutoNum type="arabicPeriod"/>
            </a:pPr>
            <a:r>
              <a:rPr/>
              <a:t>Samsemdir fyrir summu og mismun</a:t>
            </a:r>
          </a:p>
          <a:p>
            <a:pPr marL="457189" lvl="0" indent="-457189">
              <a:buAutoNum type="arabicPeriod"/>
            </a:pPr>
            <a:r>
              <a:rPr/>
              <a:t>Tvöföldunar-, helmingunar- og lækkunarformúlur</a:t>
            </a:r>
          </a:p>
          <a:p>
            <a:pPr marL="457189" lvl="0" indent="-457189">
              <a:buAutoNum type="arabicPeriod"/>
            </a:pPr>
            <a:r>
              <a:rPr/>
              <a:t>Formúlur til að breyta summu í margfeldi og margfeldi í summu</a:t>
            </a:r>
          </a:p>
          <a:p>
            <a:pPr marL="457189" lvl="0" indent="-457189">
              <a:buAutoNum type="arabicPeriod"/>
            </a:pPr>
            <a:r>
              <a:rPr/>
              <a:t>Lausnir hornafallajafna</a:t>
            </a:r>
          </a:p>
          <a:p>
            <a:pPr marL="457189" lvl="0" indent="-457189">
              <a:buAutoNum type="arabicPeriod"/>
            </a:pPr>
            <a:r>
              <a:rPr/>
              <a:t>Líkangerð með hornaföllum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7.1 Einföldun og sannprófun hornafallasamsemda</a:t>
            </a:r>
          </a:p>
        </p:txBody>
      </p:sp>
      <p:sp>
        <p:nvSpPr>
          <p:cNvPr id="3" name="Content Placeholder 2"/>
          <p:cNvSpPr>
            <a:spLocks noGrp="1"/>
          </p:cNvSpPr>
          <p:nvPr>
            <p:ph idx="1"/>
          </p:nvPr>
        </p:nvSpPr>
        <p:spPr/>
        <p:txBody>
          <a:bodyPr/>
          <a:lstStyle/>
          <a:p>
            <a:pPr marL="0" lvl="0" indent="0">
              <a:buNone/>
            </a:pPr>
            <a:r>
              <a:rPr b="1"/>
              <a:t>Námsmarkmið</a:t>
            </a:r>
          </a:p>
          <a:p>
            <a:pPr lvl="0"/>
            <a:r>
              <a:rPr/>
              <a:t>Sannprófa grundvallarsamsemdir hornafallanna.</a:t>
            </a:r>
          </a:p>
          <a:p>
            <a:pPr lvl="0"/>
            <a:r>
              <a:rPr/>
              <a:t>Einfalda hornafallastæður með algebru og samsemdum.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Einföldun og sannprófun hornafallasamsemda</a:t>
            </a:r>
            <a:endParaRPr dirty="0"/>
          </a:p>
        </p:txBody>
      </p:sp>
      <p:pic>
        <p:nvPicPr>
          <p:cNvPr id="3" name="Picture 1" descr="Photo of international passport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Alþjóðleg vegabréf og ferðaskilríki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Einföldun og sannprófun hornafallasamsemda</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731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Pýþagórasarsamsemdir</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m:rPr>
                                        <m:sty m:val="p"/>
                                      </m:rPr>
                                      <a:rPr>
                                        <a:latin typeface="Cambria Math" panose="02040503050406030204" pitchFamily="18" charset="0"/>
                                      </a:rPr>
                                      <m:t>sin</m:t>
                                    </m:r>
                                  </m:e>
                                  <m:sup>
                                    <m:r>
                                      <a:rPr>
                                        <a:latin typeface="Cambria Math" panose="02040503050406030204" pitchFamily="18" charset="0"/>
                                      </a:rPr>
                                      <m:t>2</m:t>
                                    </m:r>
                                  </m:sup>
                                </m:sSup>
                                <m:r>
                                  <a:rPr>
                                    <a:latin typeface="Cambria Math" panose="02040503050406030204" pitchFamily="18" charset="0"/>
                                  </a:rPr>
                                  <m:t>𝜃</m:t>
                                </m:r>
                                <m:r>
                                  <a:rPr>
                                    <a:latin typeface="Cambria Math" panose="02040503050406030204" pitchFamily="18" charset="0"/>
                                  </a:rPr>
                                  <m:t>+</m:t>
                                </m:r>
                                <m:sSup>
                                  <m:sSupPr>
                                    <m:ctrlPr>
                                      <a:rPr i="1">
                                        <a:latin typeface="Cambria Math" panose="02040503050406030204" pitchFamily="18" charset="0"/>
                                      </a:rPr>
                                    </m:ctrlPr>
                                  </m:sSupPr>
                                  <m:e>
                                    <m:r>
                                      <m:rPr>
                                        <m:sty m:val="p"/>
                                      </m:rPr>
                                      <a:rPr>
                                        <a:latin typeface="Cambria Math" panose="02040503050406030204" pitchFamily="18" charset="0"/>
                                      </a:rPr>
                                      <m:t>cos</m:t>
                                    </m:r>
                                  </m:e>
                                  <m:sup>
                                    <m:r>
                                      <a:rPr>
                                        <a:latin typeface="Cambria Math" panose="02040503050406030204" pitchFamily="18" charset="0"/>
                                      </a:rPr>
                                      <m:t>2</m:t>
                                    </m:r>
                                  </m:sup>
                                </m:sSup>
                                <m:r>
                                  <a:rPr>
                                    <a:latin typeface="Cambria Math" panose="02040503050406030204" pitchFamily="18" charset="0"/>
                                  </a:rPr>
                                  <m:t>𝜃</m:t>
                                </m:r>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sSup>
                                  <m:sSupPr>
                                    <m:ctrlPr>
                                      <a:rPr i="1">
                                        <a:latin typeface="Cambria Math" panose="02040503050406030204" pitchFamily="18" charset="0"/>
                                      </a:rPr>
                                    </m:ctrlPr>
                                  </m:sSupPr>
                                  <m:e>
                                    <m:r>
                                      <m:rPr>
                                        <m:sty m:val="p"/>
                                      </m:rPr>
                                      <a:rPr>
                                        <a:latin typeface="Cambria Math" panose="02040503050406030204" pitchFamily="18" charset="0"/>
                                      </a:rPr>
                                      <m:t>cot</m:t>
                                    </m:r>
                                  </m:e>
                                  <m:sup>
                                    <m:r>
                                      <a:rPr>
                                        <a:latin typeface="Cambria Math" panose="02040503050406030204" pitchFamily="18" charset="0"/>
                                      </a:rPr>
                                      <m:t>2</m:t>
                                    </m:r>
                                  </m:sup>
                                </m:sSup>
                                <m:r>
                                  <a:rPr>
                                    <a:latin typeface="Cambria Math" panose="02040503050406030204" pitchFamily="18" charset="0"/>
                                  </a:rPr>
                                  <m:t>𝜃</m:t>
                                </m:r>
                                <m:r>
                                  <a:rPr>
                                    <a:latin typeface="Cambria Math" panose="02040503050406030204" pitchFamily="18" charset="0"/>
                                  </a:rPr>
                                  <m:t>=</m:t>
                                </m:r>
                                <m:sSup>
                                  <m:sSupPr>
                                    <m:ctrlPr>
                                      <a:rPr i="1">
                                        <a:latin typeface="Cambria Math" panose="02040503050406030204" pitchFamily="18" charset="0"/>
                                      </a:rPr>
                                    </m:ctrlPr>
                                  </m:sSupPr>
                                  <m:e>
                                    <m:r>
                                      <m:rPr>
                                        <m:sty m:val="p"/>
                                      </m:rPr>
                                      <a:rPr>
                                        <a:latin typeface="Cambria Math" panose="02040503050406030204" pitchFamily="18" charset="0"/>
                                      </a:rPr>
                                      <m:t>csc</m:t>
                                    </m:r>
                                  </m:e>
                                  <m:sup>
                                    <m:r>
                                      <a:rPr>
                                        <a:latin typeface="Cambria Math" panose="02040503050406030204" pitchFamily="18" charset="0"/>
                                      </a:rPr>
                                      <m:t>2</m:t>
                                    </m:r>
                                  </m:sup>
                                </m:sSup>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sSup>
                                  <m:sSupPr>
                                    <m:ctrlPr>
                                      <a:rPr i="1">
                                        <a:latin typeface="Cambria Math" panose="02040503050406030204" pitchFamily="18" charset="0"/>
                                      </a:rPr>
                                    </m:ctrlPr>
                                  </m:sSupPr>
                                  <m:e>
                                    <m:r>
                                      <m:rPr>
                                        <m:sty m:val="p"/>
                                      </m:rPr>
                                      <a:rPr>
                                        <a:latin typeface="Cambria Math" panose="02040503050406030204" pitchFamily="18" charset="0"/>
                                      </a:rPr>
                                      <m:t>tan</m:t>
                                    </m:r>
                                  </m:e>
                                  <m:sup>
                                    <m:r>
                                      <a:rPr>
                                        <a:latin typeface="Cambria Math" panose="02040503050406030204" pitchFamily="18" charset="0"/>
                                      </a:rPr>
                                      <m:t>2</m:t>
                                    </m:r>
                                  </m:sup>
                                </m:sSup>
                                <m:r>
                                  <a:rPr>
                                    <a:latin typeface="Cambria Math" panose="02040503050406030204" pitchFamily="18" charset="0"/>
                                  </a:rPr>
                                  <m:t>𝜃</m:t>
                                </m:r>
                                <m:r>
                                  <a:rPr>
                                    <a:latin typeface="Cambria Math" panose="02040503050406030204" pitchFamily="18" charset="0"/>
                                  </a:rPr>
                                  <m:t>=</m:t>
                                </m:r>
                                <m:sSup>
                                  <m:sSupPr>
                                    <m:ctrlPr>
                                      <a:rPr i="1">
                                        <a:latin typeface="Cambria Math" panose="02040503050406030204" pitchFamily="18" charset="0"/>
                                      </a:rPr>
                                    </m:ctrlPr>
                                  </m:sSupPr>
                                  <m:e>
                                    <m:r>
                                      <m:rPr>
                                        <m:sty m:val="p"/>
                                      </m:rPr>
                                      <a:rPr>
                                        <a:latin typeface="Cambria Math" panose="02040503050406030204" pitchFamily="18" charset="0"/>
                                      </a:rPr>
                                      <m:t>sec</m:t>
                                    </m:r>
                                  </m:e>
                                  <m:sup>
                                    <m:r>
                                      <a:rPr>
                                        <a:latin typeface="Cambria Math" panose="02040503050406030204" pitchFamily="18" charset="0"/>
                                      </a:rPr>
                                      <m:t>2</m:t>
                                    </m:r>
                                  </m:sup>
                                </m:sSup>
                                <m:r>
                                  <a:rPr>
                                    <a:latin typeface="Cambria Math" panose="02040503050406030204" pitchFamily="18" charset="0"/>
                                  </a:rPr>
                                  <m:t>𝜃</m:t>
                                </m:r>
                              </m:oMath>
                            </m:oMathPara>
                          </a14:m>
                          <a:endParaRPr/>
                        </a:p>
                      </a:txBody>
                      <a:tcPr/>
                    </a:tc>
                    <a:extLst>
                      <a:ext uri="{0D108BD9-81ED-4DB2-BD59-A6C34878D82A}">
                        <a16:rowId xmlns:a16="http://schemas.microsoft.com/office/drawing/2014/main" val="10001"/>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731520"/>
              </a:xfrm>
              <a:prstGeom prst="rect">
                <a:avLst/>
              </a:prstGeom>
            </p:spPr>
          </p:pic>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Einföldun og sannprófun hornafallasamsemda</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98710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Samsemdir jafnstæðra og oddstæðra falla</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m:rPr>
                                          <m:sty m:val="p"/>
                                        </m:rPr>
                                        <a:rPr>
                                          <a:latin typeface="Cambria Math" panose="02040503050406030204" pitchFamily="18" charset="0"/>
                                        </a:rPr>
                                        <m:t>tan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r>
                                        <a:rPr>
                                          <a:latin typeface="Cambria Math" panose="02040503050406030204" pitchFamily="18" charset="0"/>
                                        </a:rPr>
                                        <m:t>=−</m:t>
                                      </m:r>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𝜃</m:t>
                                      </m:r>
                                    </m:e>
                                  </m:mr>
                                  <m:mr>
                                    <m:e>
                                      <m:r>
                                        <m:rPr>
                                          <m:sty m:val="p"/>
                                        </m:rPr>
                                        <a:rPr>
                                          <a:latin typeface="Cambria Math" panose="02040503050406030204" pitchFamily="18" charset="0"/>
                                        </a:rPr>
                                        <m:t>cot</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r>
                                        <a:rPr>
                                          <a:latin typeface="Cambria Math" panose="02040503050406030204" pitchFamily="18" charset="0"/>
                                        </a:rPr>
                                        <m:t>=−</m:t>
                                      </m:r>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𝜃</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r>
                                        <a:rPr>
                                          <a:latin typeface="Cambria Math" panose="02040503050406030204" pitchFamily="18" charset="0"/>
                                        </a:rPr>
                                        <m:t>=−</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mr>
                                  <m:mr>
                                    <m:e>
                                      <m:r>
                                        <m:rPr>
                                          <m:sty m:val="p"/>
                                        </m:rPr>
                                        <a:rPr>
                                          <a:latin typeface="Cambria Math" panose="02040503050406030204" pitchFamily="18" charset="0"/>
                                        </a:rPr>
                                        <m:t>csc</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r>
                                        <a:rPr>
                                          <a:latin typeface="Cambria Math" panose="02040503050406030204" pitchFamily="18" charset="0"/>
                                        </a:rPr>
                                        <m:t>=−</m:t>
                                      </m:r>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𝜃</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m:rPr>
                                          <m:sty m:val="p"/>
                                        </m:rPr>
                                        <a:rPr>
                                          <a:latin typeface="Cambria Math" panose="02040503050406030204" pitchFamily="18" charset="0"/>
                                        </a:rPr>
                                        <m:t>cos</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r>
                                        <a:rPr>
                                          <a:latin typeface="Cambria Math" panose="02040503050406030204" pitchFamily="18" charset="0"/>
                                        </a:rPr>
                                        <m:t>=</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e>
                                  </m:mr>
                                  <m:mr>
                                    <m:e>
                                      <m:r>
                                        <m:rPr>
                                          <m:sty m:val="p"/>
                                        </m:rPr>
                                        <a:rPr>
                                          <a:latin typeface="Cambria Math" panose="02040503050406030204" pitchFamily="18" charset="0"/>
                                        </a:rPr>
                                        <m:t>sec</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r>
                                        <a:rPr>
                                          <a:latin typeface="Cambria Math" panose="02040503050406030204" pitchFamily="18" charset="0"/>
                                        </a:rPr>
                                        <m:t>=</m:t>
                                      </m:r>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𝜃</m:t>
                                      </m:r>
                                    </m:e>
                                  </m:mr>
                                </m:m>
                              </m:oMath>
                            </m:oMathPara>
                          </a14:m>
                          <a:endParaRPr/>
                        </a:p>
                      </a:txBody>
                      <a:tcPr/>
                    </a:tc>
                    <a:extLst>
                      <a:ext uri="{0D108BD9-81ED-4DB2-BD59-A6C34878D82A}">
                        <a16:rowId xmlns:a16="http://schemas.microsoft.com/office/drawing/2014/main" val="10001"/>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987108"/>
              </a:xfrm>
              <a:prstGeom prst="rect">
                <a:avLst/>
              </a:prstGeom>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Einföldun og sannprófun hornafallasamsemda</a:t>
            </a:r>
            <a:endParaRPr dirty="0"/>
          </a:p>
        </p:txBody>
      </p:sp>
      <p:pic>
        <p:nvPicPr>
          <p:cNvPr id="3" name="Picture 1" descr="Graph of y=sin(theta) from -2pi to 2pi, showing in particular that it is symmetric about the origin. Points given are (pi/2, 1) and (-pi/2, -1)."/>
          <p:cNvPicPr>
            <a:picLocks noGrp="1" noChangeAspect="1"/>
          </p:cNvPicPr>
          <p:nvPr/>
        </p:nvPicPr>
        <p:blipFill>
          <a:blip r:embed="rId3"/>
          <a:stretch>
            <a:fillRect/>
          </a:stretch>
        </p:blipFill>
        <p:spPr bwMode="auto">
          <a:xfrm>
            <a:off x="2184400" y="952500"/>
            <a:ext cx="781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y=sinθ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Einföldun og sannprófun hornafallasamsemda</a:t>
            </a:r>
            <a:endParaRPr dirty="0"/>
          </a:p>
        </p:txBody>
      </p:sp>
      <p:pic>
        <p:nvPicPr>
          <p:cNvPr id="3" name="Picture 1" descr="Graph of y=cos(theta) from -2pi to 2pi, showing in particular that it is symmetric about the y-axis. Points given are (-pi/4, .707) and (pi/4, .707)."/>
          <p:cNvPicPr>
            <a:picLocks noGrp="1" noChangeAspect="1"/>
          </p:cNvPicPr>
          <p:nvPr/>
        </p:nvPicPr>
        <p:blipFill>
          <a:blip r:embed="rId3"/>
          <a:stretch>
            <a:fillRect/>
          </a:stretch>
        </p:blipFill>
        <p:spPr bwMode="auto">
          <a:xfrm>
            <a:off x="787400" y="952500"/>
            <a:ext cx="1060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y=cosθ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Einföldun og sannprófun hornafallasamsemda</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8637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Samsemdir um margföldunarandhverfur</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endParaRPr/>
                        </a:p>
                      </a:txBody>
                      <a:tcPr/>
                    </a:tc>
                    <a:extLst>
                      <a:ext uri="{0D108BD9-81ED-4DB2-BD59-A6C34878D82A}">
                        <a16:rowId xmlns:a16="http://schemas.microsoft.com/office/drawing/2014/main" val="10003"/>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86370"/>
              </a:xfrm>
              <a:prstGeom prst="rect">
                <a:avLst/>
              </a:prstGeom>
            </p:spPr>
          </p:pic>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4</a:t>
            </a:r>
            <a:r>
              <a:rPr lang="en-US" dirty="0">
                <a:solidFill>
                  <a:srgbClr val="548235"/>
                </a:solidFill>
              </a:rPr>
              <a:t> – Einföldun og sannprófun hornafallasamsemda</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974916"/>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Kvótasamsemdir</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num>
                                  <m:den>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num>
                                  <m:den>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den>
                                </m:f>
                              </m:oMath>
                            </m:oMathPara>
                          </a14:m>
                          <a:endParaRPr/>
                        </a:p>
                      </a:txBody>
                      <a:tcPr/>
                    </a:tc>
                    <a:tc>
                      <a:txBody>
                        <a:bodyPr/>
                        <a:lstStyle/>
                        <a:p>
                          <a:endParaRPr/>
                        </a:p>
                      </a:txBody>
                      <a:tcPr/>
                    </a:tc>
                    <a:extLst>
                      <a:ext uri="{0D108BD9-81ED-4DB2-BD59-A6C34878D82A}">
                        <a16:rowId xmlns:a16="http://schemas.microsoft.com/office/drawing/2014/main" val="10001"/>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974916"/>
              </a:xfrm>
              <a:prstGeom prst="rect">
                <a:avLst/>
              </a:prstGeom>
            </p:spPr>
          </p:pic>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Einföldun og sannprófun hornafallasamsemda</a:t>
            </a:r>
            <a:endParaRPr dirty="0"/>
          </a:p>
        </p:txBody>
      </p:sp>
      <p:pic>
        <p:nvPicPr>
          <p:cNvPr id="3" name="Picture 1" descr="Gröf fallanna y = cot(θ) og y=1/tan(θ) á bilinu frá -2π til 2π. Þau eru eins!"/>
          <p:cNvPicPr>
            <a:picLocks noGrp="1" noChangeAspect="1"/>
          </p:cNvPicPr>
          <p:nvPr/>
        </p:nvPicPr>
        <p:blipFill>
          <a:blip r:embed="rId3"/>
          <a:stretch>
            <a:fillRect/>
          </a:stretch>
        </p:blipFill>
        <p:spPr bwMode="auto">
          <a:xfrm>
            <a:off x="3086100" y="952500"/>
            <a:ext cx="601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fallanna y = cot(θ) og y=1/tan(θ) á bilinu frá -2π til 2π. Þau eru eins!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7.2 Samsemdir fyrir summu og mismun</a:t>
            </a:r>
          </a:p>
        </p:txBody>
      </p:sp>
      <p:sp>
        <p:nvSpPr>
          <p:cNvPr id="3" name="Content Placeholder 2"/>
          <p:cNvSpPr>
            <a:spLocks noGrp="1"/>
          </p:cNvSpPr>
          <p:nvPr>
            <p:ph idx="1"/>
          </p:nvPr>
        </p:nvSpPr>
        <p:spPr/>
        <p:txBody>
          <a:bodyPr/>
          <a:lstStyle/>
          <a:p>
            <a:pPr marL="0" lvl="0" indent="0">
              <a:buNone/>
            </a:pPr>
            <a:r>
              <a:rPr b="1"/>
              <a:t>Námsmarkmið</a:t>
            </a:r>
          </a:p>
          <a:p>
            <a:pPr lvl="0"/>
            <a:r>
              <a:rPr/>
              <a:t>Nota samlagningar- og frádráttarformúlur fyrir kósínus.</a:t>
            </a:r>
          </a:p>
          <a:p>
            <a:pPr lvl="0"/>
            <a:r>
              <a:rPr/>
              <a:t>Nota samlagningar- og frádráttarformúlur fyrir sínus.</a:t>
            </a:r>
          </a:p>
          <a:p>
            <a:pPr lvl="0"/>
            <a:r>
              <a:rPr/>
              <a:t>Nota samlagningar- og frádráttarformúlur fyrir tangens.</a:t>
            </a:r>
          </a:p>
          <a:p>
            <a:pPr lvl="0"/>
            <a:r>
              <a:rPr/>
              <a:t>Nota samlagningar- og frádráttarformúlur fyrir fyllihornaföll.</a:t>
            </a:r>
          </a:p>
          <a:p>
            <a:pPr lvl="0"/>
            <a:r>
              <a:rPr/>
              <a:t>Nota samlagningar- og frádráttarformúlur til að sannprófa samsemdir.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Samsemdir fyrir summu og mismun</a:t>
            </a:r>
            <a:endParaRPr dirty="0"/>
          </a:p>
        </p:txBody>
      </p:sp>
      <p:pic>
        <p:nvPicPr>
          <p:cNvPr id="3" name="Picture 1" descr="Photo of Mt. McKinley (formerly Denali)."/>
          <p:cNvPicPr>
            <a:picLocks noGrp="1" noChangeAspect="1"/>
          </p:cNvPicPr>
          <p:nvPr/>
        </p:nvPicPr>
        <p:blipFill>
          <a:blip r:embed="rId3"/>
          <a:stretch>
            <a:fillRect/>
          </a:stretch>
        </p:blipFill>
        <p:spPr bwMode="auto">
          <a:xfrm>
            <a:off x="25908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Denali, sem alríkisyfirvöld nefna Mount McKinley, er í Denali-þjóðgarðinum í Alaska og rís 20.237 fet (6.168 m) yfir sjávarmál. Það er hæsti tindur Norður-Ameríku. (mynd: Daniel A. Leifheit, Flickr)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Samsemdir fyrir summu og mismun</a:t>
            </a:r>
            <a:endParaRPr dirty="0"/>
          </a:p>
        </p:txBody>
      </p:sp>
      <p:pic>
        <p:nvPicPr>
          <p:cNvPr id="3" name="Picture 1" descr="Mynd af einingarhring með merktum punktum á hringferlinum. Punkturinn P myndar hornið a við jákvæða x-ásinn og hefur hnitin (cosa, sina). Punkturinn Q myndar hornið B við jákvæða x-ásinn og hefur hnitin (cosb, sinb). Hornið POQ er a - B gráður. Punkturinn A myndar hornið (a-B) við x-ásinn og hefur hnitin (cos(a-B), sin(a-B)). Punkturinn B er í (1,0). Hornið AOB er einnig a - B gráður. Geislarnir PO, AO, QO og BO eru allir 1 eining að lengd og mynda hliðar þríhyrninganna POQ og AOB. Þríhyrningurinn POQ fæst með snúningi á þríhyrningnum AOB og því er fjarlægðin frá P til Q sú sama og fjarlægðin frá A til B."/>
          <p:cNvPicPr>
            <a:picLocks noGrp="1" noChangeAspect="1"/>
          </p:cNvPicPr>
          <p:nvPr/>
        </p:nvPicPr>
        <p:blipFill>
          <a:blip r:embed="rId3"/>
          <a:stretch>
            <a:fillRect/>
          </a:stretch>
        </p:blipFill>
        <p:spPr bwMode="auto">
          <a:xfrm>
            <a:off x="2628900" y="952500"/>
            <a:ext cx="693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Einingarhringurinn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Samsemdir fyrir summu og mismun</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959304904"/>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b="1"/>
                            <a:t>Summuformúla fyrir kósínus</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cos</m:t>
                                </m:r>
                                <m:d>
                                  <m:dPr>
                                    <m:ctrlPr>
                                      <a:rPr i="1">
                                        <a:latin typeface="Cambria Math" panose="02040503050406030204" pitchFamily="18" charset="0"/>
                                      </a:rPr>
                                    </m:ctrlPr>
                                  </m:dPr>
                                  <m:e>
                                    <m:r>
                                      <a:rPr>
                                        <a:latin typeface="Cambria Math" panose="02040503050406030204" pitchFamily="18" charset="0"/>
                                      </a:rPr>
                                      <m:t>𝛼</m:t>
                                    </m:r>
                                    <m:r>
                                      <a:rPr>
                                        <a:latin typeface="Cambria Math" panose="02040503050406030204" pitchFamily="18" charset="0"/>
                                      </a:rPr>
                                      <m:t>+</m:t>
                                    </m:r>
                                    <m:r>
                                      <a:rPr>
                                        <a:latin typeface="Cambria Math" panose="02040503050406030204" pitchFamily="18" charset="0"/>
                                      </a:rPr>
                                      <m:t>𝛽</m:t>
                                    </m:r>
                                  </m:e>
                                </m:d>
                                <m:r>
                                  <a:rPr>
                                    <a:latin typeface="Cambria Math" panose="02040503050406030204" pitchFamily="18" charset="0"/>
                                  </a:rPr>
                                  <m:t>=</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𝛼</m:t>
                                </m:r>
                                <m:r>
                                  <a:rPr>
                                    <a:latin typeface="Cambria Math" panose="02040503050406030204" pitchFamily="18" charset="0"/>
                                  </a:rPr>
                                  <m:t> </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𝛽</m:t>
                                </m:r>
                                <m:r>
                                  <a:rPr>
                                    <a:latin typeface="Cambria Math" panose="02040503050406030204" pitchFamily="18" charset="0"/>
                                  </a:rPr>
                                  <m:t>−</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𝛼</m:t>
                                </m:r>
                                <m:r>
                                  <a:rPr>
                                    <a:latin typeface="Cambria Math" panose="02040503050406030204" pitchFamily="18" charset="0"/>
                                  </a:rPr>
                                  <m:t> </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𝛽</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rPr b="1"/>
                            <a:t>Mismunarformúla fyrir kósínus</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cos</m:t>
                                </m:r>
                                <m:d>
                                  <m:dPr>
                                    <m:ctrlPr>
                                      <a:rPr i="1">
                                        <a:latin typeface="Cambria Math" panose="02040503050406030204" pitchFamily="18" charset="0"/>
                                      </a:rPr>
                                    </m:ctrlPr>
                                  </m:dPr>
                                  <m:e>
                                    <m:r>
                                      <a:rPr>
                                        <a:latin typeface="Cambria Math" panose="02040503050406030204" pitchFamily="18" charset="0"/>
                                      </a:rPr>
                                      <m:t>𝛼</m:t>
                                    </m:r>
                                    <m:r>
                                      <a:rPr>
                                        <a:latin typeface="Cambria Math" panose="02040503050406030204" pitchFamily="18" charset="0"/>
                                      </a:rPr>
                                      <m:t>−</m:t>
                                    </m:r>
                                    <m:r>
                                      <a:rPr>
                                        <a:latin typeface="Cambria Math" panose="02040503050406030204" pitchFamily="18" charset="0"/>
                                      </a:rPr>
                                      <m:t>𝛽</m:t>
                                    </m:r>
                                  </m:e>
                                </m:d>
                                <m:r>
                                  <a:rPr>
                                    <a:latin typeface="Cambria Math" panose="02040503050406030204" pitchFamily="18" charset="0"/>
                                  </a:rPr>
                                  <m:t>=</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𝛼</m:t>
                                </m:r>
                                <m:r>
                                  <a:rPr>
                                    <a:latin typeface="Cambria Math" panose="02040503050406030204" pitchFamily="18" charset="0"/>
                                  </a:rPr>
                                  <m:t> </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𝛽</m:t>
                                </m:r>
                                <m:r>
                                  <a:rPr>
                                    <a:latin typeface="Cambria Math" panose="02040503050406030204" pitchFamily="18" charset="0"/>
                                  </a:rPr>
                                  <m:t>+</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𝛼</m:t>
                                </m:r>
                                <m:r>
                                  <a:rPr>
                                    <a:latin typeface="Cambria Math" panose="02040503050406030204" pitchFamily="18" charset="0"/>
                                  </a:rPr>
                                  <m:t> </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𝛽</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731520"/>
              </a:xfrm>
              <a:prstGeom prst="rect">
                <a:avLst/>
              </a:prstGeom>
            </p:spPr>
          </p:pic>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Samsemdir fyrir summu og mismun</a:t>
            </a:r>
            <a:endParaRPr dirty="0"/>
          </a:p>
        </p:txBody>
      </p:sp>
      <p:pic>
        <p:nvPicPr>
          <p:cNvPr id="3" name="Picture 1" descr="Mynd af einingarhring með merktum punktum á hringferlinum. Punkturinn P myndar hornið a við jákvæða x-ásinn og hefur hnitin (cosa, sina). Punkturinn Q myndar hornið B við jákvæða x-ásinn og hefur hnitin (cosb, sinb). Hornið POQ er a - B gráður. Punkturinn A myndar hornið (a-B) við x-ásinn og hefur hnitin (cos(a-B), sin(a-B)). Punkturinn B er í (1,0). Hornið AOB er einnig a - B gráður. Geislarnir PO, AO, QO og BO eru allir 1 eining að lengd og mynda hliðar þríhyrninganna POQ og AOB. Þríhyrningurinn POQ fæst með snúningi á þríhyrningnum AOB og því er fjarlægðin frá P til Q sú sama og fjarlægðin frá A til B."/>
          <p:cNvPicPr>
            <a:picLocks noGrp="1" noChangeAspect="1"/>
          </p:cNvPicPr>
          <p:nvPr/>
        </p:nvPicPr>
        <p:blipFill>
          <a:blip r:embed="rId3"/>
          <a:stretch>
            <a:fillRect/>
          </a:stretch>
        </p:blipFill>
        <p:spPr bwMode="auto">
          <a:xfrm>
            <a:off x="2984500" y="952500"/>
            <a:ext cx="622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einingarhring með merktum punktum á hringferlinum. Punkturinn P myndar hornið a við jákvæða x-ásinn og hefur hnitin (cosa, sina). Punkturinn Q myndar hornið B við jákvæða x-ásinn og hefur hnitin (cosb, sinb). Hornið POQ er a - B gráður. Punkturinn A myndar hornið (a-B) við x-ásinn og hefur hnitin (cos(a-B), sin(a-B)). Punkturinn B er í (1,0). Hornið AOB er einnig a - B gráður. Geislarnir PO, AO, QO og BO eru allir 1 eining að lengd og mynda hliðar þríhyrninganna POQ og AOB. Þríhyrningurinn POQ fæst með snúningi á þríhyrningnum AOB og því er fjarlægðin frá P til Q sú sama og fjarlægðin frá A til 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Samsemdir fyrir summu og mismun</a:t>
            </a:r>
            <a:endParaRPr dirty="0"/>
          </a:p>
        </p:txBody>
      </p:sp>
      <p:pic>
        <p:nvPicPr>
          <p:cNvPr id="3" name="Picture 1" descr="Mynd af þríhyrningi í x,y-hnitafletinum. Hornpunktarnir eru í upphafspunktinum, (4,0) og (4,3). Hornið við upphafspunktinn er α gráður. x-ásinn og hliðin frá (4,3) til (4,0) mynda rétt horn. Hliðin á móti rétta horninu er 5 að lengd."/>
          <p:cNvPicPr>
            <a:picLocks noGrp="1" noChangeAspect="1"/>
          </p:cNvPicPr>
          <p:nvPr/>
        </p:nvPicPr>
        <p:blipFill>
          <a:blip r:embed="rId3"/>
          <a:stretch>
            <a:fillRect/>
          </a:stretch>
        </p:blipFill>
        <p:spPr bwMode="auto">
          <a:xfrm>
            <a:off x="3835400" y="952500"/>
            <a:ext cx="452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þríhyrningi í x,y-hnitafletinum. Hornpunktarnir eru í upphafspunktinum, (4,0) og (4,3). Hornið við upphafspunktinn er α gráður. x-ásinn og hliðin frá (4,3) til (4,0) mynda rétt horn. Hliðin á móti rétta horninu er 5 að lengd.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Samsemdir fyrir summu og mismun</a:t>
            </a:r>
            <a:endParaRPr dirty="0"/>
          </a:p>
        </p:txBody>
      </p:sp>
      <p:pic>
        <p:nvPicPr>
          <p:cNvPr id="3" name="Picture 1" descr="Mynd af þríhyrningi í x,y-hnitafletinum. Hornpunktarnir eru í upphafspunktinum, (-5,0) og (-5, -12). Hornið við upphafspunktinn er β gráður. x-ásinn og hliðin frá (-5, -12) til (-5,0) mynda rétt horn. Hliðin á móti rétta horninu er 13 að lengd."/>
          <p:cNvPicPr>
            <a:picLocks noGrp="1" noChangeAspect="1"/>
          </p:cNvPicPr>
          <p:nvPr/>
        </p:nvPicPr>
        <p:blipFill>
          <a:blip r:embed="rId3"/>
          <a:stretch>
            <a:fillRect/>
          </a:stretch>
        </p:blipFill>
        <p:spPr bwMode="auto">
          <a:xfrm>
            <a:off x="4089400" y="952500"/>
            <a:ext cx="402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þríhyrningi í x,y-hnitafletinum. Hornpunktarnir eru í upphafspunktinum, (-5,0) og (-5, -12). Hornið við upphafspunktinn er β gráður. x-ásinn og hliðin frá (-5, -12) til (-5,0) mynda rétt horn. Hliðin á móti rétta horninu er 13 að lengd.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Samsemdir fyrir summu og mismun</a:t>
            </a:r>
            <a:endParaRPr dirty="0"/>
          </a:p>
        </p:txBody>
      </p:sp>
      <p:pic>
        <p:nvPicPr>
          <p:cNvPr id="3" name="Picture 1" descr="Mynd af rétthyrndum þríhyrningi. Hin hornin eru merkt θ og π/2 - θ."/>
          <p:cNvPicPr>
            <a:picLocks noGrp="1" noChangeAspect="1"/>
          </p:cNvPicPr>
          <p:nvPr/>
        </p:nvPicPr>
        <p:blipFill>
          <a:blip r:embed="rId3"/>
          <a:stretch>
            <a:fillRect/>
          </a:stretch>
        </p:blipFill>
        <p:spPr bwMode="auto">
          <a:xfrm>
            <a:off x="1866900" y="952500"/>
            <a:ext cx="847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rétthyrndum þríhyrningi. Hin hornin eru merkt θ og π/2 - θ.</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Samsemdir fyrir summu og mismun</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672590"/>
            </p:xfrm>
            <a:graphic>
              <a:graphicData uri="http://schemas.openxmlformats.org/drawingml/2006/table">
                <a:tbl>
                  <a:tblPr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r>
                                  <m:rPr>
                                    <m:sty m:val="p"/>
                                  </m:rPr>
                                  <a:rPr>
                                    <a:latin typeface="Cambria Math" panose="02040503050406030204" pitchFamily="18" charset="0"/>
                                  </a:rPr>
                                  <m:t>cos</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𝜃</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𝜃</m:t>
                                    </m:r>
                                  </m:e>
                                </m:d>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r>
                                  <m:rPr>
                                    <m:sty m:val="p"/>
                                  </m:rPr>
                                  <a:rPr>
                                    <a:latin typeface="Cambria Math" panose="02040503050406030204" pitchFamily="18" charset="0"/>
                                  </a:rPr>
                                  <m:t>cot</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𝜃</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r>
                                  <m:rPr>
                                    <m:sty m:val="p"/>
                                  </m:rPr>
                                  <a:rPr>
                                    <a:latin typeface="Cambria Math" panose="02040503050406030204" pitchFamily="18" charset="0"/>
                                  </a:rPr>
                                  <m:t>tan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𝜃</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r>
                                  <m:rPr>
                                    <m:sty m:val="p"/>
                                  </m:rPr>
                                  <a:rPr>
                                    <a:latin typeface="Cambria Math" panose="02040503050406030204" pitchFamily="18" charset="0"/>
                                  </a:rPr>
                                  <m:t>csc</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𝜃</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m:t>
                                </m:r>
                                <m:r>
                                  <m:rPr>
                                    <m:sty m:val="p"/>
                                  </m:rPr>
                                  <a:rPr>
                                    <a:latin typeface="Cambria Math" panose="02040503050406030204" pitchFamily="18" charset="0"/>
                                  </a:rPr>
                                  <m:t>sec</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𝜃</m:t>
                                    </m:r>
                                  </m:e>
                                </m:d>
                              </m:oMath>
                            </m:oMathPara>
                          </a14:m>
                          <a:endParaRPr dirty="0"/>
                        </a:p>
                      </a:txBody>
                      <a:tcPr/>
                    </a:tc>
                    <a:extLst>
                      <a:ext uri="{0D108BD9-81ED-4DB2-BD59-A6C34878D82A}">
                        <a16:rowId xmlns:a16="http://schemas.microsoft.com/office/drawing/2014/main" val="10002"/>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1672590"/>
              </a:xfrm>
              <a:prstGeom prst="rect">
                <a:avLst/>
              </a:prstGeom>
            </p:spPr>
          </p:pic>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Samsemdir fyrir summu og mismun</a:t>
            </a:r>
            <a:endParaRPr dirty="0"/>
          </a:p>
        </p:txBody>
      </p:sp>
      <p:pic>
        <p:nvPicPr>
          <p:cNvPr id="3" name="Picture 1" descr="Diagram of two non-vertical intersecting lines L1 and L2 also intersecting the x-axis. The acute angle formed by the intersection of L1 and L2 is theta. The acute angle formed by L2 and the x-axis is theta 1, and the acute angle formed by the x-axis and L1 is theta 2."/>
          <p:cNvPicPr>
            <a:picLocks noGrp="1" noChangeAspect="1"/>
          </p:cNvPicPr>
          <p:nvPr/>
        </p:nvPicPr>
        <p:blipFill>
          <a:blip r:embed="rId3"/>
          <a:stretch>
            <a:fillRect/>
          </a:stretch>
        </p:blipFill>
        <p:spPr bwMode="auto">
          <a:xfrm>
            <a:off x="4102100" y="952500"/>
            <a:ext cx="398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tveimur skálínum, L1 og L2, sem skerast og skera einnig x-ásinn. Hvasst hornið milli L1 og L2 er θ. Hvasst hornið milli L2 og x-ássins er θ 1 og hvasst hornið milli x-ássins og L1 er θ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Samsemdir fyrir summu og mismun</a:t>
            </a:r>
            <a:endParaRPr dirty="0"/>
          </a:p>
        </p:txBody>
      </p:sp>
      <p:pic>
        <p:nvPicPr>
          <p:cNvPr id="3" name="Picture 1" descr="Two right triangles. Both share the same base, 50 feet. The first has a height of 40 ft and hypotenuse S. The second has height 47 ft and hypotenuse R. The height sides of the triangles are overlapping. There is a B degree angle between R and the base, and an a degree angle between the two hypotenuses within the B degree angle."/>
          <p:cNvPicPr>
            <a:picLocks noGrp="1" noChangeAspect="1"/>
          </p:cNvPicPr>
          <p:nvPr/>
        </p:nvPicPr>
        <p:blipFill>
          <a:blip r:embed="rId3"/>
          <a:stretch>
            <a:fillRect/>
          </a:stretch>
        </p:blipFill>
        <p:spPr bwMode="auto">
          <a:xfrm>
            <a:off x="1828800" y="952500"/>
            <a:ext cx="853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Tveir rétthyrndir þríhyrningar hafa sameiginlega 50 feta grunnlínu. Hæð þess fyrri er 40 ft og langhliðin er S. Hæð þess síðari er 47 ft og langhliðin er R. Hæðarhliðar þríhyrninganna liggja hvor ofan á annarri. Hornið milli R og grunnlínunnar er B gráður og innan þess er a gráðu horn milli langhliðanna tveggja.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7.3 Tvöföldunar-, helmingunar- og lækkunarformúlur</a:t>
            </a:r>
          </a:p>
        </p:txBody>
      </p:sp>
      <p:sp>
        <p:nvSpPr>
          <p:cNvPr id="3" name="Content Placeholder 2"/>
          <p:cNvSpPr>
            <a:spLocks noGrp="1"/>
          </p:cNvSpPr>
          <p:nvPr>
            <p:ph idx="1"/>
          </p:nvPr>
        </p:nvSpPr>
        <p:spPr/>
        <p:txBody>
          <a:bodyPr/>
          <a:lstStyle/>
          <a:p>
            <a:pPr marL="0" lvl="0" indent="0">
              <a:buNone/>
            </a:pPr>
            <a:r>
              <a:rPr b="1"/>
              <a:t>Námsmarkmið</a:t>
            </a:r>
          </a:p>
          <a:p>
            <a:pPr lvl="0"/>
            <a:r>
              <a:rPr/>
              <a:t>Nota tvöföldunarformúlur til að finna nákvæm gildi.</a:t>
            </a:r>
          </a:p>
          <a:p>
            <a:pPr lvl="0"/>
            <a:r>
              <a:rPr/>
              <a:t>Nota tvöföldunarformúlur til að sannprófa samsemdir.</a:t>
            </a:r>
          </a:p>
          <a:p>
            <a:pPr lvl="0"/>
            <a:r>
              <a:rPr/>
              <a:t>Nota lækkunarformúlur til að einfalda stæðu.</a:t>
            </a:r>
          </a:p>
          <a:p>
            <a:pPr lvl="0"/>
            <a:r>
              <a:rPr/>
              <a:t>Nota helmingunarformúlur til að finna nákvæm gildi.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Tvöföldunar-, helmingunar- og lækkunarformúlur</a:t>
            </a:r>
            <a:endParaRPr dirty="0"/>
          </a:p>
        </p:txBody>
      </p:sp>
      <p:pic>
        <p:nvPicPr>
          <p:cNvPr id="3" name="Picture 1" descr="Picture of two bicycle ramps, one with a steep slope and one with a gentle slope."/>
          <p:cNvPicPr>
            <a:picLocks noGrp="1" noChangeAspect="1"/>
          </p:cNvPicPr>
          <p:nvPr/>
        </p:nvPicPr>
        <p:blipFill>
          <a:blip r:embed="rId3"/>
          <a:stretch>
            <a:fillRect/>
          </a:stretch>
        </p:blipFill>
        <p:spPr bwMode="auto">
          <a:xfrm>
            <a:off x="609600" y="1676400"/>
            <a:ext cx="10972800" cy="321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Hjólarampar fyrir vana hjólreiðamenn eru brattari en rampar ætlaðir byrjendum.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Tvöföldunar-, helmingunar- og lækkunarformúlur</a:t>
            </a:r>
            <a:endParaRPr dirty="0"/>
          </a:p>
        </p:txBody>
      </p:sp>
      <p:pic>
        <p:nvPicPr>
          <p:cNvPr id="3" name="Picture 1" descr="Mynd af þríhyrningi í x,y-hnitafletinum. Hornpunktarnir eru í upphafspunktinum, (-4,0) og (-4,3). Hornið við upphafspunktinn er θ. Hliðin frá (-4,3) til (-4,0) myndar rétt horn við x-ásinn. Langhliðin á móti rétta horninu er 5 að lengd."/>
          <p:cNvPicPr>
            <a:picLocks noGrp="1" noChangeAspect="1"/>
          </p:cNvPicPr>
          <p:nvPr/>
        </p:nvPicPr>
        <p:blipFill>
          <a:blip r:embed="rId3"/>
          <a:stretch>
            <a:fillRect/>
          </a:stretch>
        </p:blipFill>
        <p:spPr bwMode="auto">
          <a:xfrm>
            <a:off x="1574800" y="952500"/>
            <a:ext cx="904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þríhyrningi í x,y-hnitafletinum. Hornpunktarnir eru í upphafspunktinum, (-4,0) og (-4,3). Hornið við upphafspunktinn er θ. Hliðin frá (-4,3) til (-4,0) myndar rétt horn við x-ásinn. Langhliðin á móti rétta horninu er 5 að lengd.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Tvöföldunar-, helmingunar- og lækkunarformúlur</a:t>
            </a:r>
            <a:endParaRPr dirty="0"/>
          </a:p>
        </p:txBody>
      </p:sp>
      <p:pic>
        <p:nvPicPr>
          <p:cNvPr id="3" name="Picture 1" descr="Mynd af þríhyrningi í x,y-hnitafletinum. Hornpunktarnir eru í upphafspunktinum, (-15,0) og (-15,-8). Hornið við upphafspunktinn er α. Hliðin frá (-15,-8) til (-15,0) myndar rétt horn við x-ásinn. Langhliðin á móti rétta horninu er 17 að lengd."/>
          <p:cNvPicPr>
            <a:picLocks noGrp="1" noChangeAspect="1"/>
          </p:cNvPicPr>
          <p:nvPr/>
        </p:nvPicPr>
        <p:blipFill>
          <a:blip r:embed="rId3"/>
          <a:stretch>
            <a:fillRect/>
          </a:stretch>
        </p:blipFill>
        <p:spPr bwMode="auto">
          <a:xfrm>
            <a:off x="2171700" y="952500"/>
            <a:ext cx="784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þríhyrningi í x,y-hnitafletinum. Hornpunktarnir eru í upphafspunktinum, (-15,0) og (-15,-8). Hornið við upphafspunktinn er α. Hliðin frá (-15,-8) til (-15,0) myndar rétt horn við x-ásinn. Langhliðin á móti rétta horninu er 17 að lengd.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Tvöföldunar-, helmingunar- og lækkunarformúlur</a:t>
            </a:r>
            <a:endParaRPr dirty="0"/>
          </a:p>
        </p:txBody>
      </p:sp>
      <p:pic>
        <p:nvPicPr>
          <p:cNvPr id="3" name="Picture 1" descr="Mynd af rétthyrndum þríhyrningi með hliðarlengdirnar 3, 5 og √34. Langhliðin er √34 og grunnlínan er 3. Hornið milli langhliðarinnar og grunnlínunnar er θ. Hornið milli hliðanna sem eru 3 og 5 að lengd er rétt horn."/>
          <p:cNvPicPr>
            <a:picLocks noGrp="1" noChangeAspect="1"/>
          </p:cNvPicPr>
          <p:nvPr/>
        </p:nvPicPr>
        <p:blipFill>
          <a:blip r:embed="rId3"/>
          <a:stretch>
            <a:fillRect/>
          </a:stretch>
        </p:blipFill>
        <p:spPr bwMode="auto">
          <a:xfrm>
            <a:off x="685800" y="952500"/>
            <a:ext cx="1080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rétthyrndum þríhyrningi með hliðarlengdirnar 3, 5 og √34. Langhliðin er √34 og grunnlínan er 3. Hornið milli langhliðarinnar og grunnlínunnar er θ. Hornið milli hliðanna sem eru 3 og 5 að lengd er rétt horn.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Tvöföldunar-, helmingunar- og lækkunarformúlur</a:t>
            </a:r>
            <a:endParaRPr dirty="0"/>
          </a:p>
        </p:txBody>
      </p:sp>
      <p:pic>
        <p:nvPicPr>
          <p:cNvPr id="3" name="Picture 1" descr="Mynd af rétthyrndum þríhyrningi. Grunnlínan er 12 að lengd og hæðin 5. Hornið milli grunnlínunnar og hæðarinnar er 90 gráður, hornið milli grunnlínunnar og langhliðarinnar er θ og hornið milli hæðarinnar og langhliðarinnar er α gráður."/>
          <p:cNvPicPr>
            <a:picLocks noGrp="1" noChangeAspect="1"/>
          </p:cNvPicPr>
          <p:nvPr/>
        </p:nvPicPr>
        <p:blipFill>
          <a:blip r:embed="rId3"/>
          <a:stretch>
            <a:fillRect/>
          </a:stretch>
        </p:blipFill>
        <p:spPr bwMode="auto">
          <a:xfrm>
            <a:off x="609600" y="1574800"/>
            <a:ext cx="10972800" cy="3429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rétthyrndum þríhyrningi. Grunnlínan er 12 að lengd og hæðin 5. Hornið milli grunnlínunnar og hæðarinnar er 90 gráður, hornið milli grunnlínunnar og langhliðarinnar er θ og hornið milli hæðarinnar og langhliðarinnar er α gráður.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7.4 Formúlur sem breyta summu í margfeldi og margfeldi í summu</a:t>
            </a:r>
          </a:p>
        </p:txBody>
      </p:sp>
      <p:sp>
        <p:nvSpPr>
          <p:cNvPr id="3" name="Content Placeholder 2"/>
          <p:cNvSpPr>
            <a:spLocks noGrp="1"/>
          </p:cNvSpPr>
          <p:nvPr>
            <p:ph idx="1"/>
          </p:nvPr>
        </p:nvSpPr>
        <p:spPr/>
        <p:txBody>
          <a:bodyPr/>
          <a:lstStyle/>
          <a:p>
            <a:pPr marL="0" lvl="0" indent="0">
              <a:buNone/>
            </a:pPr>
            <a:r>
              <a:rPr b="1"/>
              <a:t>Námsmarkmið</a:t>
            </a:r>
          </a:p>
          <a:p>
            <a:pPr lvl="0"/>
            <a:r>
              <a:rPr/>
              <a:t>Rita margfeldi sem summur.</a:t>
            </a:r>
          </a:p>
          <a:p>
            <a:pPr lvl="0"/>
            <a:r>
              <a:rPr/>
              <a:t>Rita summur sem margfeldi.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Formúlur sem breyta summu í margfeldi og margfeldi í summu</a:t>
            </a:r>
            <a:endParaRPr dirty="0"/>
          </a:p>
        </p:txBody>
      </p:sp>
      <p:pic>
        <p:nvPicPr>
          <p:cNvPr id="3" name="Picture 1" descr="Photo of the UCLA marching band."/>
          <p:cNvPicPr>
            <a:picLocks noGrp="1" noChangeAspect="1"/>
          </p:cNvPicPr>
          <p:nvPr/>
        </p:nvPicPr>
        <p:blipFill>
          <a:blip r:embed="rId3"/>
          <a:stretch>
            <a:fillRect/>
          </a:stretch>
        </p:blipFill>
        <p:spPr bwMode="auto">
          <a:xfrm>
            <a:off x="2628900" y="952500"/>
            <a:ext cx="693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Lúðrasveit UCLA (mynd: Eric Chan, Flickr).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Formúlur sem breyta summu í margfeldi og margfeldi í summu</a:t>
            </a:r>
            <a:endParaRPr dirty="0"/>
          </a:p>
        </p:txBody>
      </p:sp>
      <p:pic>
        <p:nvPicPr>
          <p:cNvPr id="3" name="Picture 1" descr="Graf hljóðbylgju fyrir tóninn A frá 0 til .01. Hún er lotubundið fall, líkt og sin og cos."/>
          <p:cNvPicPr>
            <a:picLocks noGrp="1" noChangeAspect="1"/>
          </p:cNvPicPr>
          <p:nvPr/>
        </p:nvPicPr>
        <p:blipFill>
          <a:blip r:embed="rId3"/>
          <a:stretch>
            <a:fillRect/>
          </a:stretch>
        </p:blipFill>
        <p:spPr bwMode="auto">
          <a:xfrm>
            <a:off x="609600" y="1689100"/>
            <a:ext cx="10972800" cy="3200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hljóðbylgju fyrir tóninn A frá 0 til .01. Hún er lotubundið fall, líkt og sin og cos.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7.5 Lausnir hornafallajafna (1 af 2)</a:t>
            </a:r>
          </a:p>
        </p:txBody>
      </p:sp>
      <p:sp>
        <p:nvSpPr>
          <p:cNvPr id="3" name="Content Placeholder 2"/>
          <p:cNvSpPr>
            <a:spLocks noGrp="1"/>
          </p:cNvSpPr>
          <p:nvPr>
            <p:ph idx="1"/>
          </p:nvPr>
        </p:nvSpPr>
        <p:spPr/>
        <p:txBody>
          <a:bodyPr/>
          <a:lstStyle/>
          <a:p>
            <a:pPr marL="0" lvl="0" indent="0">
              <a:buNone/>
            </a:pPr>
            <a:r>
              <a:rPr b="1"/>
              <a:t>Námsmarkmið</a:t>
            </a:r>
          </a:p>
          <a:p>
            <a:pPr lvl="0"/>
            <a:r>
              <a:rPr/>
              <a:t>Leysa línulegar hornafallajöfnur með sínus og kósínus.</a:t>
            </a:r>
          </a:p>
          <a:p>
            <a:pPr lvl="0"/>
            <a:r>
              <a:rPr/>
              <a:t>Leysa jöfnur sem innihalda eitt hornafall.</a:t>
            </a:r>
          </a:p>
          <a:p>
            <a:pPr lvl="0"/>
            <a:r>
              <a:rPr/>
              <a:t>Leysa hornafallajöfnur með reiknivél.</a:t>
            </a:r>
          </a:p>
          <a:p>
            <a:pPr lvl="0"/>
            <a:r>
              <a:rPr/>
              <a:t>Leysa hornafallajöfnur sem eru annars stigs að formi.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7.5 Lausnir hornafallajafna (2 af 2)</a:t>
            </a:r>
          </a:p>
        </p:txBody>
      </p:sp>
      <p:sp>
        <p:nvSpPr>
          <p:cNvPr id="3" name="Content Placeholder 2"/>
          <p:cNvSpPr>
            <a:spLocks noGrp="1"/>
          </p:cNvSpPr>
          <p:nvPr>
            <p:ph idx="1"/>
          </p:nvPr>
        </p:nvSpPr>
        <p:spPr/>
        <p:txBody>
          <a:bodyPr/>
          <a:lstStyle/>
          <a:p>
            <a:pPr marL="0" lvl="0" indent="0">
              <a:buNone/>
            </a:pPr>
            <a:r>
              <a:rPr b="1"/>
              <a:t>Námsmarkmið</a:t>
            </a:r>
          </a:p>
          <a:p>
            <a:pPr lvl="0"/>
            <a:r>
              <a:rPr/>
              <a:t>Leysa hornafallajöfnur með grunnsamsemdum.</a:t>
            </a:r>
          </a:p>
          <a:p>
            <a:pPr lvl="0"/>
            <a:r>
              <a:rPr/>
              <a:t>Leysa hornafallajöfnur með margföldum hornum.</a:t>
            </a:r>
          </a:p>
          <a:p>
            <a:pPr lvl="0"/>
            <a:r>
              <a:rPr/>
              <a:t>Leysa verkefni um rétthyrnda þríhyrninga.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Lausnir hornafallajafna </a:t>
            </a:r>
            <a:endParaRPr dirty="0"/>
          </a:p>
        </p:txBody>
      </p:sp>
      <p:pic>
        <p:nvPicPr>
          <p:cNvPr id="3" name="Picture 1" descr="Photo of the Egyptian pyramids near a modern city."/>
          <p:cNvPicPr>
            <a:picLocks noGrp="1" noChangeAspect="1"/>
          </p:cNvPicPr>
          <p:nvPr/>
        </p:nvPicPr>
        <p:blipFill>
          <a:blip r:embed="rId3"/>
          <a:stretch>
            <a:fillRect/>
          </a:stretch>
        </p:blipFill>
        <p:spPr bwMode="auto">
          <a:xfrm>
            <a:off x="609600" y="1536700"/>
            <a:ext cx="10972800" cy="3505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Egypskir pýramídar nálægt nútímaborg. (mynd: Oisin Mulvihill)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Lausnir hornafallajafna </a:t>
            </a:r>
            <a:endParaRPr dirty="0"/>
          </a:p>
        </p:txBody>
      </p:sp>
      <p:pic>
        <p:nvPicPr>
          <p:cNvPr id="3" name="Picture 1" descr="Graf hornanna θ ≈ 1.8235, θ′ ≈ π − 1.8235 ≈ 1.3181 og θ′ ≈ π + 1.3181 ≈ 4.4597."/>
          <p:cNvPicPr>
            <a:picLocks noGrp="1" noChangeAspect="1"/>
          </p:cNvPicPr>
          <p:nvPr/>
        </p:nvPicPr>
        <p:blipFill>
          <a:blip r:embed="rId3"/>
          <a:stretch>
            <a:fillRect/>
          </a:stretch>
        </p:blipFill>
        <p:spPr bwMode="auto">
          <a:xfrm>
            <a:off x="3111500" y="952500"/>
            <a:ext cx="596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hornanna θ ≈ 1.8235, θ′ ≈ π − 1.8235 ≈ 1.3181 og θ′ ≈ π + 1.3181 ≈ 4.4597.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Lausnir hornafallajafna </a:t>
            </a:r>
            <a:endParaRPr dirty="0"/>
          </a:p>
        </p:txBody>
      </p:sp>
      <p:pic>
        <p:nvPicPr>
          <p:cNvPr id="3" name="Picture 1" descr="Graf fallsins 2*(sin(θ))^2 + sin(θ) frá 0 til 2π. Núllstöðvarnar eru 0, π, 7π/6 og 11π/6."/>
          <p:cNvPicPr>
            <a:picLocks noGrp="1" noChangeAspect="1"/>
          </p:cNvPicPr>
          <p:nvPr/>
        </p:nvPicPr>
        <p:blipFill>
          <a:blip r:embed="rId3"/>
          <a:stretch>
            <a:fillRect/>
          </a:stretch>
        </p:blipFill>
        <p:spPr bwMode="auto">
          <a:xfrm>
            <a:off x="609600" y="1358900"/>
            <a:ext cx="10972800" cy="3848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2*(sin(θ))^2 + sin(θ) frá 0 til 2π. Núllstöðvarnar eru 0, π, 7π/6 og 11π/6.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Lausnir hornafallajafna </a:t>
            </a:r>
            <a:endParaRPr dirty="0"/>
          </a:p>
        </p:txBody>
      </p:sp>
      <p:pic>
        <p:nvPicPr>
          <p:cNvPr id="3" name="Picture 1" descr="Einföld mynd af parísarhjóli (hring) og stoðköplum þess, sem mynda rétthyrndan þríhyrning. Annar kapallinn liggur frá miðju hringsins niður á jörð utan hringsins, hornrétt á jörðina, og er 69.5 að lengd. Hinn kapallinn, langhliðin, hefur óþekkta lengd og liggur frá miðju hringsins niður á jörð 23 fetum frá hinum kaplinum. Hann myndar θ gráðu horn við jörðina. Þríhyrningurinn hefur því grunnlínu 23, hæð 69.5, langhlið af óþekktri lengd og θ gráðu horn milli grunnlínu og langhliðar."/>
          <p:cNvPicPr>
            <a:picLocks noGrp="1" noChangeAspect="1"/>
          </p:cNvPicPr>
          <p:nvPr/>
        </p:nvPicPr>
        <p:blipFill>
          <a:blip r:embed="rId3"/>
          <a:stretch>
            <a:fillRect/>
          </a:stretch>
        </p:blipFill>
        <p:spPr bwMode="auto">
          <a:xfrm>
            <a:off x="2019300" y="952500"/>
            <a:ext cx="816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Einföld mynd af parísarhjóli (hring) og stoðköplum þess, sem mynda rétthyrndan þríhyrning. Annar kapallinn liggur frá miðju hringsins niður á jörð utan hringsins, hornrétt á jörðina, og er 69.5 að lengd. Hinn kapallinn, langhliðin, hefur óþekkta lengd og liggur frá miðju hringsins niður á jörð 23 fetum frá hinum kaplinum. Hann myndar θ gráðu horn við jörðina. Þríhyrningurinn hefur því grunnlínu 23, hæð 69.5, langhlið af óþekktri lengd og θ gráðu horn milli grunnlínu og langhliðar.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Lausnir hornafallajafna </a:t>
            </a:r>
            <a:endParaRPr dirty="0"/>
          </a:p>
        </p:txBody>
      </p:sp>
      <p:pic>
        <p:nvPicPr>
          <p:cNvPr id="3" name="Picture 1" descr="Mynd af rétthyrndum þríhyrningi með grunnlínu af lengd a, hæð af lengd b og langhlið af lengd 4a. Mótlægt hæðinni er θ gráðu horn og mótlægt langhliðinni er 90 gráðu horn."/>
          <p:cNvPicPr>
            <a:picLocks noGrp="1" noChangeAspect="1"/>
          </p:cNvPicPr>
          <p:nvPr/>
        </p:nvPicPr>
        <p:blipFill>
          <a:blip r:embed="rId3"/>
          <a:stretch>
            <a:fillRect/>
          </a:stretch>
        </p:blipFill>
        <p:spPr bwMode="auto">
          <a:xfrm>
            <a:off x="609600" y="965200"/>
            <a:ext cx="10972800" cy="4635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rétthyrndum þríhyrningi með grunnlínu af lengd a, hæð af lengd b og langhlið af lengd 4a. Mótlægt hæðinni er θ gráðu horn og mótlægt langhliðinni er 90 gráðu horn.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7.6 Líkangerð með hornaföllum</a:t>
            </a:r>
          </a:p>
        </p:txBody>
      </p:sp>
      <p:sp>
        <p:nvSpPr>
          <p:cNvPr id="3" name="Content Placeholder 2"/>
          <p:cNvSpPr>
            <a:spLocks noGrp="1"/>
          </p:cNvSpPr>
          <p:nvPr>
            <p:ph idx="1"/>
          </p:nvPr>
        </p:nvSpPr>
        <p:spPr/>
        <p:txBody>
          <a:bodyPr/>
          <a:lstStyle/>
          <a:p>
            <a:pPr marL="0" lvl="0" indent="0">
              <a:buNone/>
            </a:pPr>
            <a:r>
              <a:rPr b="1"/>
              <a:t>Námsmarkmið</a:t>
            </a:r>
          </a:p>
          <a:p>
            <a:pPr lvl="0"/>
            <a:r>
              <a:rPr/>
              <a:t>Ákvarða útslag og lotu sínuslaga falla.</a:t>
            </a:r>
          </a:p>
          <a:p>
            <a:pPr lvl="0"/>
            <a:r>
              <a:rPr/>
              <a:t>Setja fram líkön með jöfnum og teikna gröf sínuslaga falla.</a:t>
            </a:r>
          </a:p>
          <a:p>
            <a:pPr lvl="0"/>
            <a:r>
              <a:rPr/>
              <a:t>Setja fram líkön af lotubundinni hegðun.</a:t>
            </a:r>
          </a:p>
          <a:p>
            <a:pPr lvl="0"/>
            <a:r>
              <a:rPr/>
              <a:t>Setja fram líkön með sveifluhreyfiföllum.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Líkangerð með hornaföllum</a:t>
            </a:r>
            <a:endParaRPr dirty="0"/>
          </a:p>
        </p:txBody>
      </p:sp>
      <p:pic>
        <p:nvPicPr>
          <p:cNvPr id="3" name="Picture 1" descr="Photo of the top part of a clock."/>
          <p:cNvPicPr>
            <a:picLocks noGrp="1" noChangeAspect="1"/>
          </p:cNvPicPr>
          <p:nvPr/>
        </p:nvPicPr>
        <p:blipFill>
          <a:blip r:embed="rId3"/>
          <a:stretch>
            <a:fillRect/>
          </a:stretch>
        </p:blipFill>
        <p:spPr bwMode="auto">
          <a:xfrm>
            <a:off x="25908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Vísar klukku hreyfast lotubundið: þeir koma aftur í sömu stöður á tólf klukkustunda fresti. (mynd: „zoutedrop“/Flickr)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Líkangerð með hornaföllum</a:t>
            </a:r>
            <a:endParaRPr dirty="0"/>
          </a:p>
        </p:txBody>
      </p:sp>
      <p:pic>
        <p:nvPicPr>
          <p:cNvPr id="3" name="Picture 1" descr="Five graphs, side by side, each showing a manipulation to the former. (A) has y=sin(x). (B) has y=2sin(x), which has double the amplitude. (C) has y=2sin(4x), which quadrupled the frequency (or quartered the period). (D) has y=2sin(4x-pi/2), which shifted it on the x-axis by pi/2. (E) has y=2sin(4x-pi/2) + 2, which shifted it on the y-axis by 2."/>
          <p:cNvPicPr>
            <a:picLocks noGrp="1" noChangeAspect="1"/>
          </p:cNvPicPr>
          <p:nvPr/>
        </p:nvPicPr>
        <p:blipFill>
          <a:blip r:embed="rId3"/>
          <a:stretch>
            <a:fillRect/>
          </a:stretch>
        </p:blipFill>
        <p:spPr bwMode="auto">
          <a:xfrm>
            <a:off x="1993900" y="952500"/>
            <a:ext cx="820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Grunngrafið er y = sin x. (b) Þegar útslagið eykst úr 1 í 2 fæst grafið y = 2sin x. (c) Lotan er 2π/B; þegar B = 4 er hún π/2, svo grafið lýkur einni sveiflu á π/2 einingum. (d) Lárétta hliðrunin er C/B = (π/2)/4 = π/8. (e) Að lokum er grafið hliðrað upp um D = 2 einingar.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Líkangerð með hornaföllum</a:t>
            </a:r>
            <a:endParaRPr dirty="0"/>
          </a:p>
        </p:txBody>
      </p:sp>
      <p:pic>
        <p:nvPicPr>
          <p:cNvPr id="3" name="Picture 1" descr="Graf fallsins y=2sin(1/4 x) frá 0 til 8π, sem er ein heil sveifla. Útslagið er 2 og lotan er 8π."/>
          <p:cNvPicPr>
            <a:picLocks noGrp="1" noChangeAspect="1"/>
          </p:cNvPicPr>
          <p:nvPr/>
        </p:nvPicPr>
        <p:blipFill>
          <a:blip r:embed="rId3"/>
          <a:stretch>
            <a:fillRect/>
          </a:stretch>
        </p:blipFill>
        <p:spPr bwMode="auto">
          <a:xfrm>
            <a:off x="863600" y="952500"/>
            <a:ext cx="1046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y=2sin(1/4 x) frá 0 til 8π, sem er ein heil sveifla. Útslagið er 2 og lotan er 8π.</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Líkangerð með hornaföllum</a:t>
            </a:r>
            <a:endParaRPr dirty="0"/>
          </a:p>
        </p:txBody>
      </p:sp>
      <p:pic>
        <p:nvPicPr>
          <p:cNvPr id="3" name="Picture 1" descr="Graf fallsins y=-3sin(2x+π/2) frá -π/4 til 3π/2, sem er ein heil sveifla. Útslagið er 3 og lotan er π."/>
          <p:cNvPicPr>
            <a:picLocks noGrp="1" noChangeAspect="1"/>
          </p:cNvPicPr>
          <p:nvPr/>
        </p:nvPicPr>
        <p:blipFill>
          <a:blip r:embed="rId3"/>
          <a:stretch>
            <a:fillRect/>
          </a:stretch>
        </p:blipFill>
        <p:spPr bwMode="auto">
          <a:xfrm>
            <a:off x="2209800" y="952500"/>
            <a:ext cx="777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y=-3sin(2x+π/2) frá -π/4 til 3π/2, sem er ein heil sveifla. Útslagið er 3 og lotan er π.</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Líkangerð með hornaföllum</a:t>
            </a:r>
            <a:endParaRPr dirty="0"/>
          </a:p>
        </p:txBody>
      </p:sp>
      <p:pic>
        <p:nvPicPr>
          <p:cNvPr id="3" name="Picture 1" descr="Graf fallsins y=cos(x) + 3 frá -π/2 til 5π/2. Útslagið og lotan eru þau sömu og hjá grunngrafinu y=cos(x), en öllu grafinu er hliðrað upp um 3 einingar eftir y-ásnum."/>
          <p:cNvPicPr>
            <a:picLocks noGrp="1" noChangeAspect="1"/>
          </p:cNvPicPr>
          <p:nvPr/>
        </p:nvPicPr>
        <p:blipFill>
          <a:blip r:embed="rId3"/>
          <a:stretch>
            <a:fillRect/>
          </a:stretch>
        </p:blipFill>
        <p:spPr bwMode="auto">
          <a:xfrm>
            <a:off x="1943100" y="952500"/>
            <a:ext cx="831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y=cos(x) + 3 frá -π/2 til 5π/2. Útslagið og lotan eru þau sömu og hjá grunngrafinu y=cos(x), en öllu grafinu er hliðrað upp um 3 einingar eftir y-ásnum.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Líkangerð með hornaföllum</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829031010"/>
                  </p:ext>
                </p:extLst>
              </p:nvPr>
            </p:nvGraphicFramePr>
            <p:xfrm>
              <a:off x="609600" y="952500"/>
              <a:ext cx="10972800" cy="970788"/>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970788"/>
              </a:xfrm>
              <a:prstGeom prst="rect">
                <a:avLst/>
              </a:prstGeom>
            </p:spPr>
          </p:pic>
        </mc:Fallback>
      </mc:AlternateContent>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Líkangerð með hornaföllum</a:t>
            </a:r>
            <a:endParaRPr dirty="0"/>
          </a:p>
        </p:txBody>
      </p:sp>
      <p:pic>
        <p:nvPicPr>
          <p:cNvPr id="3" name="Picture 1" descr="Graf y=cos(x) frá -π/2 til 5π/2."/>
          <p:cNvPicPr>
            <a:picLocks noGrp="1" noChangeAspect="1"/>
          </p:cNvPicPr>
          <p:nvPr/>
        </p:nvPicPr>
        <p:blipFill>
          <a:blip r:embed="rId3"/>
          <a:stretch>
            <a:fillRect/>
          </a:stretch>
        </p:blipFill>
        <p:spPr bwMode="auto">
          <a:xfrm>
            <a:off x="863600" y="952500"/>
            <a:ext cx="1046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y=cos(x) frá -π/2 til 5π/2.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Líkangerð með hornaföllum</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24021506"/>
                  </p:ext>
                </p:extLst>
              </p:nvPr>
            </p:nvGraphicFramePr>
            <p:xfrm>
              <a:off x="609600" y="952500"/>
              <a:ext cx="10972800" cy="970788"/>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=−4 </m:t>
                                </m:r>
                                <m:r>
                                  <m:rPr>
                                    <m:sty m:val="p"/>
                                  </m:rPr>
                                  <a:rPr>
                                    <a:latin typeface="Cambria Math" panose="02040503050406030204" pitchFamily="18" charset="0"/>
                                  </a:rPr>
                                  <m:t>cos</m:t>
                                </m:r>
                                <m:d>
                                  <m:dPr>
                                    <m:ctrlPr>
                                      <a:rPr i="1">
                                        <a:latin typeface="Cambria Math" panose="02040503050406030204" pitchFamily="18" charset="0"/>
                                      </a:rPr>
                                    </m:ctrlPr>
                                  </m:dPr>
                                  <m:e>
                                    <m:r>
                                      <a:rPr>
                                        <a:latin typeface="Cambria Math" panose="02040503050406030204" pitchFamily="18" charset="0"/>
                                      </a:rPr>
                                      <m:t>𝜋</m:t>
                                    </m:r>
                                    <m:r>
                                      <a:rPr>
                                        <a:latin typeface="Cambria Math" panose="02040503050406030204" pitchFamily="18" charset="0"/>
                                      </a:rPr>
                                      <m:t>𝑥</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970788"/>
              </a:xfrm>
              <a:prstGeom prst="rect">
                <a:avLst/>
              </a:prstGeom>
            </p:spPr>
          </p:pic>
        </mc:Fallback>
      </mc:AlternateContent>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Líkangerð með hornaföllum</a:t>
            </a:r>
            <a:endParaRPr dirty="0"/>
          </a:p>
        </p:txBody>
      </p:sp>
      <p:pic>
        <p:nvPicPr>
          <p:cNvPr id="3" name="Picture 1" descr="Graf y=-4cos(π*x), teiknað út frá fimm lykilpunktum sem skipta lotunni í fjögur jafnlöng bil. Punktarnir eru við 0, 1/2, 1, 3/2 og 2."/>
          <p:cNvPicPr>
            <a:picLocks noGrp="1" noChangeAspect="1"/>
          </p:cNvPicPr>
          <p:nvPr/>
        </p:nvPicPr>
        <p:blipFill>
          <a:blip r:embed="rId3"/>
          <a:stretch>
            <a:fillRect/>
          </a:stretch>
        </p:blipFill>
        <p:spPr bwMode="auto">
          <a:xfrm>
            <a:off x="2971800" y="952500"/>
            <a:ext cx="624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y=-4cos(π*x), teiknað út frá fimm lykilpunktum sem skipta lotunni í fjögur jafnlöng bil. Punktarnir eru við 0, 1/2, 1, 3/2 og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Líkangerð með hornaföllum</a:t>
            </a:r>
            <a:endParaRPr dirty="0"/>
          </a:p>
        </p:txBody>
      </p:sp>
      <p:pic>
        <p:nvPicPr>
          <p:cNvPr id="3" name="Picture 1" descr="Table showing average monthly temperatures in degrees Fahrenheit:&#10;&#10;January → 42.5°F&#10;February → 44.5°F&#10;March → 48.5°F&#10;April → 52.5°F&#10;May → 58°F&#10;June → 63°F&#10;July → 68.5°F&#10;August → 69°F&#10;September → 64.5°F&#10;October → 55.5°F&#10;November → 46.5°F&#10;December → 43.5°F&#10;"/>
          <p:cNvPicPr>
            <a:picLocks noGrp="1" noChangeAspect="1"/>
          </p:cNvPicPr>
          <p:nvPr/>
        </p:nvPicPr>
        <p:blipFill>
          <a:blip r:embed="rId2"/>
          <a:stretch>
            <a:fillRect/>
          </a:stretch>
        </p:blipFill>
        <p:spPr bwMode="auto">
          <a:xfrm>
            <a:off x="5003800" y="952500"/>
            <a:ext cx="2171700" cy="5168900"/>
          </a:xfrm>
          <a:prstGeom prst="rect">
            <a:avLst/>
          </a:prstGeom>
          <a:noFill/>
          <a:ln w="9525">
            <a:noFill/>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Líkangerð með hornaföllum</a:t>
            </a:r>
            <a:endParaRPr dirty="0"/>
          </a:p>
        </p:txBody>
      </p:sp>
      <p:pic>
        <p:nvPicPr>
          <p:cNvPr id="3" name="Picture 1" descr="Graf jöfnunnar y=13.3sin(π/6 x - 2π/3) + 55.8. Meðalgildið y=55.8 er sýnt með láréttri punktalínu og útslagið er 13.3."/>
          <p:cNvPicPr>
            <a:picLocks noGrp="1" noChangeAspect="1"/>
          </p:cNvPicPr>
          <p:nvPr/>
        </p:nvPicPr>
        <p:blipFill>
          <a:blip r:embed="rId3"/>
          <a:stretch>
            <a:fillRect/>
          </a:stretch>
        </p:blipFill>
        <p:spPr bwMode="auto">
          <a:xfrm>
            <a:off x="2667000" y="952500"/>
            <a:ext cx="685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jöfnunnar y=13.3sin(π/6 x - 2π/3) + 55.8. Meðalgildið y=55.8 er sýnt með láréttri punktalínu og útslagið er 13.3.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4</a:t>
            </a:r>
            <a:r>
              <a:rPr lang="en-US" dirty="0">
                <a:solidFill>
                  <a:srgbClr val="548235"/>
                </a:solidFill>
              </a:rPr>
              <a:t> – Líkangerð með hornaföllum</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r>
                            <a:t>Punktar sem á að merkja inn</a:t>
                          </a:r>
                        </a:p>
                      </a:txBody>
                      <a:tcPr/>
                    </a:tc>
                    <a:extLst>
                      <a:ext uri="{0D108BD9-81ED-4DB2-BD59-A6C34878D82A}">
                        <a16:rowId xmlns:a16="http://schemas.microsoft.com/office/drawing/2014/main" val="10000"/>
                      </a:ext>
                    </a:extLst>
                  </a:tr>
                  <a:tr h="0">
                    <a:tc>
                      <a:txBody>
                        <a:bodyPr/>
                        <a:lstStyle/>
                        <a:p>
                          <a:pPr marL="0" lvl="0" indent="0">
                            <a:buNone/>
                          </a:pPr>
                          <a:r>
                            <a:t>Hádegi</a:t>
                          </a:r>
                        </a:p>
                      </a:txBody>
                      <a:tcPr/>
                    </a:tc>
                    <a:tc>
                      <a:txBody>
                        <a:bodyPr/>
                        <a:lstStyle/>
                        <a:p>
                          <a:pPr marL="0" lvl="0" indent="0">
                            <a:buNone/>
                          </a:pPr>
                          <a:r>
                            <a:t>30 tommur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0,30</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Kl. 15</a:t>
                          </a:r>
                        </a:p>
                      </a:txBody>
                      <a:tcPr/>
                    </a:tc>
                    <a:tc>
                      <a:txBody>
                        <a:bodyPr/>
                        <a:lstStyle/>
                        <a:p>
                          <a:pPr marL="0" lvl="0" indent="0">
                            <a:buNone/>
                          </a:pPr>
                          <a:r>
                            <a:t>54 tommur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3,54</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Kl. 18</a:t>
                          </a:r>
                        </a:p>
                      </a:txBody>
                      <a:tcPr/>
                    </a:tc>
                    <a:tc>
                      <a:txBody>
                        <a:bodyPr/>
                        <a:lstStyle/>
                        <a:p>
                          <a:pPr marL="0" lvl="0" indent="0">
                            <a:buNone/>
                          </a:pPr>
                          <a:r>
                            <a:t>78 tommur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6,78</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Kl. 21</a:t>
                          </a:r>
                        </a:p>
                      </a:txBody>
                      <a:tcPr/>
                    </a:tc>
                    <a:tc>
                      <a:txBody>
                        <a:bodyPr/>
                        <a:lstStyle/>
                        <a:p>
                          <a:pPr marL="0" lvl="0" indent="0">
                            <a:buNone/>
                          </a:pPr>
                          <a:r>
                            <a:t>54 tommur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9,54</m:t>
                                    </m:r>
                                  </m:e>
                                </m:d>
                              </m:oMath>
                            </m:oMathPara>
                          </a14:m>
                          <a:endParaRPr/>
                        </a:p>
                      </a:txBody>
                      <a:tcPr/>
                    </a:tc>
                    <a:extLst>
                      <a:ext uri="{0D108BD9-81ED-4DB2-BD59-A6C34878D82A}">
                        <a16:rowId xmlns:a16="http://schemas.microsoft.com/office/drawing/2014/main" val="10004"/>
                      </a:ext>
                    </a:extLst>
                  </a:tr>
                  <a:tr h="0">
                    <a:tc>
                      <a:txBody>
                        <a:bodyPr/>
                        <a:lstStyle/>
                        <a:p>
                          <a:pPr marL="0" lvl="0" indent="0">
                            <a:buNone/>
                          </a:pPr>
                          <a:r>
                            <a:t>Miðnætti</a:t>
                          </a:r>
                        </a:p>
                      </a:txBody>
                      <a:tcPr/>
                    </a:tc>
                    <a:tc>
                      <a:txBody>
                        <a:bodyPr/>
                        <a:lstStyle/>
                        <a:p>
                          <a:pPr marL="0" lvl="0" indent="0">
                            <a:buNone/>
                          </a:pPr>
                          <a:r>
                            <a:t>30 tommur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12,30</m:t>
                                    </m:r>
                                  </m:e>
                                </m:d>
                              </m:oMath>
                            </m:oMathPara>
                          </a14:m>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94560"/>
              </a:xfrm>
              <a:prstGeom prst="rect">
                <a:avLst/>
              </a:prstGeom>
            </p:spPr>
          </p:pic>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Líkangerð með hornaföllum</a:t>
            </a:r>
            <a:endParaRPr dirty="0"/>
          </a:p>
        </p:txBody>
      </p:sp>
      <p:pic>
        <p:nvPicPr>
          <p:cNvPr id="3" name="Picture 1" descr="Graf fallsins y=-24cos(π/6 x)+54, teiknað út frá lykilpunktunum fimm: (0,30), (3,54), (6,78), (9,54), (12,30)."/>
          <p:cNvPicPr>
            <a:picLocks noGrp="1" noChangeAspect="1"/>
          </p:cNvPicPr>
          <p:nvPr/>
        </p:nvPicPr>
        <p:blipFill>
          <a:blip r:embed="rId3"/>
          <a:stretch>
            <a:fillRect/>
          </a:stretch>
        </p:blipFill>
        <p:spPr bwMode="auto">
          <a:xfrm>
            <a:off x="3200400" y="952500"/>
            <a:ext cx="579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y=-24cos(π/6 x)+54, teiknað út frá lykilpunktunum fimm: (0,30), (3,54), (6,78), (9,54), (12,30).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Líkangerð með hornaföllum</a:t>
            </a:r>
            <a:endParaRPr dirty="0"/>
          </a:p>
        </p:txBody>
      </p:sp>
      <p:pic>
        <p:nvPicPr>
          <p:cNvPr id="3" name="Picture 1" descr="Graf fallsins y=4cos(π/6 t) + 11 frá 0 til 12. Miðlínan er y=11 og þrír lykilpunktar eru (0,15), (6,7) og (12, 15)."/>
          <p:cNvPicPr>
            <a:picLocks noGrp="1" noChangeAspect="1"/>
          </p:cNvPicPr>
          <p:nvPr/>
        </p:nvPicPr>
        <p:blipFill>
          <a:blip r:embed="rId3"/>
          <a:stretch>
            <a:fillRect/>
          </a:stretch>
        </p:blipFill>
        <p:spPr bwMode="auto">
          <a:xfrm>
            <a:off x="2654300" y="952500"/>
            <a:ext cx="688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y=4cos(π/6 t) + 11 frá 0 til 12. Miðlínan er y=11 og þrír lykilpunktar eru (0,15), (6,7) og (12,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Líkangerð með hornaföllum</a:t>
            </a:r>
            <a:endParaRPr dirty="0"/>
          </a:p>
        </p:txBody>
      </p:sp>
      <p:pic>
        <p:nvPicPr>
          <p:cNvPr id="3" name="Picture 1" descr="Graph of the function f(t) = 20sin(160 * pi * t) + 100 for blood pressure. The midline is at 100."/>
          <p:cNvPicPr>
            <a:picLocks noGrp="1" noChangeAspect="1"/>
          </p:cNvPicPr>
          <p:nvPr/>
        </p:nvPicPr>
        <p:blipFill>
          <a:blip r:embed="rId3"/>
          <a:stretch>
            <a:fillRect/>
          </a:stretch>
        </p:blipFill>
        <p:spPr bwMode="auto">
          <a:xfrm>
            <a:off x="1295400" y="952500"/>
            <a:ext cx="960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Blóðþrýstingsgildið á grafinu er 120/80 (hámark/lágmark).</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Líkangerð með hornaföllum</a:t>
            </a:r>
            <a:endParaRPr dirty="0"/>
          </a:p>
        </p:txBody>
      </p:sp>
      <p:pic>
        <p:nvPicPr>
          <p:cNvPr id="3" name="Picture 1" descr="Graph of the function y=5sin(3t) from 0 to 2pi/3. The five key points are (0,0), (pi/6, 5), (pi/3, 0), (pi/2, -5), (2pi/3, 0)."/>
          <p:cNvPicPr>
            <a:picLocks noGrp="1" noChangeAspect="1"/>
          </p:cNvPicPr>
          <p:nvPr/>
        </p:nvPicPr>
        <p:blipFill>
          <a:blip r:embed="rId3"/>
          <a:stretch>
            <a:fillRect/>
          </a:stretch>
        </p:blipFill>
        <p:spPr bwMode="auto">
          <a:xfrm>
            <a:off x="3606800" y="952500"/>
            <a:ext cx="499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y=5sin(3t) frá 0 til 2π/3. Lykilpunktarnir fimm eru (0,0), (π/6, 5), (π/3, 0), (π/2, -5), (2π/3, 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Líkangerð með hornaföllum</a:t>
            </a:r>
            <a:endParaRPr dirty="0"/>
          </a:p>
        </p:txBody>
      </p:sp>
      <p:pic>
        <p:nvPicPr>
          <p:cNvPr id="3" name="Picture 1" descr="Graf fallsins y=6cos(π t) frá 0 til 3."/>
          <p:cNvPicPr>
            <a:picLocks noGrp="1" noChangeAspect="1"/>
          </p:cNvPicPr>
          <p:nvPr/>
        </p:nvPicPr>
        <p:blipFill>
          <a:blip r:embed="rId3"/>
          <a:stretch>
            <a:fillRect/>
          </a:stretch>
        </p:blipFill>
        <p:spPr bwMode="auto">
          <a:xfrm>
            <a:off x="3492500" y="952500"/>
            <a:ext cx="520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y=6cos(π t) frá 0 til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Líkangerð með hornaföllum</a:t>
            </a:r>
            <a:endParaRPr dirty="0"/>
          </a:p>
        </p:txBody>
      </p:sp>
      <p:pic>
        <p:nvPicPr>
          <p:cNvPr id="3" name="Picture 1" descr="Graf fallsins y=5cos(π/2 t) frá 0 til 4."/>
          <p:cNvPicPr>
            <a:picLocks noGrp="1" noChangeAspect="1"/>
          </p:cNvPicPr>
          <p:nvPr/>
        </p:nvPicPr>
        <p:blipFill>
          <a:blip r:embed="rId3"/>
          <a:stretch>
            <a:fillRect/>
          </a:stretch>
        </p:blipFill>
        <p:spPr bwMode="auto">
          <a:xfrm>
            <a:off x="3340100" y="952500"/>
            <a:ext cx="552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y=5cos(π/2 t) frá 0 til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Líkangerð með hornaföllum</a:t>
            </a:r>
            <a:endParaRPr dirty="0"/>
          </a:p>
        </p:txBody>
      </p:sp>
      <p:pic>
        <p:nvPicPr>
          <p:cNvPr id="3" name="Picture 1" descr="Graf fyrsta gormakerfisins, f(t) = 10(e^(-.5t))cos(π*t), sem hefur mikið útslag í upphafi en hún minnkar hratt."/>
          <p:cNvPicPr>
            <a:picLocks noGrp="1" noChangeAspect="1"/>
          </p:cNvPicPr>
          <p:nvPr/>
        </p:nvPicPr>
        <p:blipFill>
          <a:blip r:embed="rId3"/>
          <a:stretch>
            <a:fillRect/>
          </a:stretch>
        </p:blipFill>
        <p:spPr bwMode="auto">
          <a:xfrm>
            <a:off x="3352800" y="952500"/>
            <a:ext cx="5486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fyrsta gormakerfisins, f(t) = 10(e^(-.5t))cos(π*t), sem hefur mikið útslag í upphafi en hún minnkar hratt.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Líkangerð með hornaföllum</a:t>
            </a:r>
            <a:endParaRPr dirty="0"/>
          </a:p>
        </p:txBody>
      </p:sp>
      <p:pic>
        <p:nvPicPr>
          <p:cNvPr id="3" name="Picture 1" descr="Graf f(t) = 10(e^(-.1t))cos(π*t), sem hefur mikið útslag í upphafi en hún minnkar hægt (tíðnin er þó há)."/>
          <p:cNvPicPr>
            <a:picLocks noGrp="1" noChangeAspect="1"/>
          </p:cNvPicPr>
          <p:nvPr/>
        </p:nvPicPr>
        <p:blipFill>
          <a:blip r:embed="rId3"/>
          <a:stretch>
            <a:fillRect/>
          </a:stretch>
        </p:blipFill>
        <p:spPr bwMode="auto">
          <a:xfrm>
            <a:off x="3619500" y="952500"/>
            <a:ext cx="495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f(t) = 10(e^(-.1t))cos(π*t), sem hefur mikið útslag í upphafi en hún minnkar hægt (tíðnin er þó há).</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Líkangerð með hornaföllum</a:t>
            </a:r>
            <a:endParaRPr dirty="0"/>
          </a:p>
        </p:txBody>
      </p:sp>
      <p:pic>
        <p:nvPicPr>
          <p:cNvPr id="3" name="Picture 1" descr="Graf fallsins f(t) = 20(e^(-.05t))cos(π/2 * t), sem hefur mikið útslag í upphafi en hún minnkar hægt."/>
          <p:cNvPicPr>
            <a:picLocks noGrp="1" noChangeAspect="1"/>
          </p:cNvPicPr>
          <p:nvPr/>
        </p:nvPicPr>
        <p:blipFill>
          <a:blip r:embed="rId3"/>
          <a:stretch>
            <a:fillRect/>
          </a:stretch>
        </p:blipFill>
        <p:spPr bwMode="auto">
          <a:xfrm>
            <a:off x="3657600" y="952500"/>
            <a:ext cx="488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f(t) = 20(e^(-.05t))cos(π/2 * t), sem hefur mikið útslag í upphafi en hún minnkar hægt.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Líkangerð með hornaföllum</a:t>
            </a:r>
            <a:endParaRPr dirty="0"/>
          </a:p>
        </p:txBody>
      </p:sp>
      <p:pic>
        <p:nvPicPr>
          <p:cNvPr id="3" name="Picture 1" descr="Graf fallsins f(t) = 2(e^(-1.5t))cos(6π * t), sem hefur lítið útslag í upphafi og nálgast fljótt beina línu."/>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f(t) = 2(e^(-1.5t))cos(6π * t), sem hefur lítið útslag í upphafi og nálgast fljótt beina línu.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Líkangerð með hornaföllum</a:t>
            </a:r>
            <a:endParaRPr dirty="0"/>
          </a:p>
        </p:txBody>
      </p:sp>
      <p:pic>
        <p:nvPicPr>
          <p:cNvPr id="3" name="Picture 1" descr="Graf fallsins f(t) = 7(e^(-10t))sin(12t), sem nær snögglega hámarki nálægt t=0 og verður fljótt næstum að beinni línu."/>
          <p:cNvPicPr>
            <a:picLocks noGrp="1" noChangeAspect="1"/>
          </p:cNvPicPr>
          <p:nvPr/>
        </p:nvPicPr>
        <p:blipFill>
          <a:blip r:embed="rId3"/>
          <a:stretch>
            <a:fillRect/>
          </a:stretch>
        </p:blipFill>
        <p:spPr bwMode="auto">
          <a:xfrm>
            <a:off x="2197100" y="952500"/>
            <a:ext cx="779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f(t) = 7(e^(-10t))sin(12t), sem nær snögglega hámarki nálægt t=0 og verður fljótt næstum að beinni línu.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Líkangerð með hornaföllum</a:t>
            </a:r>
            <a:endParaRPr dirty="0"/>
          </a:p>
        </p:txBody>
      </p:sp>
      <p:pic>
        <p:nvPicPr>
          <p:cNvPr id="3" name="Picture 1" descr="Graf fallsins f(t) = .3e^(-.2t)sin(40π*t), sem hefur lítið útslag sem minnkar hratt svo grafið virðist vera bein lína. Tíðnin er svo há að í þessum kvarða lítur graf fallsins út eins og samfelldur flötur. Stækkaði hluti grafsins sýnir raunverulega sínuslaga grafmynd fallsins."/>
          <p:cNvPicPr>
            <a:picLocks noGrp="1" noChangeAspect="1"/>
          </p:cNvPicPr>
          <p:nvPr/>
        </p:nvPicPr>
        <p:blipFill>
          <a:blip r:embed="rId3"/>
          <a:stretch>
            <a:fillRect/>
          </a:stretch>
        </p:blipFill>
        <p:spPr bwMode="auto">
          <a:xfrm>
            <a:off x="1701800" y="952500"/>
            <a:ext cx="880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f(t) = .3e^(-.2t)sin(40π*t), sem hefur lítið útslag sem minnkar hratt svo grafið virðist vera bein lína. Tíðnin er svo há að í þessum kvarða lítur graf fallsins út eins og samfelldur flötur. Stækkaði hluti grafsins sýnir raunverulega sínuslaga grafmynd fallsins.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Líkangerð með hornaföllum</a:t>
            </a:r>
            <a:endParaRPr dirty="0"/>
          </a:p>
        </p:txBody>
      </p:sp>
      <p:pic>
        <p:nvPicPr>
          <p:cNvPr id="3" name="Picture 1" descr="Graf fallsins y = -5e^(-.35t)cos(2π/3 t) + 10 á bilinu 0 til 24. Í upphafi hefur grafið mikið útslag en nálgast mjög fljótt beina línu."/>
          <p:cNvPicPr>
            <a:picLocks noGrp="1" noChangeAspect="1"/>
          </p:cNvPicPr>
          <p:nvPr/>
        </p:nvPicPr>
        <p:blipFill>
          <a:blip r:embed="rId3"/>
          <a:stretch>
            <a:fillRect/>
          </a:stretch>
        </p:blipFill>
        <p:spPr bwMode="auto">
          <a:xfrm>
            <a:off x="2070100" y="952500"/>
            <a:ext cx="805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 = -5e^(-.35t)cos(2π/3 t) + 10 á bilinu 0 til 24. Í upphafi hefur grafið mikið útslag en nálgast mjög fljótt beina línu.</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22</a:t>
            </a:r>
            <a:r>
              <a:rPr lang="en-US" dirty="0">
                <a:solidFill>
                  <a:srgbClr val="548235"/>
                </a:solidFill>
              </a:rPr>
              <a:t> – Líkangerð með hornaföllum</a:t>
            </a:r>
            <a:endParaRPr dirty="0"/>
          </a:p>
        </p:txBody>
      </p:sp>
      <p:pic>
        <p:nvPicPr>
          <p:cNvPr id="3" name="Picture 1" descr="Graf fallsins f(x) = cos(2π*x)cos(16π*x), sínuslaga falls þar sem útslagið vex og minnkar með reglubundnum hætti."/>
          <p:cNvPicPr>
            <a:picLocks noGrp="1" noChangeAspect="1"/>
          </p:cNvPicPr>
          <p:nvPr/>
        </p:nvPicPr>
        <p:blipFill>
          <a:blip r:embed="rId3"/>
          <a:stretch>
            <a:fillRect/>
          </a:stretch>
        </p:blipFill>
        <p:spPr bwMode="auto">
          <a:xfrm>
            <a:off x="609600" y="1651000"/>
            <a:ext cx="10972800" cy="3263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 = cos(2π*x)cos(16π*x), sínuslaga falls þar sem útslagið vex og minnkar með reglubundnum hætti.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23</a:t>
            </a:r>
            <a:r>
              <a:rPr lang="en-US" dirty="0">
                <a:solidFill>
                  <a:srgbClr val="548235"/>
                </a:solidFill>
              </a:rPr>
              <a:t> – Líkangerð með hornaföllum</a:t>
            </a:r>
            <a:endParaRPr dirty="0"/>
          </a:p>
        </p:txBody>
      </p:sp>
      <p:pic>
        <p:nvPicPr>
          <p:cNvPr id="3" name="Picture 1" descr="Graf fallsins f(x) = cos(2π*x)cos(16π*x), sínuslaga falls þar sem útslagið vex og minnkar með reglubundnum hætti. Rauð umlykjandi föll eru einnig teiknuð yfir grafið, þannig að myndin í heild minnir á DNA-bút (tvöfaldan gorm) sem teygður er eftir x-ásnum."/>
          <p:cNvPicPr>
            <a:picLocks noGrp="1" noChangeAspect="1"/>
          </p:cNvPicPr>
          <p:nvPr/>
        </p:nvPicPr>
        <p:blipFill>
          <a:blip r:embed="rId3"/>
          <a:stretch>
            <a:fillRect/>
          </a:stretch>
        </p:blipFill>
        <p:spPr bwMode="auto">
          <a:xfrm>
            <a:off x="889000" y="952500"/>
            <a:ext cx="1041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 = cos(2π*x)cos(16π*x), sínuslaga falls þar sem útslagið vex og minnkar með reglubundnum hætti. Rauð umlykjandi föll eru einnig teiknuð yfir grafið, þannig að myndin í heild minnir á DNA-bút (tvöfaldan gorm) sem teygður er eftir x-ásnum.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1643527"/>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 4.0 notkunarleyfinu. Heimilt er að afrita það eða breyta því, en geta verður OpenStax og Rice University sem höfunda og tilgreina allar breytingar.</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5080</Words>
  <Application>Microsoft Macintosh PowerPoint</Application>
  <PresentationFormat>Widescreen</PresentationFormat>
  <Paragraphs>317</Paragraphs>
  <Slides>67</Slides>
  <Notes>47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Calibri</vt:lpstr>
      <vt:lpstr>Cambria Math</vt:lpstr>
      <vt:lpstr>Office Theme</vt:lpstr>
      <vt:lpstr>Precalculus 2e</vt:lpstr>
      <vt:lpstr>Chapter outline</vt:lpstr>
      <vt:lpstr>7.1 Simplifying and Verifying Trigonometric Identities</vt:lpstr>
      <vt:lpstr>Figure 1 - Simplifying and Verifying Trigonometric Identities</vt:lpstr>
      <vt:lpstr>Table 1 - Simplifying and Verifying Trigonometric Identities</vt:lpstr>
      <vt:lpstr>Table 2 - Simplifying and Verifying Trigonometric Identities</vt:lpstr>
      <vt:lpstr>Figure 2 - Simplifying and Verifying Trigonometric Identities</vt:lpstr>
      <vt:lpstr>Figure 3 - Simplifying and Verifying Trigonometric Identities</vt:lpstr>
      <vt:lpstr>Table 3 - Simplifying and Verifying Trigonometric Identities</vt:lpstr>
      <vt:lpstr>Table 4 - Simplifying and Verifying Trigonometric Identities</vt:lpstr>
      <vt:lpstr>Figure 4 - Simplifying and Verifying Trigonometric Identities</vt:lpstr>
      <vt:lpstr>7.2 Sum and Difference Identities</vt:lpstr>
      <vt:lpstr>Figure 1 - Sum and Difference Identities</vt:lpstr>
      <vt:lpstr>Figure 2 - Sum and Difference Identities</vt:lpstr>
      <vt:lpstr>Table 1 - Sum and Difference Identities</vt:lpstr>
      <vt:lpstr>Figure 3 - Sum and Difference Identities</vt:lpstr>
      <vt:lpstr>Figure 4 - Sum and Difference Identities</vt:lpstr>
      <vt:lpstr>Figure 5 - Sum and Difference Identities</vt:lpstr>
      <vt:lpstr>Figure 6 - Sum and Difference Identities</vt:lpstr>
      <vt:lpstr>Table 2 - Sum and Difference Identities</vt:lpstr>
      <vt:lpstr>Figure 7 - Sum and Difference Identities</vt:lpstr>
      <vt:lpstr>Figure 8 - Sum and Difference Identities</vt:lpstr>
      <vt:lpstr>7.3 Double-Angle, Half-Angle, and Reduction Formulas</vt:lpstr>
      <vt:lpstr>Figure 1 - Double-Angle, Half-Angle, and Reduction Formulas</vt:lpstr>
      <vt:lpstr>Figure 2 - Double-Angle, Half-Angle, and Reduction Formulas</vt:lpstr>
      <vt:lpstr>Figure 3 - Double-Angle, Half-Angle, and Reduction Formulas</vt:lpstr>
      <vt:lpstr>Figure 4 - Double-Angle, Half-Angle, and Reduction Formulas</vt:lpstr>
      <vt:lpstr>Figure 5 - Double-Angle, Half-Angle, and Reduction Formulas</vt:lpstr>
      <vt:lpstr>7.4 Sum-to-Product and Product-to-Sum Formulas</vt:lpstr>
      <vt:lpstr>Figure 1 - Sum-to-Product and Product-to-Sum Formulas</vt:lpstr>
      <vt:lpstr>Figure 2 - Sum-to-Product and Product-to-Sum Formulas</vt:lpstr>
      <vt:lpstr>7.5 Solving Trigonometric Equations (1 of 2)</vt:lpstr>
      <vt:lpstr>7.5 Solving Trigonometric Equations (2 of 2)</vt:lpstr>
      <vt:lpstr>Figure 1 - Solving Trigonometric Equations </vt:lpstr>
      <vt:lpstr>Figure 2 - Solving Trigonometric Equations </vt:lpstr>
      <vt:lpstr>Figure 3 - Solving Trigonometric Equations </vt:lpstr>
      <vt:lpstr>Figure 4 - Solving Trigonometric Equations </vt:lpstr>
      <vt:lpstr>Figure 5 - Solving Trigonometric Equations </vt:lpstr>
      <vt:lpstr>7.6 Modeling with Trigonometric Functions</vt:lpstr>
      <vt:lpstr>Figure 1 - Modeling with Trigonometric Functions</vt:lpstr>
      <vt:lpstr>Figure 2 - Modeling with Trigonometric Functions</vt:lpstr>
      <vt:lpstr>Figure 3 - Modeling with Trigonometric Functions</vt:lpstr>
      <vt:lpstr>Figure 4 - Modeling with Trigonometric Functions</vt:lpstr>
      <vt:lpstr>Figure 5 - Modeling with Trigonometric Functions</vt:lpstr>
      <vt:lpstr>Table 1 - Modeling with Trigonometric Functions</vt:lpstr>
      <vt:lpstr>Figure 6 - Modeling with Trigonometric Functions</vt:lpstr>
      <vt:lpstr>Table 2 - Modeling with Trigonometric Functions</vt:lpstr>
      <vt:lpstr>Figure 7 - Modeling with Trigonometric Functions</vt:lpstr>
      <vt:lpstr>Table 3 - Modeling with Trigonometric Functions</vt:lpstr>
      <vt:lpstr>Figure 8 - Modeling with Trigonometric Functions</vt:lpstr>
      <vt:lpstr>Table 4 - Modeling with Trigonometric Functions</vt:lpstr>
      <vt:lpstr>Figure 9 - Modeling with Trigonometric Functions</vt:lpstr>
      <vt:lpstr>Figure 10 - Modeling with Trigonometric Functions</vt:lpstr>
      <vt:lpstr>Figure 11 - Modeling with Trigonometric Functions</vt:lpstr>
      <vt:lpstr>Figure 12 - Modeling with Trigonometric Functions</vt:lpstr>
      <vt:lpstr>Figure 13 - Modeling with Trigonometric Functions</vt:lpstr>
      <vt:lpstr>Figure 14 - Modeling with Trigonometric Functions</vt:lpstr>
      <vt:lpstr>Figure 15 - Modeling with Trigonometric Functions</vt:lpstr>
      <vt:lpstr>Figure 16 - Modeling with Trigonometric Functions</vt:lpstr>
      <vt:lpstr>Figure 17 - Modeling with Trigonometric Functions</vt:lpstr>
      <vt:lpstr>Figure 18 - Modeling with Trigonometric Functions</vt:lpstr>
      <vt:lpstr>Figure 19 - Modeling with Trigonometric Functions</vt:lpstr>
      <vt:lpstr>Figure 20 - Modeling with Trigonometric Functions</vt:lpstr>
      <vt:lpstr>Figure 21 - Modeling with Trigonometric Functions</vt:lpstr>
      <vt:lpstr>Figure 22 - Modeling with Trigonometric Functions</vt:lpstr>
      <vt:lpstr>Figure 23 - Modeling with Trigonometric Functions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Precalculus 2e</dc:title>
  <dc:creator/>
  <cp:keywords/>
  <cp:lastModifiedBy>Colby Powers</cp:lastModifiedBy>
  <cp:revision>3</cp:revision>
  <dcterms:created xsi:type="dcterms:W3CDTF">2025-12-16T18:45:38Z</dcterms:created>
  <dcterms:modified xsi:type="dcterms:W3CDTF">2025-12-16T21:31:31Z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Trigonometric Identities and Equations</vt:lpwstr>
  </property>
</Properties>
</file>