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21" d="100"/>
          <a:sy n="121" d="100"/>
        </p:scale>
        <p:origin x="73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notesMaster" Target="notesMasters/notesMaster1.xml"/><Relationship Id="rId159" Type="http://schemas.openxmlformats.org/officeDocument/2006/relationships/presProps" Target="presProps.xml"/><Relationship Id="rId160" Type="http://schemas.openxmlformats.org/officeDocument/2006/relationships/viewProps" Target="viewProps.xml"/><Relationship Id="rId161" Type="http://schemas.openxmlformats.org/officeDocument/2006/relationships/theme" Target="theme/theme1.xml"/><Relationship Id="rId16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12/16/25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of a triangle where the vertices are the first ground station, the second ground station, and the airplane in the air between them. The angle between the first ground station and the plane is 15 degrees, and the angle between the second station and the airplane is 35 degrees. The side between the two stations is of length 20 miles. There is a dotted line perpendicular to the ground side connecting the airplane vertex with the ground - an altitude line.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oblique triangle consisting of angles alpha, beta, and gamma. Alpha and gamma's values are known, as is the side opposite beta, between alpha and gamma.</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oblique triangle consisting of angles alpha, beta, and gamma. Alpha and gamma are known, as is the side opposite alpha, between beta and gamma.</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oblique triangle consisting of angles alpha, beta, and gamma. Alpha is the only angle known. Two sides are known. The first is opposite alpha, between beta and gamma, and the second is opposite gamma, between alpha and beta.</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oblique triangle consisting of sides a, b, and c, and angles alpha, beta, and gamma. Side c is opposide angle gamma and is the horizontal base of the triangle. Side b is opposite angle beta, and side a is opposite angle alpha. There is a dotted perpendicular line - an altitude - from the gamma angle to the horizontal base c.</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with standard labels.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oblique triangle with standard labels. Angle alpha is 50 degrees, angle gamma is 30 degrees, and side a is of length 10. Side b is the horizontal base.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oblique triangle with standard labels. Angle alpha is 98 degrees, angle gamma is 43 degrees, and side b is of length 22. Side b is the horizontal base.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attempted oblique triangles are in a row, all with standard labels. Side c is the horizontal base. In the first attempted triangle, side a is less than the altitude height. Since side a cannot reach side c, there is no triangle. In the second attempted triangle, side a is equal to the length of the altitude height, so side a forms a right angle with side c. In the third attempted triangle, side a is greater than the altitude height and less than side b, so side a can form either an acute or obtuse angle with side c. In the fourth attempted triangle, side a is greater than or equal to side b, so side a forms an acute angle with side c.</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oblique triangle with standard labels where side a is of length 6, side b is of length 8, and angle alpha is 35 degrees.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oblique triangle built from the previous with standard prime labels. Side a is of length 6, side b is of length 8, and angle alpha prime is 35 degrees. An isosceles triangle is attached, using side a as one of its congruent legs and the angle supplementary to angle beta as one of its congruent base angles. The other congruent angle is called beta prime, and the entire new horizontal base, which extends from the original side c, is called c prime. There is a dotted altitude line from angle gamma prime to side c prime.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two triangles with standard labels. Triangle a is the orginal triangle. It has angles alpha of 35 degrees, beta of 130.1 degrees, and gamma of 14.9 degrees. It has sides a = 6, b = 8, and c is approximately 2.7. Triangle b is the extended triangle. It has angles alpha prime = 35 degrees, angle beta prime = 49.9 degrees, and angle gamma prime = 95.1 degrees. It has side a prime = 6, side b prime = 8, and side c prime is approximately 10.4.</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oblique triangle with standard labels. Side b is 9, side c is 12, and angle gamma is 85. Angle alpha, angle beta, and side a are unknown.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incomplete triangle. One side has length 4 opposite a 50 degree angle, and a second side has length 10 opposite angle a. The side of length 4 is too short to reach the side of length 10, so there is no third angle.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oblique triangles with standard labels. Both have a dotted altitude line h extended from angle beta to the horizontal base side b. In the first, which is an acute triangle, the altitude is within the triangle. In the second, which is an obtuse triangle, the altitude h is outside of the triangle.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of a triangle where the vertices are the first ground station, the second ground station, and the airplane in the air between them. The angle between the first ground station and the plane is 15 degrees, and the angle between the second station and the airplane is 35 degrees. The side between the two stations is of length 20 miles. There is a dotted altitude line perpendicular to the ground side connecting the airplane vertex with the ground.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oblique triangle formed from three vertices A, B, and C. Verticies A and B are points on the ground, and vertex C is the blimp in the air between them. The distance between A and B is 145 yards. The angle at vertex A is 70 degrees, and the angle at vertex B is 62 degrees.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inscribed in a circle. Two of the legs are radii. The central angle formed by the radii is 145 degrees, and the opposite side is 3.</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inscribed in a circle. Two of the legs are radii. The central angle formed by the radii is 110 degrees, and the opposite side is 8.3.</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inside a triangle. The outer triangle is formed by vertices A, B, and D. Side B D is the base. The inner triangle shares vertices A and B. The last vertex C is located on the base side of the outer triangle between vertices B and D. Angle B is 60 degrees, side A D is 10, and side A C is 9.</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inside a triangle. The outer triangle is formed by vertices A, B, and D. Side B D is the base. The inner triangle shares vertices A and B. The last vertex C is located on the base side of the outer triangle between vertices B and D. Angle B is 53 degrees, angle D is 44 degrees, side A B is 12, and side A C is 13.</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triangles formed by intersecting lines A D and B C. They intersect at point E. The first triangle is formed from vertices A, B, and E while the second triangle is formed from vertices C, E, and D. Angle A is 48 degrees, side A B is 4.2, angle D is 48 degrees, and side C D is 2. Angle A E B is 46 degrees.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parallelogram with vertices A, B, C, and D. There is a diagonal from vertex B to vertex C. Angle A is 130 degrees, angle D is 130 degrees, side B D is 10, and the diagonal B C is 12.</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with vertices J, K, and H. Side J K is the horizontal base and is 10. Side JH is 7. Angle J is 20 degrees.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with vertices M, N, and L. Side M N is the horizontal base and is 4.6. Angle M is 74 degrees, and side M L is 5.</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quadrilateral with vertices A, B, C, and D. There is a diagonal from vertex B to vertex D of length 45. Side A B is x, side B C is y, side C D is 40, and side D A is 29. Angle A is m degrees, angle C is 65 degrees, angle A B D is 35 degrees, angle D B C is n degrees, angle B D C is k degrees, and angle A D B is h degrees.</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within a triangle. The outer triangle is formed by vertices A, B, and S (the sun). Side A B is the horizontal base, the ground, and is 42 feet. Angle A is 55 degrees. The inner triangle is formed by vertices A, B, and C. Side B C is the pole. Vertex C is located on side A S of the outer triangle between vertices A and S. Angle C B S is 7 degrees.</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formed by the two radar stations A and B and the boat. Side A B is the horizontal base. Angle A is 70 degrees and angle B is 60 degrees.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formed by two ground tracking stations A and B and the satellite. Side A B is the horizontal base of the triangle. Angle A is 83.9 degrees, and the supplementary angle to angle B is 86.2 degrees.</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formed by the bottom of the hill, the base of the tower at the top of the hill, and the top of the tower. The side between the bottom of the hill and the top of the tower is wire. The length of the side bertween the bottom of the hill and the bottom of the tower is 165 meters. The angle formed by the wire side and the bottom of the hill is 16 degrees. The angle between the hill and the horizontal ground is 67 degrees.</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whose sides are the solar panel, the roof which goes past the solar panel, and the vertical support for the panel. The solar panel side is 8 feet long. There are horizontal dotted lines at the bottom of the solar panel and the bottom of the roof. The angle between the solar panel and the horizontal is 38 degrees. The angle between the roof and the horizontal is 20 degrees.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formed by points A and B on the ground and a plane in the air between them. Side A B is the horizontal ground. There is a horizontal dotted line parallel to the ground going through the plane. The angle formed by the dotted horizontal, the plane, and point A is 37 degrees. The angle between the dotted horizontal, the plane, and point B is 44 degrees.</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formed between the plane and two points on the ground, A and B. Side A B is the horizontal base. The plane is above and to the left of both A and B. Point B is to the right of point A. There is a dotted horizontal line going through the plane parallel to the ground. The angle formed between point B, the plane, and the dotted horizontal line is 32 degrees. The angle formed between point A, the plane, and the dotted horizontal line is 56 degrees.</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with angle 135 degrees. The sides adjacent to that angle are 56 feet and 40 feet. The other side is the house, length unknown.</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One angle is 32 degrees with opposite side = 4. Another angle is 42 degrees with opposite side = 4.5.</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whose vertices are the boat, the port, and the turning point of the boat. The side between the port and the turning point is 10 mi, and the side between the turning point and the boat is 8 miles. The side between the port and the turning point is extended in a straight dotted line. The angle between the dotted line and the 8 mile side is 20 degrees.</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A B C plotted in quadrant 1 of the x,y plane. Angle A is theta degrees with opposite side a, angles B and C, with opposite sides b and c respectively, are unknown. Vertex A is located at the origin (0,0), vertex B is located at some point (x-c, 0) along the x-axis, and point C is located at some point in quadrant 1 at the point (b times the cos of theta, b times the sin of theta).</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with standard labels: angles alpha, beta, and gamma with opposite sides a, b, and c respectively.</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with standard labels. Side a = 10, side c = 12, and angle beta = 30 degrees.</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with standard labels. Side b =25, side a = 20, side c = 18, and angle alpha = 52.4 degrees.</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formed between the two cell phone towers located on am east to west highway and the cellphone between and north of them. The side between the two towers is 6000 feet, the side between the left tower and the phone is 5050 feet, and the side between the right tower and the phone is 2420 feet. The angle between the 5050 and 6000 feet sides is labeled theta.</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triangle between the phone, the left tower, and a point between the phone and the highway between the towers. The side between the phone and the highway is perpendicular to the highway and is y feet. The highway side is x feet. The angle at the tower, previously labeled theta, is 23.3 degrees.</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whose vertices are the boat, the port, and the turning point of the boat. The side between the port and the turning point is 10 mi, and the side between the turning point and the boat is 8 miles. The side between the port and the turning point is extended in a straight dotted line. The angle between the dotted line and the 8 mile side is 20 degrees.</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with angles A, B, and C and opposite sides a, b, and c, respectively. Side a = 10, side b - 15, and side c = 7.</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formed by sides Rush Street, N. Wabash Ave, and E. Pearson Street with lengths 62.4, 43.5, and 34.1, respectively.</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A B C. Angle A is opposite a side of length 10, angle B is opposite a side of length 12, and angle C is opposite a side of length 7.</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octagon inscribed in a circle.</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pentagon inscribed in a circle.</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triangle. One angle is 70 degrees with opposite side unknown, which is the length of the lake. The other two sides are 800 and 900 feet.</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Insert figure(table) alt text: A triangle formed by two cities on the ground and a satellite above them. The angle by the satellite is 2.1 degrees with opposite side unknown, which is the distance between the two cities. The lengths of the other sides are 370 and 350 km.</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Insert figure(table) alt text: Two triangles, one on top of the other. The bottom triangle is the hill inclined 34 degrees to the horizontal. The second is formed by the base of the tower on the incline of the hill, the top of the tower, and the wire anchor point uphill from the tower on the incline. The sides are the tower, the incline of the hill, and the wire. The tower side is 113 feet and the incline side is 98 feet.</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Insert figure(table) alt text: A graph of two rays, which represent the paths of the two boats. Both rays start at the origin. The first goes into the first quadrant at a 60 degree angle at 4 mph. The second goes into the fourth quadrant at a 327 degree angle from the origin. The second travels at 18 mph.</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of a boat on the polar grid.</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Polar grid with point (2, pi/4) plotted.</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Polar grid with point (3, pi/2) plotted.</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polar grids. Points (2, pi/6) and (-2, pi/6) are plotted. They are reflections across the origin in Q1 and Q3.</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Comparison between polar coordinates and rectangular coordinates. There is a right triangle plotted on the x,y axis. The sides are a horizontal line on the x-axis of length x, a vertical line extending from thex-axis to some point in quadrant 1, and a hypotenuse r extending from the origin to that same point in quadrant 1. The vertices are at the origin (0,0), some point along the x-axis at (x,0), and that point in quadrant 1. This last point is (x,y) or (r, theta), depending which system of coordinates you use.</a:t>
            </a:r>
          </a:p>
        </p:txBody>
      </p:sp>
      <p:sp>
        <p:nvSpPr>
          <p:cNvPr id="4" name="Slide Number Placeholder 3"/>
          <p:cNvSpPr>
            <a:spLocks noGrp="1"/>
          </p:cNvSpPr>
          <p:nvPr>
            <p:ph type="sldNum" sz="quarter" idx="10"/>
          </p:nvPr>
        </p:nvSpPr>
        <p:spPr/>
        <p:txBody>
          <a:bodyPr/>
          <a:lstStyle/>
          <a:p>
            <a:fld id="{18BDFEC3-8487-43E8-A154-7C12CBC1FFF2}" type="slidenum">
              <a:rPr lang="en-US"/>
              <a:t>62</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(3, pi/2) in polar coordinates and (0,3) in rectangular coordinates - they are the same point!</a:t>
            </a:r>
          </a:p>
        </p:txBody>
      </p:sp>
      <p:sp>
        <p:nvSpPr>
          <p:cNvPr id="4" name="Slide Number Placeholder 3"/>
          <p:cNvSpPr>
            <a:spLocks noGrp="1"/>
          </p:cNvSpPr>
          <p:nvPr>
            <p:ph type="sldNum" sz="quarter" idx="10"/>
          </p:nvPr>
        </p:nvSpPr>
        <p:spPr/>
        <p:txBody>
          <a:bodyPr/>
          <a:lstStyle/>
          <a:p>
            <a:fld id="{18BDFEC3-8487-43E8-A154-7C12CBC1FFF2}" type="slidenum">
              <a:rPr lang="en-US"/>
              <a:t>63</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(-2, 0) in polar coordinates and (-2,0) in rectangular coordinates - they are the same point!</a:t>
            </a:r>
          </a:p>
        </p:txBody>
      </p:sp>
      <p:sp>
        <p:nvSpPr>
          <p:cNvPr id="4" name="Slide Number Placeholder 3"/>
          <p:cNvSpPr>
            <a:spLocks noGrp="1"/>
          </p:cNvSpPr>
          <p:nvPr>
            <p:ph type="sldNum" sz="quarter" idx="10"/>
          </p:nvPr>
        </p:nvSpPr>
        <p:spPr/>
        <p:txBody>
          <a:bodyPr/>
          <a:lstStyle/>
          <a:p>
            <a:fld id="{18BDFEC3-8487-43E8-A154-7C12CBC1FFF2}" type="slidenum">
              <a:rPr lang="en-US"/>
              <a:t>64</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right triangle in the Cartesian coordinate system shows a point (x, y) also as (r, θ). The triangle has sides x, y, and hypotenuse r, with angle θ from the positive x-axis to r.</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(3rad2, pi/4) in polar coordinates and (3,3) in rectangular coordinates - they are the same point!</a:t>
            </a:r>
          </a:p>
        </p:txBody>
      </p:sp>
      <p:sp>
        <p:nvSpPr>
          <p:cNvPr id="4" name="Slide Number Placeholder 3"/>
          <p:cNvSpPr>
            <a:spLocks noGrp="1"/>
          </p:cNvSpPr>
          <p:nvPr>
            <p:ph type="sldNum" sz="quarter" idx="10"/>
          </p:nvPr>
        </p:nvSpPr>
        <p:spPr/>
        <p:txBody>
          <a:bodyPr/>
          <a:lstStyle/>
          <a:p>
            <a:fld id="{18BDFEC3-8487-43E8-A154-7C12CBC1FFF2}" type="slidenum">
              <a:rPr lang="en-US"/>
              <a:t>66</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Plotting a circle of radius 3 with center at the origin in polar and rectangular coordinates. It is the same in both systems.</a:t>
            </a:r>
          </a:p>
        </p:txBody>
      </p:sp>
      <p:sp>
        <p:nvSpPr>
          <p:cNvPr id="4" name="Slide Number Placeholder 3"/>
          <p:cNvSpPr>
            <a:spLocks noGrp="1"/>
          </p:cNvSpPr>
          <p:nvPr>
            <p:ph type="sldNum" sz="quarter" idx="10"/>
          </p:nvPr>
        </p:nvSpPr>
        <p:spPr/>
        <p:txBody>
          <a:bodyPr/>
          <a:lstStyle/>
          <a:p>
            <a:fld id="{18BDFEC3-8487-43E8-A154-7C12CBC1FFF2}" type="slidenum">
              <a:rPr lang="en-US"/>
              <a:t>67</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Plots of the equations stated above - the plots are the same in both rectangular and polar coordinates. They are circles.</a:t>
            </a:r>
          </a:p>
        </p:txBody>
      </p:sp>
      <p:sp>
        <p:nvSpPr>
          <p:cNvPr id="4" name="Slide Number Placeholder 3"/>
          <p:cNvSpPr>
            <a:spLocks noGrp="1"/>
          </p:cNvSpPr>
          <p:nvPr>
            <p:ph type="sldNum" sz="quarter" idx="10"/>
          </p:nvPr>
        </p:nvSpPr>
        <p:spPr/>
        <p:txBody>
          <a:bodyPr/>
          <a:lstStyle/>
          <a:p>
            <a:fld id="{18BDFEC3-8487-43E8-A154-7C12CBC1FFF2}" type="slidenum">
              <a:rPr lang="en-US"/>
              <a:t>68</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Plots of the equations stated above - the plots are the same in both rectangular and polar coordinates. They are lines.</a:t>
            </a:r>
          </a:p>
        </p:txBody>
      </p:sp>
      <p:sp>
        <p:nvSpPr>
          <p:cNvPr id="4" name="Slide Number Placeholder 3"/>
          <p:cNvSpPr>
            <a:spLocks noGrp="1"/>
          </p:cNvSpPr>
          <p:nvPr>
            <p:ph type="sldNum" sz="quarter" idx="10"/>
          </p:nvPr>
        </p:nvSpPr>
        <p:spPr/>
        <p:txBody>
          <a:bodyPr/>
          <a:lstStyle/>
          <a:p>
            <a:fld id="{18BDFEC3-8487-43E8-A154-7C12CBC1FFF2}" type="slidenum">
              <a:rPr lang="en-US"/>
              <a:t>69</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Plots of the equations stated above - the plots are the same in both rectangular and polar coordinates. They are hyperbolas.</a:t>
            </a:r>
          </a:p>
        </p:txBody>
      </p:sp>
      <p:sp>
        <p:nvSpPr>
          <p:cNvPr id="4" name="Slide Number Placeholder 3"/>
          <p:cNvSpPr>
            <a:spLocks noGrp="1"/>
          </p:cNvSpPr>
          <p:nvPr>
            <p:ph type="sldNum" sz="quarter" idx="10"/>
          </p:nvPr>
        </p:nvSpPr>
        <p:spPr/>
        <p:txBody>
          <a:bodyPr/>
          <a:lstStyle/>
          <a:p>
            <a:fld id="{18BDFEC3-8487-43E8-A154-7C12CBC1FFF2}" type="slidenum">
              <a:rPr lang="en-US"/>
              <a:t>70</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the solar system with the sun at the center and orbits of the planets Mercury, Venus, Earth, and Mars shown.</a:t>
            </a:r>
          </a:p>
        </p:txBody>
      </p:sp>
      <p:sp>
        <p:nvSpPr>
          <p:cNvPr id="4" name="Slide Number Placeholder 3"/>
          <p:cNvSpPr>
            <a:spLocks noGrp="1"/>
          </p:cNvSpPr>
          <p:nvPr>
            <p:ph type="sldNum" sz="quarter" idx="10"/>
          </p:nvPr>
        </p:nvSpPr>
        <p:spPr/>
        <p:txBody>
          <a:bodyPr/>
          <a:lstStyle/>
          <a:p>
            <a:fld id="{18BDFEC3-8487-43E8-A154-7C12CBC1FFF2}" type="slidenum">
              <a:rPr lang="en-US"/>
              <a:t>72</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3 graphs side by side. (A) shows a ray extending into Q 1 and its symmetric version in Q 2. (B) shows a ray extending into Q 1 and its symmetric version in Q 4. (C) shows a ray extending into Q 1 and its symmetric version in Q 3. See caption for more information.</a:t>
            </a:r>
          </a:p>
        </p:txBody>
      </p:sp>
      <p:sp>
        <p:nvSpPr>
          <p:cNvPr id="4" name="Slide Number Placeholder 3"/>
          <p:cNvSpPr>
            <a:spLocks noGrp="1"/>
          </p:cNvSpPr>
          <p:nvPr>
            <p:ph type="sldNum" sz="quarter" idx="10"/>
          </p:nvPr>
        </p:nvSpPr>
        <p:spPr/>
        <p:txBody>
          <a:bodyPr/>
          <a:lstStyle/>
          <a:p>
            <a:fld id="{18BDFEC3-8487-43E8-A154-7C12CBC1FFF2}" type="slidenum">
              <a:rPr lang="en-US"/>
              <a:t>73</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given circle on the polar coordinate grid. Center is at (0,1), and it has radius 1.</a:t>
            </a:r>
          </a:p>
        </p:txBody>
      </p:sp>
      <p:sp>
        <p:nvSpPr>
          <p:cNvPr id="4" name="Slide Number Placeholder 3"/>
          <p:cNvSpPr>
            <a:spLocks noGrp="1"/>
          </p:cNvSpPr>
          <p:nvPr>
            <p:ph type="sldNum" sz="quarter" idx="10"/>
          </p:nvPr>
        </p:nvSpPr>
        <p:spPr/>
        <p:txBody>
          <a:bodyPr/>
          <a:lstStyle/>
          <a:p>
            <a:fld id="{18BDFEC3-8487-43E8-A154-7C12CBC1FFF2}" type="slidenum">
              <a:rPr lang="en-US"/>
              <a:t>75</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circle on the polar coordinate grid. The center is at (0,1), and it has radius 1. Six points along the circumference are marked: (0,0), (1, pi/6), (1.3, pi/3), (2, pi/2), (1.73, 2pi/3), and (1, 5pi/6).</a:t>
            </a:r>
          </a:p>
        </p:txBody>
      </p:sp>
      <p:sp>
        <p:nvSpPr>
          <p:cNvPr id="4" name="Slide Number Placeholder 3"/>
          <p:cNvSpPr>
            <a:spLocks noGrp="1"/>
          </p:cNvSpPr>
          <p:nvPr>
            <p:ph type="sldNum" sz="quarter" idx="10"/>
          </p:nvPr>
        </p:nvSpPr>
        <p:spPr/>
        <p:txBody>
          <a:bodyPr/>
          <a:lstStyle/>
          <a:p>
            <a:fld id="{18BDFEC3-8487-43E8-A154-7C12CBC1FFF2}" type="slidenum">
              <a:rPr lang="en-US"/>
              <a:t>77</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graphs side by side. All have radius absolute value of a / 2. First is r=acos(theta), a&gt;0. The center is at (a/2,0). Second is r=acos(theta), a&lt;0. The center is at (a/2,0). Third is r=asin(theta), a&gt;0. The center is at (a/2, pi). Fourth is r=asin(theta), a&lt;0. The center is at (a/2, pi).</a:t>
            </a:r>
          </a:p>
        </p:txBody>
      </p:sp>
      <p:sp>
        <p:nvSpPr>
          <p:cNvPr id="4" name="Slide Number Placeholder 3"/>
          <p:cNvSpPr>
            <a:spLocks noGrp="1"/>
          </p:cNvSpPr>
          <p:nvPr>
            <p:ph type="sldNum" sz="quarter" idx="10"/>
          </p:nvPr>
        </p:nvSpPr>
        <p:spPr/>
        <p:txBody>
          <a:bodyPr/>
          <a:lstStyle/>
          <a:p>
            <a:fld id="{18BDFEC3-8487-43E8-A154-7C12CBC1FFF2}" type="slidenum">
              <a:rPr lang="en-US"/>
              <a:t>78</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4=4cos(theta) in polar coordinates. Points (0, pi/2), (-2, 2pi/3), (4,0), and (2, pi/3) are marked on the circumference.</a:t>
            </a:r>
          </a:p>
        </p:txBody>
      </p:sp>
      <p:sp>
        <p:nvSpPr>
          <p:cNvPr id="4" name="Slide Number Placeholder 3"/>
          <p:cNvSpPr>
            <a:spLocks noGrp="1"/>
          </p:cNvSpPr>
          <p:nvPr>
            <p:ph type="sldNum" sz="quarter" idx="10"/>
          </p:nvPr>
        </p:nvSpPr>
        <p:spPr/>
        <p:txBody>
          <a:bodyPr/>
          <a:lstStyle/>
          <a:p>
            <a:fld id="{18BDFEC3-8487-43E8-A154-7C12CBC1FFF2}" type="slidenum">
              <a:rPr lang="en-US"/>
              <a:t>80</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four cardioids. (A) is r = a + bcos(theta). Cardioid extending to the right. (B) is r=a-bcos(theta). Cardioid extending to the left. (C) is r=a+bsin(theta). Cardioid extending up. (D) is r=a-bsin(theta). Cardioid extending down.</a:t>
            </a:r>
          </a:p>
        </p:txBody>
      </p:sp>
      <p:sp>
        <p:nvSpPr>
          <p:cNvPr id="4" name="Slide Number Placeholder 3"/>
          <p:cNvSpPr>
            <a:spLocks noGrp="1"/>
          </p:cNvSpPr>
          <p:nvPr>
            <p:ph type="sldNum" sz="quarter" idx="10"/>
          </p:nvPr>
        </p:nvSpPr>
        <p:spPr/>
        <p:txBody>
          <a:bodyPr/>
          <a:lstStyle/>
          <a:p>
            <a:fld id="{18BDFEC3-8487-43E8-A154-7C12CBC1FFF2}" type="slidenum">
              <a:rPr lang="en-US"/>
              <a:t>81</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r=2+2cos(theta). Cardioid extending to the right. Points on the edge (0,pi), (4,0),(3.4, pi/4), (2,pi/2), and (1, 2pi/3) are shown.</a:t>
            </a:r>
          </a:p>
        </p:txBody>
      </p:sp>
      <p:sp>
        <p:nvSpPr>
          <p:cNvPr id="4" name="Slide Number Placeholder 3"/>
          <p:cNvSpPr>
            <a:spLocks noGrp="1"/>
          </p:cNvSpPr>
          <p:nvPr>
            <p:ph type="sldNum" sz="quarter" idx="10"/>
          </p:nvPr>
        </p:nvSpPr>
        <p:spPr/>
        <p:txBody>
          <a:bodyPr/>
          <a:lstStyle/>
          <a:p>
            <a:fld id="{18BDFEC3-8487-43E8-A154-7C12CBC1FFF2}" type="slidenum">
              <a:rPr lang="en-US"/>
              <a:t>83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dimpled limaçons side by side. (A) is r=a+bcos(theta). Extending to the right. (B) is r=a-bcos(theta). Extending to the left. (C) is r=a+bsin(theta). Extending up. (D) is r=a-bsin(theta). Extending down.</a:t>
            </a:r>
          </a:p>
        </p:txBody>
      </p:sp>
      <p:sp>
        <p:nvSpPr>
          <p:cNvPr id="4" name="Slide Number Placeholder 3"/>
          <p:cNvSpPr>
            <a:spLocks noGrp="1"/>
          </p:cNvSpPr>
          <p:nvPr>
            <p:ph type="sldNum" sz="quarter" idx="10"/>
          </p:nvPr>
        </p:nvSpPr>
        <p:spPr/>
        <p:txBody>
          <a:bodyPr/>
          <a:lstStyle/>
          <a:p>
            <a:fld id="{18BDFEC3-8487-43E8-A154-7C12CBC1FFF2}" type="slidenum">
              <a:rPr lang="en-US"/>
              <a:t>84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limaçon r=4-3sin(theta). Extending down. Points on the edge are shown: (1,pi/2), (4,0), (4,pi), and (7, 3pi/2).</a:t>
            </a:r>
          </a:p>
        </p:txBody>
      </p:sp>
      <p:sp>
        <p:nvSpPr>
          <p:cNvPr id="4" name="Slide Number Placeholder 3"/>
          <p:cNvSpPr>
            <a:spLocks noGrp="1"/>
          </p:cNvSpPr>
          <p:nvPr>
            <p:ph type="sldNum" sz="quarter" idx="10"/>
          </p:nvPr>
        </p:nvSpPr>
        <p:spPr/>
        <p:txBody>
          <a:bodyPr/>
          <a:lstStyle/>
          <a:p>
            <a:fld id="{18BDFEC3-8487-43E8-A154-7C12CBC1FFF2}" type="slidenum">
              <a:rPr lang="en-US"/>
              <a:t>86</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four inner loop limaçons side by side. (A) is r=a+bcos(theta),a&lt;b. Extended to the right. (B) is a-bcos(theta), a&lt;b. Extends to the left. (C) is r=a+bsin(theta), a&lt;b. Extends up. (D) is r=a-bsin(theta), a&lt;b. Extends down.</a:t>
            </a:r>
          </a:p>
        </p:txBody>
      </p:sp>
      <p:sp>
        <p:nvSpPr>
          <p:cNvPr id="4" name="Slide Number Placeholder 3"/>
          <p:cNvSpPr>
            <a:spLocks noGrp="1"/>
          </p:cNvSpPr>
          <p:nvPr>
            <p:ph type="sldNum" sz="quarter" idx="10"/>
          </p:nvPr>
        </p:nvSpPr>
        <p:spPr/>
        <p:txBody>
          <a:bodyPr/>
          <a:lstStyle/>
          <a:p>
            <a:fld id="{18BDFEC3-8487-43E8-A154-7C12CBC1FFF2}" type="slidenum">
              <a:rPr lang="en-US"/>
              <a:t>87</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inner loop limaçon r=2+5cos(theta). Extends to the right. Points on edge plotted are (7,0), (4.5, pi/3), (2, pi/2), and (-3, pi).</a:t>
            </a:r>
          </a:p>
        </p:txBody>
      </p:sp>
      <p:sp>
        <p:nvSpPr>
          <p:cNvPr id="4" name="Slide Number Placeholder 3"/>
          <p:cNvSpPr>
            <a:spLocks noGrp="1"/>
          </p:cNvSpPr>
          <p:nvPr>
            <p:ph type="sldNum" sz="quarter" idx="10"/>
          </p:nvPr>
        </p:nvSpPr>
        <p:spPr/>
        <p:txBody>
          <a:bodyPr/>
          <a:lstStyle/>
          <a:p>
            <a:fld id="{18BDFEC3-8487-43E8-A154-7C12CBC1FFF2}" type="slidenum">
              <a:rPr lang="en-US"/>
              <a:t>89</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graphs of lemniscates side by side. (A) is r^2 = a^2 * cos(2theta). Horizonatal figure eight, on x-axis. (B) is r^2 = - a^2 * cos(2theta). Vertical figure eight, on y axis. (C) is r^2 = a^2 * sin(2theta). Diagonal figure eight on line y=x. (D) is r^2 = -a^2 *sin(2theta). Diagonal figure eight on line y=-x.</a:t>
            </a:r>
          </a:p>
        </p:txBody>
      </p:sp>
      <p:sp>
        <p:nvSpPr>
          <p:cNvPr id="4" name="Slide Number Placeholder 3"/>
          <p:cNvSpPr>
            <a:spLocks noGrp="1"/>
          </p:cNvSpPr>
          <p:nvPr>
            <p:ph type="sldNum" sz="quarter" idx="10"/>
          </p:nvPr>
        </p:nvSpPr>
        <p:spPr/>
        <p:txBody>
          <a:bodyPr/>
          <a:lstStyle/>
          <a:p>
            <a:fld id="{18BDFEC3-8487-43E8-A154-7C12CBC1FFF2}" type="slidenum">
              <a:rPr lang="en-US"/>
              <a:t>90</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r^2 = 4cos(2theta). Horizontal lemniscate, along x-axis. Points on edge plotted are (2,0), (rad2, pi/6), (rad2 7pi/6).</a:t>
            </a:r>
          </a:p>
        </p:txBody>
      </p:sp>
      <p:sp>
        <p:nvSpPr>
          <p:cNvPr id="4" name="Slide Number Placeholder 3"/>
          <p:cNvSpPr>
            <a:spLocks noGrp="1"/>
          </p:cNvSpPr>
          <p:nvPr>
            <p:ph type="sldNum" sz="quarter" idx="10"/>
          </p:nvPr>
        </p:nvSpPr>
        <p:spPr/>
        <p:txBody>
          <a:bodyPr/>
          <a:lstStyle/>
          <a:p>
            <a:fld id="{18BDFEC3-8487-43E8-A154-7C12CBC1FFF2}" type="slidenum">
              <a:rPr lang="en-US"/>
              <a:t>92</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two rose curves side by side. (A) is r=acos(ntheta), where n is even. Eight petals extending from origin, equally spaced. (B) is r=asin(ntheta) where n is odd. Three petals extending from the origin, equally spaced.</a:t>
            </a:r>
          </a:p>
        </p:txBody>
      </p:sp>
      <p:sp>
        <p:nvSpPr>
          <p:cNvPr id="4" name="Slide Number Placeholder 3"/>
          <p:cNvSpPr>
            <a:spLocks noGrp="1"/>
          </p:cNvSpPr>
          <p:nvPr>
            <p:ph type="sldNum" sz="quarter" idx="10"/>
          </p:nvPr>
        </p:nvSpPr>
        <p:spPr/>
        <p:txBody>
          <a:bodyPr/>
          <a:lstStyle/>
          <a:p>
            <a:fld id="{18BDFEC3-8487-43E8-A154-7C12CBC1FFF2}" type="slidenum">
              <a:rPr lang="en-US"/>
              <a:t>93</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Sketch of rose curve r=2*cos(4 theta). Goes out distance of 2 for each petal 2n times (here 2*4=8 times).</a:t>
            </a:r>
          </a:p>
        </p:txBody>
      </p:sp>
      <p:sp>
        <p:nvSpPr>
          <p:cNvPr id="4" name="Slide Number Placeholder 3"/>
          <p:cNvSpPr>
            <a:spLocks noGrp="1"/>
          </p:cNvSpPr>
          <p:nvPr>
            <p:ph type="sldNum" sz="quarter" idx="10"/>
          </p:nvPr>
        </p:nvSpPr>
        <p:spPr/>
        <p:txBody>
          <a:bodyPr/>
          <a:lstStyle/>
          <a:p>
            <a:fld id="{18BDFEC3-8487-43E8-A154-7C12CBC1FFF2}" type="slidenum">
              <a:rPr lang="en-US"/>
              <a:t>95</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rose curve r=2sin(5theta). Five petals equally spaced around origin. Point (2, pi/2) on edge is marked.</a:t>
            </a:r>
          </a:p>
        </p:txBody>
      </p:sp>
      <p:sp>
        <p:nvSpPr>
          <p:cNvPr id="4" name="Slide Number Placeholder 3"/>
          <p:cNvSpPr>
            <a:spLocks noGrp="1"/>
          </p:cNvSpPr>
          <p:nvPr>
            <p:ph type="sldNum" sz="quarter" idx="10"/>
          </p:nvPr>
        </p:nvSpPr>
        <p:spPr/>
        <p:txBody>
          <a:bodyPr/>
          <a:lstStyle/>
          <a:p>
            <a:fld id="{18BDFEC3-8487-43E8-A154-7C12CBC1FFF2}" type="slidenum">
              <a:rPr lang="en-US"/>
              <a:t>96</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side by side of Archimedes' spiral. (A) is r= theta, [0, 2pi]. (B) is r=theta, [0, 4pi]. Both start at origin and spiral out counterclockwise. The second has two spirals out while the first has one.</a:t>
            </a:r>
          </a:p>
        </p:txBody>
      </p:sp>
      <p:sp>
        <p:nvSpPr>
          <p:cNvPr id="4" name="Slide Number Placeholder 3"/>
          <p:cNvSpPr>
            <a:spLocks noGrp="1"/>
          </p:cNvSpPr>
          <p:nvPr>
            <p:ph type="sldNum" sz="quarter" idx="10"/>
          </p:nvPr>
        </p:nvSpPr>
        <p:spPr/>
        <p:txBody>
          <a:bodyPr/>
          <a:lstStyle/>
          <a:p>
            <a:fld id="{18BDFEC3-8487-43E8-A154-7C12CBC1FFF2}" type="slidenum">
              <a:rPr lang="en-US"/>
              <a:t>98</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Archimedes' spiral r=theta over [0,2pi]. Starts at origin and spirals out in one loop counterclockwise. Points (pi/4, pi/4), (pi/2,pi/2), (pi,pi), (5pi/4, 5pi/4), (7pi/4, pi/4), and (2pi, 2pi) are marked.</a:t>
            </a:r>
          </a:p>
        </p:txBody>
      </p:sp>
      <p:sp>
        <p:nvSpPr>
          <p:cNvPr id="4" name="Slide Number Placeholder 3"/>
          <p:cNvSpPr>
            <a:spLocks noGrp="1"/>
          </p:cNvSpPr>
          <p:nvPr>
            <p:ph type="sldNum" sz="quarter" idx="10"/>
          </p:nvPr>
        </p:nvSpPr>
        <p:spPr/>
        <p:txBody>
          <a:bodyPr/>
          <a:lstStyle/>
          <a:p>
            <a:fld id="{18BDFEC3-8487-43E8-A154-7C12CBC1FFF2}" type="slidenum">
              <a:rPr lang="en-US"/>
              <a:t>100</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graphs side by side - a summary. (A) is a circle: r=asin(theta) or r=acos(theta). (B) is a cardioid: r= a + or - bcos(theta), or r = a + or - b sin(theta). a&gt;0, b&gt;0, a/b=1. (C) is one-loop limaçons. r= a + or - bcos(theta), or r= a + or - bsin(theta). a&gt;0, b&gt;0, 1&lt;a/b&lt;2. (D) is inner-loop limaçons. R = a + or - bcos(theta), or r = a + or - bsin(theta). A&gt;0, b&gt;0, a&lt;b.</a:t>
            </a:r>
          </a:p>
        </p:txBody>
      </p:sp>
      <p:sp>
        <p:nvSpPr>
          <p:cNvPr id="4" name="Slide Number Placeholder 3"/>
          <p:cNvSpPr>
            <a:spLocks noGrp="1"/>
          </p:cNvSpPr>
          <p:nvPr>
            <p:ph type="sldNum" sz="quarter" idx="10"/>
          </p:nvPr>
        </p:nvSpPr>
        <p:spPr/>
        <p:txBody>
          <a:bodyPr/>
          <a:lstStyle/>
          <a:p>
            <a:fld id="{18BDFEC3-8487-43E8-A154-7C12CBC1FFF2}" type="slidenum">
              <a:rPr lang="en-US"/>
              <a:t>101</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graphs side by side - a summary. (A) is lemniscates. R^2 = a^2cos(2theta), or r^2=a^2sin(2theta). a is not equal to 0. (B) is a rsose curve (n even). R = acos(ntheta), or r=asin(ntheta). N is even, and there are 2n petals. (C) is a rose curve (n odd). R = acos(ntheta), or r=asin(theta). N is odd, and there are n petals. (D) is an Archimedes's spiral. R=theta, and theta &gt;=0.</a:t>
            </a:r>
          </a:p>
        </p:txBody>
      </p:sp>
      <p:sp>
        <p:nvSpPr>
          <p:cNvPr id="4" name="Slide Number Placeholder 3"/>
          <p:cNvSpPr>
            <a:spLocks noGrp="1"/>
          </p:cNvSpPr>
          <p:nvPr>
            <p:ph type="sldNum" sz="quarter" idx="10"/>
          </p:nvPr>
        </p:nvSpPr>
        <p:spPr/>
        <p:txBody>
          <a:bodyPr/>
          <a:lstStyle/>
          <a:p>
            <a:fld id="{18BDFEC3-8487-43E8-A154-7C12CBC1FFF2}" type="slidenum">
              <a:rPr lang="en-US"/>
              <a:t>102</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of 2-3i in the complex plane (2 along the real axis, -3 along the imaginary axis).</a:t>
            </a:r>
          </a:p>
        </p:txBody>
      </p:sp>
      <p:sp>
        <p:nvSpPr>
          <p:cNvPr id="4" name="Slide Number Placeholder 3"/>
          <p:cNvSpPr>
            <a:spLocks noGrp="1"/>
          </p:cNvSpPr>
          <p:nvPr>
            <p:ph type="sldNum" sz="quarter" idx="10"/>
          </p:nvPr>
        </p:nvSpPr>
        <p:spPr/>
        <p:txBody>
          <a:bodyPr/>
          <a:lstStyle/>
          <a:p>
            <a:fld id="{18BDFEC3-8487-43E8-A154-7C12CBC1FFF2}" type="slidenum">
              <a:rPr lang="en-US"/>
              <a:t>105</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of 2 + 4i in the complex plane and its magnitude, |z| = rad 2 squared + 4 squared = rad 4 + 16 = rad 20 = 2 rad 5.</a:t>
            </a:r>
          </a:p>
        </p:txBody>
      </p:sp>
      <p:sp>
        <p:nvSpPr>
          <p:cNvPr id="4" name="Slide Number Placeholder 3"/>
          <p:cNvSpPr>
            <a:spLocks noGrp="1"/>
          </p:cNvSpPr>
          <p:nvPr>
            <p:ph type="sldNum" sz="quarter" idx="10"/>
          </p:nvPr>
        </p:nvSpPr>
        <p:spPr/>
        <p:txBody>
          <a:bodyPr/>
          <a:lstStyle/>
          <a:p>
            <a:fld id="{18BDFEC3-8487-43E8-A154-7C12CBC1FFF2}" type="slidenum">
              <a:rPr lang="en-US"/>
              <a:t>106</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of z=(rad5 - i) in the complex plane and its magnitude rad6.</a:t>
            </a:r>
          </a:p>
        </p:txBody>
      </p:sp>
      <p:sp>
        <p:nvSpPr>
          <p:cNvPr id="4" name="Slide Number Placeholder 3"/>
          <p:cNvSpPr>
            <a:spLocks noGrp="1"/>
          </p:cNvSpPr>
          <p:nvPr>
            <p:ph type="sldNum" sz="quarter" idx="10"/>
          </p:nvPr>
        </p:nvSpPr>
        <p:spPr/>
        <p:txBody>
          <a:bodyPr/>
          <a:lstStyle/>
          <a:p>
            <a:fld id="{18BDFEC3-8487-43E8-A154-7C12CBC1FFF2}" type="slidenum">
              <a:rPr lang="en-US"/>
              <a:t>107</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of (3-4i) in the complex plane and its magnitude |z| =5.</a:t>
            </a:r>
          </a:p>
        </p:txBody>
      </p:sp>
      <p:sp>
        <p:nvSpPr>
          <p:cNvPr id="4" name="Slide Number Placeholder 3"/>
          <p:cNvSpPr>
            <a:spLocks noGrp="1"/>
          </p:cNvSpPr>
          <p:nvPr>
            <p:ph type="sldNum" sz="quarter" idx="10"/>
          </p:nvPr>
        </p:nvSpPr>
        <p:spPr/>
        <p:txBody>
          <a:bodyPr/>
          <a:lstStyle/>
          <a:p>
            <a:fld id="{18BDFEC3-8487-43E8-A154-7C12CBC1FFF2}" type="slidenum">
              <a:rPr lang="en-US"/>
              <a:t>108</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Triangle plotted in the complex plane (x axis is real, y axis is imaginary). Base is along the x/real axis, height is some y/imaginary value in Q 1, and hypotenuse r extends from origin to that point (x+yi) in Q 1. The angle at the origin is theta. There is an arc going through (x+yi).</a:t>
            </a:r>
          </a:p>
        </p:txBody>
      </p:sp>
      <p:sp>
        <p:nvSpPr>
          <p:cNvPr id="4" name="Slide Number Placeholder 3"/>
          <p:cNvSpPr>
            <a:spLocks noGrp="1"/>
          </p:cNvSpPr>
          <p:nvPr>
            <p:ph type="sldNum" sz="quarter" idx="10"/>
          </p:nvPr>
        </p:nvSpPr>
        <p:spPr/>
        <p:txBody>
          <a:bodyPr/>
          <a:lstStyle/>
          <a:p>
            <a:fld id="{18BDFEC3-8487-43E8-A154-7C12CBC1FFF2}" type="slidenum">
              <a:rPr lang="en-US"/>
              <a:t>109</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of z=4i in the complex plane, also shows that the in polar coordinate it would be (4,pi/2).</a:t>
            </a:r>
          </a:p>
        </p:txBody>
      </p:sp>
      <p:sp>
        <p:nvSpPr>
          <p:cNvPr id="4" name="Slide Number Placeholder 3"/>
          <p:cNvSpPr>
            <a:spLocks noGrp="1"/>
          </p:cNvSpPr>
          <p:nvPr>
            <p:ph type="sldNum" sz="quarter" idx="10"/>
          </p:nvPr>
        </p:nvSpPr>
        <p:spPr/>
        <p:txBody>
          <a:bodyPr/>
          <a:lstStyle/>
          <a:p>
            <a:fld id="{18BDFEC3-8487-43E8-A154-7C12CBC1FFF2}" type="slidenum">
              <a:rPr lang="en-US"/>
              <a:t>110</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of a planet's circular orbit around the sun.</a:t>
            </a:r>
          </a:p>
        </p:txBody>
      </p:sp>
      <p:sp>
        <p:nvSpPr>
          <p:cNvPr id="4" name="Slide Number Placeholder 3"/>
          <p:cNvSpPr>
            <a:spLocks noGrp="1"/>
          </p:cNvSpPr>
          <p:nvPr>
            <p:ph type="sldNum" sz="quarter" idx="10"/>
          </p:nvPr>
        </p:nvSpPr>
        <p:spPr/>
        <p:txBody>
          <a:bodyPr/>
          <a:lstStyle/>
          <a:p>
            <a:fld id="{18BDFEC3-8487-43E8-A154-7C12CBC1FFF2}" type="slidenum">
              <a:rPr lang="en-US"/>
              <a:t>112</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circle in the rectangular coordinate system - the vertical line test shows that the circle r^2 = x^2 + y^2 is not a function. The dotted red vertical line intersects the function in two places - it should only intersect in one place to be a function.</a:t>
            </a:r>
          </a:p>
        </p:txBody>
      </p:sp>
      <p:sp>
        <p:nvSpPr>
          <p:cNvPr id="4" name="Slide Number Placeholder 3"/>
          <p:cNvSpPr>
            <a:spLocks noGrp="1"/>
          </p:cNvSpPr>
          <p:nvPr>
            <p:ph type="sldNum" sz="quarter" idx="10"/>
          </p:nvPr>
        </p:nvSpPr>
        <p:spPr/>
        <p:txBody>
          <a:bodyPr/>
          <a:lstStyle/>
          <a:p>
            <a:fld id="{18BDFEC3-8487-43E8-A154-7C12CBC1FFF2}" type="slidenum">
              <a:rPr lang="en-US"/>
              <a:t>113</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parabola in two forms: a parametric equation and rectangular coordinates. It is the same function, just different ways of writing it.</a:t>
            </a:r>
          </a:p>
        </p:txBody>
      </p:sp>
      <p:sp>
        <p:nvSpPr>
          <p:cNvPr id="4" name="Slide Number Placeholder 3"/>
          <p:cNvSpPr>
            <a:spLocks noGrp="1"/>
          </p:cNvSpPr>
          <p:nvPr>
            <p:ph type="sldNum" sz="quarter" idx="10"/>
          </p:nvPr>
        </p:nvSpPr>
        <p:spPr/>
        <p:txBody>
          <a:bodyPr/>
          <a:lstStyle/>
          <a:p>
            <a:fld id="{18BDFEC3-8487-43E8-A154-7C12CBC1FFF2}" type="slidenum">
              <a:rPr lang="en-US"/>
              <a:t>115</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given downward facing parabola.</a:t>
            </a:r>
          </a:p>
        </p:txBody>
      </p:sp>
      <p:sp>
        <p:nvSpPr>
          <p:cNvPr id="4" name="Slide Number Placeholder 3"/>
          <p:cNvSpPr>
            <a:spLocks noGrp="1"/>
          </p:cNvSpPr>
          <p:nvPr>
            <p:ph type="sldNum" sz="quarter" idx="10"/>
          </p:nvPr>
        </p:nvSpPr>
        <p:spPr/>
        <p:txBody>
          <a:bodyPr/>
          <a:lstStyle/>
          <a:p>
            <a:fld id="{18BDFEC3-8487-43E8-A154-7C12CBC1FFF2}" type="slidenum">
              <a:rPr lang="en-US"/>
              <a:t>117</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graphs side by side. (A) has the horizontal position over time, (B) has the vertical position over time, and (C) has the position of the object in the plane at time t. See caption for more information.</a:t>
            </a:r>
          </a:p>
        </p:txBody>
      </p:sp>
      <p:sp>
        <p:nvSpPr>
          <p:cNvPr id="4" name="Slide Number Placeholder 3"/>
          <p:cNvSpPr>
            <a:spLocks noGrp="1"/>
          </p:cNvSpPr>
          <p:nvPr>
            <p:ph type="sldNum" sz="quarter" idx="10"/>
          </p:nvPr>
        </p:nvSpPr>
        <p:spPr/>
        <p:txBody>
          <a:bodyPr/>
          <a:lstStyle/>
          <a:p>
            <a:fld id="{18BDFEC3-8487-43E8-A154-7C12CBC1FFF2}" type="slidenum">
              <a:rPr lang="en-US"/>
              <a:t>119</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given sideways (extending to the right) parabola.</a:t>
            </a:r>
          </a:p>
        </p:txBody>
      </p:sp>
      <p:sp>
        <p:nvSpPr>
          <p:cNvPr id="4" name="Slide Number Placeholder 3"/>
          <p:cNvSpPr>
            <a:spLocks noGrp="1"/>
          </p:cNvSpPr>
          <p:nvPr>
            <p:ph type="sldNum" sz="quarter" idx="10"/>
          </p:nvPr>
        </p:nvSpPr>
        <p:spPr/>
        <p:txBody>
          <a:bodyPr/>
          <a:lstStyle/>
          <a:p>
            <a:fld id="{18BDFEC3-8487-43E8-A154-7C12CBC1FFF2}" type="slidenum">
              <a:rPr lang="en-US"/>
              <a:t>120</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parametric equation with domain restricted to t&gt;0, and a graph of that parametric equation in polar coordinates with domain only restricted to x not equal to 0. The Cartesian coordinate version has an extra reflection of the function across the origin in Q 3 (original was just in Q 1).</a:t>
            </a:r>
          </a:p>
        </p:txBody>
      </p:sp>
      <p:sp>
        <p:nvSpPr>
          <p:cNvPr id="4" name="Slide Number Placeholder 3"/>
          <p:cNvSpPr>
            <a:spLocks noGrp="1"/>
          </p:cNvSpPr>
          <p:nvPr>
            <p:ph type="sldNum" sz="quarter" idx="10"/>
          </p:nvPr>
        </p:nvSpPr>
        <p:spPr/>
        <p:txBody>
          <a:bodyPr/>
          <a:lstStyle/>
          <a:p>
            <a:fld id="{18BDFEC3-8487-43E8-A154-7C12CBC1FFF2}" type="slidenum">
              <a:rPr lang="en-US"/>
              <a:t>121</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given ellipse centered at (0,0).</a:t>
            </a:r>
          </a:p>
        </p:txBody>
      </p:sp>
      <p:sp>
        <p:nvSpPr>
          <p:cNvPr id="4" name="Slide Number Placeholder 3"/>
          <p:cNvSpPr>
            <a:spLocks noGrp="1"/>
          </p:cNvSpPr>
          <p:nvPr>
            <p:ph type="sldNum" sz="quarter" idx="10"/>
          </p:nvPr>
        </p:nvSpPr>
        <p:spPr/>
        <p:txBody>
          <a:bodyPr/>
          <a:lstStyle/>
          <a:p>
            <a:fld id="{18BDFEC3-8487-43E8-A154-7C12CBC1FFF2}" type="slidenum">
              <a:rPr lang="en-US"/>
              <a:t>122</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parametric and rectangular coordinate versions of the same parabola - they are the same!</a:t>
            </a:r>
          </a:p>
        </p:txBody>
      </p:sp>
      <p:sp>
        <p:nvSpPr>
          <p:cNvPr id="4" name="Slide Number Placeholder 3"/>
          <p:cNvSpPr>
            <a:spLocks noGrp="1"/>
          </p:cNvSpPr>
          <p:nvPr>
            <p:ph type="sldNum" sz="quarter" idx="10"/>
          </p:nvPr>
        </p:nvSpPr>
        <p:spPr/>
        <p:txBody>
          <a:bodyPr/>
          <a:lstStyle/>
          <a:p>
            <a:fld id="{18BDFEC3-8487-43E8-A154-7C12CBC1FFF2}" type="slidenum">
              <a:rPr lang="en-US"/>
              <a:t>123</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a baseball batter swinging.</a:t>
            </a:r>
          </a:p>
        </p:txBody>
      </p:sp>
      <p:sp>
        <p:nvSpPr>
          <p:cNvPr id="4" name="Slide Number Placeholder 3"/>
          <p:cNvSpPr>
            <a:spLocks noGrp="1"/>
          </p:cNvSpPr>
          <p:nvPr>
            <p:ph type="sldNum" sz="quarter" idx="10"/>
          </p:nvPr>
        </p:nvSpPr>
        <p:spPr/>
        <p:txBody>
          <a:bodyPr/>
          <a:lstStyle/>
          <a:p>
            <a:fld id="{18BDFEC3-8487-43E8-A154-7C12CBC1FFF2}" type="slidenum">
              <a:rPr lang="en-US"/>
              <a:t>125</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given parabola opening to the right.</a:t>
            </a:r>
          </a:p>
        </p:txBody>
      </p:sp>
      <p:sp>
        <p:nvSpPr>
          <p:cNvPr id="4" name="Slide Number Placeholder 3"/>
          <p:cNvSpPr>
            <a:spLocks noGrp="1"/>
          </p:cNvSpPr>
          <p:nvPr>
            <p:ph type="sldNum" sz="quarter" idx="10"/>
          </p:nvPr>
        </p:nvSpPr>
        <p:spPr/>
        <p:txBody>
          <a:bodyPr/>
          <a:lstStyle/>
          <a:p>
            <a:fld id="{18BDFEC3-8487-43E8-A154-7C12CBC1FFF2}" type="slidenum">
              <a:rPr lang="en-US"/>
              <a:t>127</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given equations - a vertical ellipse.</a:t>
            </a:r>
          </a:p>
        </p:txBody>
      </p:sp>
      <p:sp>
        <p:nvSpPr>
          <p:cNvPr id="4" name="Slide Number Placeholder 3"/>
          <p:cNvSpPr>
            <a:spLocks noGrp="1"/>
          </p:cNvSpPr>
          <p:nvPr>
            <p:ph type="sldNum" sz="quarter" idx="10"/>
          </p:nvPr>
        </p:nvSpPr>
        <p:spPr/>
        <p:txBody>
          <a:bodyPr/>
          <a:lstStyle/>
          <a:p>
            <a:fld id="{18BDFEC3-8487-43E8-A154-7C12CBC1FFF2}" type="slidenum">
              <a:rPr lang="en-US"/>
              <a:t>129</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given ellipse in parametric and rectangular coordinates - it is the same thing in both images.</a:t>
            </a:r>
          </a:p>
        </p:txBody>
      </p:sp>
      <p:sp>
        <p:nvSpPr>
          <p:cNvPr id="4" name="Slide Number Placeholder 3"/>
          <p:cNvSpPr>
            <a:spLocks noGrp="1"/>
          </p:cNvSpPr>
          <p:nvPr>
            <p:ph type="sldNum" sz="quarter" idx="10"/>
          </p:nvPr>
        </p:nvSpPr>
        <p:spPr/>
        <p:txBody>
          <a:bodyPr/>
          <a:lstStyle/>
          <a:p>
            <a:fld id="{18BDFEC3-8487-43E8-A154-7C12CBC1FFF2}" type="slidenum">
              <a:rPr lang="en-US"/>
              <a:t>131</a:t>
            </a:fld>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Overlayed graph of the two versions of the ellipse, showing that they are the same whether they are given in parametric or rectangular coordinates.</a:t>
            </a:r>
          </a:p>
        </p:txBody>
      </p:sp>
      <p:sp>
        <p:nvSpPr>
          <p:cNvPr id="4" name="Slide Number Placeholder 3"/>
          <p:cNvSpPr>
            <a:spLocks noGrp="1"/>
          </p:cNvSpPr>
          <p:nvPr>
            <p:ph type="sldNum" sz="quarter" idx="10"/>
          </p:nvPr>
        </p:nvSpPr>
        <p:spPr/>
        <p:txBody>
          <a:bodyPr/>
          <a:lstStyle/>
          <a:p>
            <a:fld id="{18BDFEC3-8487-43E8-A154-7C12CBC1FFF2}" type="slidenum">
              <a:rPr lang="en-US"/>
              <a:t>132</a:t>
            </a:fld>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Overlayed graph of the two versions of the given function, showing that they are the same whether they are given in parametric or rectangular coordinates.</a:t>
            </a:r>
          </a:p>
        </p:txBody>
      </p:sp>
      <p:sp>
        <p:nvSpPr>
          <p:cNvPr id="4" name="Slide Number Placeholder 3"/>
          <p:cNvSpPr>
            <a:spLocks noGrp="1"/>
          </p:cNvSpPr>
          <p:nvPr>
            <p:ph type="sldNum" sz="quarter" idx="10"/>
          </p:nvPr>
        </p:nvSpPr>
        <p:spPr/>
        <p:txBody>
          <a:bodyPr/>
          <a:lstStyle/>
          <a:p>
            <a:fld id="{18BDFEC3-8487-43E8-A154-7C12CBC1FFF2}" type="slidenum">
              <a:rPr lang="en-US"/>
              <a:t>133</a:t>
            </a:fld>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Plotted trajectory of a hit ball, showing the position of the batter at the origin, the ball's path in the shape of a wide downward facing parabola, and the outfield wall as a vertical line segment rising to 10 ft under the ball's path.</a:t>
            </a:r>
          </a:p>
        </p:txBody>
      </p:sp>
      <p:sp>
        <p:nvSpPr>
          <p:cNvPr id="4" name="Slide Number Placeholder 3"/>
          <p:cNvSpPr>
            <a:spLocks noGrp="1"/>
          </p:cNvSpPr>
          <p:nvPr>
            <p:ph type="sldNum" sz="quarter" idx="10"/>
          </p:nvPr>
        </p:nvSpPr>
        <p:spPr/>
        <p:txBody>
          <a:bodyPr/>
          <a:lstStyle/>
          <a:p>
            <a:fld id="{18BDFEC3-8487-43E8-A154-7C12CBC1FFF2}" type="slidenum">
              <a:rPr lang="en-US"/>
              <a:t>134</a:t>
            </a:fld>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of a plan flying SE at 140 degrees and the north wind blowing</a:t>
            </a:r>
          </a:p>
        </p:txBody>
      </p:sp>
      <p:sp>
        <p:nvSpPr>
          <p:cNvPr id="4" name="Slide Number Placeholder 3"/>
          <p:cNvSpPr>
            <a:spLocks noGrp="1"/>
          </p:cNvSpPr>
          <p:nvPr>
            <p:ph type="sldNum" sz="quarter" idx="10"/>
          </p:nvPr>
        </p:nvSpPr>
        <p:spPr/>
        <p:txBody>
          <a:bodyPr/>
          <a:lstStyle/>
          <a:p>
            <a:fld id="{18BDFEC3-8487-43E8-A154-7C12CBC1FFF2}" type="slidenum">
              <a:rPr lang="en-US"/>
              <a:t>137</a:t>
            </a:fld>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of the original vector CD in blue and the position vector AB in orange extending from the origin.</a:t>
            </a:r>
          </a:p>
        </p:txBody>
      </p:sp>
      <p:sp>
        <p:nvSpPr>
          <p:cNvPr id="4" name="Slide Number Placeholder 3"/>
          <p:cNvSpPr>
            <a:spLocks noGrp="1"/>
          </p:cNvSpPr>
          <p:nvPr>
            <p:ph type="sldNum" sz="quarter" idx="10"/>
          </p:nvPr>
        </p:nvSpPr>
        <p:spPr/>
        <p:txBody>
          <a:bodyPr/>
          <a:lstStyle/>
          <a:p>
            <a:fld id="{18BDFEC3-8487-43E8-A154-7C12CBC1FFF2}" type="slidenum">
              <a:rPr lang="en-US"/>
              <a:t>138</a:t>
            </a:fld>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of the original vector in blue and the position vector in orange extending from the origin.</a:t>
            </a:r>
          </a:p>
        </p:txBody>
      </p:sp>
      <p:sp>
        <p:nvSpPr>
          <p:cNvPr id="4" name="Slide Number Placeholder 3"/>
          <p:cNvSpPr>
            <a:spLocks noGrp="1"/>
          </p:cNvSpPr>
          <p:nvPr>
            <p:ph type="sldNum" sz="quarter" idx="10"/>
          </p:nvPr>
        </p:nvSpPr>
        <p:spPr/>
        <p:txBody>
          <a:bodyPr/>
          <a:lstStyle/>
          <a:p>
            <a:fld id="{18BDFEC3-8487-43E8-A154-7C12CBC1FFF2}" type="slidenum">
              <a:rPr lang="en-US"/>
              <a:t>139</a:t>
            </a:fld>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of the two given vectors their same position vector.</a:t>
            </a:r>
          </a:p>
        </p:txBody>
      </p:sp>
      <p:sp>
        <p:nvSpPr>
          <p:cNvPr id="4" name="Slide Number Placeholder 3"/>
          <p:cNvSpPr>
            <a:spLocks noGrp="1"/>
          </p:cNvSpPr>
          <p:nvPr>
            <p:ph type="sldNum" sz="quarter" idx="10"/>
          </p:nvPr>
        </p:nvSpPr>
        <p:spPr/>
        <p:txBody>
          <a:bodyPr/>
          <a:lstStyle/>
          <a:p>
            <a:fld id="{18BDFEC3-8487-43E8-A154-7C12CBC1FFF2}" type="slidenum">
              <a:rPr lang="en-US"/>
              <a:t>140</a:t>
            </a:fld>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Standard plot of a position vector (a,b) with magnitude |v| extending into Q1 at theta degrees.</a:t>
            </a:r>
          </a:p>
        </p:txBody>
      </p:sp>
      <p:sp>
        <p:nvSpPr>
          <p:cNvPr id="4" name="Slide Number Placeholder 3"/>
          <p:cNvSpPr>
            <a:spLocks noGrp="1"/>
          </p:cNvSpPr>
          <p:nvPr>
            <p:ph type="sldNum" sz="quarter" idx="10"/>
          </p:nvPr>
        </p:nvSpPr>
        <p:spPr/>
        <p:txBody>
          <a:bodyPr/>
          <a:lstStyle/>
          <a:p>
            <a:fld id="{18BDFEC3-8487-43E8-A154-7C12CBC1FFF2}" type="slidenum">
              <a:rPr lang="en-US"/>
              <a:t>141</a:t>
            </a:fld>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of the position vector extending into Q4 from the origin with the magnitude 6rad2.</a:t>
            </a:r>
          </a:p>
        </p:txBody>
      </p:sp>
      <p:sp>
        <p:nvSpPr>
          <p:cNvPr id="4" name="Slide Number Placeholder 3"/>
          <p:cNvSpPr>
            <a:spLocks noGrp="1"/>
          </p:cNvSpPr>
          <p:nvPr>
            <p:ph type="sldNum" sz="quarter" idx="10"/>
          </p:nvPr>
        </p:nvSpPr>
        <p:spPr/>
        <p:txBody>
          <a:bodyPr/>
          <a:lstStyle/>
          <a:p>
            <a:fld id="{18BDFEC3-8487-43E8-A154-7C12CBC1FFF2}" type="slidenum">
              <a:rPr lang="en-US"/>
              <a:t>142</a:t>
            </a:fld>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of the two given vectors their same position vector.</a:t>
            </a:r>
          </a:p>
        </p:txBody>
      </p:sp>
      <p:sp>
        <p:nvSpPr>
          <p:cNvPr id="4" name="Slide Number Placeholder 3"/>
          <p:cNvSpPr>
            <a:spLocks noGrp="1"/>
          </p:cNvSpPr>
          <p:nvPr>
            <p:ph type="sldNum" sz="quarter" idx="10"/>
          </p:nvPr>
        </p:nvSpPr>
        <p:spPr/>
        <p:txBody>
          <a:bodyPr/>
          <a:lstStyle/>
          <a:p>
            <a:fld id="{18BDFEC3-8487-43E8-A154-7C12CBC1FFF2}" type="slidenum">
              <a:rPr lang="en-US"/>
              <a:t>143</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Diagrams of vector addition and subtraction.</a:t>
            </a:r>
          </a:p>
        </p:txBody>
      </p:sp>
      <p:sp>
        <p:nvSpPr>
          <p:cNvPr id="4" name="Slide Number Placeholder 3"/>
          <p:cNvSpPr>
            <a:spLocks noGrp="1"/>
          </p:cNvSpPr>
          <p:nvPr>
            <p:ph type="sldNum" sz="quarter" idx="10"/>
          </p:nvPr>
        </p:nvSpPr>
        <p:spPr/>
        <p:txBody>
          <a:bodyPr/>
          <a:lstStyle/>
          <a:p>
            <a:fld id="{18BDFEC3-8487-43E8-A154-7C12CBC1FFF2}" type="slidenum">
              <a:rPr lang="en-US"/>
              <a:t>144</a:t>
            </a:fld>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Showing vector addition and subtraction with parallelograms. For addition, the base is u, the side is v, the diagonal connecting the start of the base to the end of the side is u+v. For subtraction, thetop is u, the side is -v, and the diagonal connecting the start of the top to the end of the side is u-v.</a:t>
            </a:r>
          </a:p>
        </p:txBody>
      </p:sp>
      <p:sp>
        <p:nvSpPr>
          <p:cNvPr id="4" name="Slide Number Placeholder 3"/>
          <p:cNvSpPr>
            <a:spLocks noGrp="1"/>
          </p:cNvSpPr>
          <p:nvPr>
            <p:ph type="sldNum" sz="quarter" idx="10"/>
          </p:nvPr>
        </p:nvSpPr>
        <p:spPr/>
        <p:txBody>
          <a:bodyPr/>
          <a:lstStyle/>
          <a:p>
            <a:fld id="{18BDFEC3-8487-43E8-A154-7C12CBC1FFF2}" type="slidenum">
              <a:rPr lang="en-US"/>
              <a:t>145</a:t>
            </a:fld>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Further diagrams of vector addition and subtraction.</a:t>
            </a:r>
          </a:p>
        </p:txBody>
      </p:sp>
      <p:sp>
        <p:nvSpPr>
          <p:cNvPr id="4" name="Slide Number Placeholder 3"/>
          <p:cNvSpPr>
            <a:spLocks noGrp="1"/>
          </p:cNvSpPr>
          <p:nvPr>
            <p:ph type="sldNum" sz="quarter" idx="10"/>
          </p:nvPr>
        </p:nvSpPr>
        <p:spPr/>
        <p:txBody>
          <a:bodyPr/>
          <a:lstStyle/>
          <a:p>
            <a:fld id="{18BDFEC3-8487-43E8-A154-7C12CBC1FFF2}" type="slidenum">
              <a:rPr lang="en-US"/>
              <a:t>146</a:t>
            </a:fld>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Showing the effect of scaling a vector: 3x, 1x, .5x, and -1x. The 3x is three times as long, the 1x stays the same, the .5x halves the length, and the -1x reverses the direction of the vector but keeps the length the same. The rest keep the same direction; only the magnitude changes.</a:t>
            </a:r>
          </a:p>
        </p:txBody>
      </p:sp>
      <p:sp>
        <p:nvSpPr>
          <p:cNvPr id="4" name="Slide Number Placeholder 3"/>
          <p:cNvSpPr>
            <a:spLocks noGrp="1"/>
          </p:cNvSpPr>
          <p:nvPr>
            <p:ph type="sldNum" sz="quarter" idx="10"/>
          </p:nvPr>
        </p:nvSpPr>
        <p:spPr/>
        <p:txBody>
          <a:bodyPr/>
          <a:lstStyle/>
          <a:p>
            <a:fld id="{18BDFEC3-8487-43E8-A154-7C12CBC1FFF2}" type="slidenum">
              <a:rPr lang="en-US"/>
              <a:t>147</a:t>
            </a:fld>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a vector in root position with its horizontal and vertical components.</a:t>
            </a:r>
          </a:p>
        </p:txBody>
      </p:sp>
      <p:sp>
        <p:nvSpPr>
          <p:cNvPr id="4" name="Slide Number Placeholder 3"/>
          <p:cNvSpPr>
            <a:spLocks noGrp="1"/>
          </p:cNvSpPr>
          <p:nvPr>
            <p:ph type="sldNum" sz="quarter" idx="10"/>
          </p:nvPr>
        </p:nvSpPr>
        <p:spPr/>
        <p:txBody>
          <a:bodyPr/>
          <a:lstStyle/>
          <a:p>
            <a:fld id="{18BDFEC3-8487-43E8-A154-7C12CBC1FFF2}" type="slidenum">
              <a:rPr lang="en-US"/>
              <a:t>148</a:t>
            </a:fld>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a vector in root position with its horizontal (4,0) and vertical (0,2) components.</a:t>
            </a:r>
          </a:p>
        </p:txBody>
      </p:sp>
      <p:sp>
        <p:nvSpPr>
          <p:cNvPr id="4" name="Slide Number Placeholder 3"/>
          <p:cNvSpPr>
            <a:spLocks noGrp="1"/>
          </p:cNvSpPr>
          <p:nvPr>
            <p:ph type="sldNum" sz="quarter" idx="10"/>
          </p:nvPr>
        </p:nvSpPr>
        <p:spPr/>
        <p:txBody>
          <a:bodyPr/>
          <a:lstStyle/>
          <a:p>
            <a:fld id="{18BDFEC3-8487-43E8-A154-7C12CBC1FFF2}" type="slidenum">
              <a:rPr lang="en-US"/>
              <a:t>149</a:t>
            </a:fld>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showing the unit vectors i=91,0) and j=(0,1)</a:t>
            </a:r>
          </a:p>
        </p:txBody>
      </p:sp>
      <p:sp>
        <p:nvSpPr>
          <p:cNvPr id="4" name="Slide Number Placeholder 3"/>
          <p:cNvSpPr>
            <a:spLocks noGrp="1"/>
          </p:cNvSpPr>
          <p:nvPr>
            <p:ph type="sldNum" sz="quarter" idx="10"/>
          </p:nvPr>
        </p:nvSpPr>
        <p:spPr/>
        <p:txBody>
          <a:bodyPr/>
          <a:lstStyle/>
          <a:p>
            <a:fld id="{18BDFEC3-8487-43E8-A154-7C12CBC1FFF2}" type="slidenum">
              <a:rPr lang="en-US"/>
              <a:t>150</a:t>
            </a:fld>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showing the unit vector (-5/13, 12/13) in the direction of (-5, 12)</a:t>
            </a:r>
          </a:p>
        </p:txBody>
      </p:sp>
      <p:sp>
        <p:nvSpPr>
          <p:cNvPr id="4" name="Slide Number Placeholder 3"/>
          <p:cNvSpPr>
            <a:spLocks noGrp="1"/>
          </p:cNvSpPr>
          <p:nvPr>
            <p:ph type="sldNum" sz="quarter" idx="10"/>
          </p:nvPr>
        </p:nvSpPr>
        <p:spPr/>
        <p:txBody>
          <a:bodyPr/>
          <a:lstStyle/>
          <a:p>
            <a:fld id="{18BDFEC3-8487-43E8-A154-7C12CBC1FFF2}" type="slidenum">
              <a:rPr lang="en-US"/>
              <a:t>151</a:t>
            </a:fld>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showing vectors in rectangular coordinates in terms of i and j. The position vector v (in orange) extends from the origin to some point (a,b) in Q1. The horizontal (ai) and vertical (bj) components are shown.</a:t>
            </a:r>
          </a:p>
        </p:txBody>
      </p:sp>
      <p:sp>
        <p:nvSpPr>
          <p:cNvPr id="4" name="Slide Number Placeholder 3"/>
          <p:cNvSpPr>
            <a:spLocks noGrp="1"/>
          </p:cNvSpPr>
          <p:nvPr>
            <p:ph type="sldNum" sz="quarter" idx="10"/>
          </p:nvPr>
        </p:nvSpPr>
        <p:spPr/>
        <p:txBody>
          <a:bodyPr/>
          <a:lstStyle/>
          <a:p>
            <a:fld id="{18BDFEC3-8487-43E8-A154-7C12CBC1FFF2}" type="slidenum">
              <a:rPr lang="en-US"/>
              <a:t>152</a:t>
            </a:fld>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showing the two position vectors (3,7) and (5,2) and the 45 degree angle between them.</a:t>
            </a:r>
          </a:p>
        </p:txBody>
      </p:sp>
      <p:sp>
        <p:nvSpPr>
          <p:cNvPr id="4" name="Slide Number Placeholder 3"/>
          <p:cNvSpPr>
            <a:spLocks noGrp="1"/>
          </p:cNvSpPr>
          <p:nvPr>
            <p:ph type="sldNum" sz="quarter" idx="10"/>
          </p:nvPr>
        </p:nvSpPr>
        <p:spPr/>
        <p:txBody>
          <a:bodyPr/>
          <a:lstStyle/>
          <a:p>
            <a:fld id="{18BDFEC3-8487-43E8-A154-7C12CBC1FFF2}" type="slidenum">
              <a:rPr lang="en-US"/>
              <a:t>153</a:t>
            </a:fld>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showing the two position vectors (-3,4) and (5,12) and the 59.5 degree angle between them.</a:t>
            </a:r>
          </a:p>
        </p:txBody>
      </p:sp>
      <p:sp>
        <p:nvSpPr>
          <p:cNvPr id="4" name="Slide Number Placeholder 3"/>
          <p:cNvSpPr>
            <a:spLocks noGrp="1"/>
          </p:cNvSpPr>
          <p:nvPr>
            <p:ph type="sldNum" sz="quarter" idx="10"/>
          </p:nvPr>
        </p:nvSpPr>
        <p:spPr/>
        <p:txBody>
          <a:bodyPr/>
          <a:lstStyle/>
          <a:p>
            <a:fld id="{18BDFEC3-8487-43E8-A154-7C12CBC1FFF2}" type="slidenum">
              <a:rPr lang="en-US"/>
              <a:t>154</a:t>
            </a:fld>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of a plan flying SE at 140 degrees and the north wind blowing.</a:t>
            </a:r>
          </a:p>
        </p:txBody>
      </p:sp>
      <p:sp>
        <p:nvSpPr>
          <p:cNvPr id="4" name="Slide Number Placeholder 3"/>
          <p:cNvSpPr>
            <a:spLocks noGrp="1"/>
          </p:cNvSpPr>
          <p:nvPr>
            <p:ph type="sldNum" sz="quarter" idx="10"/>
          </p:nvPr>
        </p:nvSpPr>
        <p:spPr/>
        <p:txBody>
          <a:bodyPr/>
          <a:lstStyle/>
          <a:p>
            <a:fld id="{18BDFEC3-8487-43E8-A154-7C12CBC1FFF2}" type="slidenum">
              <a:rPr lang="en-US"/>
              <a:t>155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ed24e8849438.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v3_image3_1bce19682ced.png"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 Id="rId3" Type="http://schemas.openxmlformats.org/officeDocument/2006/relationships/image" Target="../media/v3_image11_f4143595ea15.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 Id="rId3" Type="http://schemas.openxmlformats.org/officeDocument/2006/relationships/image" Target="../media/v3_image18_1f567edbe487.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 Id="rId3" Type="http://schemas.openxmlformats.org/officeDocument/2006/relationships/image" Target="../media/v3_image19_967d7b74b723.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xml" /><Relationship Id="rId3" Type="http://schemas.openxmlformats.org/officeDocument/2006/relationships/image" Target="../media/v3_image36_5b61f31eb5d7.png"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xml" /><Relationship Id="rId3" Type="http://schemas.openxmlformats.org/officeDocument/2006/relationships/image" Target="../media/v3_image37_0c9d20dbeeb7.png"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xml" /><Relationship Id="rId3" Type="http://schemas.openxmlformats.org/officeDocument/2006/relationships/image" Target="../media/v3_image38_da28c8b63208.png"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9.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4.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3.xml" /><Relationship Id="rId3" Type="http://schemas.openxmlformats.org/officeDocument/2006/relationships/image" Target="../media/v3_image45_ff8f67a18dc3.png"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6.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5.xml" /><Relationship Id="rId3" Type="http://schemas.openxmlformats.org/officeDocument/2006/relationships/image" Target="../media/v3_image47_1ac9f1bb9c22.png"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8.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9.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0.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1.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52.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3.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4.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3.xml" /><Relationship Id="rId3" Type="http://schemas.openxmlformats.org/officeDocument/2006/relationships/image" Target="../media/v3_image55_c19f4a528f2f.png"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4.xml" /><Relationship Id="rId3" Type="http://schemas.openxmlformats.org/officeDocument/2006/relationships/image" Target="../media/v3_image56_697dbbafc9d6.png"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7.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8.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7.xml" /><Relationship Id="rId3" Type="http://schemas.openxmlformats.org/officeDocument/2006/relationships/image" Target="../media/v3_image59_8f22b882d031.png"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8.xml" /><Relationship Id="rId3" Type="http://schemas.openxmlformats.org/officeDocument/2006/relationships/image" Target="../media/v3_image60_d8e17f41b495.png"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61.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6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6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64.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65.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66.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5.xml" /><Relationship Id="rId3" Type="http://schemas.openxmlformats.org/officeDocument/2006/relationships/image" Target="../media/v3_image67_3fa1d06e1dde.png"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6.xml" /><Relationship Id="rId3" Type="http://schemas.openxmlformats.org/officeDocument/2006/relationships/image" Target="../media/v3_image68_25545e005e1e.png"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69.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0_4f3ff793f8a1.png"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71.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72.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7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75.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7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78.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7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81.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8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84.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85.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6.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87.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0.xml" /><Relationship Id="rId3" Type="http://schemas.openxmlformats.org/officeDocument/2006/relationships/image" Target="../media/v3_image88_32c6773ac842.png" /></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90.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91.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93.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4.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95.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5.xml" /><Relationship Id="rId3" Type="http://schemas.openxmlformats.org/officeDocument/2006/relationships/image" Target="../media/v3_image96_921b57278018.png" /></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6.xml" /><Relationship Id="rId3" Type="http://schemas.openxmlformats.org/officeDocument/2006/relationships/image" Target="../media/v3_image97_54ac4e8b982d.png" /></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7.xml" /><Relationship Id="rId3" Type="http://schemas.openxmlformats.org/officeDocument/2006/relationships/image" Target="../media/v3_image98_4d6b84becab5.png" /></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8.xml" /><Relationship Id="rId3" Type="http://schemas.openxmlformats.org/officeDocument/2006/relationships/image" Target="../media/v3_image99_e9c689f10fc0.png" /></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9.xml" /><Relationship Id="rId3" Type="http://schemas.openxmlformats.org/officeDocument/2006/relationships/image" Target="../media/v3_image100_fe1079560837.png" /></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0.xml" /><Relationship Id="rId3" Type="http://schemas.openxmlformats.org/officeDocument/2006/relationships/image" Target="../media/v3_image101_0f75fb55c6d6.png" /></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1.xml" /><Relationship Id="rId3" Type="http://schemas.openxmlformats.org/officeDocument/2006/relationships/image" Target="../media/v3_image102_17632566d3f2.png" /></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2.xml" /><Relationship Id="rId3" Type="http://schemas.openxmlformats.org/officeDocument/2006/relationships/image" Target="../media/v3_image103_0b601daf21e0.png" /></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image" Target="../media/image104.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4.xml" /><Relationship Id="rId3" Type="http://schemas.openxmlformats.org/officeDocument/2006/relationships/image" Target="../media/v3_image105_207aef7f47ad.png" /></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6.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107.jp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9.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108.jp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1.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image" Target="../media/image109.jp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image" Target="../media/image110.jp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image" Target="../media/image111.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image" Target="../media/image112.jp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1.xml" /><Relationship Id="rId3" Type="http://schemas.openxmlformats.org/officeDocument/2006/relationships/image" Target="../media/v3_image113_9efb0634a44e.png" /></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image" Target="../media/image114.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5.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image" Target="../media/image116.jp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7.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image" Target="../media/image118.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9.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5.xml" /><Relationship Id="rId3" Type="http://schemas.openxmlformats.org/officeDocument/2006/relationships/image" Target="../media/v3_image120_3f80b121d59b.png" /></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121.jp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122.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8.xml" /><Relationship Id="rId3" Type="http://schemas.openxmlformats.org/officeDocument/2006/relationships/image" Target="../media/v3_image123_f3b29ea697dd.png" /></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1_cd01242dbaac.png" /></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image" Target="../media/image124.jp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 Id="rId3" Type="http://schemas.openxmlformats.org/officeDocument/2006/relationships/image" Target="../media/image125.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 Id="rId3" Type="http://schemas.openxmlformats.org/officeDocument/2006/relationships/image" Target="../media/image126.jp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2.xml" /><Relationship Id="rId3" Type="http://schemas.openxmlformats.org/officeDocument/2006/relationships/image" Target="../media/v3_image127_9a2c826b9d86.png" /></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image" Target="../media/image128.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 Id="rId3" Type="http://schemas.openxmlformats.org/officeDocument/2006/relationships/image" Target="../media/image129.jp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5.xml" /><Relationship Id="rId3" Type="http://schemas.openxmlformats.org/officeDocument/2006/relationships/image" Target="../media/v3_image130_f105c80956f5.png" /></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 Id="rId3" Type="http://schemas.openxmlformats.org/officeDocument/2006/relationships/image" Target="../media/image131.jp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image" Target="../media/image132.jp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image" Target="../media/image133.jp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 Id="rId3" Type="http://schemas.openxmlformats.org/officeDocument/2006/relationships/image" Target="../media/image134.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135.jp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 Id="rId3" Type="http://schemas.openxmlformats.org/officeDocument/2006/relationships/image" Target="../media/image136.jp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 Id="rId3" Type="http://schemas.openxmlformats.org/officeDocument/2006/relationships/image" Target="../media/image137.jp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image" Target="../media/image138.jp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image" Target="../media/image139.jp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 Id="rId3" Type="http://schemas.openxmlformats.org/officeDocument/2006/relationships/image" Target="../media/image140.jp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 Id="rId3" Type="http://schemas.openxmlformats.org/officeDocument/2006/relationships/image" Target="../media/image141.jp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 Id="rId3" Type="http://schemas.openxmlformats.org/officeDocument/2006/relationships/image" Target="../media/image142.jp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Undirbúningur fyrir stærðfræðigreiningu, 2. útgáfa</a:t>
            </a:r>
          </a:p>
        </p:txBody>
      </p:sp>
      <p:sp>
        <p:nvSpPr>
          <p:cNvPr id="3" name="Subtitle 2"/>
          <p:cNvSpPr>
            <a:spLocks noGrp="1"/>
          </p:cNvSpPr>
          <p:nvPr>
            <p:ph type="subTitle" idx="1"/>
          </p:nvPr>
        </p:nvSpPr>
        <p:spPr>
          <a:xfrm>
            <a:off x="1828800" y="2072269"/>
            <a:ext cx="8534400" cy="1752600"/>
          </a:xfrm>
        </p:spPr>
        <p:txBody>
          <a:bodyPr>
            <a:normAutofit fontScale="85000" lnSpcReduction="10000"/>
          </a:bodyPr>
          <a:lstStyle/>
          <a:p>
            <a:pPr marL="0" lvl="0" indent="0">
              <a:buNone/>
              <a:defRPr>
                <a:solidFill>
                  <a:srgbClr val="548235"/>
                </a:solidFill>
              </a:defRPr>
            </a:pPr>
            <a:r>
              <a:rPr>
                <a:solidFill>
                  <a:srgbClr val="548235"/>
                </a:solidFill>
              </a:rPr>
              <a:t>8. kafli: Frekari notkun hornafræði</a:t>
            </a:r>
            <a:br/>
            <a:br/>
            <a:endParaRPr/>
          </a:p>
        </p:txBody>
      </p:sp>
      <p:pic>
        <p:nvPicPr>
          <p:cNvPr id="4" name="Cover Image" descr="Cover of the OpenStax textbook titled Precalculus 2e. The title is in large bold orange text set against a blue background, and the OpenStax logo is in white in the top right corner.&#10;"/>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Efnisyfirlit kaflans</a:t>
            </a:r>
          </a:p>
        </p:txBody>
      </p:sp>
      <p:sp>
        <p:nvSpPr>
          <p:cNvPr id="3" name="Content Placeholder 2"/>
          <p:cNvSpPr>
            <a:spLocks noGrp="1"/>
          </p:cNvSpPr>
          <p:nvPr>
            <p:ph idx="1"/>
          </p:nvPr>
        </p:nvSpPr>
        <p:spPr/>
        <p:txBody>
          <a:bodyPr/>
          <a:lstStyle/>
          <a:p>
            <a:pPr marL="457189" lvl="0" indent="-457189">
              <a:buAutoNum type="arabicPeriod"/>
            </a:pPr>
            <a:r>
              <a:rPr/>
              <a:t>Órétthyrndir þríhyrningar: sínusreglan</a:t>
            </a:r>
          </a:p>
          <a:p>
            <a:pPr marL="457189" lvl="0" indent="-457189">
              <a:buAutoNum type="arabicPeriod"/>
            </a:pPr>
            <a:r>
              <a:rPr/>
              <a:t>Órétthyrndir þríhyrningar: kósínusreglan</a:t>
            </a:r>
          </a:p>
          <a:p>
            <a:pPr marL="457189" lvl="0" indent="-457189">
              <a:buAutoNum type="arabicPeriod"/>
            </a:pPr>
            <a:r>
              <a:rPr/>
              <a:t>Pólhnit</a:t>
            </a:r>
          </a:p>
          <a:p>
            <a:pPr marL="457189" lvl="0" indent="-457189">
              <a:buAutoNum type="arabicPeriod"/>
            </a:pPr>
            <a:r>
              <a:rPr/>
              <a:t>Pólhnit: gröf</a:t>
            </a:r>
          </a:p>
          <a:p>
            <a:pPr marL="457189" lvl="0" indent="-457189">
              <a:buAutoNum type="arabicPeriod"/>
            </a:pPr>
            <a:r>
              <a:rPr/>
              <a:t>Pólform tvinntalna</a:t>
            </a:r>
          </a:p>
          <a:p>
            <a:pPr marL="457189" lvl="0" indent="-457189">
              <a:buAutoNum type="arabicPeriod"/>
            </a:pPr>
            <a:r>
              <a:rPr/>
              <a:t>Stikajöfnur</a:t>
            </a:r>
          </a:p>
          <a:p>
            <a:pPr marL="457189" lvl="0" indent="-457189">
              <a:buAutoNum type="arabicPeriod"/>
            </a:pPr>
            <a:r>
              <a:rPr/>
              <a:t>Stikajöfnur: gröf</a:t>
            </a:r>
          </a:p>
          <a:p>
            <a:pPr marL="457189" lvl="0" indent="-457189">
              <a:buAutoNum type="arabicPeriod"/>
            </a:pPr>
            <a:r>
              <a:rPr/>
              <a:t>Vigrar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8.1 Órétthyrndir þríhyrningar: sínusreglan</a:t>
            </a:r>
          </a:p>
        </p:txBody>
      </p:sp>
      <p:sp>
        <p:nvSpPr>
          <p:cNvPr id="3" name="Content Placeholder 2"/>
          <p:cNvSpPr>
            <a:spLocks noGrp="1"/>
          </p:cNvSpPr>
          <p:nvPr>
            <p:ph idx="1"/>
          </p:nvPr>
        </p:nvSpPr>
        <p:spPr/>
        <p:txBody>
          <a:bodyPr/>
          <a:lstStyle/>
          <a:p>
            <a:pPr marL="0" lvl="0" indent="0">
              <a:buNone/>
            </a:pPr>
            <a:r>
              <a:rPr b="1"/>
              <a:t>Námsmarkmið</a:t>
            </a:r>
          </a:p>
          <a:p>
            <a:pPr lvl="0"/>
            <a:r>
              <a:rPr/>
              <a:t>Nota sínusregluna til að leysa órétthyrnda þríhyrninga.</a:t>
            </a:r>
          </a:p>
          <a:p>
            <a:pPr lvl="0"/>
            <a:r>
              <a:rPr/>
              <a:t>Finna flatarmál órétthyrnds þríhyrnings með sínusfallinu.</a:t>
            </a:r>
          </a:p>
          <a:p>
            <a:pPr lvl="0"/>
            <a:r>
              <a:rPr/>
              <a:t>Leysa hagnýt verkefni með sínusreglunni.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Órétthyrndir þríhyrningar: sínusreglan</a:t>
            </a:r>
            <a:endParaRPr dirty="0"/>
          </a:p>
        </p:txBody>
      </p:sp>
      <p:pic>
        <p:nvPicPr>
          <p:cNvPr id="3" name="Picture 1" descr="Teikning af þríhyrningi þar sem hornpunktarnir eru tvær jarðstöðvar og flugvél á lofti á milli þeirra. Hæðarhornið frá fyrri stöðinni að flugvélinni er 15 gráður en frá þeirri síðari 35 gráður. Hliðin milli stöðvanna er 20 mílur. Punktalína liggur hornrétt frá hornpunkti flugvélarinnar niður á grunnhliðina og sýnir hæð þríhyrningsins."/>
          <p:cNvPicPr>
            <a:picLocks noGrp="1" noChangeAspect="1"/>
          </p:cNvPicPr>
          <p:nvPr/>
        </p:nvPicPr>
        <p:blipFill>
          <a:blip r:embed="rId3"/>
          <a:stretch>
            <a:fillRect/>
          </a:stretch>
        </p:blipFill>
        <p:spPr bwMode="auto">
          <a:xfrm>
            <a:off x="609600" y="1778000"/>
            <a:ext cx="10972800" cy="3022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Teikning af þríhyrningi þar sem hornpunktarnir eru tvær jarðstöðvar og flugvél á lofti á milli þeirra. Hæðarhornið frá fyrri stöðinni að flugvélinni er 15 gráður en frá þeirri síðari 35 gráður. Hliðin milli stöðvanna er 20 mílur. Punktalína liggur hornrétt frá hornpunkti flugvélarinnar niður á grunnhliðina og sýnir hæð þríhyrningsins.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Órétthyrndir þríhyrningar: sínusreglan</a:t>
            </a:r>
            <a:endParaRPr dirty="0"/>
          </a:p>
        </p:txBody>
      </p:sp>
      <p:pic>
        <p:nvPicPr>
          <p:cNvPr id="3" name="Picture 1" descr="Órétthyrndur þríhyrningur með hornin α, β og γ. Stærðir hornanna α og γ eru þekktar, ásamt hliðinni á móti β, milli α og γ."/>
          <p:cNvPicPr>
            <a:picLocks noGrp="1" noChangeAspect="1"/>
          </p:cNvPicPr>
          <p:nvPr/>
        </p:nvPicPr>
        <p:blipFill>
          <a:blip r:embed="rId3"/>
          <a:stretch>
            <a:fillRect/>
          </a:stretch>
        </p:blipFill>
        <p:spPr bwMode="auto">
          <a:xfrm>
            <a:off x="609600" y="1689100"/>
            <a:ext cx="10972800" cy="3175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Órétthyrndur þríhyrningur með hornin α, β og γ. Stærðir hornanna α og γ eru þekktar, ásamt hliðinni á móti β, milli α og 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Órétthyrndir þríhyrningar: sínusreglan</a:t>
            </a:r>
            <a:endParaRPr dirty="0"/>
          </a:p>
        </p:txBody>
      </p:sp>
      <p:pic>
        <p:nvPicPr>
          <p:cNvPr id="3" name="Picture 1" descr="Órétthyrndur þríhyrningur með hornin α, β og γ. Hornin α og γ eru þekkt, ásamt hliðinni á móti α, milli β og γ."/>
          <p:cNvPicPr>
            <a:picLocks noGrp="1" noChangeAspect="1"/>
          </p:cNvPicPr>
          <p:nvPr/>
        </p:nvPicPr>
        <p:blipFill>
          <a:blip r:embed="rId3"/>
          <a:stretch>
            <a:fillRect/>
          </a:stretch>
        </p:blipFill>
        <p:spPr bwMode="auto">
          <a:xfrm>
            <a:off x="609600" y="1689100"/>
            <a:ext cx="10972800" cy="3175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Órétthyrndur þríhyrningur með hornin α, β og γ. Hornin α og γ eru þekkt, ásamt hliðinni á móti α, milli β og 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Órétthyrndir þríhyrningar: sínusreglan</a:t>
            </a:r>
            <a:endParaRPr dirty="0"/>
          </a:p>
        </p:txBody>
      </p:sp>
      <p:pic>
        <p:nvPicPr>
          <p:cNvPr id="3" name="Picture 1" descr="Órétthyrndur þríhyrningur með hornin α, β og γ. α er eina þekkta hornið. Tvær hliðar eru þekktar: önnur er á móti α, milli β og γ, en hin er á móti γ, milli α og β."/>
          <p:cNvPicPr>
            <a:picLocks noGrp="1" noChangeAspect="1"/>
          </p:cNvPicPr>
          <p:nvPr/>
        </p:nvPicPr>
        <p:blipFill>
          <a:blip r:embed="rId3"/>
          <a:stretch>
            <a:fillRect/>
          </a:stretch>
        </p:blipFill>
        <p:spPr bwMode="auto">
          <a:xfrm>
            <a:off x="609600" y="1689100"/>
            <a:ext cx="10972800" cy="3175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Órétthyrndur þríhyrningur með hornin α, β og γ. α er eina þekkta hornið. Tvær hliðar eru þekktar: önnur er á móti α, milli β og γ, en hin er á móti γ, milli α og β.</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Órétthyrndir þríhyrningar: sínusreglan</a:t>
            </a:r>
            <a:endParaRPr dirty="0"/>
          </a:p>
        </p:txBody>
      </p:sp>
      <p:pic>
        <p:nvPicPr>
          <p:cNvPr id="3" name="Picture 1" descr="Órétthyrndur þríhyrningur með hliðarnar a, b og c og hornin α, β og γ. Hlið c er á móti horninu γ og myndar lárétta grunnhlið þríhyrningsins. Hlið b er á móti β og hlið a á móti α. Punktuð hornrétt lína, hæð þríhyrningsins, liggur frá horninu γ niður á láréttu grunnhliðina c."/>
          <p:cNvPicPr>
            <a:picLocks noGrp="1" noChangeAspect="1"/>
          </p:cNvPicPr>
          <p:nvPr/>
        </p:nvPicPr>
        <p:blipFill>
          <a:blip r:embed="rId3"/>
          <a:stretch>
            <a:fillRect/>
          </a:stretch>
        </p:blipFill>
        <p:spPr bwMode="auto">
          <a:xfrm>
            <a:off x="609600" y="1676400"/>
            <a:ext cx="10972800" cy="3225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Órétthyrndur þríhyrningur með hliðarnar a, b og c og hornin α, β og γ. Hlið c er á móti horninu γ og myndar lárétta grunnhlið þríhyrningsins. Hlið b er á móti β og hlið a á móti α. Punktuð hornrétt lína, hæð þríhyrningsins, liggur frá horninu γ niður á láréttu grunnhliðina 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Órétthyrndir þríhyrningar: sínusreglan</a:t>
            </a:r>
            <a:endParaRPr dirty="0"/>
          </a:p>
        </p:txBody>
      </p:sp>
      <p:pic>
        <p:nvPicPr>
          <p:cNvPr id="3" name="Picture 1" descr="Þríhyrningur með hefðbundnum merkingum."/>
          <p:cNvPicPr>
            <a:picLocks noGrp="1" noChangeAspect="1"/>
          </p:cNvPicPr>
          <p:nvPr/>
        </p:nvPicPr>
        <p:blipFill>
          <a:blip r:embed="rId3"/>
          <a:stretch>
            <a:fillRect/>
          </a:stretch>
        </p:blipFill>
        <p:spPr bwMode="auto">
          <a:xfrm>
            <a:off x="609600" y="1066800"/>
            <a:ext cx="10972800" cy="4445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með hefðbundnum merkingum.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Órétthyrndir þríhyrningar: sínusreglan</a:t>
            </a:r>
            <a:endParaRPr dirty="0"/>
          </a:p>
        </p:txBody>
      </p:sp>
      <p:pic>
        <p:nvPicPr>
          <p:cNvPr id="3" name="Picture 1" descr="Órétthyrndur þríhyrningur með hefðbundnum merkingum. Hornið α er 50 gráður, hornið γ er 30 gráður og hlið a er 10 að lengd. Hlið b er lárétta grunnhliðin."/>
          <p:cNvPicPr>
            <a:picLocks noGrp="1" noChangeAspect="1"/>
          </p:cNvPicPr>
          <p:nvPr/>
        </p:nvPicPr>
        <p:blipFill>
          <a:blip r:embed="rId3"/>
          <a:stretch>
            <a:fillRect/>
          </a:stretch>
        </p:blipFill>
        <p:spPr bwMode="auto">
          <a:xfrm>
            <a:off x="609600" y="1028700"/>
            <a:ext cx="10972800" cy="4508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Órétthyrndur þríhyrningur með hefðbundnum merkingum. Hornið α er 50 gráður, hornið γ er 30 gráður og hlið a er 10 að lengd. Hlið b er lárétta grunnhliðin.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Órétthyrndir þríhyrningar: sínusreglan</a:t>
            </a:r>
            <a:endParaRPr dirty="0"/>
          </a:p>
        </p:txBody>
      </p:sp>
      <p:pic>
        <p:nvPicPr>
          <p:cNvPr id="3" name="Picture 1" descr="Órétthyrndur þríhyrningur með hefðbundnum merkingum. Hornið α er 98 gráður, hornið γ er 43 gráður og hlið b er 22 að lengd. Hlið b er lárétta grunnhliðin."/>
          <p:cNvPicPr>
            <a:picLocks noGrp="1" noChangeAspect="1"/>
          </p:cNvPicPr>
          <p:nvPr/>
        </p:nvPicPr>
        <p:blipFill>
          <a:blip r:embed="rId3"/>
          <a:stretch>
            <a:fillRect/>
          </a:stretch>
        </p:blipFill>
        <p:spPr bwMode="auto">
          <a:xfrm>
            <a:off x="1498600" y="952500"/>
            <a:ext cx="919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Órétthyrndur þríhyrningur með hefðbundnum merkingum. Hornið α er 98 gráður, hornið γ er 43 gráður og hlið b er 22 að lengd. Hlið b er lárétta grunnhliðin.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Órétthyrndir þríhyrningar: sínusreglan</a:t>
            </a:r>
            <a:endParaRPr dirty="0"/>
          </a:p>
        </p:txBody>
      </p:sp>
      <p:pic>
        <p:nvPicPr>
          <p:cNvPr id="3" name="Picture 1" descr="Four attempted oblique triangles are in a row, all with standard labels. Side c is the horizontal base. In the first attempted triangle, side a is less than the altitude height. Since side a cannot reach side c,  there is no triangle. In the second attempted triangle, side a is equal to the length of the altitude height, so side a forms a right angle with side c. In the third attempted triangle, side a is greater than the altitude height and less than side b, so side a can form either an acute or obtuse angle with side c. In the fourth attempted triangle, side a is greater than or equal to side b, so side a forms an acute angle with side c."/>
          <p:cNvPicPr>
            <a:picLocks noGrp="1" noChangeAspect="1"/>
          </p:cNvPicPr>
          <p:nvPr/>
        </p:nvPicPr>
        <p:blipFill>
          <a:blip r:embed="rId3"/>
          <a:stretch>
            <a:fillRect/>
          </a:stretch>
        </p:blipFill>
        <p:spPr bwMode="auto">
          <a:xfrm>
            <a:off x="609600" y="2032000"/>
            <a:ext cx="10972800" cy="2514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Fjórar mögulegar myndanir órétthyrnds þríhyrnings eru sýndar í röð, allar með hefðbundnum merkingum. Hlið c er lárétta grunnhliðin. Í fyrsta tilvikinu er hlið a styttri en hæðin. Þar sem hlið a nær ekki að hlið c myndast enginn þríhyrningur. Í öðru tilvikinu er hlið a jafnlöng hæðinni og myndar því rétt horn við hlið c. Í þriðja tilvikinu er hlið a lengri en hæðin en styttri en hlið b og getur því myndað annaðhvort hvasst eða gleitt horn við hlið c. Í fjórða tilvikinu er hlið a lengri en eða jafnlöng hlið b og myndar því hvasst horn við hlið 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Órétthyrndir þríhyrningar: sínusreglan</a:t>
            </a:r>
            <a:endParaRPr dirty="0"/>
          </a:p>
        </p:txBody>
      </p:sp>
      <p:pic>
        <p:nvPicPr>
          <p:cNvPr id="3" name="Picture 1" descr="Órétthyrndur þríhyrningur með hefðbundnum merkingum þar sem hlið a er 6 að lengd, hlið b er 8 að lengd og hornið α er 35 gráður."/>
          <p:cNvPicPr>
            <a:picLocks noGrp="1" noChangeAspect="1"/>
          </p:cNvPicPr>
          <p:nvPr/>
        </p:nvPicPr>
        <p:blipFill>
          <a:blip r:embed="rId3"/>
          <a:stretch>
            <a:fillRect/>
          </a:stretch>
        </p:blipFill>
        <p:spPr bwMode="auto">
          <a:xfrm>
            <a:off x="1054100" y="952500"/>
            <a:ext cx="1008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Órétthyrndur þríhyrningur með hefðbundnum merkingum þar sem hlið a er 6 að lengd, hlið b er 8 að lengd og hornið α er 35 gráður.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Órétthyrndir þríhyrningar: sínusreglan</a:t>
            </a:r>
            <a:endParaRPr dirty="0"/>
          </a:p>
        </p:txBody>
      </p:sp>
      <p:pic>
        <p:nvPicPr>
          <p:cNvPr id="3" name="Picture 1" descr="Órétthyrndur þríhyrningur, byggður á þeim fyrri, með hefðbundnum strikamerkingum. Hlið a er 6 að lengd, hlið b er 8 að lengd og hornið α-strik er 35 gráður. Jafnarma þríhyrningi er bætt við þannig að hlið a er annar jafnlangra arma hans og grannhorn hornsins β er annað jafnstórra grunnhorna hans. Hitt grunnhornið nefnist β-strik og öll nýja lárétta grunnhliðin, sem er framlenging á upphaflegu hliðinni c, nefnist c-strik. Punktuð hæð liggur frá horninu γ-strik að hliðinni c-strik."/>
          <p:cNvPicPr>
            <a:picLocks noGrp="1" noChangeAspect="1"/>
          </p:cNvPicPr>
          <p:nvPr/>
        </p:nvPicPr>
        <p:blipFill>
          <a:blip r:embed="rId3"/>
          <a:stretch>
            <a:fillRect/>
          </a:stretch>
        </p:blipFill>
        <p:spPr bwMode="auto">
          <a:xfrm>
            <a:off x="1524000" y="952500"/>
            <a:ext cx="9156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Órétthyrndur þríhyrningur, byggður á þeim fyrri, með hefðbundnum strikamerkingum. Hlið a er 6 að lengd, hlið b er 8 að lengd og hornið α-strik er 35 gráður. Jafnarma þríhyrningi er bætt við þannig að hlið a er annar jafnlangra arma hans og grannhorn hornsins β er annað jafnstórra grunnhorna hans. Hitt grunnhornið nefnist β-strik og öll nýja lárétta grunnhliðin, sem er framlenging á upphaflegu hliðinni c, nefnist c-strik. Punktuð hæð liggur frá horninu γ-strik að hliðinni c-strik.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Órétthyrndir þríhyrningar: sínusreglan</a:t>
            </a:r>
            <a:endParaRPr dirty="0"/>
          </a:p>
        </p:txBody>
      </p:sp>
      <p:pic>
        <p:nvPicPr>
          <p:cNvPr id="3" name="Picture 1" descr="Tveir þríhyrningar með hefðbundnum merkingum eru sýndir. Þríhyrningur a er upphaflegi þríhyrningurinn. Horn hans eru α = 35 gráður, β = 130,1 gráða og γ = 14,9 gráður. Hliðar hans eru a = 6, b = 8 og c ≈ 2,7. Þríhyrningur b er útvíkkaði þríhyrningurinn. Horn hans eru α-strik = 35 gráður, β-strik = 49,9 gráður og γ-strik = 95,1 gráða. Hliðar hans eru a-strik = 6, b-strik = 8 og c-strik ≈ 10,4."/>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Tveir þríhyrningar með hefðbundnum merkingum eru sýndir. Þríhyrningur a er upphaflegi þríhyrningurinn. Horn hans eru α = 35 gráður, β = 130,1 gráða og γ = 14,9 gráður. Hliðar hans eru a = 6, b = 8 og c ≈ 2,7. Þríhyrningur b er útvíkkaði þríhyrningurinn. Horn hans eru α-strik = 35 gráður, β-strik = 49,9 gráður og γ-strik = 95,1 gráða. Hliðar hans eru a-strik = 6, b-strik = 8 og c-strik ≈ 10,4.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Órétthyrndir þríhyrningar: sínusreglan</a:t>
            </a:r>
            <a:endParaRPr dirty="0"/>
          </a:p>
        </p:txBody>
      </p:sp>
      <p:pic>
        <p:nvPicPr>
          <p:cNvPr id="3" name="Picture 1" descr="Órétthyrndur þríhyrningur með hefðbundnum merkingum. Hlið b er 9, hlið c er 12 og hornið γ er 85 gráður. Hornin α og β og hlið a eru óþekkt."/>
          <p:cNvPicPr>
            <a:picLocks noGrp="1" noChangeAspect="1"/>
          </p:cNvPicPr>
          <p:nvPr/>
        </p:nvPicPr>
        <p:blipFill>
          <a:blip r:embed="rId3"/>
          <a:stretch>
            <a:fillRect/>
          </a:stretch>
        </p:blipFill>
        <p:spPr bwMode="auto">
          <a:xfrm>
            <a:off x="736600" y="952500"/>
            <a:ext cx="1070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Órétthyrndur þríhyrningur með hefðbundnum merkingum. Hlið b er 9, hlið c er 12 og hornið γ er 85 gráður. Hornin α og β og hlið a eru óþekkt.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Órétthyrndir þríhyrningar: sínusreglan</a:t>
            </a:r>
            <a:endParaRPr dirty="0"/>
          </a:p>
        </p:txBody>
      </p:sp>
      <p:pic>
        <p:nvPicPr>
          <p:cNvPr id="3" name="Picture 1" descr="Ófullgerður þríhyrningur. Ein hlið er 4 að lengd og liggur á móti 50 gráðu horni; önnur hlið er 10 að lengd og liggur á móti horninu a. Hliðin sem er 4 að lengd er of stutt til að ná að hliðinni sem er 10 að lengd og því myndast ekkert þriðja horn."/>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Ófullgerður þríhyrningur. Ein hlið er 4 að lengd og liggur á móti 50 gráðu horni; önnur hlið er 10 að lengd og liggur á móti horninu a. Hliðin sem er 4 að lengd er of stutt til að ná að hliðinni sem er 10 að lengd og því myndast ekkert þriðja horn.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15</a:t>
            </a:r>
            <a:r>
              <a:rPr lang="en-US" dirty="0">
                <a:solidFill>
                  <a:srgbClr val="548235"/>
                </a:solidFill>
              </a:rPr>
              <a:t> – Órétthyrndir þríhyrningar: sínusreglan</a:t>
            </a:r>
            <a:endParaRPr dirty="0"/>
          </a:p>
        </p:txBody>
      </p:sp>
      <p:pic>
        <p:nvPicPr>
          <p:cNvPr id="3" name="Picture 1" descr="Two oblique triangles with standard labels. Both have a dotted altitude line h extended from angle beta to the horizontal base side b. In the first, which is an acute triangle, the altitude is within the triangle. In the second, which is an obtuse triangle, the altitude h is outside of the triangle."/>
          <p:cNvPicPr>
            <a:picLocks noGrp="1" noChangeAspect="1"/>
          </p:cNvPicPr>
          <p:nvPr/>
        </p:nvPicPr>
        <p:blipFill>
          <a:blip r:embed="rId3"/>
          <a:stretch>
            <a:fillRect/>
          </a:stretch>
        </p:blipFill>
        <p:spPr bwMode="auto">
          <a:xfrm>
            <a:off x="609600" y="1955800"/>
            <a:ext cx="10972800" cy="2641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Tveir órétthyrndir þríhyrningar með hefðbundnum merkingum. Í báðum liggur punktalína fyrir hæðina h frá horninu β að láréttu grunnhliðinni b. Í fyrri þríhyrningnum, sem er hvasshyrndur, liggur hæðin innan hans. Í þeim síðari, sem er gleiðhyrndur, liggur hæðin h utan þríhyrningsins.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16</a:t>
            </a:r>
            <a:r>
              <a:rPr lang="en-US" dirty="0">
                <a:solidFill>
                  <a:srgbClr val="548235"/>
                </a:solidFill>
              </a:rPr>
              <a:t> – Órétthyrndir þríhyrningar: sínusreglan</a:t>
            </a:r>
            <a:endParaRPr dirty="0"/>
          </a:p>
        </p:txBody>
      </p:sp>
      <p:pic>
        <p:nvPicPr>
          <p:cNvPr id="3" name="Picture 1" descr="Mynd af þríhyrningi með hornpunkta í tveimur stöðvum á jörðu og flugvél í loftinu á milli þeirra. Hornið við fyrri stöðina er 15 gráður og hornið við þá síðari er 35 gráður. Hliðin milli stöðvanna er 20 mílur. Punktalína sýnir hæð þríhyrningsins, hornrétta á grunnhliðina, frá hornpunktinum við flugvélina niður að jörðu."/>
          <p:cNvPicPr>
            <a:picLocks noGrp="1" noChangeAspect="1"/>
          </p:cNvPicPr>
          <p:nvPr/>
        </p:nvPicPr>
        <p:blipFill>
          <a:blip r:embed="rId3"/>
          <a:stretch>
            <a:fillRect/>
          </a:stretch>
        </p:blipFill>
        <p:spPr bwMode="auto">
          <a:xfrm>
            <a:off x="609600" y="1778000"/>
            <a:ext cx="10972800" cy="3022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þríhyrningi með hornpunkta í tveimur stöðvum á jörðu og flugvél í loftinu á milli þeirra. Hornið við fyrri stöðina er 15 gráður og hornið við þá síðari er 35 gráður. Hliðin milli stöðvanna er 20 mílur. Punktalína sýnir hæð þríhyrningsins, hornrétta á grunnhliðina, frá hornpunktinum við flugvélina niður að jörðu.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17</a:t>
            </a:r>
            <a:r>
              <a:rPr lang="en-US" dirty="0">
                <a:solidFill>
                  <a:srgbClr val="548235"/>
                </a:solidFill>
              </a:rPr>
              <a:t> – Órétthyrndir þríhyrningar: sínusreglan</a:t>
            </a:r>
            <a:endParaRPr dirty="0"/>
          </a:p>
        </p:txBody>
      </p:sp>
      <p:pic>
        <p:nvPicPr>
          <p:cNvPr id="3" name="Picture 1" descr="Órétthyrndur þríhyrningur með hornpunktana A, B og C. A og B eru punktar á jörðu en C er loftskip í loftinu á milli þeirra. Fjarlægðin milli A og B er 145 yardar. Hornið við A er 70 gráður og hornið við B er 62 gráður."/>
          <p:cNvPicPr>
            <a:picLocks noGrp="1" noChangeAspect="1"/>
          </p:cNvPicPr>
          <p:nvPr/>
        </p:nvPicPr>
        <p:blipFill>
          <a:blip r:embed="rId3"/>
          <a:stretch>
            <a:fillRect/>
          </a:stretch>
        </p:blipFill>
        <p:spPr bwMode="auto">
          <a:xfrm>
            <a:off x="3975100" y="952500"/>
            <a:ext cx="4241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Órétthyrndur þríhyrningur með hornpunktana A, B og C. A og B eru punktar á jörðu en C er loftskip í loftinu á milli þeirra. Fjarlægðin milli A og B er 145 yardar. Hornið við A er 70 gráður og hornið við B er 62 gráður.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18</a:t>
            </a:r>
            <a:r>
              <a:rPr lang="en-US" dirty="0">
                <a:solidFill>
                  <a:srgbClr val="548235"/>
                </a:solidFill>
              </a:rPr>
              <a:t> – Órétthyrndir þríhyrningar: sínusreglan</a:t>
            </a:r>
            <a:endParaRPr dirty="0"/>
          </a:p>
        </p:txBody>
      </p:sp>
      <p:pic>
        <p:nvPicPr>
          <p:cNvPr id="3" name="Picture 1" descr="Þríhyrningur innritaður í hring. Tvær hliðar hans eru geislar. Miðhornið milli geislanna er 145 gráður og mótlæga hliðin er 3."/>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innritaður í hring. Tvær hliðar hans eru geislar. Miðhornið milli geislanna er 145 gráður og mótlæga hliðin er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19</a:t>
            </a:r>
            <a:r>
              <a:rPr lang="en-US" dirty="0">
                <a:solidFill>
                  <a:srgbClr val="548235"/>
                </a:solidFill>
              </a:rPr>
              <a:t> – Órétthyrndir þríhyrningar: sínusreglan</a:t>
            </a:r>
            <a:endParaRPr dirty="0"/>
          </a:p>
        </p:txBody>
      </p:sp>
      <p:pic>
        <p:nvPicPr>
          <p:cNvPr id="3" name="Picture 1" descr="Þríhyrningur innritaður í hring. Tvær hliðar hans eru geislar. Miðhornið milli geislanna er 110 gráður og mótlæga hliðin er 8,3."/>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innritaður í hring. Tvær hliðar hans eru geislar. Miðhornið milli geislanna er 110 gráður og mótlæga hliðin er 8,3.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20</a:t>
            </a:r>
            <a:r>
              <a:rPr lang="en-US" dirty="0">
                <a:solidFill>
                  <a:srgbClr val="548235"/>
                </a:solidFill>
              </a:rPr>
              <a:t> – Órétthyrndir þríhyrningar: sínusreglan</a:t>
            </a:r>
            <a:endParaRPr dirty="0"/>
          </a:p>
        </p:txBody>
      </p:sp>
      <p:pic>
        <p:nvPicPr>
          <p:cNvPr id="3" name="Picture 1" descr="A triangle inside a triangle. The outer triangle is formed by vertices A, B, and D. Side B D is the base. The inner triangle shares vertices A and B. The last vertex C is located on the base side of the outer triangle between vertices B and D. Angle B is 60 degrees, side A D is 10, and side A C is 9."/>
          <p:cNvPicPr>
            <a:picLocks noGrp="1" noChangeAspect="1"/>
          </p:cNvPicPr>
          <p:nvPr/>
        </p:nvPicPr>
        <p:blipFill>
          <a:blip r:embed="rId3"/>
          <a:stretch>
            <a:fillRect/>
          </a:stretch>
        </p:blipFill>
        <p:spPr bwMode="auto">
          <a:xfrm>
            <a:off x="2641600" y="952500"/>
            <a:ext cx="690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innan í öðrum þríhyrningi. Ytri þríhyrningurinn hefur hornpunktana A, B og D og B D er grunnhlið hans. Innri þríhyrningurinn hefur sömu hornpunkta A og B en þriðji hornpunkturinn, C, liggur á grunnhlið ytri þríhyrningsins milli B og D. Hornið B er 60 gráður, hliðin A D er 10 og hliðin A C er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21</a:t>
            </a:r>
            <a:r>
              <a:rPr lang="en-US" dirty="0">
                <a:solidFill>
                  <a:srgbClr val="548235"/>
                </a:solidFill>
              </a:rPr>
              <a:t> – Órétthyrndir þríhyrningar: sínusreglan</a:t>
            </a:r>
            <a:endParaRPr dirty="0"/>
          </a:p>
        </p:txBody>
      </p:sp>
      <p:pic>
        <p:nvPicPr>
          <p:cNvPr id="3" name="Picture 1" descr="Þríhyrningur innan í öðrum þríhyrningi. Ytri þríhyrningurinn hefur hornpunktana A, B og D og B D er grunnhlið hans. Innri þríhyrningurinn hefur sömu hornpunkta A og B en þriðji hornpunkturinn, C, liggur á grunnhlið ytri þríhyrningsins milli B og D. Hornið B er 53 gráður, hornið D er 44 gráður, hliðin A B er 12 og hliðin A C er 13."/>
          <p:cNvPicPr>
            <a:picLocks noGrp="1" noChangeAspect="1"/>
          </p:cNvPicPr>
          <p:nvPr/>
        </p:nvPicPr>
        <p:blipFill>
          <a:blip r:embed="rId3"/>
          <a:stretch>
            <a:fillRect/>
          </a:stretch>
        </p:blipFill>
        <p:spPr bwMode="auto">
          <a:xfrm>
            <a:off x="2235200" y="952500"/>
            <a:ext cx="7734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innan í öðrum þríhyrningi. Ytri þríhyrningurinn hefur hornpunktana A, B og D og B D er grunnhlið hans. Innri þríhyrningurinn hefur sömu hornpunkta A og B en þriðji hornpunkturinn, C, liggur á grunnhlið ytri þríhyrningsins milli B og D. Hornið B er 53 gráður, hornið D er 44 gráður, hliðin A B er 12 og hliðin A C er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22</a:t>
            </a:r>
            <a:r>
              <a:rPr lang="en-US" dirty="0">
                <a:solidFill>
                  <a:srgbClr val="548235"/>
                </a:solidFill>
              </a:rPr>
              <a:t> – Órétthyrndir þríhyrningar: sínusreglan</a:t>
            </a:r>
            <a:endParaRPr dirty="0"/>
          </a:p>
        </p:txBody>
      </p:sp>
      <p:pic>
        <p:nvPicPr>
          <p:cNvPr id="3" name="Picture 1" descr="Tveir þríhyrningar myndaðir af línunum A D og B C, sem skerast í punktinum E. Fyrri þríhyrningurinn hefur hornpunktana A, B og E en sá síðari hornpunktana C, E og D. Hornið A er 48 gráður, hliðin A B er 4,2, hornið D er 48 gráður og hliðin C D er 2. Hornið A E B er 46 gráður."/>
          <p:cNvPicPr>
            <a:picLocks noGrp="1" noChangeAspect="1"/>
          </p:cNvPicPr>
          <p:nvPr/>
        </p:nvPicPr>
        <p:blipFill>
          <a:blip r:embed="rId3"/>
          <a:stretch>
            <a:fillRect/>
          </a:stretch>
        </p:blipFill>
        <p:spPr bwMode="auto">
          <a:xfrm>
            <a:off x="3505200" y="952500"/>
            <a:ext cx="5181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Tveir þríhyrningar myndaðir af línunum A D og B C, sem skerast í punktinum E. Fyrri þríhyrningurinn hefur hornpunktana A, B og E en sá síðari hornpunktana C, E og D. Hornið A er 48 gráður, hliðin A B er 4,2, hornið D er 48 gráður og hliðin C D er 2. Hornið A E B er 46 gráður.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23</a:t>
            </a:r>
            <a:r>
              <a:rPr lang="en-US" dirty="0">
                <a:solidFill>
                  <a:srgbClr val="548235"/>
                </a:solidFill>
              </a:rPr>
              <a:t> – Órétthyrndir þríhyrningar: sínusreglan</a:t>
            </a:r>
            <a:endParaRPr dirty="0"/>
          </a:p>
        </p:txBody>
      </p:sp>
      <p:pic>
        <p:nvPicPr>
          <p:cNvPr id="3" name="Picture 1" descr="Samsíðungur með hornpunktana A, B, C og D. Hornalína liggur frá B til C. Hornið A er 130 gráður, hornið D er 130 gráður, hliðin B D er 10 og hornalínan B C er 12."/>
          <p:cNvPicPr>
            <a:picLocks noGrp="1" noChangeAspect="1"/>
          </p:cNvPicPr>
          <p:nvPr/>
        </p:nvPicPr>
        <p:blipFill>
          <a:blip r:embed="rId3"/>
          <a:stretch>
            <a:fillRect/>
          </a:stretch>
        </p:blipFill>
        <p:spPr bwMode="auto">
          <a:xfrm>
            <a:off x="3276600" y="952500"/>
            <a:ext cx="565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Samsíðungur með hornpunktana A, B, C og D. Hornalína liggur frá B til C. Hornið A er 130 gráður, hornið D er 130 gráður, hliðin B D er 10 og hornalínan B C er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24</a:t>
            </a:r>
            <a:r>
              <a:rPr lang="en-US" dirty="0">
                <a:solidFill>
                  <a:srgbClr val="548235"/>
                </a:solidFill>
              </a:rPr>
              <a:t> – Órétthyrndir þríhyrningar: sínusreglan</a:t>
            </a:r>
            <a:endParaRPr dirty="0"/>
          </a:p>
        </p:txBody>
      </p:sp>
      <p:pic>
        <p:nvPicPr>
          <p:cNvPr id="3" name="Picture 1" descr="Þríhyrningur með hornpunktana J, K og H. Hliðin J K er lárétt grunnhlið og er 10. Hliðin JH er 7. Hornið J er 20 gráður."/>
          <p:cNvPicPr>
            <a:picLocks noGrp="1" noChangeAspect="1"/>
          </p:cNvPicPr>
          <p:nvPr/>
        </p:nvPicPr>
        <p:blipFill>
          <a:blip r:embed="rId3"/>
          <a:stretch>
            <a:fillRect/>
          </a:stretch>
        </p:blipFill>
        <p:spPr bwMode="auto">
          <a:xfrm>
            <a:off x="609600" y="1447800"/>
            <a:ext cx="10972800" cy="3657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með hornpunktana J, K og H. Hliðin J K er lárétt grunnhlið og er 10. Hliðin JH er 7. Hornið J er 20 gráður.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25</a:t>
            </a:r>
            <a:r>
              <a:rPr lang="en-US" dirty="0">
                <a:solidFill>
                  <a:srgbClr val="548235"/>
                </a:solidFill>
              </a:rPr>
              <a:t> – Órétthyrndir þríhyrningar: sínusreglan</a:t>
            </a:r>
            <a:endParaRPr dirty="0"/>
          </a:p>
        </p:txBody>
      </p:sp>
      <p:pic>
        <p:nvPicPr>
          <p:cNvPr id="3" name="Picture 1" descr="Þríhyrningur með hornpunktana M, N og L. Hliðin M N er lárétt grunnhlið og er 4,6. Hornið M er 74 gráður og hliðin M L er 5."/>
          <p:cNvPicPr>
            <a:picLocks noGrp="1" noChangeAspect="1"/>
          </p:cNvPicPr>
          <p:nvPr/>
        </p:nvPicPr>
        <p:blipFill>
          <a:blip r:embed="rId3"/>
          <a:stretch>
            <a:fillRect/>
          </a:stretch>
        </p:blipFill>
        <p:spPr bwMode="auto">
          <a:xfrm>
            <a:off x="3848100" y="952500"/>
            <a:ext cx="4495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með hornpunktana M, N og L. Hliðin M N er lárétt grunnhlið og er 4,6. Hornið M er 74 gráður og hliðin M L er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26</a:t>
            </a:r>
            <a:r>
              <a:rPr lang="en-US" dirty="0">
                <a:solidFill>
                  <a:srgbClr val="548235"/>
                </a:solidFill>
              </a:rPr>
              <a:t> – Órétthyrndir þríhyrningar: sínusreglan</a:t>
            </a:r>
            <a:endParaRPr dirty="0"/>
          </a:p>
        </p:txBody>
      </p:sp>
      <p:pic>
        <p:nvPicPr>
          <p:cNvPr id="3" name="Picture 1" descr="Ferhyrningur með hornpunktana A, B, C og D. Hornalínan frá B til D er 45 að lengd. Hliðin A B er x, hliðin B C er y, hliðin C D er 40 og hliðin D A er 29. Hornið A er m gráður, hornið C er 65 gráður, hornið A B D er 35 gráður, hornið D B C er n gráður, hornið B D C er k gráður og hornið A D B er h gráður."/>
          <p:cNvPicPr>
            <a:picLocks noGrp="1" noChangeAspect="1"/>
          </p:cNvPicPr>
          <p:nvPr/>
        </p:nvPicPr>
        <p:blipFill>
          <a:blip r:embed="rId3"/>
          <a:stretch>
            <a:fillRect/>
          </a:stretch>
        </p:blipFill>
        <p:spPr bwMode="auto">
          <a:xfrm>
            <a:off x="4102100" y="952500"/>
            <a:ext cx="3987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Ferhyrningur með hornpunktana A, B, C og D. Hornalínan frá B til D er 45 að lengd. Hliðin A B er x, hliðin B C er y, hliðin C D er 40 og hliðin D A er 29. Hornið A er m gráður, hornið C er 65 gráður, hornið A B D er 35 gráður, hornið D B C er n gráður, hornið B D C er k gráður og hornið A D B er h gráður.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27</a:t>
            </a:r>
            <a:r>
              <a:rPr lang="en-US" dirty="0">
                <a:solidFill>
                  <a:srgbClr val="548235"/>
                </a:solidFill>
              </a:rPr>
              <a:t> – Órétthyrndir þríhyrningar: sínusreglan</a:t>
            </a:r>
            <a:endParaRPr dirty="0"/>
          </a:p>
        </p:txBody>
      </p:sp>
      <p:pic>
        <p:nvPicPr>
          <p:cNvPr id="3" name="Picture 1" descr="Þríhyrningur innan í öðrum þríhyrningi. Ytri þríhyrningurinn hefur hornpunktana A, B og S (sólina). Hliðin A B er lárétt grunnhlið á jörðu og er 42 fet. Hornið A er 55 gráður. Innri þríhyrningurinn hefur hornpunktana A, B og C. Hliðin B C er stöngin. Hornpunkturinn C liggur á hliðinni A S í ytri þríhyrningnum, milli A og S. Hornið C B S er 7 gráður."/>
          <p:cNvPicPr>
            <a:picLocks noGrp="1" noChangeAspect="1"/>
          </p:cNvPicPr>
          <p:nvPr/>
        </p:nvPicPr>
        <p:blipFill>
          <a:blip r:embed="rId3"/>
          <a:stretch>
            <a:fillRect/>
          </a:stretch>
        </p:blipFill>
        <p:spPr bwMode="auto">
          <a:xfrm>
            <a:off x="4305300" y="952500"/>
            <a:ext cx="3581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innan í öðrum þríhyrningi. Ytri þríhyrningurinn hefur hornpunktana A, B og S (sólina). Hliðin A B er lárétt grunnhlið á jörðu og er 42 fet. Hornið A er 55 gráður. Innri þríhyrningurinn hefur hornpunktana A, B og C. Hliðin B C er stöngin. Hornpunkturinn C liggur á hliðinni A S í ytri þríhyrningnum, milli A og S. Hornið C B S er 7 gráður.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28</a:t>
            </a:r>
            <a:r>
              <a:rPr lang="en-US" dirty="0">
                <a:solidFill>
                  <a:srgbClr val="548235"/>
                </a:solidFill>
              </a:rPr>
              <a:t> – Órétthyrndir þríhyrningar: sínusreglan</a:t>
            </a:r>
            <a:endParaRPr dirty="0"/>
          </a:p>
        </p:txBody>
      </p:sp>
      <p:pic>
        <p:nvPicPr>
          <p:cNvPr id="3" name="Picture 1" descr="Þríhyrningur myndaður af ratsjárstöðvunum A og B og bátnum. Hliðin A B er lárétt grunnhlið. Hornið A er 70 gráður og hornið B er 60 gráður."/>
          <p:cNvPicPr>
            <a:picLocks noGrp="1" noChangeAspect="1"/>
          </p:cNvPicPr>
          <p:nvPr/>
        </p:nvPicPr>
        <p:blipFill>
          <a:blip r:embed="rId3"/>
          <a:stretch>
            <a:fillRect/>
          </a:stretch>
        </p:blipFill>
        <p:spPr bwMode="auto">
          <a:xfrm>
            <a:off x="3162300" y="952500"/>
            <a:ext cx="586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myndaður af ratsjárstöðvunum A og B og bátnum. Hliðin A B er lárétt grunnhlið. Hornið A er 70 gráður og hornið B er 60 gráður.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29</a:t>
            </a:r>
            <a:r>
              <a:rPr lang="en-US" dirty="0">
                <a:solidFill>
                  <a:srgbClr val="548235"/>
                </a:solidFill>
              </a:rPr>
              <a:t> – Órétthyrndir þríhyrningar: sínusreglan</a:t>
            </a:r>
            <a:endParaRPr dirty="0"/>
          </a:p>
        </p:txBody>
      </p:sp>
      <p:pic>
        <p:nvPicPr>
          <p:cNvPr id="3" name="Picture 1" descr="Þríhyrningur myndaður af jarðstöðvunum A og B og gervitunglinu. Hliðin A B er lárétt grunnhlið þríhyrningsins. Hornið A er 83,9 gráður og grannhorn hornsins B er 86,2 gráður."/>
          <p:cNvPicPr>
            <a:picLocks noGrp="1" noChangeAspect="1"/>
          </p:cNvPicPr>
          <p:nvPr/>
        </p:nvPicPr>
        <p:blipFill>
          <a:blip r:embed="rId3"/>
          <a:stretch>
            <a:fillRect/>
          </a:stretch>
        </p:blipFill>
        <p:spPr bwMode="auto">
          <a:xfrm>
            <a:off x="4292600" y="952500"/>
            <a:ext cx="360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myndaður af jarðstöðvunum A og B og gervitunglinu. Hliðin A B er lárétt grunnhlið þríhyrningsins. Hornið A er 83,9 gráður og grannhorn hornsins B er 86,2 gráður.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30</a:t>
            </a:r>
            <a:r>
              <a:rPr lang="en-US" dirty="0">
                <a:solidFill>
                  <a:srgbClr val="548235"/>
                </a:solidFill>
              </a:rPr>
              <a:t> – Órétthyrndir þríhyrningar: sínusreglan</a:t>
            </a:r>
            <a:endParaRPr dirty="0"/>
          </a:p>
        </p:txBody>
      </p:sp>
      <p:pic>
        <p:nvPicPr>
          <p:cNvPr id="3" name="Picture 1" descr="A triangle formed by the bottom of the hill, the base of the tower at the top of the hill, and the top of the tower. The side between the bottom of the hill and the top of the tower is wire. The length of the side bertween the bottom of the hill and the bottom of the tower is 165 meters. The angle formed by the wire side and the bottom of the hill is 16 degrees. The angle between the hill and the horizontal ground is 67 degrees."/>
          <p:cNvPicPr>
            <a:picLocks noGrp="1" noChangeAspect="1"/>
          </p:cNvPicPr>
          <p:nvPr/>
        </p:nvPicPr>
        <p:blipFill>
          <a:blip r:embed="rId3"/>
          <a:stretch>
            <a:fillRect/>
          </a:stretch>
        </p:blipFill>
        <p:spPr bwMode="auto">
          <a:xfrm>
            <a:off x="4089400" y="952500"/>
            <a:ext cx="4013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með hornpunkta við rætur hæðarinnar, við undirstöðu turnsins efst á hæðinni og efst á turninum. Hliðin frá rótum hæðarinnar að toppi turnsins er vír. Fjarlægðin frá rótum hæðarinnar að undirstöðu turnsins er 165 metrar. Hornið milli vírsins og hlíðarinnar við rætur hæðarinnar er 16 gráður. Hornið milli hlíðarinnar og lárétts jarðvegar er 67 gráður.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31</a:t>
            </a:r>
            <a:r>
              <a:rPr lang="en-US" dirty="0">
                <a:solidFill>
                  <a:srgbClr val="548235"/>
                </a:solidFill>
              </a:rPr>
              <a:t> – Órétthyrndir þríhyrningar: sínusreglan</a:t>
            </a:r>
            <a:endParaRPr dirty="0"/>
          </a:p>
        </p:txBody>
      </p:sp>
      <p:pic>
        <p:nvPicPr>
          <p:cNvPr id="3" name="Picture 1" descr="Þríhyrningur sem afmarkast af sólarsellunni, þakinu sem nær út fyrir hana og lóðréttri stoð hennar. Hliðin meðfram sólarsellunni er 8 fet. Láréttar punktalínur liggja frá neðri enda sólarsellunnar og neðri enda þaksins. Hornið milli sólarsellunnar og láréttu línunnar er 38 gráður. Hornið milli þaksins og láréttu línunnar er 20 gráður."/>
          <p:cNvPicPr>
            <a:picLocks noGrp="1" noChangeAspect="1"/>
          </p:cNvPicPr>
          <p:nvPr/>
        </p:nvPicPr>
        <p:blipFill>
          <a:blip r:embed="rId3"/>
          <a:stretch>
            <a:fillRect/>
          </a:stretch>
        </p:blipFill>
        <p:spPr bwMode="auto">
          <a:xfrm>
            <a:off x="1460500" y="952500"/>
            <a:ext cx="9283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sem afmarkast af sólarsellunni, þakinu sem nær út fyrir hana og lóðréttri stoð hennar. Hliðin meðfram sólarsellunni er 8 fet. Láréttar punktalínur liggja frá neðri enda sólarsellunnar og neðri enda þaksins. Hornið milli sólarsellunnar og láréttu línunnar er 38 gráður. Hornið milli þaksins og láréttu línunnar er 20 gráður.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32</a:t>
            </a:r>
            <a:r>
              <a:rPr lang="en-US" dirty="0">
                <a:solidFill>
                  <a:srgbClr val="548235"/>
                </a:solidFill>
              </a:rPr>
              <a:t> – Órétthyrndir þríhyrningar: sínusreglan</a:t>
            </a:r>
            <a:endParaRPr dirty="0"/>
          </a:p>
        </p:txBody>
      </p:sp>
      <p:pic>
        <p:nvPicPr>
          <p:cNvPr id="3" name="Picture 1" descr="Þríhyrningur myndaður af punktunum A og B á jörðu og flugvél í loftinu á milli þeirra. Hliðin A B liggur lárétt eftir jörðinni. Lárétt punktalína liggur í gegnum flugvélina samsíða jörðinni. Hornið við flugvélina milli punktalínunnar og línunnar að A er 37 gráður. Hornið við flugvélina milli punktalínunnar og línunnar að B er 44 gráður."/>
          <p:cNvPicPr>
            <a:picLocks noGrp="1" noChangeAspect="1"/>
          </p:cNvPicPr>
          <p:nvPr/>
        </p:nvPicPr>
        <p:blipFill>
          <a:blip r:embed="rId3"/>
          <a:stretch>
            <a:fillRect/>
          </a:stretch>
        </p:blipFill>
        <p:spPr bwMode="auto">
          <a:xfrm>
            <a:off x="1511300" y="952500"/>
            <a:ext cx="9156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myndaður af punktunum A og B á jörðu og flugvél í loftinu á milli þeirra. Hliðin A B liggur lárétt eftir jörðinni. Lárétt punktalína liggur í gegnum flugvélina samsíða jörðinni. Hornið við flugvélina milli punktalínunnar og línunnar að A er 37 gráður. Hornið við flugvélina milli punktalínunnar og línunnar að B er 44 gráður.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33</a:t>
            </a:r>
            <a:r>
              <a:rPr lang="en-US" dirty="0">
                <a:solidFill>
                  <a:srgbClr val="548235"/>
                </a:solidFill>
              </a:rPr>
              <a:t> – Órétthyrndir þríhyrningar: sínusreglan</a:t>
            </a:r>
            <a:endParaRPr dirty="0"/>
          </a:p>
        </p:txBody>
      </p:sp>
      <p:pic>
        <p:nvPicPr>
          <p:cNvPr id="3" name="Picture 1" descr="A triangle formed between the plane and two points on the ground, A and B. Side A B is the horizontal base. The plane is above and to the left of both A and B. Point B is to the right of point A. There is a dotted horizontal line going through the plane parallel to the ground. The angle formed between point B, the plane, and the dotted horizontal line is 32 degrees. The angle formed between point A, the plane, and the dotted horizontal line is 56 degrees."/>
          <p:cNvPicPr>
            <a:picLocks noGrp="1" noChangeAspect="1"/>
          </p:cNvPicPr>
          <p:nvPr/>
        </p:nvPicPr>
        <p:blipFill>
          <a:blip r:embed="rId3"/>
          <a:stretch>
            <a:fillRect/>
          </a:stretch>
        </p:blipFill>
        <p:spPr bwMode="auto">
          <a:xfrm>
            <a:off x="2057400" y="952500"/>
            <a:ext cx="8064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myndaður af flugvélinni og punktunum A og B á jörðu. Hliðin A B er lárétt grunnhlið. Flugvélin er ofan við og vinstra megin við bæði A og B, en B er hægra megin við A. Lárétt punktalína liggur í gegnum flugvélina samsíða jörðinni. Hornið við flugvélina milli línunnar að B og punktalínunnar er 32 gráður. Hornið við flugvélina milli línunnar að A og punktalínunnar er 56 gráður.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34</a:t>
            </a:r>
            <a:r>
              <a:rPr lang="en-US" dirty="0">
                <a:solidFill>
                  <a:srgbClr val="548235"/>
                </a:solidFill>
              </a:rPr>
              <a:t> – Órétthyrndir þríhyrningar: sínusreglan</a:t>
            </a:r>
            <a:endParaRPr dirty="0"/>
          </a:p>
        </p:txBody>
      </p:sp>
      <p:pic>
        <p:nvPicPr>
          <p:cNvPr id="3" name="Picture 1" descr="Þríhyrningur með 135 gráðu horni. Aðlægar hliðar hornsins eru 56 fet og 40 fet. Þriðja hliðin er húsið og lengd hennar er óþekkt."/>
          <p:cNvPicPr>
            <a:picLocks noGrp="1" noChangeAspect="1"/>
          </p:cNvPicPr>
          <p:nvPr/>
        </p:nvPicPr>
        <p:blipFill>
          <a:blip r:embed="rId3"/>
          <a:stretch>
            <a:fillRect/>
          </a:stretch>
        </p:blipFill>
        <p:spPr bwMode="auto">
          <a:xfrm>
            <a:off x="609600" y="1892300"/>
            <a:ext cx="10972800" cy="2781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með 135 gráðu horni. Aðlægar hliðar hornsins eru 56 fet og 40 fet. Þriðja hliðin er húsið og lengd hennar er óþekkt.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35</a:t>
            </a:r>
            <a:r>
              <a:rPr lang="en-US" dirty="0">
                <a:solidFill>
                  <a:srgbClr val="548235"/>
                </a:solidFill>
              </a:rPr>
              <a:t> – Órétthyrndir þríhyrningar: sínusreglan</a:t>
            </a:r>
            <a:endParaRPr dirty="0"/>
          </a:p>
        </p:txBody>
      </p:sp>
      <p:pic>
        <p:nvPicPr>
          <p:cNvPr id="3" name="Picture 1" descr="Þríhyrningur. Eitt hornið er 32 gráður og mótlæg hlið þess er 4. Annað horn er 42 gráður og mótlæg hlið þess er 4,5."/>
          <p:cNvPicPr>
            <a:picLocks noGrp="1" noChangeAspect="1"/>
          </p:cNvPicPr>
          <p:nvPr/>
        </p:nvPicPr>
        <p:blipFill>
          <a:blip r:embed="rId3"/>
          <a:stretch>
            <a:fillRect/>
          </a:stretch>
        </p:blipFill>
        <p:spPr bwMode="auto">
          <a:xfrm>
            <a:off x="609600" y="1333500"/>
            <a:ext cx="10972800" cy="3898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Eitt hornið er 32 gráður og mótlæg hlið þess er 4. Annað horn er 42 gráður og mótlæg hlið þess er 4,5.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8.2 Órétthyrndir þríhyrningar: kósínusreglan</a:t>
            </a:r>
          </a:p>
        </p:txBody>
      </p:sp>
      <p:sp>
        <p:nvSpPr>
          <p:cNvPr id="3" name="Content Placeholder 2"/>
          <p:cNvSpPr>
            <a:spLocks noGrp="1"/>
          </p:cNvSpPr>
          <p:nvPr>
            <p:ph idx="1"/>
          </p:nvPr>
        </p:nvSpPr>
        <p:spPr/>
        <p:txBody>
          <a:bodyPr/>
          <a:lstStyle/>
          <a:p>
            <a:pPr marL="0" lvl="0" indent="0">
              <a:buNone/>
            </a:pPr>
            <a:r>
              <a:rPr b="1"/>
              <a:t>Námsmarkmið</a:t>
            </a:r>
          </a:p>
          <a:p>
            <a:pPr lvl="0"/>
            <a:r>
              <a:rPr/>
              <a:t>Nota kósínusregluna til að leysa þríhyrninga sem eru ekki rétthyrndir.</a:t>
            </a:r>
          </a:p>
          <a:p>
            <a:pPr lvl="0"/>
            <a:r>
              <a:rPr/>
              <a:t>Leysa hagnýt dæmi með kósínusreglunni.</a:t>
            </a:r>
          </a:p>
          <a:p>
            <a:pPr lvl="0"/>
            <a:r>
              <a:rPr/>
              <a:t>Nota formúlu Herons til að finna flatarmál þríhyrnings.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Órétthyrndir þríhyrningar: kósínusreglan</a:t>
            </a:r>
            <a:endParaRPr dirty="0"/>
          </a:p>
        </p:txBody>
      </p:sp>
      <p:pic>
        <p:nvPicPr>
          <p:cNvPr id="3" name="Picture 1" descr="Þríhyrningur með hornpunkta við bátinn, höfnina og staðinn þar sem bátnum er snúið. Hliðin milli hafnarinnar og snúningspunktsins er 10 mílur og hliðin milli snúningspunktsins og bátsins er 8 mílur. Hliðin milli hafnarinnar og snúningspunktsins er framlengd með beinni punktalínu. Hornið milli punktalínunnar og 8 mílna hliðarinnar er 20 gráður."/>
          <p:cNvPicPr>
            <a:picLocks noGrp="1" noChangeAspect="1"/>
          </p:cNvPicPr>
          <p:nvPr/>
        </p:nvPicPr>
        <p:blipFill>
          <a:blip r:embed="rId3"/>
          <a:stretch>
            <a:fillRect/>
          </a:stretch>
        </p:blipFill>
        <p:spPr bwMode="auto">
          <a:xfrm>
            <a:off x="3898900" y="952500"/>
            <a:ext cx="439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með hornpunkta við bátinn, höfnina og staðinn þar sem bátnum er snúið. Hliðin milli hafnarinnar og snúningspunktsins er 10 mílur og hliðin milli snúningspunktsins og bátsins er 8 mílur. Hliðin milli hafnarinnar og snúningspunktsins er framlengd með beinni punktalínu. Hornið milli punktalínunnar og 8 mílna hliðarinnar er 20 gráður.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Órétthyrndir þríhyrningar: kósínusreglan</a:t>
            </a:r>
            <a:endParaRPr dirty="0"/>
          </a:p>
        </p:txBody>
      </p:sp>
      <p:pic>
        <p:nvPicPr>
          <p:cNvPr id="3" name="Picture 1" descr="A triangle A B C plotted in quadrant 1 of the x,y plane. Angle A is theta degrees with opposite side a, angles B and C, with opposite sides b and c respectively, are unknown. Vertex A is located at the origin (0,0), vertex B is located at some point (x-c, 0) along the x-axis, and point C is located at some point in quadrant 1 at the point (b times the cos of theta, b times the sin of theta)."/>
          <p:cNvPicPr>
            <a:picLocks noGrp="1" noChangeAspect="1"/>
          </p:cNvPicPr>
          <p:nvPr/>
        </p:nvPicPr>
        <p:blipFill>
          <a:blip r:embed="rId3"/>
          <a:stretch>
            <a:fillRect/>
          </a:stretch>
        </p:blipFill>
        <p:spPr bwMode="auto">
          <a:xfrm>
            <a:off x="1828800" y="952500"/>
            <a:ext cx="853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Þríhyrningurinn ABC er teiknaður í fyrsta fjórðungi xy-plansins. Horn A er θ gráður og mótlæg hlið þess er a. Hornin B og C og mótlægar hliðar þeirra, b og c, eru óþekkt. Hornpunktur A er í upphafspunktinum (0,0), hornpunktur B er í punktinum (x−c,0) á x-ásnum og hornpunktur C er í fyrsta fjórðungi í punktinum (b cos θ, b sin θ).</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Órétthyrndir þríhyrningar: kósínusreglan</a:t>
            </a:r>
            <a:endParaRPr dirty="0"/>
          </a:p>
        </p:txBody>
      </p:sp>
      <p:pic>
        <p:nvPicPr>
          <p:cNvPr id="3" name="Picture 1" descr="Þríhyrningur með hefðbundnum merkingum: hornin α, β og γ og mótlægar hliðar þeirra a, b og c."/>
          <p:cNvPicPr>
            <a:picLocks noGrp="1" noChangeAspect="1"/>
          </p:cNvPicPr>
          <p:nvPr/>
        </p:nvPicPr>
        <p:blipFill>
          <a:blip r:embed="rId3"/>
          <a:stretch>
            <a:fillRect/>
          </a:stretch>
        </p:blipFill>
        <p:spPr bwMode="auto">
          <a:xfrm>
            <a:off x="1346200" y="952500"/>
            <a:ext cx="9499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með hefðbundnum merkingum: hornin α, β og γ og mótlægar hliðar þeirra a, b og c.</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Órétthyrndir þríhyrningar: kósínusreglan</a:t>
            </a:r>
            <a:endParaRPr dirty="0"/>
          </a:p>
        </p:txBody>
      </p:sp>
      <p:pic>
        <p:nvPicPr>
          <p:cNvPr id="3" name="Picture 1" descr="Þríhyrningur með hefðbundnum merkingum. Hlið a = 10, hlið c = 12 og horn β = 30 gráður."/>
          <p:cNvPicPr>
            <a:picLocks noGrp="1" noChangeAspect="1"/>
          </p:cNvPicPr>
          <p:nvPr/>
        </p:nvPicPr>
        <p:blipFill>
          <a:blip r:embed="rId3"/>
          <a:stretch>
            <a:fillRect/>
          </a:stretch>
        </p:blipFill>
        <p:spPr bwMode="auto">
          <a:xfrm>
            <a:off x="609600" y="1155700"/>
            <a:ext cx="10972800" cy="4254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með hefðbundnum merkingum. Hlið a = 10, hlið c = 12 og horn β = 30 gráður.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Órétthyrndir þríhyrningar: kósínusreglan</a:t>
            </a:r>
            <a:endParaRPr dirty="0"/>
          </a:p>
        </p:txBody>
      </p:sp>
      <p:pic>
        <p:nvPicPr>
          <p:cNvPr id="3" name="Picture 1" descr="Þríhyrningur með hefðbundnum merkingum. Hlið b =25, hlið a = 20, hlið c = 18 og horn α = 52,4 gráður."/>
          <p:cNvPicPr>
            <a:picLocks noGrp="1" noChangeAspect="1"/>
          </p:cNvPicPr>
          <p:nvPr/>
        </p:nvPicPr>
        <p:blipFill>
          <a:blip r:embed="rId3"/>
          <a:stretch>
            <a:fillRect/>
          </a:stretch>
        </p:blipFill>
        <p:spPr bwMode="auto">
          <a:xfrm>
            <a:off x="1828800" y="952500"/>
            <a:ext cx="853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með hefðbundnum merkingum. Hlið b =25, hlið a = 20, hlið c = 18 og horn α = 52,4 gráður.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Órétthyrndir þríhyrningar: kósínusreglan</a:t>
            </a:r>
            <a:endParaRPr dirty="0"/>
          </a:p>
        </p:txBody>
      </p:sp>
      <p:pic>
        <p:nvPicPr>
          <p:cNvPr id="3" name="Picture 1" descr="Þríhyrningur myndast milli tveggja farsímaturna á þjóðvegi sem liggur frá austri til vesturs og farsíma sem er milli turnanna og norðan við þá. Hliðin milli turnanna er 6000 fet, hliðin milli vinstri turnsins og símans er 5050 fet og hliðin milli hægri turnsins og símans er 2420 fet. Hornið milli hliðanna sem eru 5050 og 6000 fet er merkt θ."/>
          <p:cNvPicPr>
            <a:picLocks noGrp="1" noChangeAspect="1"/>
          </p:cNvPicPr>
          <p:nvPr/>
        </p:nvPicPr>
        <p:blipFill>
          <a:blip r:embed="rId3"/>
          <a:stretch>
            <a:fillRect/>
          </a:stretch>
        </p:blipFill>
        <p:spPr bwMode="auto">
          <a:xfrm>
            <a:off x="609600" y="1041400"/>
            <a:ext cx="10972800" cy="4483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myndast milli tveggja farsímaturna á þjóðvegi sem liggur frá austri til vesturs og farsíma sem er milli turnanna og norðan við þá. Hliðin milli turnanna er 6000 fet, hliðin milli vinstri turnsins og símans er 5050 fet og hliðin milli hægri turnsins og símans er 2420 fet. Hornið milli hliðanna sem eru 5050 og 6000 fet er merkt θ.</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Órétthyrndir þríhyrningar: kósínusreglan</a:t>
            </a:r>
            <a:endParaRPr dirty="0"/>
          </a:p>
        </p:txBody>
      </p:sp>
      <p:pic>
        <p:nvPicPr>
          <p:cNvPr id="3" name="Picture 1" descr="Þríhyrningurinn afmarkast af símanum, vinstri turninum og punkti milli símans og þjóðvegarins sem liggur milli turnanna. Hliðin milli símans og þjóðvegarins er hornrétt á veginn og er y fet. Hliðin meðfram þjóðveginum er x fet. Hornið við turninn, sem áður var merkt θ, er 23,3 gráður."/>
          <p:cNvPicPr>
            <a:picLocks noGrp="1" noChangeAspect="1"/>
          </p:cNvPicPr>
          <p:nvPr/>
        </p:nvPicPr>
        <p:blipFill>
          <a:blip r:embed="rId3"/>
          <a:stretch>
            <a:fillRect/>
          </a:stretch>
        </p:blipFill>
        <p:spPr bwMode="auto">
          <a:xfrm>
            <a:off x="609600" y="1282700"/>
            <a:ext cx="10972800" cy="3987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Þríhyrningurinn afmarkast af símanum, vinstri turninum og punkti milli símans og þjóðvegarins sem liggur milli turnanna. Hliðin milli símans og þjóðvegarins er hornrétt á veginn og er y fet. Hliðin meðfram þjóðveginum er x fet. Hornið við turninn, sem áður var merkt θ, er 23,3 gráður.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Órétthyrndir þríhyrningar: kósínusreglan</a:t>
            </a:r>
            <a:endParaRPr dirty="0"/>
          </a:p>
        </p:txBody>
      </p:sp>
      <p:pic>
        <p:nvPicPr>
          <p:cNvPr id="3" name="Picture 1" descr="Þríhyrningur með hornpunkta við bátinn, höfnina og staðinn þar sem bátnum er snúið. Hliðin milli hafnarinnar og snúningspunktsins er 10 mílur og hliðin milli snúningspunktsins og bátsins er 8 mílur. Hliðin milli hafnarinnar og snúningspunktsins er framlengd með beinni punktalínu. Hornið milli punktalínunnar og 8 mílna hliðarinnar er 20 gráður."/>
          <p:cNvPicPr>
            <a:picLocks noGrp="1" noChangeAspect="1"/>
          </p:cNvPicPr>
          <p:nvPr/>
        </p:nvPicPr>
        <p:blipFill>
          <a:blip r:embed="rId3"/>
          <a:stretch>
            <a:fillRect/>
          </a:stretch>
        </p:blipFill>
        <p:spPr bwMode="auto">
          <a:xfrm>
            <a:off x="3898900" y="952500"/>
            <a:ext cx="439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með hornpunkta við bátinn, höfnina og staðinn þar sem bátnum er snúið. Hliðin milli hafnarinnar og snúningspunktsins er 10 mílur og hliðin milli snúningspunktsins og bátsins er 8 mílur. Hliðin milli hafnarinnar og snúningspunktsins er framlengd með beinni punktalínu. Hornið milli punktalínunnar og 8 mílna hliðarinnar er 20 gráður.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Órétthyrndir þríhyrningar: kósínusreglan</a:t>
            </a:r>
            <a:endParaRPr dirty="0"/>
          </a:p>
        </p:txBody>
      </p:sp>
      <p:pic>
        <p:nvPicPr>
          <p:cNvPr id="3" name="Picture 1" descr="Þríhyrningur með hornin A, B og C og mótlægar hliðar þeirra a, b og c. Hlið a = 10, hlið b - 15 og hlið c = 7."/>
          <p:cNvPicPr>
            <a:picLocks noGrp="1" noChangeAspect="1"/>
          </p:cNvPicPr>
          <p:nvPr/>
        </p:nvPicPr>
        <p:blipFill>
          <a:blip r:embed="rId3"/>
          <a:stretch>
            <a:fillRect/>
          </a:stretch>
        </p:blipFill>
        <p:spPr bwMode="auto">
          <a:xfrm>
            <a:off x="609600" y="1778000"/>
            <a:ext cx="10972800" cy="3022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með hornin A, B og C og mótlægar hliðar þeirra a, b og c. Hlið a = 10, hlið b - 15 og hlið c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Órétthyrndir þríhyrningar: kósínusreglan</a:t>
            </a:r>
            <a:endParaRPr dirty="0"/>
          </a:p>
        </p:txBody>
      </p:sp>
      <p:pic>
        <p:nvPicPr>
          <p:cNvPr id="3" name="Picture 1" descr="A triangle formed by sides Rush Street, N. Wabash Ave, and E. Pearson Street with lengths 62.4, 43.5, and 34.1, respectively."/>
          <p:cNvPicPr>
            <a:picLocks noGrp="1" noChangeAspect="1"/>
          </p:cNvPicPr>
          <p:nvPr/>
        </p:nvPicPr>
        <p:blipFill>
          <a:blip r:embed="rId3"/>
          <a:stretch>
            <a:fillRect/>
          </a:stretch>
        </p:blipFill>
        <p:spPr bwMode="auto">
          <a:xfrm>
            <a:off x="3911600" y="952500"/>
            <a:ext cx="436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afmarkast af götunum Rush Street, N. Wabash Ave og E. Pearson Street, en lengdir hliðanna eru 62,4, 43,5 og 34,1 í sömu röð.</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Órétthyrndir þríhyrningar: kósínusreglan</a:t>
            </a:r>
            <a:endParaRPr dirty="0"/>
          </a:p>
        </p:txBody>
      </p:sp>
      <p:pic>
        <p:nvPicPr>
          <p:cNvPr id="3" name="Picture 1" descr="Þríhyrningurinn A B C. Mótlæg hlið horns A er 10 að lengd, mótlæg hlið horns B er 12 að lengd og mótlæg hlið horns C er 7 að lengd."/>
          <p:cNvPicPr>
            <a:picLocks noGrp="1" noChangeAspect="1"/>
          </p:cNvPicPr>
          <p:nvPr/>
        </p:nvPicPr>
        <p:blipFill>
          <a:blip r:embed="rId3"/>
          <a:stretch>
            <a:fillRect/>
          </a:stretch>
        </p:blipFill>
        <p:spPr bwMode="auto">
          <a:xfrm>
            <a:off x="2006600" y="952500"/>
            <a:ext cx="817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Þríhyrningurinn A B C. Mótlæg hlið horns A er 10 að lengd, mótlæg hlið horns B er 12 að lengd og mótlæg hlið horns C er 7 að lengd.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Órétthyrndir þríhyrningar: kósínusreglan</a:t>
            </a:r>
            <a:endParaRPr dirty="0"/>
          </a:p>
        </p:txBody>
      </p:sp>
      <p:pic>
        <p:nvPicPr>
          <p:cNvPr id="3" name="Picture 1" descr="Átthyrningur innritaður í hring."/>
          <p:cNvPicPr>
            <a:picLocks noGrp="1" noChangeAspect="1"/>
          </p:cNvPicPr>
          <p:nvPr/>
        </p:nvPicPr>
        <p:blipFill>
          <a:blip r:embed="rId3"/>
          <a:stretch>
            <a:fillRect/>
          </a:stretch>
        </p:blipFill>
        <p:spPr bwMode="auto">
          <a:xfrm>
            <a:off x="3708400" y="952500"/>
            <a:ext cx="4775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Átthyrningur innritaður í hring.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Órétthyrndir þríhyrningar: kósínusreglan</a:t>
            </a:r>
            <a:endParaRPr dirty="0"/>
          </a:p>
        </p:txBody>
      </p:sp>
      <p:pic>
        <p:nvPicPr>
          <p:cNvPr id="3" name="Picture 1" descr="Fimmhyrningur innritaður í hring."/>
          <p:cNvPicPr>
            <a:picLocks noGrp="1" noChangeAspect="1"/>
          </p:cNvPicPr>
          <p:nvPr/>
        </p:nvPicPr>
        <p:blipFill>
          <a:blip r:embed="rId3"/>
          <a:stretch>
            <a:fillRect/>
          </a:stretch>
        </p:blipFill>
        <p:spPr bwMode="auto">
          <a:xfrm>
            <a:off x="3708400" y="952500"/>
            <a:ext cx="4775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Fimmhyrningur innritaður í hring.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Órétthyrndir þríhyrningar: kósínusreglan</a:t>
            </a:r>
            <a:endParaRPr dirty="0"/>
          </a:p>
        </p:txBody>
      </p:sp>
      <p:pic>
        <p:nvPicPr>
          <p:cNvPr id="3" name="Picture 1" descr="Þríhyrningur. Eitt hornið er 70 gráður og mótlæg hlið þess er óþekkt en samsvarar lengd vatnsins. Hinar hliðarnar eru 800 og 900 fet."/>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Eitt hornið er 70 gráður og mótlæg hlið þess er óþekkt en samsvarar lengd vatnsins. Hinar hliðarnar eru 800 og 900 fet.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15</a:t>
            </a:r>
            <a:r>
              <a:rPr lang="en-US" dirty="0">
                <a:solidFill>
                  <a:srgbClr val="548235"/>
                </a:solidFill>
              </a:rPr>
              <a:t> – Órétthyrndir þríhyrningar: kósínusreglan</a:t>
            </a:r>
            <a:endParaRPr dirty="0"/>
          </a:p>
        </p:txBody>
      </p:sp>
      <p:pic>
        <p:nvPicPr>
          <p:cNvPr id="3" name="Picture 1" descr="Þríhyrningur myndast af tveimur borgum á jörðu niðri og gervitungli fyrir ofan þær. Hornið við gervitunglið er 2,1 gráða og mótlæg hlið þess er óþekkt en samsvarar fjarlægðinni milli borganna. Hinar hliðarnar eru 370 og 350 km að lengd."/>
          <p:cNvPicPr>
            <a:picLocks noGrp="1" noChangeAspect="1"/>
          </p:cNvPicPr>
          <p:nvPr/>
        </p:nvPicPr>
        <p:blipFill>
          <a:blip r:embed="rId3"/>
          <a:stretch>
            <a:fillRect/>
          </a:stretch>
        </p:blipFill>
        <p:spPr bwMode="auto">
          <a:xfrm>
            <a:off x="3213100" y="952500"/>
            <a:ext cx="5765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myndast af tveimur borgum á jörðu niðri og gervitungli fyrir ofan þær. Hornið við gervitunglið er 2,1 gráða og mótlæg hlið þess er óþekkt en samsvarar fjarlægðinni milli borganna. Hinar hliðarnar eru 370 og 350 km að lengd.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16</a:t>
            </a:r>
            <a:r>
              <a:rPr lang="en-US" dirty="0">
                <a:solidFill>
                  <a:srgbClr val="548235"/>
                </a:solidFill>
              </a:rPr>
              <a:t> – Órétthyrndir þríhyrningar: kósínusreglan</a:t>
            </a:r>
            <a:endParaRPr dirty="0"/>
          </a:p>
        </p:txBody>
      </p:sp>
      <p:pic>
        <p:nvPicPr>
          <p:cNvPr id="3" name="Picture 1" descr="Tveir þríhyrningar, annar ofan á hinum. Neðri þríhyrningurinn sýnir hlíð sem hallar 34 gráður miðað við lárétt. Hinn þríhyrningurinn myndast af undirstöðu turnsins í hlíðinni, toppi turnsins og festipunkti vírsins ofar í hlíðinni. Hliðar hans eru turninn, hlíðin og vírinn. Turninn er 113 fet á hæð og hliðin meðfram hlíðinni er 98 fet."/>
          <p:cNvPicPr>
            <a:picLocks noGrp="1" noChangeAspect="1"/>
          </p:cNvPicPr>
          <p:nvPr/>
        </p:nvPicPr>
        <p:blipFill>
          <a:blip r:embed="rId3"/>
          <a:stretch>
            <a:fillRect/>
          </a:stretch>
        </p:blipFill>
        <p:spPr bwMode="auto">
          <a:xfrm>
            <a:off x="1841500" y="952500"/>
            <a:ext cx="8496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Tveir þríhyrningar, annar ofan á hinum. Neðri þríhyrningurinn sýnir hlíð sem hallar 34 gráður miðað við lárétt. Hinn þríhyrningurinn myndast af undirstöðu turnsins í hlíðinni, toppi turnsins og festipunkti vírsins ofar í hlíðinni. Hliðar hans eru turninn, hlíðin og vírinn. Turninn er 113 fet á hæð og hliðin meðfram hlíðinni er 98 fet.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17</a:t>
            </a:r>
            <a:r>
              <a:rPr lang="en-US" dirty="0">
                <a:solidFill>
                  <a:srgbClr val="548235"/>
                </a:solidFill>
              </a:rPr>
              <a:t> – Órétthyrndir þríhyrningar: kósínusreglan</a:t>
            </a:r>
            <a:endParaRPr dirty="0"/>
          </a:p>
        </p:txBody>
      </p:sp>
      <p:pic>
        <p:nvPicPr>
          <p:cNvPr id="3" name="Picture 1" descr="Graf með tveimur geislum sem sýna siglingarleiðir tveggja báta. Báðir geislarnir hefjast í upphafspunktinum. Sá fyrri liggur inn í fyrsta fjórðung undir 60 gráðu horni og báturinn siglir á 4 mílna hraða á klukkustund. Sá síðari liggur inn í fjórða fjórðung undir 327 gráðu horni frá upphafspunktinum. Seinni báturinn siglir á 18 mílna hraða á klukkustund."/>
          <p:cNvPicPr>
            <a:picLocks noGrp="1" noChangeAspect="1"/>
          </p:cNvPicPr>
          <p:nvPr/>
        </p:nvPicPr>
        <p:blipFill>
          <a:blip r:embed="rId3"/>
          <a:stretch>
            <a:fillRect/>
          </a:stretch>
        </p:blipFill>
        <p:spPr bwMode="auto">
          <a:xfrm>
            <a:off x="3746500" y="952500"/>
            <a:ext cx="4711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með tveimur geislum sem sýna siglingarleiðir tveggja báta. Báðir geislarnir hefjast í upphafspunktinum. Sá fyrri liggur inn í fyrsta fjórðung undir 60 gráðu horni og báturinn siglir á 4 mílna hraða á klukkustund. Sá síðari liggur inn í fjórða fjórðung undir 327 gráðu horni frá upphafspunktinum. Seinni báturinn siglir á 18 mílna hraða á klukkustund.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8.3 Pólhnit</a:t>
            </a:r>
          </a:p>
        </p:txBody>
      </p:sp>
      <p:sp>
        <p:nvSpPr>
          <p:cNvPr id="3" name="Content Placeholder 2"/>
          <p:cNvSpPr>
            <a:spLocks noGrp="1"/>
          </p:cNvSpPr>
          <p:nvPr>
            <p:ph idx="1"/>
          </p:nvPr>
        </p:nvSpPr>
        <p:spPr/>
        <p:txBody>
          <a:bodyPr/>
          <a:lstStyle/>
          <a:p>
            <a:pPr marL="0" lvl="0" indent="0">
              <a:buNone/>
            </a:pPr>
            <a:r>
              <a:rPr b="1"/>
              <a:t>Námsmarkmið</a:t>
            </a:r>
          </a:p>
          <a:p>
            <a:pPr lvl="0"/>
            <a:r>
              <a:rPr/>
              <a:t>Teikna punkta með pólhnitum.</a:t>
            </a:r>
          </a:p>
          <a:p>
            <a:pPr lvl="0"/>
            <a:r>
              <a:rPr/>
              <a:t>Breyta pólhnitum í rétthyrnd hnit.</a:t>
            </a:r>
          </a:p>
          <a:p>
            <a:pPr lvl="0"/>
            <a:r>
              <a:rPr/>
              <a:t>Breyta rétthyrndum hnitum í pólhnit.</a:t>
            </a:r>
          </a:p>
          <a:p>
            <a:pPr lvl="0"/>
            <a:r>
              <a:rPr/>
              <a:t>Umrita jöfnur milli pólhnitaforms og rétthyrnds hnitaforms.</a:t>
            </a:r>
          </a:p>
          <a:p>
            <a:pPr lvl="0"/>
            <a:r>
              <a:rPr/>
              <a:t>Þekkja og teikna pólhnitajöfnur með því að umrita þær sem jöfnur í rétthyrndum hnitum.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Pólhnit</a:t>
            </a:r>
            <a:endParaRPr dirty="0"/>
          </a:p>
        </p:txBody>
      </p:sp>
      <p:pic>
        <p:nvPicPr>
          <p:cNvPr id="3" name="Picture 1" descr="Teikning af báti í pólhnitakerfi."/>
          <p:cNvPicPr>
            <a:picLocks noGrp="1" noChangeAspect="1"/>
          </p:cNvPicPr>
          <p:nvPr/>
        </p:nvPicPr>
        <p:blipFill>
          <a:blip r:embed="rId3"/>
          <a:stretch>
            <a:fillRect/>
          </a:stretch>
        </p:blipFill>
        <p:spPr bwMode="auto">
          <a:xfrm>
            <a:off x="3276600" y="952500"/>
            <a:ext cx="565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Teikning af báti í pólhnitakerfi.</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Pólhnit</a:t>
            </a:r>
            <a:endParaRPr dirty="0"/>
          </a:p>
        </p:txBody>
      </p:sp>
      <p:pic>
        <p:nvPicPr>
          <p:cNvPr id="3" name="Picture 1" descr="Pólhnitakerfi þar sem punkturinn (2, π/4) er merktur inn."/>
          <p:cNvPicPr>
            <a:picLocks noGrp="1" noChangeAspect="1"/>
          </p:cNvPicPr>
          <p:nvPr/>
        </p:nvPicPr>
        <p:blipFill>
          <a:blip r:embed="rId3"/>
          <a:stretch>
            <a:fillRect/>
          </a:stretch>
        </p:blipFill>
        <p:spPr bwMode="auto">
          <a:xfrm>
            <a:off x="3238500" y="952500"/>
            <a:ext cx="5702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Pólhnitakerfi þar sem punkturinn (2, π/4) er merktur inn.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Pólhnit</a:t>
            </a:r>
            <a:endParaRPr dirty="0"/>
          </a:p>
        </p:txBody>
      </p:sp>
      <p:pic>
        <p:nvPicPr>
          <p:cNvPr id="3" name="Picture 1" descr="Pólhnitakerfi þar sem punkturinn (3, π/2) er merktur inn."/>
          <p:cNvPicPr>
            <a:picLocks noGrp="1" noChangeAspect="1"/>
          </p:cNvPicPr>
          <p:nvPr/>
        </p:nvPicPr>
        <p:blipFill>
          <a:blip r:embed="rId3"/>
          <a:stretch>
            <a:fillRect/>
          </a:stretch>
        </p:blipFill>
        <p:spPr bwMode="auto">
          <a:xfrm>
            <a:off x="3022600" y="952500"/>
            <a:ext cx="614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Pólhnitakerfi þar sem punkturinn (3, π/2) er merktur inn.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Pólhnit</a:t>
            </a:r>
            <a:endParaRPr dirty="0"/>
          </a:p>
        </p:txBody>
      </p:sp>
      <p:pic>
        <p:nvPicPr>
          <p:cNvPr id="3" name="Picture 1" descr="Two polar grids. Points (2, pi/6) and (-2, pi/6) are plotted. They are reflections across the origin in Q1 and Q3."/>
          <p:cNvPicPr>
            <a:picLocks noGrp="1" noChangeAspect="1"/>
          </p:cNvPicPr>
          <p:nvPr/>
        </p:nvPicPr>
        <p:blipFill>
          <a:blip r:embed="rId3"/>
          <a:stretch>
            <a:fillRect/>
          </a:stretch>
        </p:blipFill>
        <p:spPr bwMode="auto">
          <a:xfrm>
            <a:off x="1231900" y="952500"/>
            <a:ext cx="9715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Tvö pólhnitakerfi. Punktarnir (2, π/6) og (−2, π/6) eru merktir inn. Þeir eru spegilmyndir hvor annars um upphafspunktinn og liggja í fyrsta og þriðja fjórðungi.</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Pólhnit</a:t>
            </a:r>
            <a:endParaRPr dirty="0"/>
          </a:p>
        </p:txBody>
      </p:sp>
      <p:pic>
        <p:nvPicPr>
          <p:cNvPr id="3" name="Picture 1" descr="Samanburður á pólhnitum og rétthyrndum hnitum. Rétthyrndur þríhyrningur er teiknaður í x,y-hnitakerfi. Hliðar hans eru lárétt lína eftir x-ásnum af lengd x, lóðrétt lína frá x-ásnum að punkti í fyrsta fjórðungi og langhliðin r frá upphafspunktinum að sama punkti í fyrsta fjórðungi. Hornpunktarnir eru upphafspunkturinn (0,0), punkturinn (x,0) á x-ásnum og fyrrnefndur punktur í fyrsta fjórðungi. Síðasti punkturinn er (x,y) eða (r, θ), eftir því hvaða hnitakerfi er notað."/>
          <p:cNvPicPr>
            <a:picLocks noGrp="1" noChangeAspect="1"/>
          </p:cNvPicPr>
          <p:nvPr/>
        </p:nvPicPr>
        <p:blipFill>
          <a:blip r:embed="rId3"/>
          <a:stretch>
            <a:fillRect/>
          </a:stretch>
        </p:blipFill>
        <p:spPr bwMode="auto">
          <a:xfrm>
            <a:off x="2184400" y="952500"/>
            <a:ext cx="7823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Samanburður á pólhnitum og rétthyrndum hnitum. Rétthyrndur þríhyrningur er teiknaður í x,y-hnitakerfi. Hliðar hans eru lárétt lína eftir x-ásnum af lengd x, lóðrétt lína frá x-ásnum að punkti í fyrsta fjórðungi og langhliðin r frá upphafspunktinum að sama punkti í fyrsta fjórðungi. Hornpunktarnir eru upphafspunkturinn (0,0), punkturinn (x,0) á x-ásnum og fyrrnefndur punktur í fyrsta fjórðungi. Síðasti punkturinn er (x,y) eða (r, θ), eftir því hvaða hnitakerfi er notað.</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Pólhnit</a:t>
            </a:r>
            <a:endParaRPr dirty="0"/>
          </a:p>
        </p:txBody>
      </p:sp>
      <p:pic>
        <p:nvPicPr>
          <p:cNvPr id="3" name="Picture 1" descr="Mynd af (3, π/2) í pólhnitum og (0,3) í rétthyrndum hnitum – þetta er sami punkturinn!"/>
          <p:cNvPicPr>
            <a:picLocks noGrp="1" noChangeAspect="1"/>
          </p:cNvPicPr>
          <p:nvPr/>
        </p:nvPicPr>
        <p:blipFill>
          <a:blip r:embed="rId3"/>
          <a:stretch>
            <a:fillRect/>
          </a:stretch>
        </p:blipFill>
        <p:spPr bwMode="auto">
          <a:xfrm>
            <a:off x="609600" y="1003300"/>
            <a:ext cx="10972800" cy="4546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(3, π/2) í pólhnitum og (0,3) í rétthyrndum hnitum – þetta er sami punkturinn!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Pólhnit</a:t>
            </a:r>
            <a:endParaRPr dirty="0"/>
          </a:p>
        </p:txBody>
      </p:sp>
      <p:pic>
        <p:nvPicPr>
          <p:cNvPr id="3" name="Picture 1" descr="Mynd af (-2, 0) í pólhnitum og (-2,0) í rétthyrndum hnitum – þetta er sami punkturinn!"/>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(-2, 0) í pólhnitum og (-2,0) í rétthyrndum hnitum – þetta er sami punkturinn!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Pólhnit</a:t>
            </a:r>
            <a:endParaRPr dirty="0"/>
          </a:p>
        </p:txBody>
      </p:sp>
      <p:pic>
        <p:nvPicPr>
          <p:cNvPr id="3" name="Picture 1" descr="Rétthyrndur þríhyrningur í kartesísku hnitakerfi sýnir punktinn (x, y), sem einnig er táknaður (r, θ). Hliðar þríhyrningsins eru x og y og langhliðin er r. Hornið θ er mælt frá jákvæða x-ásnum að r."/>
          <p:cNvPicPr>
            <a:picLocks noGrp="1" noChangeAspect="1"/>
          </p:cNvPicPr>
          <p:nvPr/>
        </p:nvPicPr>
        <p:blipFill>
          <a:blip r:embed="rId3"/>
          <a:stretch>
            <a:fillRect/>
          </a:stretch>
        </p:blipFill>
        <p:spPr bwMode="auto">
          <a:xfrm>
            <a:off x="3200400" y="952500"/>
            <a:ext cx="577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Rétthyrndur þríhyrningur í kartesísku hnitakerfi sýnir punktinn (x, y), sem einnig er táknaður (r, θ). Hliðar þríhyrningsins eru x og y og langhliðin er r. Hornið θ er mælt frá jákvæða x-ásnum að 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Pólhnit</a:t>
            </a:r>
            <a:endParaRPr dirty="0"/>
          </a:p>
        </p:txBody>
      </p:sp>
      <p:pic>
        <p:nvPicPr>
          <p:cNvPr id="3" name="Picture 1" descr="Mynd af (3rad2, π/4) í pólhnitum og (3,3) í rétthyrndum hnitum – þetta er sami punkturinn!"/>
          <p:cNvPicPr>
            <a:picLocks noGrp="1" noChangeAspect="1"/>
          </p:cNvPicPr>
          <p:nvPr/>
        </p:nvPicPr>
        <p:blipFill>
          <a:blip r:embed="rId3"/>
          <a:stretch>
            <a:fillRect/>
          </a:stretch>
        </p:blipFill>
        <p:spPr bwMode="auto">
          <a:xfrm>
            <a:off x="609600" y="1168400"/>
            <a:ext cx="10972800" cy="4216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(3rad2, π/4) í pólhnitum og (3,3) í rétthyrndum hnitum – þetta er sami punkturinn!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Pólhnit</a:t>
            </a:r>
            <a:endParaRPr dirty="0"/>
          </a:p>
        </p:txBody>
      </p:sp>
      <p:pic>
        <p:nvPicPr>
          <p:cNvPr id="3" name="Picture 1" descr="Plotting a circle of radius 3 with center at the origin in polar and rectangular coordinates. It is the same in both systems."/>
          <p:cNvPicPr>
            <a:picLocks noGrp="1" noChangeAspect="1"/>
          </p:cNvPicPr>
          <p:nvPr/>
        </p:nvPicPr>
        <p:blipFill>
          <a:blip r:embed="rId3"/>
          <a:stretch>
            <a:fillRect/>
          </a:stretch>
        </p:blipFill>
        <p:spPr bwMode="auto">
          <a:xfrm>
            <a:off x="1358900" y="952500"/>
            <a:ext cx="946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 Kartesískt form x 2 + y 2 =9 (b) Pólhnitaform r=3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Pólhnit</a:t>
            </a:r>
            <a:endParaRPr dirty="0"/>
          </a:p>
        </p:txBody>
      </p:sp>
      <p:pic>
        <p:nvPicPr>
          <p:cNvPr id="3" name="Picture 1" descr="Plots of the equations stated above - the plots are the same in both rectangular and polar coordinates. They are circles."/>
          <p:cNvPicPr>
            <a:picLocks noGrp="1" noChangeAspect="1"/>
          </p:cNvPicPr>
          <p:nvPr/>
        </p:nvPicPr>
        <p:blipFill>
          <a:blip r:embed="rId3"/>
          <a:stretch>
            <a:fillRect/>
          </a:stretch>
        </p:blipFill>
        <p:spPr bwMode="auto">
          <a:xfrm>
            <a:off x="609600" y="1435100"/>
            <a:ext cx="10972800" cy="3695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 Kartesískt form x 2 + y 2 =6y (b) pólhnitaform r=6sinθ</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Pólhnit</a:t>
            </a:r>
            <a:endParaRPr dirty="0"/>
          </a:p>
        </p:txBody>
      </p:sp>
      <p:pic>
        <p:nvPicPr>
          <p:cNvPr id="3" name="Picture 1" descr="Plots of the equations stated above - the plots are the same in both rectangular and polar coordinates. They are lines."/>
          <p:cNvPicPr>
            <a:picLocks noGrp="1" noChangeAspect="1"/>
          </p:cNvPicPr>
          <p:nvPr/>
        </p:nvPicPr>
        <p:blipFill>
          <a:blip r:embed="rId3"/>
          <a:stretch>
            <a:fillRect/>
          </a:stretch>
        </p:blipFill>
        <p:spPr bwMode="auto">
          <a:xfrm>
            <a:off x="1917700" y="952500"/>
            <a:ext cx="835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 Pólhnitakerfi (b) Rétthyrnt hnitakerfi</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Pólhnit</a:t>
            </a:r>
            <a:endParaRPr dirty="0"/>
          </a:p>
        </p:txBody>
      </p:sp>
      <p:pic>
        <p:nvPicPr>
          <p:cNvPr id="3" name="Picture 1" descr="Gröf jafna hér að ofan eru eins í rétthyrndum hnitum og pólhnitum. Þau eru breiðbogar."/>
          <p:cNvPicPr>
            <a:picLocks noGrp="1" noChangeAspect="1"/>
          </p:cNvPicPr>
          <p:nvPr/>
        </p:nvPicPr>
        <p:blipFill>
          <a:blip r:embed="rId3"/>
          <a:stretch>
            <a:fillRect/>
          </a:stretch>
        </p:blipFill>
        <p:spPr bwMode="auto">
          <a:xfrm>
            <a:off x="1752600" y="952500"/>
            <a:ext cx="868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Gröf jafna hér að ofan eru eins í rétthyrndum hnitum og pólhnitum. Þau eru breiðbogar.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8.4 Pólhnit: gröf</a:t>
            </a:r>
          </a:p>
        </p:txBody>
      </p:sp>
      <p:sp>
        <p:nvSpPr>
          <p:cNvPr id="3" name="Content Placeholder 2"/>
          <p:cNvSpPr>
            <a:spLocks noGrp="1"/>
          </p:cNvSpPr>
          <p:nvPr>
            <p:ph idx="1"/>
          </p:nvPr>
        </p:nvSpPr>
        <p:spPr/>
        <p:txBody>
          <a:bodyPr/>
          <a:lstStyle/>
          <a:p>
            <a:pPr marL="0" lvl="0" indent="0">
              <a:buNone/>
            </a:pPr>
            <a:r>
              <a:rPr b="1"/>
              <a:t>Námsmarkmið</a:t>
            </a:r>
          </a:p>
          <a:p>
            <a:pPr lvl="0"/>
            <a:r>
              <a:rPr/>
              <a:t>Kanna samhverfu pólhnitajafna.</a:t>
            </a:r>
          </a:p>
          <a:p>
            <a:pPr lvl="0"/>
            <a:r>
              <a:rPr/>
              <a:t>Teikna gröf pólhnitajafna með því að merkja inn punkta.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Pólhnit: gröf</a:t>
            </a:r>
            <a:endParaRPr dirty="0"/>
          </a:p>
        </p:txBody>
      </p:sp>
      <p:pic>
        <p:nvPicPr>
          <p:cNvPr id="3" name="Picture 1" descr="Illustration of the solar system with the sun at the center and orbits of the planets Mercury, Venus, Earth, and Mars shown."/>
          <p:cNvPicPr>
            <a:picLocks noGrp="1" noChangeAspect="1"/>
          </p:cNvPicPr>
          <p:nvPr/>
        </p:nvPicPr>
        <p:blipFill>
          <a:blip r:embed="rId3"/>
          <a:stretch>
            <a:fillRect/>
          </a:stretch>
        </p:blipFill>
        <p:spPr bwMode="auto">
          <a:xfrm>
            <a:off x="1955800" y="952500"/>
            <a:ext cx="829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Reikistjörnur ferðast eftir sporöskjulaga brautum umhverfis sólina. (mynd: breytt útgáfa af verki NASA/JPL-Caltech)</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Pólhnit: gröf</a:t>
            </a:r>
            <a:endParaRPr dirty="0"/>
          </a:p>
        </p:txBody>
      </p:sp>
      <p:pic>
        <p:nvPicPr>
          <p:cNvPr id="3" name="Picture 1" descr="3 graphs side by side. (A) shows a ray extending into Q 1 and its symmetric version in Q 2. (B) shows a ray extending into Q 1 and its symmetric version in Q 4. (C) shows a ray extending into Q 1 and its symmetric version in Q 3. See caption for more information."/>
          <p:cNvPicPr>
            <a:picLocks noGrp="1" noChangeAspect="1"/>
          </p:cNvPicPr>
          <p:nvPr/>
        </p:nvPicPr>
        <p:blipFill>
          <a:blip r:embed="rId3"/>
          <a:stretch>
            <a:fillRect/>
          </a:stretch>
        </p:blipFill>
        <p:spPr bwMode="auto">
          <a:xfrm>
            <a:off x="609600" y="1282700"/>
            <a:ext cx="10972800" cy="4000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 Graf er samhverft um línuna θ= π 2 (y-ásinn) ef jafngild jafna fæst þegar (r,θ) er skipt út fyrir (−r,−θ). (b) Graf er samhverft um pólásinn (x-ásinn) ef jafngild jafna fæst þegar ( r,θ ) er skipt út fyrir ( r,−θ ) eða ( −r,π−θ ). (c) Graf er samhverft um pólinn (upphafspunktinn) ef jafngild jafna fæst þegar (r,θ) er skipt út fyrir (−r,θ).</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Pólhnit: gröf</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886290384"/>
                  </p:ext>
                </p:extLst>
              </p:nvPr>
            </p:nvGraphicFramePr>
            <p:xfrm>
              <a:off x="609600" y="952500"/>
              <a:ext cx="10972800" cy="3184716"/>
            </p:xfrm>
            <a:graphic>
              <a:graphicData uri="http://schemas.openxmlformats.org/drawingml/2006/table">
                <a:tbl>
                  <a:tblPr firstCol="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1) Ef </a:t>
                          </a:r>
                          <a14:m>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𝑟</m:t>
                                  </m:r>
                                  <m:r>
                                    <a:rPr>
                                      <a:latin typeface="Cambria Math" panose="02040503050406030204" pitchFamily="18" charset="0"/>
                                    </a:rPr>
                                    <m:t>,</m:t>
                                  </m:r>
                                  <m:r>
                                    <a:rPr>
                                      <a:latin typeface="Cambria Math" panose="02040503050406030204" pitchFamily="18" charset="0"/>
                                    </a:rPr>
                                    <m:t>𝜃</m:t>
                                  </m:r>
                                </m:e>
                              </m:d>
                            </m:oMath>
                          </a14:m>
                          <a:r>
                            <a:t> er skipt út fyrir </a:t>
                          </a:r>
                          <a14:m>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𝑟</m:t>
                                  </m:r>
                                  <m:r>
                                    <a:rPr>
                                      <a:latin typeface="Cambria Math" panose="02040503050406030204" pitchFamily="18" charset="0"/>
                                    </a:rPr>
                                    <m:t>,−</m:t>
                                  </m:r>
                                  <m:r>
                                    <a:rPr>
                                      <a:latin typeface="Cambria Math" panose="02040503050406030204" pitchFamily="18" charset="0"/>
                                    </a:rPr>
                                    <m:t>𝜃</m:t>
                                  </m:r>
                                </m:e>
                              </m:d>
                            </m:oMath>
                          </a14:m>
                          <a:r>
                            <a:t> fæst sama niðurstaða. Grafið er því samhverft um línuna </a:t>
                          </a:r>
                          <a14:m>
                            <m:oMath xmlns:m="http://schemas.openxmlformats.org/officeDocument/2006/math">
                              <m:r>
                                <a:rPr>
                                  <a:latin typeface="Cambria Math" panose="02040503050406030204" pitchFamily="18" charset="0"/>
                                </a:rPr>
                                <m:t>𝜃</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r>
                                <a:rPr>
                                  <a:latin typeface="Cambria Math" panose="02040503050406030204" pitchFamily="18" charset="0"/>
                                </a:rPr>
                                <m:t>.</m:t>
                              </m:r>
                            </m:oMath>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2"/>
                                          <m:mcJc m:val="center"/>
                                        </m:mcPr>
                                      </m:mc>
                                    </m:mcs>
                                    <m:ctrlPr>
                                      <a:rPr i="1">
                                        <a:latin typeface="Cambria Math" panose="02040503050406030204" pitchFamily="18" charset="0"/>
                                      </a:rPr>
                                    </m:ctrlPr>
                                  </m:mPr>
                                  <m:mr>
                                    <m:e>
                                      <m:r>
                                        <a:rPr>
                                          <a:latin typeface="Cambria Math" panose="02040503050406030204" pitchFamily="18" charset="0"/>
                                        </a:rPr>
                                        <m:t>−</m:t>
                                      </m:r>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𝜃</m:t>
                                          </m:r>
                                        </m:e>
                                      </m:d>
                                    </m:e>
                                    <m:e/>
                                  </m:mr>
                                  <m:mr>
                                    <m:e>
                                      <m:r>
                                        <a:rPr>
                                          <a:latin typeface="Cambria Math" panose="02040503050406030204" pitchFamily="18" charset="0"/>
                                        </a:rPr>
                                        <m:t>−</m:t>
                                      </m:r>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e>
                                    <m:e>
                                      <m:r>
                                        <m:rPr>
                                          <m:nor/>
                                        </m:rPr>
                                        <a:rPr/>
                                        <m:t>Even</m:t>
                                      </m:r>
                                      <m:r>
                                        <m:rPr>
                                          <m:nor/>
                                        </m:rPr>
                                        <a:rPr/>
                                        <m:t>−</m:t>
                                      </m:r>
                                      <m:r>
                                        <m:rPr>
                                          <m:nor/>
                                        </m:rPr>
                                        <a:rPr/>
                                        <m:t>odd</m:t>
                                      </m:r>
                                      <m:r>
                                        <m:rPr>
                                          <m:nor/>
                                        </m:rPr>
                                        <a:rPr/>
                                        <m:t> </m:t>
                                      </m:r>
                                      <m:r>
                                        <m:rPr>
                                          <m:nor/>
                                        </m:rPr>
                                        <a:rPr/>
                                        <m:t>identity</m:t>
                                      </m:r>
                                    </m:e>
                                  </m:mr>
                                  <m:mr>
                                    <m:e>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e>
                                    <m:e>
                                      <m:r>
                                        <m:rPr>
                                          <m:nor/>
                                        </m:rPr>
                                        <a:rPr/>
                                        <m:t>Multiply</m:t>
                                      </m:r>
                                      <m:r>
                                        <a:rPr>
                                          <a:latin typeface="Cambria Math" panose="02040503050406030204" pitchFamily="18" charset="0"/>
                                        </a:rPr>
                                        <m:t> </m:t>
                                      </m:r>
                                      <m:r>
                                        <m:rPr>
                                          <m:nor/>
                                        </m:rPr>
                                        <a:rPr/>
                                        <m:t>by</m:t>
                                      </m:r>
                                      <m:r>
                                        <a:rPr>
                                          <a:latin typeface="Cambria Math" panose="02040503050406030204" pitchFamily="18" charset="0"/>
                                        </a:rPr>
                                        <m:t> −1</m:t>
                                      </m:r>
                                    </m:e>
                                  </m:mr>
                                  <m:mr>
                                    <m:e>
                                      <m:r>
                                        <m:rPr>
                                          <m:nor/>
                                        </m:rPr>
                                        <a:rPr/>
                                        <m:t>Passed</m:t>
                                      </m:r>
                                    </m:e>
                                    <m:e/>
                                  </m:mr>
                                </m:m>
                              </m:oMath>
                            </m:oMathPara>
                          </a14:m>
                          <a:endParaRPr dirty="0"/>
                        </a:p>
                      </a:txBody>
                      <a:tcPr/>
                    </a:tc>
                    <a:extLst>
                      <a:ext uri="{0D108BD9-81ED-4DB2-BD59-A6C34878D82A}">
                        <a16:rowId xmlns:a16="http://schemas.microsoft.com/office/drawing/2014/main" val="10000"/>
                      </a:ext>
                    </a:extLst>
                  </a:tr>
                  <a:tr h="0">
                    <a:tc>
                      <a:txBody>
                        <a:bodyPr/>
                        <a:lstStyle/>
                        <a:p>
                          <a:pPr marL="0" lvl="0" indent="0">
                            <a:buNone/>
                          </a:pPr>
                          <a:r>
                            <a:t>2) Ef </a:t>
                          </a:r>
                          <a14:m>
                            <m:oMath xmlns:m="http://schemas.openxmlformats.org/officeDocument/2006/math">
                              <m:r>
                                <a:rPr>
                                  <a:latin typeface="Cambria Math" panose="02040503050406030204" pitchFamily="18" charset="0"/>
                                </a:rPr>
                                <m:t>𝜃</m:t>
                              </m:r>
                            </m:oMath>
                          </a14:m>
                          <a:r>
                            <a:t> er skipt út fyrir </a:t>
                          </a:r>
                          <a14:m>
                            <m:oMath xmlns:m="http://schemas.openxmlformats.org/officeDocument/2006/math">
                              <m:r>
                                <a:rPr>
                                  <a:latin typeface="Cambria Math" panose="02040503050406030204" pitchFamily="18" charset="0"/>
                                </a:rPr>
                                <m:t>−</m:t>
                              </m:r>
                              <m:r>
                                <a:rPr>
                                  <a:latin typeface="Cambria Math" panose="02040503050406030204" pitchFamily="18" charset="0"/>
                                </a:rPr>
                                <m:t>𝜃</m:t>
                              </m:r>
                            </m:oMath>
                          </a14:m>
                          <a:r>
                            <a:t> fæst ekki sama jafna. Grafið stenst því ekki prófið og kann að vera samhverft um pólásinn, en þarf ekki að vera það.</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2"/>
                                          <m:mcJc m:val="center"/>
                                        </m:mcPr>
                                      </m:mc>
                                    </m:mcs>
                                    <m:ctrlPr>
                                      <a:rPr i="1">
                                        <a:latin typeface="Cambria Math" panose="02040503050406030204" pitchFamily="18" charset="0"/>
                                      </a:rPr>
                                    </m:ctrlPr>
                                  </m:mPr>
                                  <m:mr>
                                    <m:e>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d>
                                        <m:dPr>
                                          <m:ctrlPr>
                                            <a:rPr i="1">
                                              <a:latin typeface="Cambria Math" panose="02040503050406030204" pitchFamily="18" charset="0"/>
                                            </a:rPr>
                                          </m:ctrlPr>
                                        </m:dPr>
                                        <m:e>
                                          <m:r>
                                            <a:rPr>
                                              <a:latin typeface="Cambria Math" panose="02040503050406030204" pitchFamily="18" charset="0"/>
                                            </a:rPr>
                                            <m:t>−</m:t>
                                          </m:r>
                                          <m:r>
                                            <a:rPr>
                                              <a:latin typeface="Cambria Math" panose="02040503050406030204" pitchFamily="18" charset="0"/>
                                            </a:rPr>
                                            <m:t>𝜃</m:t>
                                          </m:r>
                                        </m:e>
                                      </m:d>
                                    </m:e>
                                    <m:e/>
                                  </m:mr>
                                  <m:mr>
                                    <m:e>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e>
                                    <m:e>
                                      <m:r>
                                        <m:rPr>
                                          <m:nor/>
                                        </m:rPr>
                                        <a:rPr/>
                                        <m:t>Even</m:t>
                                      </m:r>
                                      <m:r>
                                        <m:rPr>
                                          <m:nor/>
                                        </m:rPr>
                                        <a:rPr/>
                                        <m:t>−</m:t>
                                      </m:r>
                                      <m:r>
                                        <m:rPr>
                                          <m:nor/>
                                        </m:rPr>
                                        <a:rPr/>
                                        <m:t>odd</m:t>
                                      </m:r>
                                      <m:r>
                                        <m:rPr>
                                          <m:nor/>
                                        </m:rPr>
                                        <a:rPr/>
                                        <m:t> </m:t>
                                      </m:r>
                                      <m:r>
                                        <m:rPr>
                                          <m:nor/>
                                        </m:rPr>
                                        <a:rPr/>
                                        <m:t>identity</m:t>
                                      </m:r>
                                    </m:e>
                                  </m:mr>
                                  <m:mr>
                                    <m:e>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≠2</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e>
                                    <m:e/>
                                  </m:mr>
                                  <m:mr>
                                    <m:e>
                                      <m:r>
                                        <m:rPr>
                                          <m:nor/>
                                        </m:rPr>
                                        <a:rPr/>
                                        <m:t>Failed</m:t>
                                      </m:r>
                                    </m:e>
                                    <m:e/>
                                  </m:mr>
                                </m:m>
                              </m:oMath>
                            </m:oMathPara>
                          </a14:m>
                          <a:endParaRPr/>
                        </a:p>
                      </a:txBody>
                      <a:tcPr/>
                    </a:tc>
                    <a:extLst>
                      <a:ext uri="{0D108BD9-81ED-4DB2-BD59-A6C34878D82A}">
                        <a16:rowId xmlns:a16="http://schemas.microsoft.com/office/drawing/2014/main" val="10001"/>
                      </a:ext>
                    </a:extLst>
                  </a:tr>
                  <a:tr h="0">
                    <a:tc>
                      <a:txBody>
                        <a:bodyPr/>
                        <a:lstStyle/>
                        <a:p>
                          <a:pPr marL="0" lvl="0" indent="0">
                            <a:buNone/>
                          </a:pPr>
                          <a:r>
                            <a:t>3) Ef </a:t>
                          </a:r>
                          <a14:m>
                            <m:oMath xmlns:m="http://schemas.openxmlformats.org/officeDocument/2006/math">
                              <m:r>
                                <a:rPr>
                                  <a:latin typeface="Cambria Math" panose="02040503050406030204" pitchFamily="18" charset="0"/>
                                </a:rPr>
                                <m:t>𝑟</m:t>
                              </m:r>
                            </m:oMath>
                          </a14:m>
                          <a:r>
                            <a:t> er skipt út fyrir </a:t>
                          </a:r>
                          <a14:m>
                            <m:oMath xmlns:m="http://schemas.openxmlformats.org/officeDocument/2006/math">
                              <m:r>
                                <a:rPr>
                                  <a:latin typeface="Cambria Math" panose="02040503050406030204" pitchFamily="18" charset="0"/>
                                </a:rPr>
                                <m:t>–</m:t>
                              </m:r>
                              <m:r>
                                <a:rPr>
                                  <a:latin typeface="Cambria Math" panose="02040503050406030204" pitchFamily="18" charset="0"/>
                                </a:rPr>
                                <m:t>𝑟</m:t>
                              </m:r>
                            </m:oMath>
                          </a14:m>
                          <a:r>
                            <a:t> breytist jafnan og stenst því ekki prófið. Grafið kann að vera samhverft um pólinn, en þarf ekki að vera það.</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r>
                                        <a:rPr>
                                          <a:latin typeface="Cambria Math" panose="02040503050406030204" pitchFamily="18" charset="0"/>
                                        </a:rPr>
                                        <m:t>−</m:t>
                                      </m:r>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e>
                                  </m:mr>
                                  <m:mr>
                                    <m:e>
                                      <m:r>
                                        <m:rPr>
                                          <m:nor/>
                                        </m:rPr>
                                        <a:rPr/>
                                        <m:t>  </m:t>
                                      </m:r>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r>
                                        <a:rPr>
                                          <a:latin typeface="Cambria Math" panose="02040503050406030204" pitchFamily="18" charset="0"/>
                                        </a:rPr>
                                        <m:t>≠2</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e>
                                  </m:mr>
                                  <m:mr>
                                    <m:e>
                                      <m:r>
                                        <m:rPr>
                                          <m:nor/>
                                        </m:rPr>
                                        <a:rPr/>
                                        <m:t>Failed</m:t>
                                      </m:r>
                                    </m:e>
                                  </m:mr>
                                </m:m>
                              </m:oMath>
                            </m:oMathPara>
                          </a14:m>
                          <a:endParaRPr dirty="0"/>
                        </a:p>
                      </a:txBody>
                      <a:tcPr/>
                    </a:tc>
                    <a:extLst>
                      <a:ext uri="{0D108BD9-81ED-4DB2-BD59-A6C34878D82A}">
                        <a16:rowId xmlns:a16="http://schemas.microsoft.com/office/drawing/2014/main" val="10002"/>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3184716"/>
              </a:xfrm>
              <a:prstGeom prst="rect">
                <a:avLst/>
              </a:prstGeom>
            </p:spPr>
          </p:pic>
        </mc:Fallback>
      </mc:AlternateContent>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Pólhnit: gröf</a:t>
            </a:r>
            <a:endParaRPr dirty="0"/>
          </a:p>
        </p:txBody>
      </p:sp>
      <p:pic>
        <p:nvPicPr>
          <p:cNvPr id="3" name="Picture 1" descr="Graf hringsins á pólhnitanetinu. Miðjan er í (0,1) og radíusinn er 1."/>
          <p:cNvPicPr>
            <a:picLocks noGrp="1" noChangeAspect="1"/>
          </p:cNvPicPr>
          <p:nvPr/>
        </p:nvPicPr>
        <p:blipFill>
          <a:blip r:embed="rId3"/>
          <a:stretch>
            <a:fillRect/>
          </a:stretch>
        </p:blipFill>
        <p:spPr bwMode="auto">
          <a:xfrm>
            <a:off x="3022600" y="952500"/>
            <a:ext cx="614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hringsins á pólhnitanetinu. Miðjan er í (0,1) og radíusinn er 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Pólhnit: gröf</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4004247"/>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r>
                                  <a:rPr>
                                    <a:latin typeface="Cambria Math" panose="02040503050406030204" pitchFamily="18" charset="0"/>
                                  </a:rPr>
                                  <m:t> </m:t>
                                </m:r>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e>
                                </m:d>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3</m:t>
                                        </m:r>
                                      </m:den>
                                    </m:f>
                                  </m:e>
                                </m:d>
                                <m:r>
                                  <a:rPr>
                                    <a:latin typeface="Cambria Math" panose="02040503050406030204" pitchFamily="18" charset="0"/>
                                  </a:rPr>
                                  <m:t>≈1.73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1.73</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e>
                                </m:d>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2</m:t>
                                    </m:r>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2</m:t>
                                        </m:r>
                                        <m:r>
                                          <a:rPr>
                                            <a:latin typeface="Cambria Math" panose="02040503050406030204" pitchFamily="18" charset="0"/>
                                          </a:rPr>
                                          <m:t>𝜋</m:t>
                                        </m:r>
                                      </m:num>
                                      <m:den>
                                        <m:r>
                                          <a:rPr>
                                            <a:latin typeface="Cambria Math" panose="02040503050406030204" pitchFamily="18" charset="0"/>
                                          </a:rPr>
                                          <m:t>3</m:t>
                                        </m:r>
                                      </m:den>
                                    </m:f>
                                  </m:e>
                                </m:d>
                                <m:r>
                                  <a:rPr>
                                    <a:latin typeface="Cambria Math" panose="02040503050406030204" pitchFamily="18" charset="0"/>
                                  </a:rPr>
                                  <m:t>≈1.73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1.73</m:t>
                                </m:r>
                              </m:oMath>
                            </m:oMathPara>
                          </a14:m>
                          <a:endParaRPr/>
                        </a:p>
                      </a:txBody>
                      <a:tcPr/>
                    </a:tc>
                    <a:extLst>
                      <a:ext uri="{0D108BD9-81ED-4DB2-BD59-A6C34878D82A}">
                        <a16:rowId xmlns:a16="http://schemas.microsoft.com/office/drawing/2014/main" val="1000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5</m:t>
                                    </m:r>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5</m:t>
                                        </m:r>
                                        <m:r>
                                          <a:rPr>
                                            <a:latin typeface="Cambria Math" panose="02040503050406030204" pitchFamily="18" charset="0"/>
                                          </a:rPr>
                                          <m:t>𝜋</m:t>
                                        </m:r>
                                      </m:num>
                                      <m:den>
                                        <m:r>
                                          <a:rPr>
                                            <a:latin typeface="Cambria Math" panose="02040503050406030204" pitchFamily="18" charset="0"/>
                                          </a:rPr>
                                          <m:t>6</m:t>
                                        </m:r>
                                      </m:den>
                                    </m:f>
                                  </m:e>
                                </m:d>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extLst>
                      <a:ext uri="{0D108BD9-81ED-4DB2-BD59-A6C34878D82A}">
                        <a16:rowId xmlns:a16="http://schemas.microsoft.com/office/drawing/2014/main" val="10006"/>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r>
                                  <a:rPr>
                                    <a:latin typeface="Cambria Math" panose="02040503050406030204" pitchFamily="18" charset="0"/>
                                  </a:rPr>
                                  <m:t>=2</m:t>
                                </m:r>
                                <m:r>
                                  <m:rPr>
                                    <m:sty m:val="p"/>
                                  </m:rPr>
                                  <a:rPr>
                                    <a:latin typeface="Cambria Math" panose="02040503050406030204" pitchFamily="18" charset="0"/>
                                  </a:rPr>
                                  <m:t>sin</m:t>
                                </m:r>
                                <m:d>
                                  <m:dPr>
                                    <m:ctrlPr>
                                      <a:rPr i="1">
                                        <a:latin typeface="Cambria Math" panose="02040503050406030204" pitchFamily="18" charset="0"/>
                                      </a:rPr>
                                    </m:ctrlPr>
                                  </m:dPr>
                                  <m:e>
                                    <m:r>
                                      <a:rPr>
                                        <a:latin typeface="Cambria Math" panose="02040503050406030204" pitchFamily="18" charset="0"/>
                                      </a:rPr>
                                      <m:t>𝜋</m:t>
                                    </m:r>
                                  </m:e>
                                </m:d>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extLst>
                      <a:ext uri="{0D108BD9-81ED-4DB2-BD59-A6C34878D82A}">
                        <a16:rowId xmlns:a16="http://schemas.microsoft.com/office/drawing/2014/main" val="10007"/>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4004247"/>
              </a:xfrm>
              <a:prstGeom prst="rect">
                <a:avLst/>
              </a:prstGeom>
            </p:spPr>
          </p:pic>
        </mc:Fallback>
      </mc:AlternateContent>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Pólhnit: gröf</a:t>
            </a:r>
            <a:endParaRPr dirty="0"/>
          </a:p>
        </p:txBody>
      </p:sp>
      <p:pic>
        <p:nvPicPr>
          <p:cNvPr id="3" name="Picture 1" descr="Graf hrings á pólhnitanetinu. Miðjan er í (0,1) og radíusinn er 1. Sex punktar á ummálinu eru merktir: (0,0), (1, π/6), (1.73, π/3), (2, π/2), (1.73, 2π/3) og (1, 5π/6)."/>
          <p:cNvPicPr>
            <a:picLocks noGrp="1" noChangeAspect="1"/>
          </p:cNvPicPr>
          <p:nvPr/>
        </p:nvPicPr>
        <p:blipFill>
          <a:blip r:embed="rId3"/>
          <a:stretch>
            <a:fillRect/>
          </a:stretch>
        </p:blipFill>
        <p:spPr bwMode="auto">
          <a:xfrm>
            <a:off x="3022600" y="952500"/>
            <a:ext cx="614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hrings á pólhnitanetinu. Miðjan er í (0,1) og radíusinn er 1. Sex punktar á ummálinu eru merktir: (0,0), (1, π/6), (1.73, π/3), (2, π/2), (1.73, 2π/3) og (1, 5π/6).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Pólhnit: gröf</a:t>
            </a:r>
            <a:endParaRPr dirty="0"/>
          </a:p>
        </p:txBody>
      </p:sp>
      <p:pic>
        <p:nvPicPr>
          <p:cNvPr id="3" name="Picture 1" descr="Four graphs side by side. All have radius absolute value of a / 2. First is r=acos(theta), a&gt;0. The center is at (a/2,0). Second is r=acos(theta), a&lt;0. The center is at (a/2,0).  Third is r=asin(theta), a&gt;0. The center is at (a/2, pi). Fourth is r=asin(theta), a&lt;0. The center is at (a/2, pi)."/>
          <p:cNvPicPr>
            <a:picLocks noGrp="1" noChangeAspect="1"/>
          </p:cNvPicPr>
          <p:nvPr/>
        </p:nvPicPr>
        <p:blipFill>
          <a:blip r:embed="rId3"/>
          <a:stretch>
            <a:fillRect/>
          </a:stretch>
        </p:blipFill>
        <p:spPr bwMode="auto">
          <a:xfrm>
            <a:off x="609600" y="1549400"/>
            <a:ext cx="10972800" cy="3467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Fjögur gröf hlið við hlið. Radíus þeirra allra er |a| / 2. Fyrsta grafið er r=acos(θ), a&gt;0. Miðjan er í (a/2,0). Annað grafið er r=acos(θ), a&lt;0. Miðjan er í (a/2,0). Þriðja grafið er r=asin(θ), a&gt;0. Miðjan er í (a/2, π). Fjórða grafið er r=asin(θ), a&lt;0. Miðjan er í (a/2, π).</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3</a:t>
            </a:r>
            <a:r>
              <a:rPr lang="en-US" dirty="0">
                <a:solidFill>
                  <a:srgbClr val="548235"/>
                </a:solidFill>
              </a:rPr>
              <a:t> – Pólhnit: gröf</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679059992"/>
                  </p:ext>
                </p:extLst>
              </p:nvPr>
            </p:nvGraphicFramePr>
            <p:xfrm>
              <a:off x="609600" y="952500"/>
              <a:ext cx="10922000" cy="978091"/>
            </p:xfrm>
            <a:graphic>
              <a:graphicData uri="http://schemas.openxmlformats.org/drawingml/2006/table">
                <a:tbl>
                  <a:tblPr firstCol="1" bandRow="1">
                    <a:tableStyleId>{5C22544A-7EE6-4342-B048-85BDC9FD1C3A}</a:tableStyleId>
                  </a:tblPr>
                  <a:tblGrid>
                    <a:gridCol w="1092200">
                      <a:extLst>
                        <a:ext uri="{9D8B030D-6E8A-4147-A177-3AD203B41FA5}">
                          <a16:colId xmlns:a16="http://schemas.microsoft.com/office/drawing/2014/main" val="20000"/>
                        </a:ext>
                      </a:extLst>
                    </a:gridCol>
                    <a:gridCol w="1092200">
                      <a:extLst>
                        <a:ext uri="{9D8B030D-6E8A-4147-A177-3AD203B41FA5}">
                          <a16:colId xmlns:a16="http://schemas.microsoft.com/office/drawing/2014/main" val="20001"/>
                        </a:ext>
                      </a:extLst>
                    </a:gridCol>
                    <a:gridCol w="1092200">
                      <a:extLst>
                        <a:ext uri="{9D8B030D-6E8A-4147-A177-3AD203B41FA5}">
                          <a16:colId xmlns:a16="http://schemas.microsoft.com/office/drawing/2014/main" val="20002"/>
                        </a:ext>
                      </a:extLst>
                    </a:gridCol>
                    <a:gridCol w="1092200">
                      <a:extLst>
                        <a:ext uri="{9D8B030D-6E8A-4147-A177-3AD203B41FA5}">
                          <a16:colId xmlns:a16="http://schemas.microsoft.com/office/drawing/2014/main" val="20003"/>
                        </a:ext>
                      </a:extLst>
                    </a:gridCol>
                    <a:gridCol w="1092200">
                      <a:extLst>
                        <a:ext uri="{9D8B030D-6E8A-4147-A177-3AD203B41FA5}">
                          <a16:colId xmlns:a16="http://schemas.microsoft.com/office/drawing/2014/main" val="20004"/>
                        </a:ext>
                      </a:extLst>
                    </a:gridCol>
                    <a:gridCol w="1092200">
                      <a:extLst>
                        <a:ext uri="{9D8B030D-6E8A-4147-A177-3AD203B41FA5}">
                          <a16:colId xmlns:a16="http://schemas.microsoft.com/office/drawing/2014/main" val="20005"/>
                        </a:ext>
                      </a:extLst>
                    </a:gridCol>
                    <a:gridCol w="10922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gridCol w="1092200">
                      <a:extLst>
                        <a:ext uri="{9D8B030D-6E8A-4147-A177-3AD203B41FA5}">
                          <a16:colId xmlns:a16="http://schemas.microsoft.com/office/drawing/2014/main" val="20008"/>
                        </a:ext>
                      </a:extLst>
                    </a:gridCol>
                    <a:gridCol w="1092200">
                      <a:extLst>
                        <a:ext uri="{9D8B030D-6E8A-4147-A177-3AD203B41FA5}">
                          <a16:colId xmlns:a16="http://schemas.microsoft.com/office/drawing/2014/main" val="20009"/>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4</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2</m:t>
                                    </m:r>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3</m:t>
                                    </m:r>
                                    <m:r>
                                      <a:rPr>
                                        <a:latin typeface="Cambria Math" panose="02040503050406030204" pitchFamily="18" charset="0"/>
                                      </a:rPr>
                                      <m:t>𝜋</m:t>
                                    </m:r>
                                  </m:num>
                                  <m:den>
                                    <m:r>
                                      <a:rPr>
                                        <a:latin typeface="Cambria Math" panose="02040503050406030204" pitchFamily="18" charset="0"/>
                                      </a:rPr>
                                      <m:t>4</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5</m:t>
                                    </m:r>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oMath>
                            </m:oMathPara>
                          </a14:m>
                          <a:endParaRPr/>
                        </a:p>
                      </a:txBody>
                      <a:tcPr/>
                    </a:tc>
                    <a:tc>
                      <a:txBody>
                        <a:bodyPr/>
                        <a:lstStyle/>
                        <a:p>
                          <a:pPr marL="0" lvl="0" indent="0">
                            <a:buNone/>
                          </a:pPr>
                          <a:r>
                            <a:t>4</a:t>
                          </a:r>
                        </a:p>
                      </a:txBody>
                      <a:tcPr/>
                    </a:tc>
                    <a:tc>
                      <a:txBody>
                        <a:bodyPr/>
                        <a:lstStyle/>
                        <a:p>
                          <a:pPr marL="0" lvl="0" indent="0">
                            <a:buNone/>
                          </a:pPr>
                          <a:r>
                            <a:t>3.46</a:t>
                          </a:r>
                        </a:p>
                      </a:txBody>
                      <a:tcPr/>
                    </a:tc>
                    <a:tc>
                      <a:txBody>
                        <a:bodyPr/>
                        <a:lstStyle/>
                        <a:p>
                          <a:pPr marL="0" lvl="0" indent="0">
                            <a:buNone/>
                          </a:pPr>
                          <a:r>
                            <a:t>2.83</a:t>
                          </a:r>
                        </a:p>
                      </a:txBody>
                      <a:tcPr/>
                    </a:tc>
                    <a:tc>
                      <a:txBody>
                        <a:bodyPr/>
                        <a:lstStyle/>
                        <a:p>
                          <a:pPr marL="0" lvl="0" indent="0">
                            <a:buNone/>
                          </a:pPr>
                          <a:r>
                            <a:t>2</a:t>
                          </a:r>
                        </a:p>
                      </a:txBody>
                      <a:tcPr/>
                    </a:tc>
                    <a:tc>
                      <a:txBody>
                        <a:bodyPr/>
                        <a:lstStyle/>
                        <a:p>
                          <a:pPr marL="0" lvl="0" indent="0">
                            <a:buNone/>
                          </a:pPr>
                          <a:r>
                            <a:t>0</a:t>
                          </a:r>
                        </a:p>
                      </a:txBody>
                      <a:tcPr/>
                    </a:tc>
                    <a:tc>
                      <a:txBody>
                        <a:bodyPr/>
                        <a:lstStyle/>
                        <a:p>
                          <a:pPr marL="0" lvl="0" indent="0">
                            <a:buNone/>
                          </a:pPr>
                          <a:r>
                            <a:t>−2</a:t>
                          </a:r>
                        </a:p>
                      </a:txBody>
                      <a:tcPr/>
                    </a:tc>
                    <a:tc>
                      <a:txBody>
                        <a:bodyPr/>
                        <a:lstStyle/>
                        <a:p>
                          <a:pPr marL="0" lvl="0" indent="0">
                            <a:buNone/>
                          </a:pPr>
                          <a:r>
                            <a:t>−2.83</a:t>
                          </a:r>
                        </a:p>
                      </a:txBody>
                      <a:tcPr/>
                    </a:tc>
                    <a:tc>
                      <a:txBody>
                        <a:bodyPr/>
                        <a:lstStyle/>
                        <a:p>
                          <a:pPr marL="0" lvl="0" indent="0">
                            <a:buNone/>
                          </a:pPr>
                          <a:r>
                            <a:t>−3.46</a:t>
                          </a:r>
                        </a:p>
                      </a:txBody>
                      <a:tcPr/>
                    </a:tc>
                    <a:tc>
                      <a:txBody>
                        <a:bodyPr/>
                        <a:lstStyle/>
                        <a:p>
                          <a:pPr marL="0" lvl="0" indent="0">
                            <a:buNone/>
                          </a:pPr>
                          <a:r>
                            <a:rPr dirty="0"/>
                            <a:t>−4</a:t>
                          </a:r>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22000" cy="978091"/>
              </a:xfrm>
              <a:prstGeom prst="rect">
                <a:avLst/>
              </a:prstGeom>
            </p:spPr>
          </p:pic>
        </mc:Fallback>
      </mc:AlternateContent>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Pólhnit: gröf</a:t>
            </a:r>
            <a:endParaRPr dirty="0"/>
          </a:p>
        </p:txBody>
      </p:sp>
      <p:pic>
        <p:nvPicPr>
          <p:cNvPr id="3" name="Picture 1" descr="Graf jöfnunnar r=4cos(θ) í pólhnitum. Punktarnir (0, π/2), (-2, 2π/3), (4,0) og (2, π/3) eru merktir á ummálið."/>
          <p:cNvPicPr>
            <a:picLocks noGrp="1" noChangeAspect="1"/>
          </p:cNvPicPr>
          <p:nvPr/>
        </p:nvPicPr>
        <p:blipFill>
          <a:blip r:embed="rId3"/>
          <a:stretch>
            <a:fillRect/>
          </a:stretch>
        </p:blipFill>
        <p:spPr bwMode="auto">
          <a:xfrm>
            <a:off x="2971800" y="952500"/>
            <a:ext cx="623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jöfnunnar r=4cos(θ) í pólhnitum. Punktarnir (0, π/2), (-2, 2π/3), (4,0) og (2, π/3) eru merktir á ummálið.</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Pólhnit: gröf</a:t>
            </a:r>
            <a:endParaRPr dirty="0"/>
          </a:p>
        </p:txBody>
      </p:sp>
      <p:pic>
        <p:nvPicPr>
          <p:cNvPr id="3" name="Picture 1" descr="Gröf fjögurra hjartaferla. (A) er r = a + bcos(θ). Hjartaferillinn vísar til hægri. (B) er r=a-bcos(θ). Hjartaferillinn vísar til vinstri. (C) er r=a+bsin(θ). Hjartaferillinn vísar upp. (D) er r=a-bsin(θ). Hjartaferillinn vísar niður."/>
          <p:cNvPicPr>
            <a:picLocks noGrp="1" noChangeAspect="1"/>
          </p:cNvPicPr>
          <p:nvPr/>
        </p:nvPicPr>
        <p:blipFill>
          <a:blip r:embed="rId3"/>
          <a:stretch>
            <a:fillRect/>
          </a:stretch>
        </p:blipFill>
        <p:spPr bwMode="auto">
          <a:xfrm>
            <a:off x="609600" y="1511300"/>
            <a:ext cx="10972800" cy="3556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Gröf fjögurra hjartaferla. (A) er r = a + bcos(θ). Hjartaferillinn vísar til hægri. (B) er r=a-bcos(θ). Hjartaferillinn vísar til vinstri. (C) er r=a+bsin(θ). Hjartaferillinn vísar upp. (D) er r=a-bsin(θ). Hjartaferillinn vísar niður.</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4</a:t>
            </a:r>
            <a:r>
              <a:rPr lang="en-US" dirty="0">
                <a:solidFill>
                  <a:srgbClr val="548235"/>
                </a:solidFill>
              </a:rPr>
              <a:t> – Pólhnit: gröf</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843306370"/>
                  </p:ext>
                </p:extLst>
              </p:nvPr>
            </p:nvGraphicFramePr>
            <p:xfrm>
              <a:off x="609600" y="952500"/>
              <a:ext cx="10972800" cy="972566"/>
            </p:xfrm>
            <a:graphic>
              <a:graphicData uri="http://schemas.openxmlformats.org/drawingml/2006/table">
                <a:tbl>
                  <a:tblPr firstCol="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4</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2</m:t>
                                    </m:r>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oMath>
                            </m:oMathPara>
                          </a14:m>
                          <a:endParaRPr/>
                        </a:p>
                      </a:txBody>
                      <a:tcPr/>
                    </a:tc>
                    <a:tc>
                      <a:txBody>
                        <a:bodyPr/>
                        <a:lstStyle/>
                        <a:p>
                          <a:pPr marL="0" lvl="0" indent="0">
                            <a:buNone/>
                          </a:pPr>
                          <a:r>
                            <a:t>4</a:t>
                          </a:r>
                        </a:p>
                      </a:txBody>
                      <a:tcPr/>
                    </a:tc>
                    <a:tc>
                      <a:txBody>
                        <a:bodyPr/>
                        <a:lstStyle/>
                        <a:p>
                          <a:pPr marL="0" lvl="0" indent="0">
                            <a:buNone/>
                          </a:pPr>
                          <a:r>
                            <a:t>3.41</a:t>
                          </a:r>
                        </a:p>
                      </a:txBody>
                      <a:tcPr/>
                    </a:tc>
                    <a:tc>
                      <a:txBody>
                        <a:bodyPr/>
                        <a:lstStyle/>
                        <a:p>
                          <a:pPr marL="0" lvl="0" indent="0">
                            <a:buNone/>
                          </a:pPr>
                          <a:r>
                            <a:t>2</a:t>
                          </a:r>
                        </a:p>
                      </a:txBody>
                      <a:tcPr/>
                    </a:tc>
                    <a:tc>
                      <a:txBody>
                        <a:bodyPr/>
                        <a:lstStyle/>
                        <a:p>
                          <a:pPr marL="0" lvl="0" indent="0">
                            <a:buNone/>
                          </a:pPr>
                          <a:r>
                            <a:t>1</a:t>
                          </a:r>
                        </a:p>
                      </a:txBody>
                      <a:tcPr/>
                    </a:tc>
                    <a:tc>
                      <a:txBody>
                        <a:bodyPr/>
                        <a:lstStyle/>
                        <a:p>
                          <a:pPr marL="0" lvl="0" indent="0">
                            <a:buNone/>
                          </a:pPr>
                          <a:r>
                            <a:rPr dirty="0"/>
                            <a:t>0</a:t>
                          </a:r>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972566"/>
              </a:xfrm>
              <a:prstGeom prst="rect">
                <a:avLst/>
              </a:prstGeom>
            </p:spPr>
          </p:pic>
        </mc:Fallback>
      </mc:AlternateContent>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Pólhnit: gröf</a:t>
            </a:r>
            <a:endParaRPr dirty="0"/>
          </a:p>
        </p:txBody>
      </p:sp>
      <p:pic>
        <p:nvPicPr>
          <p:cNvPr id="3" name="Picture 1" descr="Graf ferilsins r=2+2cos(θ). Hjartaferill sem teygir sig til hægri. Punktarnir (0,π), (4,0), (3.4, π/4), (2,π/2) og (1, 2π/3) á ferlinum eru sýndir."/>
          <p:cNvPicPr>
            <a:picLocks noGrp="1" noChangeAspect="1"/>
          </p:cNvPicPr>
          <p:nvPr/>
        </p:nvPicPr>
        <p:blipFill>
          <a:blip r:embed="rId3"/>
          <a:stretch>
            <a:fillRect/>
          </a:stretch>
        </p:blipFill>
        <p:spPr bwMode="auto">
          <a:xfrm>
            <a:off x="3022600" y="952500"/>
            <a:ext cx="614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ferilsins r=2+2cos(θ). Hjartaferill sem teygir sig til hægri. Punktarnir (0,π), (4,0), (3.4, π/4), (2,π/2) og (1, 2π/3) á ferlinum eru sýndir.</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Pólhnit: gröf</a:t>
            </a:r>
            <a:endParaRPr dirty="0"/>
          </a:p>
        </p:txBody>
      </p:sp>
      <p:pic>
        <p:nvPicPr>
          <p:cNvPr id="3" name="Picture 1" descr="Four dimpled limaçons side by side. (A) is r=a+bcos(theta). Extending to the right. (B) is r=a-bcos(theta). Extending to the left. (C) is r=a+bsin(theta). Extending up. (D) is r=a-bsin(theta). Extending down."/>
          <p:cNvPicPr>
            <a:picLocks noGrp="1" noChangeAspect="1"/>
          </p:cNvPicPr>
          <p:nvPr/>
        </p:nvPicPr>
        <p:blipFill>
          <a:blip r:embed="rId3"/>
          <a:stretch>
            <a:fillRect/>
          </a:stretch>
        </p:blipFill>
        <p:spPr bwMode="auto">
          <a:xfrm>
            <a:off x="609600" y="1562100"/>
            <a:ext cx="10972800" cy="3454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Dældaðir snigilferlar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5</a:t>
            </a:r>
            <a:r>
              <a:rPr lang="en-US" dirty="0">
                <a:solidFill>
                  <a:srgbClr val="548235"/>
                </a:solidFill>
              </a:rPr>
              <a:t> – Pólhnit: gröf</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191167504"/>
                  </p:ext>
                </p:extLst>
              </p:nvPr>
            </p:nvGraphicFramePr>
            <p:xfrm>
              <a:off x="609600" y="952500"/>
              <a:ext cx="10845800" cy="978091"/>
            </p:xfrm>
            <a:graphic>
              <a:graphicData uri="http://schemas.openxmlformats.org/drawingml/2006/table">
                <a:tbl>
                  <a:tblPr firstCol="1" bandRow="1">
                    <a:tableStyleId>{5C22544A-7EE6-4342-B048-85BDC9FD1C3A}</a:tableStyleId>
                  </a:tblPr>
                  <a:tblGrid>
                    <a:gridCol w="7747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74700">
                      <a:extLst>
                        <a:ext uri="{9D8B030D-6E8A-4147-A177-3AD203B41FA5}">
                          <a16:colId xmlns:a16="http://schemas.microsoft.com/office/drawing/2014/main" val="20002"/>
                        </a:ext>
                      </a:extLst>
                    </a:gridCol>
                    <a:gridCol w="774700">
                      <a:extLst>
                        <a:ext uri="{9D8B030D-6E8A-4147-A177-3AD203B41FA5}">
                          <a16:colId xmlns:a16="http://schemas.microsoft.com/office/drawing/2014/main" val="20003"/>
                        </a:ext>
                      </a:extLst>
                    </a:gridCol>
                    <a:gridCol w="774700">
                      <a:extLst>
                        <a:ext uri="{9D8B030D-6E8A-4147-A177-3AD203B41FA5}">
                          <a16:colId xmlns:a16="http://schemas.microsoft.com/office/drawing/2014/main" val="20004"/>
                        </a:ext>
                      </a:extLst>
                    </a:gridCol>
                    <a:gridCol w="774700">
                      <a:extLst>
                        <a:ext uri="{9D8B030D-6E8A-4147-A177-3AD203B41FA5}">
                          <a16:colId xmlns:a16="http://schemas.microsoft.com/office/drawing/2014/main" val="20005"/>
                        </a:ext>
                      </a:extLst>
                    </a:gridCol>
                    <a:gridCol w="774700">
                      <a:extLst>
                        <a:ext uri="{9D8B030D-6E8A-4147-A177-3AD203B41FA5}">
                          <a16:colId xmlns:a16="http://schemas.microsoft.com/office/drawing/2014/main" val="20006"/>
                        </a:ext>
                      </a:extLst>
                    </a:gridCol>
                    <a:gridCol w="774700">
                      <a:extLst>
                        <a:ext uri="{9D8B030D-6E8A-4147-A177-3AD203B41FA5}">
                          <a16:colId xmlns:a16="http://schemas.microsoft.com/office/drawing/2014/main" val="20007"/>
                        </a:ext>
                      </a:extLst>
                    </a:gridCol>
                    <a:gridCol w="774700">
                      <a:extLst>
                        <a:ext uri="{9D8B030D-6E8A-4147-A177-3AD203B41FA5}">
                          <a16:colId xmlns:a16="http://schemas.microsoft.com/office/drawing/2014/main" val="20008"/>
                        </a:ext>
                      </a:extLst>
                    </a:gridCol>
                    <a:gridCol w="774700">
                      <a:extLst>
                        <a:ext uri="{9D8B030D-6E8A-4147-A177-3AD203B41FA5}">
                          <a16:colId xmlns:a16="http://schemas.microsoft.com/office/drawing/2014/main" val="20009"/>
                        </a:ext>
                      </a:extLst>
                    </a:gridCol>
                    <a:gridCol w="774700">
                      <a:extLst>
                        <a:ext uri="{9D8B030D-6E8A-4147-A177-3AD203B41FA5}">
                          <a16:colId xmlns:a16="http://schemas.microsoft.com/office/drawing/2014/main" val="20010"/>
                        </a:ext>
                      </a:extLst>
                    </a:gridCol>
                    <a:gridCol w="774700">
                      <a:extLst>
                        <a:ext uri="{9D8B030D-6E8A-4147-A177-3AD203B41FA5}">
                          <a16:colId xmlns:a16="http://schemas.microsoft.com/office/drawing/2014/main" val="20011"/>
                        </a:ext>
                      </a:extLst>
                    </a:gridCol>
                    <a:gridCol w="774700">
                      <a:extLst>
                        <a:ext uri="{9D8B030D-6E8A-4147-A177-3AD203B41FA5}">
                          <a16:colId xmlns:a16="http://schemas.microsoft.com/office/drawing/2014/main" val="20012"/>
                        </a:ext>
                      </a:extLst>
                    </a:gridCol>
                    <a:gridCol w="774700">
                      <a:extLst>
                        <a:ext uri="{9D8B030D-6E8A-4147-A177-3AD203B41FA5}">
                          <a16:colId xmlns:a16="http://schemas.microsoft.com/office/drawing/2014/main" val="20013"/>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2</m:t>
                                    </m:r>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5</m:t>
                                    </m:r>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7</m:t>
                                    </m:r>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4</m:t>
                                    </m:r>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3</m:t>
                                    </m:r>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5</m:t>
                                    </m:r>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11</m:t>
                                    </m:r>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r>
                                  <a:rPr>
                                    <a:latin typeface="Cambria Math" panose="02040503050406030204" pitchFamily="18" charset="0"/>
                                  </a:rPr>
                                  <m:t>𝜋</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oMath>
                            </m:oMathPara>
                          </a14:m>
                          <a:endParaRPr/>
                        </a:p>
                      </a:txBody>
                      <a:tcPr/>
                    </a:tc>
                    <a:tc>
                      <a:txBody>
                        <a:bodyPr/>
                        <a:lstStyle/>
                        <a:p>
                          <a:pPr marL="0" lvl="0" indent="0">
                            <a:buNone/>
                          </a:pPr>
                          <a:r>
                            <a:t>4</a:t>
                          </a:r>
                        </a:p>
                      </a:txBody>
                      <a:tcPr/>
                    </a:tc>
                    <a:tc>
                      <a:txBody>
                        <a:bodyPr/>
                        <a:lstStyle/>
                        <a:p>
                          <a:pPr marL="0" lvl="0" indent="0">
                            <a:buNone/>
                          </a:pPr>
                          <a:r>
                            <a:t>2.5</a:t>
                          </a:r>
                        </a:p>
                      </a:txBody>
                      <a:tcPr/>
                    </a:tc>
                    <a:tc>
                      <a:txBody>
                        <a:bodyPr/>
                        <a:lstStyle/>
                        <a:p>
                          <a:pPr marL="0" lvl="0" indent="0">
                            <a:buNone/>
                          </a:pPr>
                          <a:r>
                            <a:t>1.4</a:t>
                          </a:r>
                        </a:p>
                      </a:txBody>
                      <a:tcPr/>
                    </a:tc>
                    <a:tc>
                      <a:txBody>
                        <a:bodyPr/>
                        <a:lstStyle/>
                        <a:p>
                          <a:pPr marL="0" lvl="0" indent="0">
                            <a:buNone/>
                          </a:pPr>
                          <a:r>
                            <a:t>1</a:t>
                          </a:r>
                        </a:p>
                      </a:txBody>
                      <a:tcPr/>
                    </a:tc>
                    <a:tc>
                      <a:txBody>
                        <a:bodyPr/>
                        <a:lstStyle/>
                        <a:p>
                          <a:pPr marL="0" lvl="0" indent="0">
                            <a:buNone/>
                          </a:pPr>
                          <a:r>
                            <a:t>1.4</a:t>
                          </a:r>
                        </a:p>
                      </a:txBody>
                      <a:tcPr/>
                    </a:tc>
                    <a:tc>
                      <a:txBody>
                        <a:bodyPr/>
                        <a:lstStyle/>
                        <a:p>
                          <a:pPr marL="0" lvl="0" indent="0">
                            <a:buNone/>
                          </a:pPr>
                          <a:r>
                            <a:t>2.5</a:t>
                          </a:r>
                        </a:p>
                      </a:txBody>
                      <a:tcPr/>
                    </a:tc>
                    <a:tc>
                      <a:txBody>
                        <a:bodyPr/>
                        <a:lstStyle/>
                        <a:p>
                          <a:pPr marL="0" lvl="0" indent="0">
                            <a:buNone/>
                          </a:pPr>
                          <a:r>
                            <a:t>4</a:t>
                          </a:r>
                        </a:p>
                      </a:txBody>
                      <a:tcPr/>
                    </a:tc>
                    <a:tc>
                      <a:txBody>
                        <a:bodyPr/>
                        <a:lstStyle/>
                        <a:p>
                          <a:pPr marL="0" lvl="0" indent="0">
                            <a:buNone/>
                          </a:pPr>
                          <a:r>
                            <a:t>5.5</a:t>
                          </a:r>
                        </a:p>
                      </a:txBody>
                      <a:tcPr/>
                    </a:tc>
                    <a:tc>
                      <a:txBody>
                        <a:bodyPr/>
                        <a:lstStyle/>
                        <a:p>
                          <a:pPr marL="0" lvl="0" indent="0">
                            <a:buNone/>
                          </a:pPr>
                          <a:r>
                            <a:t>6.6</a:t>
                          </a:r>
                        </a:p>
                      </a:txBody>
                      <a:tcPr/>
                    </a:tc>
                    <a:tc>
                      <a:txBody>
                        <a:bodyPr/>
                        <a:lstStyle/>
                        <a:p>
                          <a:pPr marL="0" lvl="0" indent="0">
                            <a:buNone/>
                          </a:pPr>
                          <a:r>
                            <a:t>7</a:t>
                          </a:r>
                        </a:p>
                      </a:txBody>
                      <a:tcPr/>
                    </a:tc>
                    <a:tc>
                      <a:txBody>
                        <a:bodyPr/>
                        <a:lstStyle/>
                        <a:p>
                          <a:pPr marL="0" lvl="0" indent="0">
                            <a:buNone/>
                          </a:pPr>
                          <a:r>
                            <a:t>6.6</a:t>
                          </a:r>
                        </a:p>
                      </a:txBody>
                      <a:tcPr/>
                    </a:tc>
                    <a:tc>
                      <a:txBody>
                        <a:bodyPr/>
                        <a:lstStyle/>
                        <a:p>
                          <a:pPr marL="0" lvl="0" indent="0">
                            <a:buNone/>
                          </a:pPr>
                          <a:r>
                            <a:t>5.5</a:t>
                          </a:r>
                        </a:p>
                      </a:txBody>
                      <a:tcPr/>
                    </a:tc>
                    <a:tc>
                      <a:txBody>
                        <a:bodyPr/>
                        <a:lstStyle/>
                        <a:p>
                          <a:pPr marL="0" lvl="0" indent="0">
                            <a:buNone/>
                          </a:pPr>
                          <a:r>
                            <a:rPr dirty="0"/>
                            <a:t>4</a:t>
                          </a:r>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845800" cy="978091"/>
              </a:xfrm>
              <a:prstGeom prst="rect">
                <a:avLst/>
              </a:prstGeom>
            </p:spPr>
          </p:pic>
        </mc:Fallback>
      </mc:AlternateContent>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Pólhnit: gröf</a:t>
            </a:r>
            <a:endParaRPr dirty="0"/>
          </a:p>
        </p:txBody>
      </p:sp>
      <p:pic>
        <p:nvPicPr>
          <p:cNvPr id="3" name="Picture 1" descr="Graph of the limaçon r=4-3sin(theta). Extending down. Points on the edge are shown: (1,pi/2), (4,0), (4,pi), and (7, 3pi/2)."/>
          <p:cNvPicPr>
            <a:picLocks noGrp="1" noChangeAspect="1"/>
          </p:cNvPicPr>
          <p:nvPr/>
        </p:nvPicPr>
        <p:blipFill>
          <a:blip r:embed="rId3"/>
          <a:stretch>
            <a:fillRect/>
          </a:stretch>
        </p:blipFill>
        <p:spPr bwMode="auto">
          <a:xfrm>
            <a:off x="3416300" y="952500"/>
            <a:ext cx="537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Einlykkju-snigilferill</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Pólhnit: gröf</a:t>
            </a:r>
            <a:endParaRPr dirty="0"/>
          </a:p>
        </p:txBody>
      </p:sp>
      <p:pic>
        <p:nvPicPr>
          <p:cNvPr id="3" name="Picture 1" descr="Gröf fjögurra snigilferla með innri lykkju, hlið við hlið. (A) er r=a+bcos(θ),a&lt;b og teygir sig til hægri. (B) er r=a-bcos(θ), a&lt;b og teygir sig til vinstri. (C) er r=a+bsin(θ), a&lt;b og teygir sig upp. (D) er r=a-bsin(θ), a&lt;b og teygir sig niður."/>
          <p:cNvPicPr>
            <a:picLocks noGrp="1" noChangeAspect="1"/>
          </p:cNvPicPr>
          <p:nvPr/>
        </p:nvPicPr>
        <p:blipFill>
          <a:blip r:embed="rId3"/>
          <a:stretch>
            <a:fillRect/>
          </a:stretch>
        </p:blipFill>
        <p:spPr bwMode="auto">
          <a:xfrm>
            <a:off x="609600" y="1689100"/>
            <a:ext cx="10972800" cy="3187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Gröf fjögurra snigilferla með innri lykkju, hlið við hlið. (A) er r=a+bcos(θ),a&lt;b og teygir sig til hægri. (B) er r=a-bcos(θ), a&lt;b og teygir sig til vinstri. (C) er r=a+bsin(θ), a&lt;b og teygir sig upp. (D) er r=a-bsin(θ), a&lt;b og teygir sig niður.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6</a:t>
            </a:r>
            <a:r>
              <a:rPr lang="en-US" dirty="0">
                <a:solidFill>
                  <a:srgbClr val="548235"/>
                </a:solidFill>
              </a:rPr>
              <a:t> – Pólhnit: gröf</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894803390"/>
                  </p:ext>
                </p:extLst>
              </p:nvPr>
            </p:nvGraphicFramePr>
            <p:xfrm>
              <a:off x="609600" y="952500"/>
              <a:ext cx="10845800" cy="978091"/>
            </p:xfrm>
            <a:graphic>
              <a:graphicData uri="http://schemas.openxmlformats.org/drawingml/2006/table">
                <a:tbl>
                  <a:tblPr firstCol="1" bandRow="1">
                    <a:tableStyleId>{5C22544A-7EE6-4342-B048-85BDC9FD1C3A}</a:tableStyleId>
                  </a:tblPr>
                  <a:tblGrid>
                    <a:gridCol w="7747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74700">
                      <a:extLst>
                        <a:ext uri="{9D8B030D-6E8A-4147-A177-3AD203B41FA5}">
                          <a16:colId xmlns:a16="http://schemas.microsoft.com/office/drawing/2014/main" val="20002"/>
                        </a:ext>
                      </a:extLst>
                    </a:gridCol>
                    <a:gridCol w="774700">
                      <a:extLst>
                        <a:ext uri="{9D8B030D-6E8A-4147-A177-3AD203B41FA5}">
                          <a16:colId xmlns:a16="http://schemas.microsoft.com/office/drawing/2014/main" val="20003"/>
                        </a:ext>
                      </a:extLst>
                    </a:gridCol>
                    <a:gridCol w="774700">
                      <a:extLst>
                        <a:ext uri="{9D8B030D-6E8A-4147-A177-3AD203B41FA5}">
                          <a16:colId xmlns:a16="http://schemas.microsoft.com/office/drawing/2014/main" val="20004"/>
                        </a:ext>
                      </a:extLst>
                    </a:gridCol>
                    <a:gridCol w="774700">
                      <a:extLst>
                        <a:ext uri="{9D8B030D-6E8A-4147-A177-3AD203B41FA5}">
                          <a16:colId xmlns:a16="http://schemas.microsoft.com/office/drawing/2014/main" val="20005"/>
                        </a:ext>
                      </a:extLst>
                    </a:gridCol>
                    <a:gridCol w="774700">
                      <a:extLst>
                        <a:ext uri="{9D8B030D-6E8A-4147-A177-3AD203B41FA5}">
                          <a16:colId xmlns:a16="http://schemas.microsoft.com/office/drawing/2014/main" val="20006"/>
                        </a:ext>
                      </a:extLst>
                    </a:gridCol>
                    <a:gridCol w="774700">
                      <a:extLst>
                        <a:ext uri="{9D8B030D-6E8A-4147-A177-3AD203B41FA5}">
                          <a16:colId xmlns:a16="http://schemas.microsoft.com/office/drawing/2014/main" val="20007"/>
                        </a:ext>
                      </a:extLst>
                    </a:gridCol>
                    <a:gridCol w="774700">
                      <a:extLst>
                        <a:ext uri="{9D8B030D-6E8A-4147-A177-3AD203B41FA5}">
                          <a16:colId xmlns:a16="http://schemas.microsoft.com/office/drawing/2014/main" val="20008"/>
                        </a:ext>
                      </a:extLst>
                    </a:gridCol>
                    <a:gridCol w="774700">
                      <a:extLst>
                        <a:ext uri="{9D8B030D-6E8A-4147-A177-3AD203B41FA5}">
                          <a16:colId xmlns:a16="http://schemas.microsoft.com/office/drawing/2014/main" val="20009"/>
                        </a:ext>
                      </a:extLst>
                    </a:gridCol>
                    <a:gridCol w="774700">
                      <a:extLst>
                        <a:ext uri="{9D8B030D-6E8A-4147-A177-3AD203B41FA5}">
                          <a16:colId xmlns:a16="http://schemas.microsoft.com/office/drawing/2014/main" val="20010"/>
                        </a:ext>
                      </a:extLst>
                    </a:gridCol>
                    <a:gridCol w="774700">
                      <a:extLst>
                        <a:ext uri="{9D8B030D-6E8A-4147-A177-3AD203B41FA5}">
                          <a16:colId xmlns:a16="http://schemas.microsoft.com/office/drawing/2014/main" val="20011"/>
                        </a:ext>
                      </a:extLst>
                    </a:gridCol>
                    <a:gridCol w="774700">
                      <a:extLst>
                        <a:ext uri="{9D8B030D-6E8A-4147-A177-3AD203B41FA5}">
                          <a16:colId xmlns:a16="http://schemas.microsoft.com/office/drawing/2014/main" val="20012"/>
                        </a:ext>
                      </a:extLst>
                    </a:gridCol>
                    <a:gridCol w="774700">
                      <a:extLst>
                        <a:ext uri="{9D8B030D-6E8A-4147-A177-3AD203B41FA5}">
                          <a16:colId xmlns:a16="http://schemas.microsoft.com/office/drawing/2014/main" val="20013"/>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2</m:t>
                                    </m:r>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5</m:t>
                                    </m:r>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7</m:t>
                                    </m:r>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4</m:t>
                                    </m:r>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3</m:t>
                                    </m:r>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5</m:t>
                                    </m:r>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11</m:t>
                                    </m:r>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r>
                                  <a:rPr>
                                    <a:latin typeface="Cambria Math" panose="02040503050406030204" pitchFamily="18" charset="0"/>
                                  </a:rPr>
                                  <m:t>𝜋</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oMath>
                            </m:oMathPara>
                          </a14:m>
                          <a:endParaRPr/>
                        </a:p>
                      </a:txBody>
                      <a:tcPr/>
                    </a:tc>
                    <a:tc>
                      <a:txBody>
                        <a:bodyPr/>
                        <a:lstStyle/>
                        <a:p>
                          <a:pPr marL="0" lvl="0" indent="0">
                            <a:buNone/>
                          </a:pPr>
                          <a:r>
                            <a:t>7</a:t>
                          </a:r>
                        </a:p>
                      </a:txBody>
                      <a:tcPr/>
                    </a:tc>
                    <a:tc>
                      <a:txBody>
                        <a:bodyPr/>
                        <a:lstStyle/>
                        <a:p>
                          <a:pPr marL="0" lvl="0" indent="0">
                            <a:buNone/>
                          </a:pPr>
                          <a:r>
                            <a:t>6.3</a:t>
                          </a:r>
                        </a:p>
                      </a:txBody>
                      <a:tcPr/>
                    </a:tc>
                    <a:tc>
                      <a:txBody>
                        <a:bodyPr/>
                        <a:lstStyle/>
                        <a:p>
                          <a:pPr marL="0" lvl="0" indent="0">
                            <a:buNone/>
                          </a:pPr>
                          <a:r>
                            <a:t>4.5</a:t>
                          </a:r>
                        </a:p>
                      </a:txBody>
                      <a:tcPr/>
                    </a:tc>
                    <a:tc>
                      <a:txBody>
                        <a:bodyPr/>
                        <a:lstStyle/>
                        <a:p>
                          <a:pPr marL="0" lvl="0" indent="0">
                            <a:buNone/>
                          </a:pPr>
                          <a:r>
                            <a:t>2</a:t>
                          </a:r>
                        </a:p>
                      </a:txBody>
                      <a:tcPr/>
                    </a:tc>
                    <a:tc>
                      <a:txBody>
                        <a:bodyPr/>
                        <a:lstStyle/>
                        <a:p>
                          <a:pPr marL="0" lvl="0" indent="0">
                            <a:buNone/>
                          </a:pPr>
                          <a:r>
                            <a:t>−0.5</a:t>
                          </a:r>
                        </a:p>
                      </a:txBody>
                      <a:tcPr/>
                    </a:tc>
                    <a:tc>
                      <a:txBody>
                        <a:bodyPr/>
                        <a:lstStyle/>
                        <a:p>
                          <a:pPr marL="0" lvl="0" indent="0">
                            <a:buNone/>
                          </a:pPr>
                          <a:r>
                            <a:t>−2.3</a:t>
                          </a:r>
                        </a:p>
                      </a:txBody>
                      <a:tcPr/>
                    </a:tc>
                    <a:tc>
                      <a:txBody>
                        <a:bodyPr/>
                        <a:lstStyle/>
                        <a:p>
                          <a:pPr marL="0" lvl="0" indent="0">
                            <a:buNone/>
                          </a:pPr>
                          <a:r>
                            <a:t>−3</a:t>
                          </a:r>
                        </a:p>
                      </a:txBody>
                      <a:tcPr/>
                    </a:tc>
                    <a:tc>
                      <a:txBody>
                        <a:bodyPr/>
                        <a:lstStyle/>
                        <a:p>
                          <a:pPr marL="0" lvl="0" indent="0">
                            <a:buNone/>
                          </a:pPr>
                          <a:r>
                            <a:t>−2.3</a:t>
                          </a:r>
                        </a:p>
                      </a:txBody>
                      <a:tcPr/>
                    </a:tc>
                    <a:tc>
                      <a:txBody>
                        <a:bodyPr/>
                        <a:lstStyle/>
                        <a:p>
                          <a:pPr marL="0" lvl="0" indent="0">
                            <a:buNone/>
                          </a:pPr>
                          <a:r>
                            <a:t>−0.5</a:t>
                          </a:r>
                        </a:p>
                      </a:txBody>
                      <a:tcPr/>
                    </a:tc>
                    <a:tc>
                      <a:txBody>
                        <a:bodyPr/>
                        <a:lstStyle/>
                        <a:p>
                          <a:pPr marL="0" lvl="0" indent="0">
                            <a:buNone/>
                          </a:pPr>
                          <a:r>
                            <a:t>2</a:t>
                          </a:r>
                        </a:p>
                      </a:txBody>
                      <a:tcPr/>
                    </a:tc>
                    <a:tc>
                      <a:txBody>
                        <a:bodyPr/>
                        <a:lstStyle/>
                        <a:p>
                          <a:pPr marL="0" lvl="0" indent="0">
                            <a:buNone/>
                          </a:pPr>
                          <a:r>
                            <a:t>4.5</a:t>
                          </a:r>
                        </a:p>
                      </a:txBody>
                      <a:tcPr/>
                    </a:tc>
                    <a:tc>
                      <a:txBody>
                        <a:bodyPr/>
                        <a:lstStyle/>
                        <a:p>
                          <a:pPr marL="0" lvl="0" indent="0">
                            <a:buNone/>
                          </a:pPr>
                          <a:r>
                            <a:t>6.3</a:t>
                          </a:r>
                        </a:p>
                      </a:txBody>
                      <a:tcPr/>
                    </a:tc>
                    <a:tc>
                      <a:txBody>
                        <a:bodyPr/>
                        <a:lstStyle/>
                        <a:p>
                          <a:pPr marL="0" lvl="0" indent="0">
                            <a:buNone/>
                          </a:pPr>
                          <a:r>
                            <a:rPr dirty="0"/>
                            <a:t>7</a:t>
                          </a:r>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845800" cy="978091"/>
              </a:xfrm>
              <a:prstGeom prst="rect">
                <a:avLst/>
              </a:prstGeom>
            </p:spPr>
          </p:pic>
        </mc:Fallback>
      </mc:AlternateContent>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Pólhnit: gröf</a:t>
            </a:r>
            <a:endParaRPr dirty="0"/>
          </a:p>
        </p:txBody>
      </p:sp>
      <p:pic>
        <p:nvPicPr>
          <p:cNvPr id="3" name="Picture 1" descr="Graph of inner loop limaçon r=2+5cos(theta). Extends to the right. Points on edge plotted are (7,0), (4.5, pi/3), (2, pi/2), and (-3, pi)."/>
          <p:cNvPicPr>
            <a:picLocks noGrp="1" noChangeAspect="1"/>
          </p:cNvPicPr>
          <p:nvPr/>
        </p:nvPicPr>
        <p:blipFill>
          <a:blip r:embed="rId3"/>
          <a:stretch>
            <a:fillRect/>
          </a:stretch>
        </p:blipFill>
        <p:spPr bwMode="auto">
          <a:xfrm>
            <a:off x="3416300" y="952500"/>
            <a:ext cx="537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Snigilferill með innri lykkju</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Pólhnit: gröf</a:t>
            </a:r>
            <a:endParaRPr dirty="0"/>
          </a:p>
        </p:txBody>
      </p:sp>
      <p:pic>
        <p:nvPicPr>
          <p:cNvPr id="3" name="Picture 1" descr="Fjögur gröf lemniskata, hlið við hlið. (A) er r^2 = a^2 * cos(2θ), lárétt átta á x-ásnum. (B) er r^2 = - a^2 * cos(2θ), lóðrétt átta á y-ásnum. (C) er r^2 = a^2 * sin(2θ), skásett átta á línunni y=x. (D) er r^2 = -a^2 *sin(2θ), skásett átta á línunni y=-x."/>
          <p:cNvPicPr>
            <a:picLocks noGrp="1" noChangeAspect="1"/>
          </p:cNvPicPr>
          <p:nvPr/>
        </p:nvPicPr>
        <p:blipFill>
          <a:blip r:embed="rId3"/>
          <a:stretch>
            <a:fillRect/>
          </a:stretch>
        </p:blipFill>
        <p:spPr bwMode="auto">
          <a:xfrm>
            <a:off x="609600" y="1498600"/>
            <a:ext cx="10972800" cy="3568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Fjögur gröf lemniskata, hlið við hlið. (A) er r^2 = a^2 * cos(2θ), lárétt átta á x-ásnum. (B) er r^2 = - a^2 * cos(2θ), lóðrétt átta á y-ásnum. (C) er r^2 = a^2 * sin(2θ), skásett átta á línunni y=x. (D) er r^2 = -a^2 *sin(2θ), skásett átta á línunni y=-x.</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7</a:t>
            </a:r>
            <a:r>
              <a:rPr lang="en-US" dirty="0">
                <a:solidFill>
                  <a:srgbClr val="548235"/>
                </a:solidFill>
              </a:rPr>
              <a:t> – Pólhnit: gröf</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915268249"/>
                  </p:ext>
                </p:extLst>
              </p:nvPr>
            </p:nvGraphicFramePr>
            <p:xfrm>
              <a:off x="609600" y="952500"/>
              <a:ext cx="10972800" cy="972185"/>
            </p:xfrm>
            <a:graphic>
              <a:graphicData uri="http://schemas.openxmlformats.org/drawingml/2006/table">
                <a:tbl>
                  <a:tblPr firstCol="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r>
                            <a:rPr dirty="0"/>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4</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m:t>
                                </m:r>
                                <m:rad>
                                  <m:radPr>
                                    <m:ctrlPr>
                                      <a:rPr i="1">
                                        <a:latin typeface="Cambria Math" panose="02040503050406030204" pitchFamily="18" charset="0"/>
                                      </a:rPr>
                                    </m:ctrlPr>
                                  </m:radPr>
                                  <m:deg/>
                                  <m:e>
                                    <m:r>
                                      <a:rPr>
                                        <a:latin typeface="Cambria Math" panose="02040503050406030204" pitchFamily="18" charset="0"/>
                                      </a:rPr>
                                      <m:t>2</m:t>
                                    </m:r>
                                  </m:e>
                                </m:rad>
                              </m:oMath>
                            </m:oMathPara>
                          </a14:m>
                          <a:endParaRPr/>
                        </a:p>
                      </a:txBody>
                      <a:tcPr/>
                    </a:tc>
                    <a:tc>
                      <a:txBody>
                        <a:bodyPr/>
                        <a:lstStyle/>
                        <a:p>
                          <a:pPr marL="0" lvl="0" indent="0">
                            <a:buNone/>
                          </a:pPr>
                          <a:r>
                            <a:rPr dirty="0"/>
                            <a:t>0</a:t>
                          </a:r>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972185"/>
              </a:xfrm>
              <a:prstGeom prst="rect">
                <a:avLst/>
              </a:prstGeom>
            </p:spPr>
          </p:pic>
        </mc:Fallback>
      </mc:AlternateContent>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Pólhnit: gröf</a:t>
            </a:r>
            <a:endParaRPr dirty="0"/>
          </a:p>
        </p:txBody>
      </p:sp>
      <p:pic>
        <p:nvPicPr>
          <p:cNvPr id="3" name="Picture 1" descr="Graph of r^2 = 4cos(2theta). Horizontal lemniscate, along x-axis. Points on edge plotted are (2,0), (rad2, pi/6), (rad2 7pi/6)."/>
          <p:cNvPicPr>
            <a:picLocks noGrp="1" noChangeAspect="1"/>
          </p:cNvPicPr>
          <p:nvPr/>
        </p:nvPicPr>
        <p:blipFill>
          <a:blip r:embed="rId3"/>
          <a:stretch>
            <a:fillRect/>
          </a:stretch>
        </p:blipFill>
        <p:spPr bwMode="auto">
          <a:xfrm>
            <a:off x="685800" y="952500"/>
            <a:ext cx="1080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Lemniskata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15</a:t>
            </a:r>
            <a:r>
              <a:rPr lang="en-US" dirty="0">
                <a:solidFill>
                  <a:srgbClr val="548235"/>
                </a:solidFill>
              </a:rPr>
              <a:t> – Pólhnit: gröf</a:t>
            </a:r>
            <a:endParaRPr dirty="0"/>
          </a:p>
        </p:txBody>
      </p:sp>
      <p:pic>
        <p:nvPicPr>
          <p:cNvPr id="3" name="Picture 1" descr="Gröf tveggja rósa hlið við hlið. (a) r = a cos(nθ) þar sem n er slétt tala hefur átta jafndreifð krónublöð. (b) r = a sin(nθ) þar sem n er oddatala hefur þrjú jafndreifð krónublöð."/>
          <p:cNvPicPr>
            <a:picLocks noGrp="1" noChangeAspect="1"/>
          </p:cNvPicPr>
          <p:nvPr/>
        </p:nvPicPr>
        <p:blipFill>
          <a:blip r:embed="rId3"/>
          <a:stretch>
            <a:fillRect/>
          </a:stretch>
        </p:blipFill>
        <p:spPr bwMode="auto">
          <a:xfrm>
            <a:off x="2286000" y="952500"/>
            <a:ext cx="760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Gröf tveggja rósa hlið við hlið. (a) r = a cos(nθ) þar sem n er slétt tala hefur átta jafndreifð krónublöð. (b) r = a sin(nθ) þar sem n er oddatala hefur þrjú jafndreifð krónublöð.</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8</a:t>
            </a:r>
            <a:r>
              <a:rPr lang="en-US" dirty="0">
                <a:solidFill>
                  <a:srgbClr val="548235"/>
                </a:solidFill>
              </a:rPr>
              <a:t> – Pólhnit: gröf</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76732077"/>
                  </p:ext>
                </p:extLst>
              </p:nvPr>
            </p:nvGraphicFramePr>
            <p:xfrm>
              <a:off x="609600" y="952500"/>
              <a:ext cx="10972800" cy="978091"/>
            </p:xfrm>
            <a:graphic>
              <a:graphicData uri="http://schemas.openxmlformats.org/drawingml/2006/table">
                <a:tbl>
                  <a:tblPr firstCol="1" bandRow="1">
                    <a:tableStyleId>{5C22544A-7EE6-4342-B048-85BDC9FD1C3A}</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gridCol w="1371600">
                      <a:extLst>
                        <a:ext uri="{9D8B030D-6E8A-4147-A177-3AD203B41FA5}">
                          <a16:colId xmlns:a16="http://schemas.microsoft.com/office/drawing/2014/main" val="20006"/>
                        </a:ext>
                      </a:extLst>
                    </a:gridCol>
                    <a:gridCol w="1371600">
                      <a:extLst>
                        <a:ext uri="{9D8B030D-6E8A-4147-A177-3AD203B41FA5}">
                          <a16:colId xmlns:a16="http://schemas.microsoft.com/office/drawing/2014/main" val="20007"/>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8</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4</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3</m:t>
                                    </m:r>
                                    <m:r>
                                      <a:rPr>
                                        <a:latin typeface="Cambria Math" panose="02040503050406030204" pitchFamily="18" charset="0"/>
                                      </a:rPr>
                                      <m:t>𝜋</m:t>
                                    </m:r>
                                  </m:num>
                                  <m:den>
                                    <m:r>
                                      <a:rPr>
                                        <a:latin typeface="Cambria Math" panose="02040503050406030204" pitchFamily="18" charset="0"/>
                                      </a:rPr>
                                      <m:t>8</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5</m:t>
                                    </m:r>
                                    <m:r>
                                      <a:rPr>
                                        <a:latin typeface="Cambria Math" panose="02040503050406030204" pitchFamily="18" charset="0"/>
                                      </a:rPr>
                                      <m:t>𝜋</m:t>
                                    </m:r>
                                  </m:num>
                                  <m:den>
                                    <m:r>
                                      <a:rPr>
                                        <a:latin typeface="Cambria Math" panose="02040503050406030204" pitchFamily="18" charset="0"/>
                                      </a:rPr>
                                      <m:t>8</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3</m:t>
                                    </m:r>
                                    <m:r>
                                      <a:rPr>
                                        <a:latin typeface="Cambria Math" panose="02040503050406030204" pitchFamily="18" charset="0"/>
                                      </a:rPr>
                                      <m:t>𝜋</m:t>
                                    </m:r>
                                  </m:num>
                                  <m:den>
                                    <m:r>
                                      <a:rPr>
                                        <a:latin typeface="Cambria Math" panose="02040503050406030204" pitchFamily="18" charset="0"/>
                                      </a:rPr>
                                      <m:t>4</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oMath>
                            </m:oMathPara>
                          </a14:m>
                          <a:endParaRPr/>
                        </a:p>
                      </a:txBody>
                      <a:tcPr/>
                    </a:tc>
                    <a:tc>
                      <a:txBody>
                        <a:bodyPr/>
                        <a:lstStyle/>
                        <a:p>
                          <a:pPr marL="0" lvl="0" indent="0">
                            <a:buNone/>
                          </a:pPr>
                          <a:r>
                            <a:t>2</a:t>
                          </a:r>
                        </a:p>
                      </a:txBody>
                      <a:tcPr/>
                    </a:tc>
                    <a:tc>
                      <a:txBody>
                        <a:bodyPr/>
                        <a:lstStyle/>
                        <a:p>
                          <a:pPr marL="0" lvl="0" indent="0">
                            <a:buNone/>
                          </a:pPr>
                          <a:r>
                            <a:t>0</a:t>
                          </a:r>
                        </a:p>
                      </a:txBody>
                      <a:tcPr/>
                    </a:tc>
                    <a:tc>
                      <a:txBody>
                        <a:bodyPr/>
                        <a:lstStyle/>
                        <a:p>
                          <a:pPr marL="0" lvl="0" indent="0">
                            <a:buNone/>
                          </a:pPr>
                          <a:r>
                            <a:t>−2</a:t>
                          </a:r>
                        </a:p>
                      </a:txBody>
                      <a:tcPr/>
                    </a:tc>
                    <a:tc>
                      <a:txBody>
                        <a:bodyPr/>
                        <a:lstStyle/>
                        <a:p>
                          <a:pPr marL="0" lvl="0" indent="0">
                            <a:buNone/>
                          </a:pPr>
                          <a:r>
                            <a:t>0</a:t>
                          </a:r>
                        </a:p>
                      </a:txBody>
                      <a:tcPr/>
                    </a:tc>
                    <a:tc>
                      <a:txBody>
                        <a:bodyPr/>
                        <a:lstStyle/>
                        <a:p>
                          <a:pPr marL="0" lvl="0" indent="0">
                            <a:buNone/>
                          </a:pPr>
                          <a:r>
                            <a:t>2</a:t>
                          </a:r>
                        </a:p>
                      </a:txBody>
                      <a:tcPr/>
                    </a:tc>
                    <a:tc>
                      <a:txBody>
                        <a:bodyPr/>
                        <a:lstStyle/>
                        <a:p>
                          <a:pPr marL="0" lvl="0" indent="0">
                            <a:buNone/>
                          </a:pPr>
                          <a:r>
                            <a:t>0</a:t>
                          </a:r>
                        </a:p>
                      </a:txBody>
                      <a:tcPr/>
                    </a:tc>
                    <a:tc>
                      <a:txBody>
                        <a:bodyPr/>
                        <a:lstStyle/>
                        <a:p>
                          <a:pPr marL="0" lvl="0" indent="0">
                            <a:buNone/>
                          </a:pPr>
                          <a:r>
                            <a:rPr dirty="0"/>
                            <a:t>−2</a:t>
                          </a:r>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978091"/>
              </a:xfrm>
              <a:prstGeom prst="rect">
                <a:avLst/>
              </a:prstGeom>
            </p:spPr>
          </p:pic>
        </mc:Fallback>
      </mc:AlternateContent>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16</a:t>
            </a:r>
            <a:r>
              <a:rPr lang="en-US" dirty="0">
                <a:solidFill>
                  <a:srgbClr val="548235"/>
                </a:solidFill>
              </a:rPr>
              <a:t> – Pólhnit: gröf</a:t>
            </a:r>
            <a:endParaRPr dirty="0"/>
          </a:p>
        </p:txBody>
      </p:sp>
      <p:pic>
        <p:nvPicPr>
          <p:cNvPr id="3" name="Picture 1" descr="Sketch of rose curve r=2*cos(4 theta). Goes out distance of 2 for each petal 2n times (here 2*4=8 times)."/>
          <p:cNvPicPr>
            <a:picLocks noGrp="1" noChangeAspect="1"/>
          </p:cNvPicPr>
          <p:nvPr/>
        </p:nvPicPr>
        <p:blipFill>
          <a:blip r:embed="rId3"/>
          <a:stretch>
            <a:fillRect/>
          </a:stretch>
        </p:blipFill>
        <p:spPr bwMode="auto">
          <a:xfrm>
            <a:off x="2514600" y="952500"/>
            <a:ext cx="716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Rós, n slétt tala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17</a:t>
            </a:r>
            <a:r>
              <a:rPr lang="en-US" dirty="0">
                <a:solidFill>
                  <a:srgbClr val="548235"/>
                </a:solidFill>
              </a:rPr>
              <a:t> – Pólhnit: gröf</a:t>
            </a:r>
            <a:endParaRPr dirty="0"/>
          </a:p>
        </p:txBody>
      </p:sp>
      <p:pic>
        <p:nvPicPr>
          <p:cNvPr id="3" name="Picture 1" descr="Graph of rose curve r=2sin(5theta). Five petals equally spaced around origin. Point (2, pi/2) on edge is marked."/>
          <p:cNvPicPr>
            <a:picLocks noGrp="1" noChangeAspect="1"/>
          </p:cNvPicPr>
          <p:nvPr/>
        </p:nvPicPr>
        <p:blipFill>
          <a:blip r:embed="rId3"/>
          <a:stretch>
            <a:fillRect/>
          </a:stretch>
        </p:blipFill>
        <p:spPr bwMode="auto">
          <a:xfrm>
            <a:off x="3022600" y="952500"/>
            <a:ext cx="614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Rós, n oddatala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9</a:t>
            </a:r>
            <a:r>
              <a:rPr lang="en-US" dirty="0">
                <a:solidFill>
                  <a:srgbClr val="548235"/>
                </a:solidFill>
              </a:rPr>
              <a:t> – Pólhnit: gröf</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998781705"/>
                  </p:ext>
                </p:extLst>
              </p:nvPr>
            </p:nvGraphicFramePr>
            <p:xfrm>
              <a:off x="609600" y="952500"/>
              <a:ext cx="10972800" cy="978091"/>
            </p:xfrm>
            <a:graphic>
              <a:graphicData uri="http://schemas.openxmlformats.org/drawingml/2006/table">
                <a:tbl>
                  <a:tblPr firstCol="1" bandRow="1">
                    <a:tableStyleId>{5C22544A-7EE6-4342-B048-85BDC9FD1C3A}</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gridCol w="1371600">
                      <a:extLst>
                        <a:ext uri="{9D8B030D-6E8A-4147-A177-3AD203B41FA5}">
                          <a16:colId xmlns:a16="http://schemas.microsoft.com/office/drawing/2014/main" val="20006"/>
                        </a:ext>
                      </a:extLst>
                    </a:gridCol>
                    <a:gridCol w="1371600">
                      <a:extLst>
                        <a:ext uri="{9D8B030D-6E8A-4147-A177-3AD203B41FA5}">
                          <a16:colId xmlns:a16="http://schemas.microsoft.com/office/drawing/2014/main" val="20007"/>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r>
                            <a:t>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2</m:t>
                                    </m:r>
                                    <m:r>
                                      <a:rPr>
                                        <a:latin typeface="Cambria Math" panose="02040503050406030204" pitchFamily="18" charset="0"/>
                                      </a:rPr>
                                      <m:t>𝜋</m:t>
                                    </m:r>
                                  </m:num>
                                  <m:den>
                                    <m:r>
                                      <a:rPr>
                                        <a:latin typeface="Cambria Math" panose="02040503050406030204" pitchFamily="18" charset="0"/>
                                      </a:rPr>
                                      <m:t>3</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5</m:t>
                                    </m:r>
                                    <m:r>
                                      <a:rPr>
                                        <a:latin typeface="Cambria Math" panose="02040503050406030204" pitchFamily="18" charset="0"/>
                                      </a:rPr>
                                      <m:t>𝜋</m:t>
                                    </m:r>
                                  </m:num>
                                  <m:den>
                                    <m:r>
                                      <a:rPr>
                                        <a:latin typeface="Cambria Math" panose="02040503050406030204" pitchFamily="18" charset="0"/>
                                      </a:rPr>
                                      <m:t>6</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oMath>
                            </m:oMathPara>
                          </a14:m>
                          <a:endParaRPr/>
                        </a:p>
                      </a:txBody>
                      <a:tcPr/>
                    </a:tc>
                    <a:tc>
                      <a:txBody>
                        <a:bodyPr/>
                        <a:lstStyle/>
                        <a:p>
                          <a:pPr marL="0" lvl="0" indent="0">
                            <a:buNone/>
                          </a:pPr>
                          <a:r>
                            <a:t>0</a:t>
                          </a:r>
                        </a:p>
                      </a:txBody>
                      <a:tcPr/>
                    </a:tc>
                    <a:tc>
                      <a:txBody>
                        <a:bodyPr/>
                        <a:lstStyle/>
                        <a:p>
                          <a:pPr marL="0" lvl="0" indent="0">
                            <a:buNone/>
                          </a:pPr>
                          <a:r>
                            <a:t>1</a:t>
                          </a:r>
                        </a:p>
                      </a:txBody>
                      <a:tcPr/>
                    </a:tc>
                    <a:tc>
                      <a:txBody>
                        <a:bodyPr/>
                        <a:lstStyle/>
                        <a:p>
                          <a:pPr marL="0" lvl="0" indent="0">
                            <a:buNone/>
                          </a:pPr>
                          <a:r>
                            <a:t>−1.73</a:t>
                          </a:r>
                        </a:p>
                      </a:txBody>
                      <a:tcPr/>
                    </a:tc>
                    <a:tc>
                      <a:txBody>
                        <a:bodyPr/>
                        <a:lstStyle/>
                        <a:p>
                          <a:pPr marL="0" lvl="0" indent="0">
                            <a:buNone/>
                          </a:pPr>
                          <a:r>
                            <a:t>2</a:t>
                          </a:r>
                        </a:p>
                      </a:txBody>
                      <a:tcPr/>
                    </a:tc>
                    <a:tc>
                      <a:txBody>
                        <a:bodyPr/>
                        <a:lstStyle/>
                        <a:p>
                          <a:pPr marL="0" lvl="0" indent="0">
                            <a:buNone/>
                          </a:pPr>
                          <a:r>
                            <a:t>−1.73</a:t>
                          </a:r>
                        </a:p>
                      </a:txBody>
                      <a:tcPr/>
                    </a:tc>
                    <a:tc>
                      <a:txBody>
                        <a:bodyPr/>
                        <a:lstStyle/>
                        <a:p>
                          <a:pPr marL="0" lvl="0" indent="0">
                            <a:buNone/>
                          </a:pPr>
                          <a:r>
                            <a:t>1</a:t>
                          </a:r>
                        </a:p>
                      </a:txBody>
                      <a:tcPr/>
                    </a:tc>
                    <a:tc>
                      <a:txBody>
                        <a:bodyPr/>
                        <a:lstStyle/>
                        <a:p>
                          <a:pPr marL="0" lvl="0" indent="0">
                            <a:buNone/>
                          </a:pPr>
                          <a:r>
                            <a:rPr dirty="0"/>
                            <a:t>0</a:t>
                          </a:r>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978091"/>
              </a:xfrm>
              <a:prstGeom prst="rect">
                <a:avLst/>
              </a:prstGeom>
            </p:spPr>
          </p:pic>
        </mc:Fallback>
      </mc:AlternateContent>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18</a:t>
            </a:r>
            <a:r>
              <a:rPr lang="en-US" dirty="0">
                <a:solidFill>
                  <a:srgbClr val="548235"/>
                </a:solidFill>
              </a:rPr>
              <a:t> – Pólhnit: gröf</a:t>
            </a:r>
            <a:endParaRPr dirty="0"/>
          </a:p>
        </p:txBody>
      </p:sp>
      <p:pic>
        <p:nvPicPr>
          <p:cNvPr id="3" name="Picture 1" descr="Tvö gröf af spíral Arkimedesar hlið við hlið. (A) sýnir r= θ, [0, 2π]. (B) sýnir r=θ, [0, 4π]. Bæði hefjast í upphafspunktinum og vindast út rangsælis. Seinna grafið fer tvo hringi út en hið fyrra einn."/>
          <p:cNvPicPr>
            <a:picLocks noGrp="1" noChangeAspect="1"/>
          </p:cNvPicPr>
          <p:nvPr/>
        </p:nvPicPr>
        <p:blipFill>
          <a:blip r:embed="rId3"/>
          <a:stretch>
            <a:fillRect/>
          </a:stretch>
        </p:blipFill>
        <p:spPr bwMode="auto">
          <a:xfrm>
            <a:off x="1892300" y="952500"/>
            <a:ext cx="839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Tvö gröf af spíral Arkimedesar hlið við hlið. (A) sýnir r= θ, [0, 2π]. (B) sýnir r=θ, [0, 4π]. Bæði hefjast í upphafspunktinum og vindast út rangsælis. Seinna grafið fer tvo hringi út en hið fyrra einn.</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10</a:t>
            </a:r>
            <a:r>
              <a:rPr lang="en-US" dirty="0">
                <a:solidFill>
                  <a:srgbClr val="548235"/>
                </a:solidFill>
              </a:rPr>
              <a:t> – Pólhnit: gröf</a:t>
            </a:r>
            <a:endParaRPr dirty="0"/>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819898884"/>
                  </p:ext>
                </p:extLst>
              </p:nvPr>
            </p:nvGraphicFramePr>
            <p:xfrm>
              <a:off x="609600" y="952500"/>
              <a:ext cx="10934700" cy="970788"/>
            </p:xfrm>
            <a:graphic>
              <a:graphicData uri="http://schemas.openxmlformats.org/drawingml/2006/table">
                <a:tbl>
                  <a:tblPr firstCol="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4</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𝜋</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3</m:t>
                                    </m:r>
                                    <m:r>
                                      <a:rPr>
                                        <a:latin typeface="Cambria Math" panose="02040503050406030204" pitchFamily="18" charset="0"/>
                                      </a:rPr>
                                      <m:t>𝜋</m:t>
                                    </m:r>
                                  </m:num>
                                  <m:den>
                                    <m:r>
                                      <a:rPr>
                                        <a:latin typeface="Cambria Math" panose="02040503050406030204" pitchFamily="18" charset="0"/>
                                      </a:rPr>
                                      <m:t>2</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7</m:t>
                                    </m:r>
                                    <m:r>
                                      <a:rPr>
                                        <a:latin typeface="Cambria Math" panose="02040503050406030204" pitchFamily="18" charset="0"/>
                                      </a:rPr>
                                      <m:t>𝜋</m:t>
                                    </m:r>
                                  </m:num>
                                  <m:den>
                                    <m:r>
                                      <a:rPr>
                                        <a:latin typeface="Cambria Math" panose="02040503050406030204" pitchFamily="18" charset="0"/>
                                      </a:rPr>
                                      <m:t>4</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r>
                                  <a:rPr>
                                    <a:latin typeface="Cambria Math" panose="02040503050406030204" pitchFamily="18" charset="0"/>
                                  </a:rPr>
                                  <m:t>𝜋</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𝑟</m:t>
                                </m:r>
                              </m:oMath>
                            </m:oMathPara>
                          </a14:m>
                          <a:endParaRPr/>
                        </a:p>
                      </a:txBody>
                      <a:tcPr/>
                    </a:tc>
                    <a:tc>
                      <a:txBody>
                        <a:bodyPr/>
                        <a:lstStyle/>
                        <a:p>
                          <a:pPr marL="0" lvl="0" indent="0">
                            <a:buNone/>
                          </a:pPr>
                          <a:r>
                            <a:t>0.785</a:t>
                          </a:r>
                        </a:p>
                      </a:txBody>
                      <a:tcPr/>
                    </a:tc>
                    <a:tc>
                      <a:txBody>
                        <a:bodyPr/>
                        <a:lstStyle/>
                        <a:p>
                          <a:pPr marL="0" lvl="0" indent="0">
                            <a:buNone/>
                          </a:pPr>
                          <a:r>
                            <a:t>1.57</a:t>
                          </a:r>
                        </a:p>
                      </a:txBody>
                      <a:tcPr/>
                    </a:tc>
                    <a:tc>
                      <a:txBody>
                        <a:bodyPr/>
                        <a:lstStyle/>
                        <a:p>
                          <a:pPr marL="0" lvl="0" indent="0">
                            <a:buNone/>
                          </a:pPr>
                          <a:r>
                            <a:t>3.14</a:t>
                          </a:r>
                        </a:p>
                      </a:txBody>
                      <a:tcPr/>
                    </a:tc>
                    <a:tc>
                      <a:txBody>
                        <a:bodyPr/>
                        <a:lstStyle/>
                        <a:p>
                          <a:pPr marL="0" lvl="0" indent="0">
                            <a:buNone/>
                          </a:pPr>
                          <a:r>
                            <a:t>4.71</a:t>
                          </a:r>
                        </a:p>
                      </a:txBody>
                      <a:tcPr/>
                    </a:tc>
                    <a:tc>
                      <a:txBody>
                        <a:bodyPr/>
                        <a:lstStyle/>
                        <a:p>
                          <a:pPr marL="0" lvl="0" indent="0">
                            <a:buNone/>
                          </a:pPr>
                          <a:r>
                            <a:t>5.50</a:t>
                          </a:r>
                        </a:p>
                      </a:txBody>
                      <a:tcPr/>
                    </a:tc>
                    <a:tc>
                      <a:txBody>
                        <a:bodyPr/>
                        <a:lstStyle/>
                        <a:p>
                          <a:pPr marL="0" lvl="0" indent="0">
                            <a:buNone/>
                          </a:pPr>
                          <a:r>
                            <a:rPr dirty="0"/>
                            <a:t>6.28</a:t>
                          </a:r>
                        </a:p>
                      </a:txBody>
                      <a:tcPr/>
                    </a:tc>
                    <a:extLst>
                      <a:ext uri="{0D108BD9-81ED-4DB2-BD59-A6C34878D82A}">
                        <a16:rowId xmlns:a16="http://schemas.microsoft.com/office/drawing/2014/main" val="10001"/>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34700" cy="970788"/>
              </a:xfrm>
              <a:prstGeom prst="rect">
                <a:avLst/>
              </a:prstGeom>
            </p:spPr>
          </p:pic>
        </mc:Fallback>
      </mc:AlternateContent>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19</a:t>
            </a:r>
            <a:r>
              <a:rPr lang="en-US" dirty="0">
                <a:solidFill>
                  <a:srgbClr val="548235"/>
                </a:solidFill>
              </a:rPr>
              <a:t> – Pólhnit: gröf</a:t>
            </a:r>
            <a:endParaRPr dirty="0"/>
          </a:p>
        </p:txBody>
      </p:sp>
      <p:pic>
        <p:nvPicPr>
          <p:cNvPr id="3" name="Picture 1" descr="Graph of Archimedes' spiral r=theta over [0,2pi]. Starts at origin and spirals out in one loop counterclockwise. Points (pi/4, pi/4), (pi/2,pi/2), (pi,pi), (5pi/4, 5pi/4), (7pi/4, pi/4), and (2pi, 2pi) are marked."/>
          <p:cNvPicPr>
            <a:picLocks noGrp="1" noChangeAspect="1"/>
          </p:cNvPicPr>
          <p:nvPr/>
        </p:nvPicPr>
        <p:blipFill>
          <a:blip r:embed="rId3"/>
          <a:stretch>
            <a:fillRect/>
          </a:stretch>
        </p:blipFill>
        <p:spPr bwMode="auto">
          <a:xfrm>
            <a:off x="3390900" y="952500"/>
            <a:ext cx="541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Spírall Arkimedesar</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20</a:t>
            </a:r>
            <a:r>
              <a:rPr lang="en-US" dirty="0">
                <a:solidFill>
                  <a:srgbClr val="548235"/>
                </a:solidFill>
              </a:rPr>
              <a:t> – Pólhnit: gröf</a:t>
            </a:r>
            <a:endParaRPr dirty="0"/>
          </a:p>
        </p:txBody>
      </p:sp>
      <p:pic>
        <p:nvPicPr>
          <p:cNvPr id="3" name="Picture 1" descr="Fjögur dæmi um pólferla. (a) Hringur: r = a sin θ eða r = a cos θ. (b) Hjartaferill: r = a ± b cos θ eða r = a ± b sin θ, þar sem a/b = 1. (c) Einlykkju-snigilferill: sömu jöfnur með 1 &lt; a/b &lt; 2. (d) Snigilferill með innri lykkju: sömu jöfnur með a &lt; b. Í (b)–(d) eru a og b jákvæð."/>
          <p:cNvPicPr>
            <a:picLocks noGrp="1" noChangeAspect="1"/>
          </p:cNvPicPr>
          <p:nvPr/>
        </p:nvPicPr>
        <p:blipFill>
          <a:blip r:embed="rId3"/>
          <a:stretch>
            <a:fillRect/>
          </a:stretch>
        </p:blipFill>
        <p:spPr bwMode="auto">
          <a:xfrm>
            <a:off x="609600" y="1130300"/>
            <a:ext cx="10972800" cy="4305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Fjögur dæmi um pólferla. (a) Hringur: r = a sin θ eða r = a cos θ. (b) Hjartaferill: r = a ± b cos θ eða r = a ± b sin θ, þar sem a/b = 1. (c) Einlykkju-snigilferill: sömu jöfnur með 1 &lt; a/b &lt; 2. (d) Snigilferill með innri lykkju: sömu jöfnur með a &lt; b. Í (b)–(d) eru a og b jákvæð.</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21</a:t>
            </a:r>
            <a:r>
              <a:rPr lang="en-US" dirty="0">
                <a:solidFill>
                  <a:srgbClr val="548235"/>
                </a:solidFill>
              </a:rPr>
              <a:t> – Pólhnit: gröf</a:t>
            </a:r>
            <a:endParaRPr dirty="0"/>
          </a:p>
        </p:txBody>
      </p:sp>
      <p:pic>
        <p:nvPicPr>
          <p:cNvPr id="3" name="Picture 1" descr="Fjögur dæmi um pólferla. (a) Lemniskata: r² = a² cos(2θ) eða r² = a² sin(2θ), þar sem a ≠ 0. (b) Rós með sléttu n: r = a cos(nθ) eða r = a sin(nθ), með 2n krónublöðum. (c) Rós með oddatölu n: sömu jöfnur, með n krónublöðum. (d) Spírall Arkimedesar: r = θ, þar sem θ ≥ 0."/>
          <p:cNvPicPr>
            <a:picLocks noGrp="1" noChangeAspect="1"/>
          </p:cNvPicPr>
          <p:nvPr/>
        </p:nvPicPr>
        <p:blipFill>
          <a:blip r:embed="rId3"/>
          <a:stretch>
            <a:fillRect/>
          </a:stretch>
        </p:blipFill>
        <p:spPr bwMode="auto">
          <a:xfrm>
            <a:off x="609600" y="1041400"/>
            <a:ext cx="10972800" cy="4470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Fjögur dæmi um pólferla. (a) Lemniskata: r² = a² cos(2θ) eða r² = a² sin(2θ), þar sem a ≠ 0. (b) Rós með sléttu n: r = a cos(nθ) eða r = a sin(nθ), með 2n krónublöðum. (c) Rós með oddatölu n: sömu jöfnur, með n krónublöðum. (d) Spírall Arkimedesar: r = θ, þar sem θ ≥ 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8.5 Pólform tvinntalna (1 af 2)</a:t>
            </a:r>
          </a:p>
        </p:txBody>
      </p:sp>
      <p:sp>
        <p:nvSpPr>
          <p:cNvPr id="3" name="Content Placeholder 2"/>
          <p:cNvSpPr>
            <a:spLocks noGrp="1"/>
          </p:cNvSpPr>
          <p:nvPr>
            <p:ph idx="1"/>
          </p:nvPr>
        </p:nvSpPr>
        <p:spPr/>
        <p:txBody>
          <a:bodyPr/>
          <a:lstStyle/>
          <a:p>
            <a:pPr marL="0" lvl="0" indent="0">
              <a:buNone/>
            </a:pPr>
            <a:r>
              <a:rPr b="1"/>
              <a:t>Námsmarkmið</a:t>
            </a:r>
          </a:p>
          <a:p>
            <a:pPr lvl="0"/>
            <a:r>
              <a:rPr/>
              <a:t>Teikna tvinntölur í tvinntalnaplani.</a:t>
            </a:r>
          </a:p>
          <a:p>
            <a:pPr lvl="0"/>
            <a:r>
              <a:rPr/>
              <a:t>Finna tölugildi tvinntölu.</a:t>
            </a:r>
          </a:p>
          <a:p>
            <a:pPr lvl="0"/>
            <a:r>
              <a:rPr/>
              <a:t>Rita tvinntölur á pólformi.</a:t>
            </a:r>
          </a:p>
          <a:p>
            <a:pPr lvl="0"/>
            <a:r>
              <a:rPr/>
              <a:t>Breyta tvinntölu af pólformi yfir á rétthyrnt form.</a:t>
            </a:r>
          </a:p>
          <a:p>
            <a:pPr lvl="0"/>
            <a:r>
              <a:rPr/>
              <a:t>Finna margfeldi tvinntalna á pólformi.</a:t>
            </a:r>
          </a:p>
          <a:p>
            <a:pPr lvl="0"/>
            <a:r>
              <a:rPr/>
              <a:t>Finna kvóta tvinntalna á pólformi.</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8.5 Pólform tvinntalna (2 af 2)</a:t>
            </a:r>
          </a:p>
        </p:txBody>
      </p:sp>
      <p:sp>
        <p:nvSpPr>
          <p:cNvPr id="3" name="Content Placeholder 2"/>
          <p:cNvSpPr>
            <a:spLocks noGrp="1"/>
          </p:cNvSpPr>
          <p:nvPr>
            <p:ph idx="1"/>
          </p:nvPr>
        </p:nvSpPr>
        <p:spPr/>
        <p:txBody>
          <a:bodyPr/>
          <a:lstStyle/>
          <a:p>
            <a:pPr marL="0" lvl="0" indent="0">
              <a:buNone/>
            </a:pPr>
            <a:r>
              <a:rPr b="1"/>
              <a:t>Námsmarkmið</a:t>
            </a:r>
          </a:p>
          <a:p>
            <a:pPr lvl="0"/>
            <a:r>
              <a:rPr/>
              <a:t>Finna veldi tvinntalna á pólformi.</a:t>
            </a:r>
          </a:p>
          <a:p>
            <a:pPr lvl="0"/>
            <a:r>
              <a:rPr/>
              <a:t>Finna rætur tvinntalna á pólformi.</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Pólform tvinntalna </a:t>
            </a:r>
            <a:endParaRPr dirty="0"/>
          </a:p>
        </p:txBody>
      </p:sp>
      <p:pic>
        <p:nvPicPr>
          <p:cNvPr id="3" name="Picture 1" descr="Punkturinn 2 − 3i í tvinntalnaplaninu (2 á raunásnum og −3 á þverásnum)."/>
          <p:cNvPicPr>
            <a:picLocks noGrp="1" noChangeAspect="1"/>
          </p:cNvPicPr>
          <p:nvPr/>
        </p:nvPicPr>
        <p:blipFill>
          <a:blip r:embed="rId3"/>
          <a:stretch>
            <a:fillRect/>
          </a:stretch>
        </p:blipFill>
        <p:spPr bwMode="auto">
          <a:xfrm>
            <a:off x="2667000" y="952500"/>
            <a:ext cx="6870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Punkturinn 2 − 3i í tvinntalnaplaninu (2 á raunásnum og −3 á þverásnum).</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Pólform tvinntalna </a:t>
            </a:r>
            <a:endParaRPr dirty="0"/>
          </a:p>
        </p:txBody>
      </p:sp>
      <p:pic>
        <p:nvPicPr>
          <p:cNvPr id="3" name="Picture 1" descr="Punkturinn 2 + 4i í tvinntalnaplaninu og tölugildi hans: |z| = √(2² + 4²) = √(4 + 16) = √20 = 2√5."/>
          <p:cNvPicPr>
            <a:picLocks noGrp="1" noChangeAspect="1"/>
          </p:cNvPicPr>
          <p:nvPr/>
        </p:nvPicPr>
        <p:blipFill>
          <a:blip r:embed="rId3"/>
          <a:stretch>
            <a:fillRect/>
          </a:stretch>
        </p:blipFill>
        <p:spPr bwMode="auto">
          <a:xfrm>
            <a:off x="3009900" y="952500"/>
            <a:ext cx="6159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Punkturinn 2 + 4i í tvinntalnaplaninu og tölugildi hans: |z| = √(2² + 4²) = √(4 + 16) = √20 = 2√5.</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Pólform tvinntalna </a:t>
            </a:r>
            <a:endParaRPr dirty="0"/>
          </a:p>
        </p:txBody>
      </p:sp>
      <p:pic>
        <p:nvPicPr>
          <p:cNvPr id="3" name="Picture 1" descr="Punkturinn z = √5 − i í tvinntalnaplaninu og tölugildi hans, |z| = √6."/>
          <p:cNvPicPr>
            <a:picLocks noGrp="1" noChangeAspect="1"/>
          </p:cNvPicPr>
          <p:nvPr/>
        </p:nvPicPr>
        <p:blipFill>
          <a:blip r:embed="rId3"/>
          <a:stretch>
            <a:fillRect/>
          </a:stretch>
        </p:blipFill>
        <p:spPr bwMode="auto">
          <a:xfrm>
            <a:off x="2667000" y="952500"/>
            <a:ext cx="6870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Punkturinn z = √5 − i í tvinntalnaplaninu og tölugildi hans, |z| = √6.</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Pólform tvinntalna </a:t>
            </a:r>
            <a:endParaRPr dirty="0"/>
          </a:p>
        </p:txBody>
      </p:sp>
      <p:pic>
        <p:nvPicPr>
          <p:cNvPr id="3" name="Picture 1" descr="Punkturinn (3-4i) í tvinntalnaplaninu og lengd hans |z| =5."/>
          <p:cNvPicPr>
            <a:picLocks noGrp="1" noChangeAspect="1"/>
          </p:cNvPicPr>
          <p:nvPr/>
        </p:nvPicPr>
        <p:blipFill>
          <a:blip r:embed="rId3"/>
          <a:stretch>
            <a:fillRect/>
          </a:stretch>
        </p:blipFill>
        <p:spPr bwMode="auto">
          <a:xfrm>
            <a:off x="2667000" y="952500"/>
            <a:ext cx="6870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Punkturinn (3-4i) í tvinntalnaplaninu og lengd hans |z| =5.</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Pólform tvinntalna </a:t>
            </a:r>
            <a:endParaRPr dirty="0"/>
          </a:p>
        </p:txBody>
      </p:sp>
      <p:pic>
        <p:nvPicPr>
          <p:cNvPr id="3" name="Picture 1" descr="Þríhyrningur í tvinntalnaplaninu. Grunnlínan x liggur eftir raunásnum, hæðin y eftir þverásnum og langhliðin r frá upphafspunktinum að punktinum x + yi í fyrsta fjórðungi. Hornið við upphafspunktinn er θ. Bogi liggur í gegnum punktinn x + yi."/>
          <p:cNvPicPr>
            <a:picLocks noGrp="1" noChangeAspect="1"/>
          </p:cNvPicPr>
          <p:nvPr/>
        </p:nvPicPr>
        <p:blipFill>
          <a:blip r:embed="rId3"/>
          <a:stretch>
            <a:fillRect/>
          </a:stretch>
        </p:blipFill>
        <p:spPr bwMode="auto">
          <a:xfrm>
            <a:off x="2667000" y="952500"/>
            <a:ext cx="6870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Þríhyrningur í tvinntalnaplaninu. Grunnlínan x liggur eftir raunásnum, hæðin y eftir þverásnum og langhliðin r frá upphafspunktinum að punktinum x + yi í fyrsta fjórðungi. Hornið við upphafspunktinn er θ. Bogi liggur í gegnum punktinn x + yi.</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Pólform tvinntalna </a:t>
            </a:r>
            <a:endParaRPr dirty="0"/>
          </a:p>
        </p:txBody>
      </p:sp>
      <p:pic>
        <p:nvPicPr>
          <p:cNvPr id="3" name="Picture 1" descr="Punkturinn z=4i í tvinntalnaplaninu; einnig sést að skauthnit hans eru (4,π/2)."/>
          <p:cNvPicPr>
            <a:picLocks noGrp="1" noChangeAspect="1"/>
          </p:cNvPicPr>
          <p:nvPr/>
        </p:nvPicPr>
        <p:blipFill>
          <a:blip r:embed="rId3"/>
          <a:stretch>
            <a:fillRect/>
          </a:stretch>
        </p:blipFill>
        <p:spPr bwMode="auto">
          <a:xfrm>
            <a:off x="2235200" y="952500"/>
            <a:ext cx="7721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Punkturinn z=4i í tvinntalnaplaninu; einnig sést að skauthnit hans eru (4,π/2).</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8.6 Stikajöfnur</a:t>
            </a:r>
          </a:p>
        </p:txBody>
      </p:sp>
      <p:sp>
        <p:nvSpPr>
          <p:cNvPr id="3" name="Content Placeholder 2"/>
          <p:cNvSpPr>
            <a:spLocks noGrp="1"/>
          </p:cNvSpPr>
          <p:nvPr>
            <p:ph idx="1"/>
          </p:nvPr>
        </p:nvSpPr>
        <p:spPr/>
        <p:txBody>
          <a:bodyPr/>
          <a:lstStyle/>
          <a:p>
            <a:pPr marL="0" lvl="0" indent="0">
              <a:buNone/>
            </a:pPr>
            <a:r>
              <a:rPr b="1"/>
              <a:t>Námsmarkmið</a:t>
            </a:r>
          </a:p>
          <a:p>
            <a:pPr lvl="0"/>
            <a:r>
              <a:rPr/>
              <a:t>Lýsa ferli með stikum.</a:t>
            </a:r>
          </a:p>
          <a:p>
            <a:pPr lvl="0"/>
            <a:r>
              <a:rPr/>
              <a:t>Eyða stikanum.</a:t>
            </a:r>
          </a:p>
          <a:p>
            <a:pPr lvl="0"/>
            <a:r>
              <a:rPr/>
              <a:t>Finna rétthyrnda jöfnu ferils sem er skilgreindur með stikum.</a:t>
            </a:r>
          </a:p>
          <a:p>
            <a:pPr lvl="0"/>
            <a:r>
              <a:rPr/>
              <a:t>Finna stikajöfnur ferla sem eru skilgreindir með rétthyrndum jöfnum.</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Stikajöfnur</a:t>
            </a:r>
            <a:endParaRPr dirty="0"/>
          </a:p>
        </p:txBody>
      </p:sp>
      <p:pic>
        <p:nvPicPr>
          <p:cNvPr id="3" name="Picture 1" descr="Mynd af hringlaga braut reikistjörnu um sólina."/>
          <p:cNvPicPr>
            <a:picLocks noGrp="1" noChangeAspect="1"/>
          </p:cNvPicPr>
          <p:nvPr/>
        </p:nvPicPr>
        <p:blipFill>
          <a:blip r:embed="rId3"/>
          <a:stretch>
            <a:fillRect/>
          </a:stretch>
        </p:blipFill>
        <p:spPr bwMode="auto">
          <a:xfrm>
            <a:off x="31369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hringlaga braut reikistjörnu um sólina.</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Stikajöfnur</a:t>
            </a:r>
            <a:endParaRPr dirty="0"/>
          </a:p>
        </p:txBody>
      </p:sp>
      <p:pic>
        <p:nvPicPr>
          <p:cNvPr id="3" name="Picture 1" descr="Graf hrings í rétthyrndu hnitakerfi – lóðrétta línuprófið sýnir að hringurinn r^2 = x^2 + y^2 er ekki graf falls. Rauða, punktalínaða lóðrétta línan sker grafið á tveimur stöðum; til að grafið sýni fall má hún aðeins skera það á einum stað."/>
          <p:cNvPicPr>
            <a:picLocks noGrp="1" noChangeAspect="1"/>
          </p:cNvPicPr>
          <p:nvPr/>
        </p:nvPicPr>
        <p:blipFill>
          <a:blip r:embed="rId3"/>
          <a:stretch>
            <a:fillRect/>
          </a:stretch>
        </p:blipFill>
        <p:spPr bwMode="auto">
          <a:xfrm>
            <a:off x="2197100" y="952500"/>
            <a:ext cx="7797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hrings í rétthyrndu hnitakerfi – lóðrétta línuprófið sýnir að hringurinn r^2 = x^2 + y^2 er ekki graf falls. Rauða, punktalínaða lóðrétta línan sker grafið á tveimur stöðum; til að grafið sýni fall má hún aðeins skera það á einum stað.</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Stikajöfnur</a:t>
            </a:r>
            <a:endParaRPr dirty="0"/>
          </a:p>
        </p:txBody>
      </p:sp>
      <p:pic>
        <p:nvPicPr>
          <p:cNvPr id="3" name="Picture 1" descr="Table showing values of t, x(t), and y(t) for the function y(t) = t² − 1:&#10;&#10;t = −4 → x(t) = −4, y(t) = (−4)² − 1 = 15&#10;t = −3 → x(t) = −3, y(t) = (−3)² − 1 = 8&#10;t = −2 → x(t) = −2, y(t) = (−2)² − 1 = 3&#10;t = −1 → x(t) = −1, y(t) = (−1)² − 1 = 0&#10;t = 0 → x(t) = 0, y(t) = (0)² − 1 = −1&#10;t = 1 → x(t) = 1, y(t) = (1)² − 1 = 0&#10;t = 2 → x(t) = 2, y(t) = (2)² − 1 = 3&#10;t = 3 → x(t) = 3, y(t) = (3)² − 1 = 8&#10;t = 4 → x(t) = 4, y(t) = (4)² − 1 = 15&#10;"/>
          <p:cNvPicPr>
            <a:picLocks noGrp="1" noChangeAspect="1"/>
          </p:cNvPicPr>
          <p:nvPr/>
        </p:nvPicPr>
        <p:blipFill>
          <a:blip r:embed="rId2"/>
          <a:stretch>
            <a:fillRect/>
          </a:stretch>
        </p:blipFill>
        <p:spPr bwMode="auto">
          <a:xfrm>
            <a:off x="4165600" y="952500"/>
            <a:ext cx="3873500" cy="5168900"/>
          </a:xfrm>
          <a:prstGeom prst="rect">
            <a:avLst/>
          </a:prstGeom>
          <a:noFill/>
          <a:ln w="9525">
            <a:noFill/>
            <a:headEnd/>
            <a:tailEnd/>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Stikajöfnur</a:t>
            </a:r>
            <a:endParaRPr dirty="0"/>
          </a:p>
        </p:txBody>
      </p:sp>
      <p:pic>
        <p:nvPicPr>
          <p:cNvPr id="3" name="Picture 1" descr="Graph of a parabola in two forms: a parametric equation and rectangular coordinates. It is the same function, just different ways of writing it."/>
          <p:cNvPicPr>
            <a:picLocks noGrp="1" noChangeAspect="1"/>
          </p:cNvPicPr>
          <p:nvPr/>
        </p:nvPicPr>
        <p:blipFill>
          <a:blip r:embed="rId3"/>
          <a:stretch>
            <a:fillRect/>
          </a:stretch>
        </p:blipFill>
        <p:spPr bwMode="auto">
          <a:xfrm>
            <a:off x="609600" y="1104900"/>
            <a:ext cx="10972800" cy="4368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 Stikuð jafna y( t )= t 2 −1 (b) Rétthyrnd jafna y= x 2 −1</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Stikajöfnur</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92608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𝑡</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d>
                                  <m:dPr>
                                    <m:ctrlPr>
                                      <a:rPr i="1">
                                        <a:latin typeface="Cambria Math" panose="02040503050406030204" pitchFamily="18" charset="0"/>
                                      </a:rPr>
                                    </m:ctrlPr>
                                  </m:dPr>
                                  <m:e>
                                    <m:r>
                                      <a:rPr>
                                        <a:latin typeface="Cambria Math" panose="02040503050406030204" pitchFamily="18" charset="0"/>
                                      </a:rPr>
                                      <m:t>𝑡</m:t>
                                    </m:r>
                                  </m:e>
                                </m:d>
                                <m:r>
                                  <a:rPr>
                                    <a:latin typeface="Cambria Math" panose="02040503050406030204" pitchFamily="18" charset="0"/>
                                  </a:rPr>
                                  <m:t>=</m:t>
                                </m:r>
                                <m:r>
                                  <a:rPr>
                                    <a:latin typeface="Cambria Math" panose="02040503050406030204" pitchFamily="18" charset="0"/>
                                  </a:rPr>
                                  <m:t>𝑡</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d>
                                  <m:dPr>
                                    <m:ctrlPr>
                                      <a:rPr i="1">
                                        <a:latin typeface="Cambria Math" panose="02040503050406030204" pitchFamily="18" charset="0"/>
                                      </a:rPr>
                                    </m:ctrlPr>
                                  </m:dPr>
                                  <m:e>
                                    <m:r>
                                      <a:rPr>
                                        <a:latin typeface="Cambria Math" panose="02040503050406030204" pitchFamily="18" charset="0"/>
                                      </a:rPr>
                                      <m:t>𝑡</m:t>
                                    </m:r>
                                  </m:e>
                                </m:d>
                                <m:r>
                                  <a:rPr>
                                    <a:latin typeface="Cambria Math" panose="02040503050406030204" pitchFamily="18" charset="0"/>
                                  </a:rPr>
                                  <m:t>=1−</m:t>
                                </m:r>
                                <m:sSup>
                                  <m:sSupPr>
                                    <m:ctrlPr>
                                      <a:rPr i="1">
                                        <a:latin typeface="Cambria Math" panose="02040503050406030204" pitchFamily="18" charset="0"/>
                                      </a:rPr>
                                    </m:ctrlPr>
                                  </m:sSupPr>
                                  <m:e>
                                    <m:r>
                                      <a:rPr>
                                        <a:latin typeface="Cambria Math" panose="02040503050406030204" pitchFamily="18" charset="0"/>
                                      </a:rPr>
                                      <m:t>𝑡</m:t>
                                    </m:r>
                                  </m:e>
                                  <m:sup>
                                    <m:r>
                                      <a:rPr>
                                        <a:latin typeface="Cambria Math" panose="02040503050406030204" pitchFamily="18" charset="0"/>
                                      </a:rPr>
                                      <m:t>2</m:t>
                                    </m:r>
                                  </m:sup>
                                </m:sSup>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d>
                                  <m:dPr>
                                    <m:ctrlPr>
                                      <a:rPr i="1">
                                        <a:latin typeface="Cambria Math" panose="02040503050406030204" pitchFamily="18" charset="0"/>
                                      </a:rPr>
                                    </m:ctrlPr>
                                  </m:dPr>
                                  <m:e>
                                    <m:r>
                                      <a:rPr>
                                        <a:latin typeface="Cambria Math" panose="02040503050406030204" pitchFamily="18" charset="0"/>
                                      </a:rPr>
                                      <m:t>−3</m:t>
                                    </m:r>
                                  </m:e>
                                </m:d>
                                <m:r>
                                  <a:rPr>
                                    <a:latin typeface="Cambria Math" panose="02040503050406030204" pitchFamily="18" charset="0"/>
                                  </a:rPr>
                                  <m:t>=1−</m:t>
                                </m:r>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−3</m:t>
                                        </m:r>
                                      </m:e>
                                    </m:d>
                                  </m:e>
                                  <m:sup>
                                    <m:r>
                                      <a:rPr>
                                        <a:latin typeface="Cambria Math" panose="02040503050406030204" pitchFamily="18" charset="0"/>
                                      </a:rPr>
                                      <m:t>2</m:t>
                                    </m:r>
                                  </m:sup>
                                </m:sSup>
                                <m:r>
                                  <a:rPr>
                                    <a:latin typeface="Cambria Math" panose="02040503050406030204" pitchFamily="18" charset="0"/>
                                  </a:rPr>
                                  <m:t>=−8</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d>
                                  <m:dPr>
                                    <m:ctrlPr>
                                      <a:rPr i="1">
                                        <a:latin typeface="Cambria Math" panose="02040503050406030204" pitchFamily="18" charset="0"/>
                                      </a:rPr>
                                    </m:ctrlPr>
                                  </m:dPr>
                                  <m:e>
                                    <m:r>
                                      <a:rPr>
                                        <a:latin typeface="Cambria Math" panose="02040503050406030204" pitchFamily="18" charset="0"/>
                                      </a:rPr>
                                      <m:t>−2</m:t>
                                    </m:r>
                                  </m:e>
                                </m:d>
                                <m:r>
                                  <a:rPr>
                                    <a:latin typeface="Cambria Math" panose="02040503050406030204" pitchFamily="18" charset="0"/>
                                  </a:rPr>
                                  <m:t>=1−</m:t>
                                </m:r>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−2</m:t>
                                        </m:r>
                                      </m:e>
                                    </m:d>
                                  </m:e>
                                  <m:sup>
                                    <m:r>
                                      <a:rPr>
                                        <a:latin typeface="Cambria Math" panose="02040503050406030204" pitchFamily="18" charset="0"/>
                                      </a:rPr>
                                      <m:t>2</m:t>
                                    </m:r>
                                  </m:sup>
                                </m:sSup>
                                <m:r>
                                  <a:rPr>
                                    <a:latin typeface="Cambria Math" panose="02040503050406030204" pitchFamily="18" charset="0"/>
                                  </a:rPr>
                                  <m:t>=−3</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d>
                                  <m:dPr>
                                    <m:ctrlPr>
                                      <a:rPr i="1">
                                        <a:latin typeface="Cambria Math" panose="02040503050406030204" pitchFamily="18" charset="0"/>
                                      </a:rPr>
                                    </m:ctrlPr>
                                  </m:dPr>
                                  <m:e>
                                    <m:r>
                                      <a:rPr>
                                        <a:latin typeface="Cambria Math" panose="02040503050406030204" pitchFamily="18" charset="0"/>
                                      </a:rPr>
                                      <m:t>−1</m:t>
                                    </m:r>
                                  </m:e>
                                </m:d>
                                <m:r>
                                  <a:rPr>
                                    <a:latin typeface="Cambria Math" panose="02040503050406030204" pitchFamily="18" charset="0"/>
                                  </a:rPr>
                                  <m:t>=1−</m:t>
                                </m:r>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−1</m:t>
                                        </m:r>
                                      </m:e>
                                    </m:d>
                                  </m:e>
                                  <m:sup>
                                    <m:r>
                                      <a:rPr>
                                        <a:latin typeface="Cambria Math" panose="02040503050406030204" pitchFamily="18" charset="0"/>
                                      </a:rPr>
                                      <m:t>2</m:t>
                                    </m:r>
                                  </m:sup>
                                </m:sSup>
                                <m:r>
                                  <a:rPr>
                                    <a:latin typeface="Cambria Math" panose="02040503050406030204" pitchFamily="18" charset="0"/>
                                  </a:rPr>
                                  <m:t>=0</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=1−0=1</m:t>
                                </m:r>
                              </m:oMath>
                            </m:oMathPara>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d>
                                  <m:dPr>
                                    <m:ctrlPr>
                                      <a:rPr i="1">
                                        <a:latin typeface="Cambria Math" panose="02040503050406030204" pitchFamily="18" charset="0"/>
                                      </a:rPr>
                                    </m:ctrlPr>
                                  </m:dPr>
                                  <m:e>
                                    <m:r>
                                      <a:rPr>
                                        <a:latin typeface="Cambria Math" panose="02040503050406030204" pitchFamily="18" charset="0"/>
                                      </a:rPr>
                                      <m:t>1</m:t>
                                    </m:r>
                                  </m:e>
                                </m:d>
                                <m:r>
                                  <a:rPr>
                                    <a:latin typeface="Cambria Math" panose="02040503050406030204" pitchFamily="18" charset="0"/>
                                  </a:rPr>
                                  <m:t>=1−</m:t>
                                </m:r>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1</m:t>
                                        </m:r>
                                      </m:e>
                                    </m:d>
                                  </m:e>
                                  <m:sup>
                                    <m:r>
                                      <a:rPr>
                                        <a:latin typeface="Cambria Math" panose="02040503050406030204" pitchFamily="18" charset="0"/>
                                      </a:rPr>
                                      <m:t>2</m:t>
                                    </m:r>
                                  </m:sup>
                                </m:sSup>
                                <m:r>
                                  <a:rPr>
                                    <a:latin typeface="Cambria Math" panose="02040503050406030204" pitchFamily="18" charset="0"/>
                                  </a:rPr>
                                  <m:t>=0</m:t>
                                </m:r>
                              </m:oMath>
                            </m:oMathPara>
                          </a14:m>
                          <a:endParaRPr/>
                        </a:p>
                      </a:txBody>
                      <a:tcPr/>
                    </a:tc>
                    <a:extLst>
                      <a:ext uri="{0D108BD9-81ED-4DB2-BD59-A6C34878D82A}">
                        <a16:rowId xmlns:a16="http://schemas.microsoft.com/office/drawing/2014/main" val="1000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d>
                                  <m:dPr>
                                    <m:ctrlPr>
                                      <a:rPr i="1">
                                        <a:latin typeface="Cambria Math" panose="02040503050406030204" pitchFamily="18" charset="0"/>
                                      </a:rPr>
                                    </m:ctrlPr>
                                  </m:dPr>
                                  <m:e>
                                    <m:r>
                                      <a:rPr>
                                        <a:latin typeface="Cambria Math" panose="02040503050406030204" pitchFamily="18" charset="0"/>
                                      </a:rPr>
                                      <m:t>2</m:t>
                                    </m:r>
                                  </m:e>
                                </m:d>
                                <m:r>
                                  <a:rPr>
                                    <a:latin typeface="Cambria Math" panose="02040503050406030204" pitchFamily="18" charset="0"/>
                                  </a:rPr>
                                  <m:t>=1−</m:t>
                                </m:r>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2</m:t>
                                        </m:r>
                                      </m:e>
                                    </m:d>
                                  </m:e>
                                  <m:sup>
                                    <m:r>
                                      <a:rPr>
                                        <a:latin typeface="Cambria Math" panose="02040503050406030204" pitchFamily="18" charset="0"/>
                                      </a:rPr>
                                      <m:t>2</m:t>
                                    </m:r>
                                  </m:sup>
                                </m:sSup>
                                <m:r>
                                  <a:rPr>
                                    <a:latin typeface="Cambria Math" panose="02040503050406030204" pitchFamily="18" charset="0"/>
                                  </a:rPr>
                                  <m:t>=−3</m:t>
                                </m:r>
                              </m:oMath>
                            </m:oMathPara>
                          </a14:m>
                          <a:endParaRPr/>
                        </a:p>
                      </a:txBody>
                      <a:tcPr/>
                    </a:tc>
                    <a:extLst>
                      <a:ext uri="{0D108BD9-81ED-4DB2-BD59-A6C34878D82A}">
                        <a16:rowId xmlns:a16="http://schemas.microsoft.com/office/drawing/2014/main" val="10006"/>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d>
                                  <m:dPr>
                                    <m:ctrlPr>
                                      <a:rPr i="1">
                                        <a:latin typeface="Cambria Math" panose="02040503050406030204" pitchFamily="18" charset="0"/>
                                      </a:rPr>
                                    </m:ctrlPr>
                                  </m:dPr>
                                  <m:e>
                                    <m:r>
                                      <a:rPr>
                                        <a:latin typeface="Cambria Math" panose="02040503050406030204" pitchFamily="18" charset="0"/>
                                      </a:rPr>
                                      <m:t>3</m:t>
                                    </m:r>
                                  </m:e>
                                </m:d>
                                <m:r>
                                  <a:rPr>
                                    <a:latin typeface="Cambria Math" panose="02040503050406030204" pitchFamily="18" charset="0"/>
                                  </a:rPr>
                                  <m:t>=1−</m:t>
                                </m:r>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3</m:t>
                                        </m:r>
                                      </m:e>
                                    </m:d>
                                  </m:e>
                                  <m:sup>
                                    <m:r>
                                      <a:rPr>
                                        <a:latin typeface="Cambria Math" panose="02040503050406030204" pitchFamily="18" charset="0"/>
                                      </a:rPr>
                                      <m:t>2</m:t>
                                    </m:r>
                                  </m:sup>
                                </m:sSup>
                                <m:r>
                                  <a:rPr>
                                    <a:latin typeface="Cambria Math" panose="02040503050406030204" pitchFamily="18" charset="0"/>
                                  </a:rPr>
                                  <m:t>=−8</m:t>
                                </m:r>
                              </m:oMath>
                            </m:oMathPara>
                          </a14:m>
                          <a:endParaRPr/>
                        </a:p>
                      </a:txBody>
                      <a:tcPr/>
                    </a:tc>
                    <a:extLst>
                      <a:ext uri="{0D108BD9-81ED-4DB2-BD59-A6C34878D82A}">
                        <a16:rowId xmlns:a16="http://schemas.microsoft.com/office/drawing/2014/main" val="10007"/>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2926080"/>
              </a:xfrm>
              <a:prstGeom prst="rect">
                <a:avLst/>
              </a:prstGeom>
            </p:spPr>
          </p:pic>
        </mc:Fallback>
      </mc:AlternateContent>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Stikajöfnur</a:t>
            </a:r>
            <a:endParaRPr dirty="0"/>
          </a:p>
        </p:txBody>
      </p:sp>
      <p:pic>
        <p:nvPicPr>
          <p:cNvPr id="3" name="Picture 1" descr="Graf gefinnar fleygboga sem opnast niður."/>
          <p:cNvPicPr>
            <a:picLocks noGrp="1" noChangeAspect="1"/>
          </p:cNvPicPr>
          <p:nvPr/>
        </p:nvPicPr>
        <p:blipFill>
          <a:blip r:embed="rId3"/>
          <a:stretch>
            <a:fillRect/>
          </a:stretch>
        </p:blipFill>
        <p:spPr bwMode="auto">
          <a:xfrm>
            <a:off x="3886200" y="952500"/>
            <a:ext cx="4432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gefinnar fleygboga sem opnast niður.</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3</a:t>
            </a:r>
            <a:r>
              <a:rPr lang="en-US" dirty="0">
                <a:solidFill>
                  <a:srgbClr val="548235"/>
                </a:solidFill>
              </a:rPr>
              <a:t> – Stikajöfnur</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𝑡</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d>
                                  <m:dPr>
                                    <m:ctrlPr>
                                      <a:rPr i="1">
                                        <a:latin typeface="Cambria Math" panose="02040503050406030204" pitchFamily="18" charset="0"/>
                                      </a:rPr>
                                    </m:ctrlPr>
                                  </m:dPr>
                                  <m:e>
                                    <m:r>
                                      <a:rPr>
                                        <a:latin typeface="Cambria Math" panose="02040503050406030204" pitchFamily="18" charset="0"/>
                                      </a:rPr>
                                      <m:t>𝑡</m:t>
                                    </m:r>
                                  </m:e>
                                </m:d>
                                <m:r>
                                  <a:rPr>
                                    <a:latin typeface="Cambria Math" panose="02040503050406030204" pitchFamily="18" charset="0"/>
                                  </a:rPr>
                                  <m:t>=2</m:t>
                                </m:r>
                                <m:r>
                                  <a:rPr>
                                    <a:latin typeface="Cambria Math" panose="02040503050406030204" pitchFamily="18" charset="0"/>
                                  </a:rPr>
                                  <m:t>𝑡</m:t>
                                </m:r>
                                <m:r>
                                  <a:rPr>
                                    <a:latin typeface="Cambria Math" panose="02040503050406030204" pitchFamily="18" charset="0"/>
                                  </a:rPr>
                                  <m:t>−5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d>
                                  <m:dPr>
                                    <m:ctrlPr>
                                      <a:rPr i="1">
                                        <a:latin typeface="Cambria Math" panose="02040503050406030204" pitchFamily="18" charset="0"/>
                                      </a:rPr>
                                    </m:ctrlPr>
                                  </m:dPr>
                                  <m:e>
                                    <m:r>
                                      <a:rPr>
                                        <a:latin typeface="Cambria Math" panose="02040503050406030204" pitchFamily="18" charset="0"/>
                                      </a:rPr>
                                      <m:t>𝑡</m:t>
                                    </m:r>
                                  </m:e>
                                </m:d>
                                <m:r>
                                  <a:rPr>
                                    <a:latin typeface="Cambria Math" panose="02040503050406030204" pitchFamily="18" charset="0"/>
                                  </a:rPr>
                                  <m:t>=−</m:t>
                                </m:r>
                                <m:r>
                                  <a:rPr>
                                    <a:latin typeface="Cambria Math" panose="02040503050406030204" pitchFamily="18" charset="0"/>
                                  </a:rPr>
                                  <m:t>𝑡</m:t>
                                </m:r>
                                <m:r>
                                  <a:rPr>
                                    <a:latin typeface="Cambria Math" panose="02040503050406030204" pitchFamily="18" charset="0"/>
                                  </a:rPr>
                                  <m:t>+3</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=2</m:t>
                                </m:r>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−5=−5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d>
                                  <m:dPr>
                                    <m:ctrlPr>
                                      <a:rPr i="1">
                                        <a:latin typeface="Cambria Math" panose="02040503050406030204" pitchFamily="18" charset="0"/>
                                      </a:rPr>
                                    </m:ctrlPr>
                                  </m:dPr>
                                  <m:e>
                                    <m:r>
                                      <a:rPr>
                                        <a:latin typeface="Cambria Math" panose="02040503050406030204" pitchFamily="18" charset="0"/>
                                      </a:rPr>
                                      <m:t>0</m:t>
                                    </m:r>
                                  </m:e>
                                </m:d>
                                <m:r>
                                  <a:rPr>
                                    <a:latin typeface="Cambria Math" panose="02040503050406030204" pitchFamily="18" charset="0"/>
                                  </a:rPr>
                                  <m:t>+3=3</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=2</m:t>
                                </m:r>
                                <m:d>
                                  <m:dPr>
                                    <m:ctrlPr>
                                      <a:rPr i="1">
                                        <a:latin typeface="Cambria Math" panose="02040503050406030204" pitchFamily="18" charset="0"/>
                                      </a:rPr>
                                    </m:ctrlPr>
                                  </m:dPr>
                                  <m:e>
                                    <m:r>
                                      <a:rPr>
                                        <a:latin typeface="Cambria Math" panose="02040503050406030204" pitchFamily="18" charset="0"/>
                                      </a:rPr>
                                      <m:t>1</m:t>
                                    </m:r>
                                  </m:e>
                                </m:d>
                                <m:r>
                                  <a:rPr>
                                    <a:latin typeface="Cambria Math" panose="02040503050406030204" pitchFamily="18" charset="0"/>
                                  </a:rPr>
                                  <m:t>−5=−3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d>
                                  <m:dPr>
                                    <m:ctrlPr>
                                      <a:rPr i="1">
                                        <a:latin typeface="Cambria Math" panose="02040503050406030204" pitchFamily="18" charset="0"/>
                                      </a:rPr>
                                    </m:ctrlPr>
                                  </m:dPr>
                                  <m:e>
                                    <m:r>
                                      <a:rPr>
                                        <a:latin typeface="Cambria Math" panose="02040503050406030204" pitchFamily="18" charset="0"/>
                                      </a:rPr>
                                      <m:t>1</m:t>
                                    </m:r>
                                  </m:e>
                                </m:d>
                                <m:r>
                                  <a:rPr>
                                    <a:latin typeface="Cambria Math" panose="02040503050406030204" pitchFamily="18" charset="0"/>
                                  </a:rPr>
                                  <m:t>+3=2</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=2</m:t>
                                </m:r>
                                <m:d>
                                  <m:dPr>
                                    <m:ctrlPr>
                                      <a:rPr i="1">
                                        <a:latin typeface="Cambria Math" panose="02040503050406030204" pitchFamily="18" charset="0"/>
                                      </a:rPr>
                                    </m:ctrlPr>
                                  </m:dPr>
                                  <m:e>
                                    <m:r>
                                      <a:rPr>
                                        <a:latin typeface="Cambria Math" panose="02040503050406030204" pitchFamily="18" charset="0"/>
                                      </a:rPr>
                                      <m:t>2</m:t>
                                    </m:r>
                                  </m:e>
                                </m:d>
                                <m:r>
                                  <a:rPr>
                                    <a:latin typeface="Cambria Math" panose="02040503050406030204" pitchFamily="18" charset="0"/>
                                  </a:rPr>
                                  <m:t>−5=−1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d>
                                  <m:dPr>
                                    <m:ctrlPr>
                                      <a:rPr i="1">
                                        <a:latin typeface="Cambria Math" panose="02040503050406030204" pitchFamily="18" charset="0"/>
                                      </a:rPr>
                                    </m:ctrlPr>
                                  </m:dPr>
                                  <m:e>
                                    <m:r>
                                      <a:rPr>
                                        <a:latin typeface="Cambria Math" panose="02040503050406030204" pitchFamily="18" charset="0"/>
                                      </a:rPr>
                                      <m:t>2</m:t>
                                    </m:r>
                                  </m:e>
                                </m:d>
                                <m:r>
                                  <a:rPr>
                                    <a:latin typeface="Cambria Math" panose="02040503050406030204" pitchFamily="18" charset="0"/>
                                  </a:rPr>
                                  <m:t>+3=1</m:t>
                                </m:r>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=2</m:t>
                                </m:r>
                                <m:d>
                                  <m:dPr>
                                    <m:ctrlPr>
                                      <a:rPr i="1">
                                        <a:latin typeface="Cambria Math" panose="02040503050406030204" pitchFamily="18" charset="0"/>
                                      </a:rPr>
                                    </m:ctrlPr>
                                  </m:dPr>
                                  <m:e>
                                    <m:r>
                                      <a:rPr>
                                        <a:latin typeface="Cambria Math" panose="02040503050406030204" pitchFamily="18" charset="0"/>
                                      </a:rPr>
                                      <m:t>3</m:t>
                                    </m:r>
                                  </m:e>
                                </m:d>
                                <m:r>
                                  <a:rPr>
                                    <a:latin typeface="Cambria Math" panose="02040503050406030204" pitchFamily="18" charset="0"/>
                                  </a:rPr>
                                  <m:t>−5=1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d>
                                  <m:dPr>
                                    <m:ctrlPr>
                                      <a:rPr i="1">
                                        <a:latin typeface="Cambria Math" panose="02040503050406030204" pitchFamily="18" charset="0"/>
                                      </a:rPr>
                                    </m:ctrlPr>
                                  </m:dPr>
                                  <m:e>
                                    <m:r>
                                      <a:rPr>
                                        <a:latin typeface="Cambria Math" panose="02040503050406030204" pitchFamily="18" charset="0"/>
                                      </a:rPr>
                                      <m:t>3</m:t>
                                    </m:r>
                                  </m:e>
                                </m:d>
                                <m:r>
                                  <a:rPr>
                                    <a:latin typeface="Cambria Math" panose="02040503050406030204" pitchFamily="18" charset="0"/>
                                  </a:rPr>
                                  <m:t>+3=0</m:t>
                                </m:r>
                              </m:oMath>
                            </m:oMathPara>
                          </a14:m>
                          <a:endParaRP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=2</m:t>
                                </m:r>
                                <m:d>
                                  <m:dPr>
                                    <m:ctrlPr>
                                      <a:rPr i="1">
                                        <a:latin typeface="Cambria Math" panose="02040503050406030204" pitchFamily="18" charset="0"/>
                                      </a:rPr>
                                    </m:ctrlPr>
                                  </m:dPr>
                                  <m:e>
                                    <m:r>
                                      <a:rPr>
                                        <a:latin typeface="Cambria Math" panose="02040503050406030204" pitchFamily="18" charset="0"/>
                                      </a:rPr>
                                      <m:t>4</m:t>
                                    </m:r>
                                  </m:e>
                                </m:d>
                                <m:r>
                                  <a:rPr>
                                    <a:latin typeface="Cambria Math" panose="02040503050406030204" pitchFamily="18" charset="0"/>
                                  </a:rPr>
                                  <m:t>−5=3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r>
                                  <a:rPr>
                                    <a:latin typeface="Cambria Math" panose="02040503050406030204" pitchFamily="18" charset="0"/>
                                  </a:rPr>
                                  <m:t>=−</m:t>
                                </m:r>
                                <m:d>
                                  <m:dPr>
                                    <m:ctrlPr>
                                      <a:rPr i="1">
                                        <a:latin typeface="Cambria Math" panose="02040503050406030204" pitchFamily="18" charset="0"/>
                                      </a:rPr>
                                    </m:ctrlPr>
                                  </m:dPr>
                                  <m:e>
                                    <m:r>
                                      <a:rPr>
                                        <a:latin typeface="Cambria Math" panose="02040503050406030204" pitchFamily="18" charset="0"/>
                                      </a:rPr>
                                      <m:t>4</m:t>
                                    </m:r>
                                  </m:e>
                                </m:d>
                                <m:r>
                                  <a:rPr>
                                    <a:latin typeface="Cambria Math" panose="02040503050406030204" pitchFamily="18" charset="0"/>
                                  </a:rPr>
                                  <m:t>+3=−1</m:t>
                                </m:r>
                              </m:oMath>
                            </m:oMathPara>
                          </a14:m>
                          <a:endParaRPr/>
                        </a:p>
                      </a:txBody>
                      <a:tcPr/>
                    </a:tc>
                    <a:extLst>
                      <a:ext uri="{0D108BD9-81ED-4DB2-BD59-A6C34878D82A}">
                        <a16:rowId xmlns:a16="http://schemas.microsoft.com/office/drawing/2014/main" val="10005"/>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2194560"/>
              </a:xfrm>
              <a:prstGeom prst="rect">
                <a:avLst/>
              </a:prstGeom>
            </p:spPr>
          </p:pic>
        </mc:Fallback>
      </mc:AlternateContent>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Stikajöfnur</a:t>
            </a:r>
            <a:endParaRPr dirty="0"/>
          </a:p>
        </p:txBody>
      </p:sp>
      <p:pic>
        <p:nvPicPr>
          <p:cNvPr id="3" name="Picture 1" descr="Three graphs side by side. (A) has the horizontal position over time, (B) has the vertical position over time, and (C) has the position of the object in the plane at time t. See caption for more information."/>
          <p:cNvPicPr>
            <a:picLocks noGrp="1" noChangeAspect="1"/>
          </p:cNvPicPr>
          <p:nvPr/>
        </p:nvPicPr>
        <p:blipFill>
          <a:blip r:embed="rId3"/>
          <a:stretch>
            <a:fillRect/>
          </a:stretch>
        </p:blipFill>
        <p:spPr bwMode="auto">
          <a:xfrm>
            <a:off x="609600" y="1295400"/>
            <a:ext cx="10972800" cy="3975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 Graf af x sem falli af t sýnir lárétta staðsetningu með tíma. (b) Graf af y sem falli af t sýnir lóðrétta staðsetningu með tíma. (c) Graf af y sem falli af x sýnir staðsetningu hlutarins í planinu á tímanum t.</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Stikajöfnur</a:t>
            </a:r>
            <a:endParaRPr dirty="0"/>
          </a:p>
        </p:txBody>
      </p:sp>
      <p:pic>
        <p:nvPicPr>
          <p:cNvPr id="3" name="Picture 1" descr="Graf gefins fleygboga sem opnast til hægri."/>
          <p:cNvPicPr>
            <a:picLocks noGrp="1" noChangeAspect="1"/>
          </p:cNvPicPr>
          <p:nvPr/>
        </p:nvPicPr>
        <p:blipFill>
          <a:blip r:embed="rId3"/>
          <a:stretch>
            <a:fillRect/>
          </a:stretch>
        </p:blipFill>
        <p:spPr bwMode="auto">
          <a:xfrm>
            <a:off x="1447800" y="952500"/>
            <a:ext cx="9309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gefins fleygboga sem opnast til hægri.</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Stikajöfnur</a:t>
            </a:r>
            <a:endParaRPr dirty="0"/>
          </a:p>
        </p:txBody>
      </p:sp>
      <p:pic>
        <p:nvPicPr>
          <p:cNvPr id="3" name="Picture 1" descr="Graph of the parametric equation with domain restricted to t&gt;0, and a graph of that parametric equation in polar coordinates with domain only restricted to x not equal to 0. The Cartesian coordinate version has an extra reflection of the function across the origin in Q 3 (original was just in Q 1)."/>
          <p:cNvPicPr>
            <a:picLocks noGrp="1" noChangeAspect="1"/>
          </p:cNvPicPr>
          <p:nvPr/>
        </p:nvPicPr>
        <p:blipFill>
          <a:blip r:embed="rId3"/>
          <a:stretch>
            <a:fillRect/>
          </a:stretch>
        </p:blipFill>
        <p:spPr bwMode="auto">
          <a:xfrm>
            <a:off x="1981200" y="952500"/>
            <a:ext cx="8216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stikarjöfnunnar þegar skilgreiningarmengið er takmarkað við t&gt;0 og graf sömu stikarjöfnu í pólhnitum þegar aðeins er gert ráð fyrir að x sé ekki 0. Útgáfan í kartesískum hnitum inniheldur auk þess speglun fallsins um upphafspunktinn í 3. fjórðungi (upprunalega grafið var aðeins í 1. fjórðungi).</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Stikajöfnur</a:t>
            </a:r>
            <a:endParaRPr dirty="0"/>
          </a:p>
        </p:txBody>
      </p:sp>
      <p:pic>
        <p:nvPicPr>
          <p:cNvPr id="3" name="Picture 1" descr="Graf gefins sporbaugs með miðju í (0,0)."/>
          <p:cNvPicPr>
            <a:picLocks noGrp="1" noChangeAspect="1"/>
          </p:cNvPicPr>
          <p:nvPr/>
        </p:nvPicPr>
        <p:blipFill>
          <a:blip r:embed="rId3"/>
          <a:stretch>
            <a:fillRect/>
          </a:stretch>
        </p:blipFill>
        <p:spPr bwMode="auto">
          <a:xfrm>
            <a:off x="2997200" y="952500"/>
            <a:ext cx="619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gefins sporbaugs með miðju í (0,0).</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Stikajöfnur</a:t>
            </a:r>
            <a:endParaRPr dirty="0"/>
          </a:p>
        </p:txBody>
      </p:sp>
      <p:pic>
        <p:nvPicPr>
          <p:cNvPr id="3" name="Picture 1" descr="Graf sama fleygboga, annars vegar gefins með stikarjöfnum og hins vegar í rétthyrndum hnitum – gröfin eru eins!"/>
          <p:cNvPicPr>
            <a:picLocks noGrp="1" noChangeAspect="1"/>
          </p:cNvPicPr>
          <p:nvPr/>
        </p:nvPicPr>
        <p:blipFill>
          <a:blip r:embed="rId3"/>
          <a:stretch>
            <a:fillRect/>
          </a:stretch>
        </p:blipFill>
        <p:spPr bwMode="auto">
          <a:xfrm>
            <a:off x="1854200" y="952500"/>
            <a:ext cx="847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sama fleygboga, annars vegar gefins með stikarjöfnum og hins vegar í rétthyrndum hnitum – gröfin eru eins!</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8.7 Stikajöfnur: gröf</a:t>
            </a:r>
          </a:p>
        </p:txBody>
      </p:sp>
      <p:sp>
        <p:nvSpPr>
          <p:cNvPr id="3" name="Content Placeholder 2"/>
          <p:cNvSpPr>
            <a:spLocks noGrp="1"/>
          </p:cNvSpPr>
          <p:nvPr>
            <p:ph idx="1"/>
          </p:nvPr>
        </p:nvSpPr>
        <p:spPr/>
        <p:txBody>
          <a:bodyPr/>
          <a:lstStyle/>
          <a:p>
            <a:pPr marL="0" lvl="0" indent="0">
              <a:buNone/>
            </a:pPr>
            <a:r>
              <a:rPr b="1"/>
              <a:t>Námsmarkmið</a:t>
            </a:r>
          </a:p>
          <a:p>
            <a:pPr lvl="0"/>
            <a:r>
              <a:rPr/>
              <a:t>Teikna ferla í plani sem lýst er með stikarjöfnum með því að merkja inn punkta.</a:t>
            </a:r>
          </a:p>
          <a:p>
            <a:pPr lvl="0"/>
            <a:r>
              <a:rPr/>
              <a:t>Teikna gröf stikarjafna.</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Stikajöfnur: gröf</a:t>
            </a:r>
            <a:endParaRPr dirty="0"/>
          </a:p>
        </p:txBody>
      </p:sp>
      <p:pic>
        <p:nvPicPr>
          <p:cNvPr id="3" name="Picture 1" descr="Photo of a baseball batter swinging."/>
          <p:cNvPicPr>
            <a:picLocks noGrp="1" noChangeAspect="1"/>
          </p:cNvPicPr>
          <p:nvPr/>
        </p:nvPicPr>
        <p:blipFill>
          <a:blip r:embed="rId3"/>
          <a:stretch>
            <a:fillRect/>
          </a:stretch>
        </p:blipFill>
        <p:spPr bwMode="auto">
          <a:xfrm>
            <a:off x="2679700" y="952500"/>
            <a:ext cx="6832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Nota má stikajöfnur til að lýsa ferli kasthlutar. (mynd: Paul Kreher, Flickr)</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Stikajöfnur: gröf</a:t>
            </a:r>
            <a:endParaRPr dirty="0"/>
          </a:p>
        </p:txBody>
      </p:sp>
      <p:pic>
        <p:nvPicPr>
          <p:cNvPr id="3" name="Picture 1" descr="Table showing values of t, x(t), and y(t) for the functions x(t) = t² + 1 and y(t) = 2 + t:&#10;&#10;t = −5 → x(t) = 26, y(t) = −3&#10;t = −4 → x(t) = 17, y(t) = −2&#10;t = −3 → x(t) = 10, y(t) = −1&#10;t = −2 → x(t) = 5, y(t) = 0&#10;t = −1 → x(t) = 2, y(t) = 1&#10;t = 0 → x(t) = 1, y(t) = 2&#10;t = 1 → x(t) = 2, y(t) = 3&#10;t = 2 → x(t) = 5, y(t) = 4&#10;t = 3 → x(t) = 10, y(t) = 5&#10;t = 4 → x(t) = 17, y(t) = 6&#10;t = 5 → x(t) = 26, y(t) = 7&#10;"/>
          <p:cNvPicPr>
            <a:picLocks noGrp="1" noChangeAspect="1"/>
          </p:cNvPicPr>
          <p:nvPr/>
        </p:nvPicPr>
        <p:blipFill>
          <a:blip r:embed="rId2"/>
          <a:stretch>
            <a:fillRect/>
          </a:stretch>
        </p:blipFill>
        <p:spPr bwMode="auto">
          <a:xfrm>
            <a:off x="4318000" y="952500"/>
            <a:ext cx="3556000" cy="5168900"/>
          </a:xfrm>
          <a:prstGeom prst="rect">
            <a:avLst/>
          </a:prstGeom>
          <a:noFill/>
          <a:ln w="9525">
            <a:noFill/>
            <a:headEnd/>
            <a:tailEnd/>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Stikajöfnur: gröf</a:t>
            </a:r>
            <a:endParaRPr dirty="0"/>
          </a:p>
        </p:txBody>
      </p:sp>
      <p:pic>
        <p:nvPicPr>
          <p:cNvPr id="3" name="Picture 1" descr="Graf gefins fleygboga sem opnast til hægri."/>
          <p:cNvPicPr>
            <a:picLocks noGrp="1" noChangeAspect="1"/>
          </p:cNvPicPr>
          <p:nvPr/>
        </p:nvPicPr>
        <p:blipFill>
          <a:blip r:embed="rId3"/>
          <a:stretch>
            <a:fillRect/>
          </a:stretch>
        </p:blipFill>
        <p:spPr bwMode="auto">
          <a:xfrm>
            <a:off x="2997200" y="952500"/>
            <a:ext cx="619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gefins fleygboga sem opnast til hægri.</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Stikajöfnur: gröf</a:t>
            </a:r>
            <a:endParaRPr dirty="0"/>
          </a:p>
        </p:txBody>
      </p:sp>
      <p:pic>
        <p:nvPicPr>
          <p:cNvPr id="3" name="Picture 1" descr="Table showing values of t along with x = 2 cos t and y = 4 sin t for key angles from 0 to 2π:&#10;&#10;t = 0&#10;x = 2 cos(0) = 2&#10;y = 4 sin(0) = 0&#10;&#10;t = π/6&#10;x = 2 cos(π/6) = √3&#10;y = 4 sin(π/6) = 2&#10;&#10;t = π/3&#10;x = 2 cos(π/3) = 1&#10;y = 4 sin(π/3) = 2√3&#10;&#10;t = π/2&#10;x = 2 cos(π/2) = 0&#10;y = 4 sin(π/2) = 4&#10;&#10;t = 2π/3&#10;x = 2 cos(2π/3) = −1&#10;y = 4 sin(2π/3) = 2√3&#10;&#10;t = 5π/6&#10;x = 2 cos(5π/6) = −√3&#10;y = 4 sin(5π/6) = 2&#10;&#10;t = π&#10;x = 2 cos(π) = −2&#10;y = 4 sin(π) = 0&#10;&#10;t = 7π/6&#10;x = 2 cos(7π/6) = −√3&#10;y = 4 sin(7π/6) = −2&#10;&#10;t = 4π/3&#10;x = 2 cos(4π/3) = −1&#10;y = 4 sin(4π/3) = −2√3&#10;&#10;t = 3π/2&#10;x = 2 cos(3π/2) = 0&#10;y = 4 sin(3π/2) = −4&#10;&#10;t = 5π/3&#10;x = 2 cos(5π/3) = 1&#10;y = 4 sin(5π/3) = −2√3&#10;&#10;t = 11π/6&#10;x = 2 cos(11π/6) = √3&#10;y = 4 sin(11π/6) = −2&#10;&#10;t = 2π&#10;x = 2 cos(2π) = 2&#10;y = 4 sin(2π) = 0&#10;"/>
          <p:cNvPicPr>
            <a:picLocks noGrp="1" noChangeAspect="1"/>
          </p:cNvPicPr>
          <p:nvPr/>
        </p:nvPicPr>
        <p:blipFill>
          <a:blip r:embed="rId2"/>
          <a:stretch>
            <a:fillRect/>
          </a:stretch>
        </p:blipFill>
        <p:spPr bwMode="auto">
          <a:xfrm>
            <a:off x="4165600" y="952500"/>
            <a:ext cx="3848100" cy="5168900"/>
          </a:xfrm>
          <a:prstGeom prst="rect">
            <a:avLst/>
          </a:prstGeom>
          <a:noFill/>
          <a:ln w="9525">
            <a:noFill/>
            <a:headEnd/>
            <a:tailEnd/>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Stikajöfnur: gröf</a:t>
            </a:r>
            <a:endParaRPr dirty="0"/>
          </a:p>
        </p:txBody>
      </p:sp>
      <p:pic>
        <p:nvPicPr>
          <p:cNvPr id="3" name="Picture 1" descr="Graf gefnu jafnanna – lóðréttur sporbaugur."/>
          <p:cNvPicPr>
            <a:picLocks noGrp="1" noChangeAspect="1"/>
          </p:cNvPicPr>
          <p:nvPr/>
        </p:nvPicPr>
        <p:blipFill>
          <a:blip r:embed="rId3"/>
          <a:stretch>
            <a:fillRect/>
          </a:stretch>
        </p:blipFill>
        <p:spPr bwMode="auto">
          <a:xfrm>
            <a:off x="3721100" y="952500"/>
            <a:ext cx="476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gefnu jafnanna – lóðréttur sporbaugur.</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3</a:t>
            </a:r>
            <a:r>
              <a:rPr lang="en-US" dirty="0">
                <a:solidFill>
                  <a:srgbClr val="548235"/>
                </a:solidFill>
              </a:rPr>
              <a:t> – Stikajöfnur: gröf</a:t>
            </a:r>
            <a:endParaRPr dirty="0"/>
          </a:p>
        </p:txBody>
      </p:sp>
      <p:pic>
        <p:nvPicPr>
          <p:cNvPr id="3" name="Picture 1" descr="Table listing values of t along with x = 5 cos t and y = 2 sin t, using approximate decimal values:&#10;&#10;t = 0&#10;x = 5 cos(0) = 5&#10;y = 2 sin(0) = 0&#10;&#10;t = 1&#10;x = 5 cos(1) ≈ 2.7&#10;y = 2 sin(1) ≈ 1.7&#10;&#10;t = 2&#10;x = 5 cos(2) ≈ –2.1&#10;y = 2 sin(2) ≈ 1.8&#10;&#10;t = 3&#10;x = 5 cos(3) ≈ –4.95&#10;y = 2 sin(3) ≈ 0.28&#10;&#10;t = 4&#10;x = 5 cos(4) ≈ –3.3&#10;y = 2 sin(4) ≈ –1.5&#10;&#10;t = 5&#10;x = 5 cos(5) ≈ 1.4&#10;y = 2 sin(5) ≈ –1.9&#10;&#10;t = –1&#10;x = 5 cos(–1) ≈ 2.7&#10;y = 2 sin(–1) ≈ –1.7&#10;&#10;t = –2&#10;x = 5 cos(–2) ≈ –2.1&#10;y = 2 sin(–2) ≈ –1.8&#10;&#10;t = –3&#10;x = 5 cos(–3) ≈ –4.95&#10;y = 2 sin(–3) ≈ –0.28&#10;&#10;t = –4&#10;x = 5 cos(–4) ≈ –3.3&#10;y = 2 sin(–4) ≈ 1.5&#10;&#10;t = –5&#10;x = 5 cos(–5) ≈ 1.4&#10;y = 2 sin(–5) ≈ 1.9&#10;"/>
          <p:cNvPicPr>
            <a:picLocks noGrp="1" noChangeAspect="1"/>
          </p:cNvPicPr>
          <p:nvPr/>
        </p:nvPicPr>
        <p:blipFill>
          <a:blip r:embed="rId2"/>
          <a:stretch>
            <a:fillRect/>
          </a:stretch>
        </p:blipFill>
        <p:spPr bwMode="auto">
          <a:xfrm>
            <a:off x="3657600" y="952500"/>
            <a:ext cx="4889500" cy="5168900"/>
          </a:xfrm>
          <a:prstGeom prst="rect">
            <a:avLst/>
          </a:prstGeom>
          <a:noFill/>
          <a:ln w="9525">
            <a:noFill/>
            <a:headEnd/>
            <a:tailEnd/>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Stikajöfnur: gröf</a:t>
            </a:r>
            <a:endParaRPr dirty="0"/>
          </a:p>
        </p:txBody>
      </p:sp>
      <p:pic>
        <p:nvPicPr>
          <p:cNvPr id="3" name="Picture 1" descr="Graf gefins sporbaugs með stikarjöfnum og í rétthyrndum hnitum – báðar myndir sýna sama grafið."/>
          <p:cNvPicPr>
            <a:picLocks noGrp="1" noChangeAspect="1"/>
          </p:cNvPicPr>
          <p:nvPr/>
        </p:nvPicPr>
        <p:blipFill>
          <a:blip r:embed="rId3"/>
          <a:stretch>
            <a:fillRect/>
          </a:stretch>
        </p:blipFill>
        <p:spPr bwMode="auto">
          <a:xfrm>
            <a:off x="609600" y="1651000"/>
            <a:ext cx="10972800" cy="3263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gefins sporbaugs með stikarjöfnum og í rétthyrndum hnitum – báðar myndir sýna sama grafið.</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Stikajöfnur: gröf</a:t>
            </a:r>
            <a:endParaRPr dirty="0"/>
          </a:p>
        </p:txBody>
      </p:sp>
      <p:pic>
        <p:nvPicPr>
          <p:cNvPr id="3" name="Picture 1" descr="Gröf beggja framsetninga sporbaugsins lögð hvort yfir annað sýna að grafið er hið sama, hvort sem hann er gefinn með stikarjöfnum eða í rétthyrndum hnitum."/>
          <p:cNvPicPr>
            <a:picLocks noGrp="1" noChangeAspect="1"/>
          </p:cNvPicPr>
          <p:nvPr/>
        </p:nvPicPr>
        <p:blipFill>
          <a:blip r:embed="rId3"/>
          <a:stretch>
            <a:fillRect/>
          </a:stretch>
        </p:blipFill>
        <p:spPr bwMode="auto">
          <a:xfrm>
            <a:off x="2184400" y="952500"/>
            <a:ext cx="7823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Gröf beggja framsetninga sporbaugsins lögð hvort yfir annað sýna að grafið er hið sama, hvort sem hann er gefinn með stikarjöfnum eða í rétthyrndum hnitum.</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Stikajöfnur: gröf</a:t>
            </a:r>
            <a:endParaRPr dirty="0"/>
          </a:p>
        </p:txBody>
      </p:sp>
      <p:pic>
        <p:nvPicPr>
          <p:cNvPr id="3" name="Picture 1" descr="Gröf beggja framsetninga hins gefna falls lögð hvort yfir annað sýna að grafið er hið sama, hvort sem fallið er gefið með stikarjöfnum eða í rétthyrndum hnitum."/>
          <p:cNvPicPr>
            <a:picLocks noGrp="1" noChangeAspect="1"/>
          </p:cNvPicPr>
          <p:nvPr/>
        </p:nvPicPr>
        <p:blipFill>
          <a:blip r:embed="rId3"/>
          <a:stretch>
            <a:fillRect/>
          </a:stretch>
        </p:blipFill>
        <p:spPr bwMode="auto">
          <a:xfrm>
            <a:off x="2184400" y="952500"/>
            <a:ext cx="7810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Gröf beggja framsetninga hins gefna falls lögð hvort yfir annað sýna að grafið er hið sama, hvort sem fallið er gefið með stikarjöfnum eða í rétthyrndum hnitum.</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Stikajöfnur: gröf</a:t>
            </a:r>
            <a:endParaRPr dirty="0"/>
          </a:p>
        </p:txBody>
      </p:sp>
      <p:pic>
        <p:nvPicPr>
          <p:cNvPr id="3" name="Picture 1" descr="Ferill slegins bolta hefst við sláttumanninn í upphafspunktinum. Braut boltans er breiður fleygbogi sem opnast niður. Útivallargirðingin er 10 fet á hæð og stendur undir braut boltans."/>
          <p:cNvPicPr>
            <a:picLocks noGrp="1" noChangeAspect="1"/>
          </p:cNvPicPr>
          <p:nvPr/>
        </p:nvPicPr>
        <p:blipFill>
          <a:blip r:embed="rId3"/>
          <a:stretch>
            <a:fillRect/>
          </a:stretch>
        </p:blipFill>
        <p:spPr bwMode="auto">
          <a:xfrm>
            <a:off x="1866900" y="952500"/>
            <a:ext cx="8445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Ferill slegins bolta hefst við sláttumanninn í upphafspunktinum. Braut boltans er breiður fleygbogi sem opnast niður. Útivallargirðingin er 10 fet á hæð og stendur undir braut boltans.</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8.8 Vigrar (1 af 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lvl="0" indent="0">
                  <a:buNone/>
                </a:pPr>
                <a:r>
                  <a:rPr b="1"/>
                  <a:t>Námsmarkmið</a:t>
                </a:r>
              </a:p>
              <a:p>
                <a:pPr lvl="0"/>
                <a:r>
                  <a:t> Skoða vigra rúmfræðilega.</a:t>
                </a:r>
              </a:p>
              <a:p>
                <a:pPr lvl="0"/>
                <a:r>
                  <a:t> Finna stærð og stefnu vigurs.</a:t>
                </a:r>
              </a:p>
              <a:p>
                <a:pPr lvl="0"/>
                <a:r>
                  <a:t> Leggja saman vigra og margfalda þá með tölu.</a:t>
                </a:r>
              </a:p>
              <a:p>
                <a:pPr lvl="0"/>
                <a:r>
                  <a:t> Finna þáttaframsetningu vigurs.</a:t>
                </a:r>
              </a:p>
              <a:p>
                <a:pPr lvl="0"/>
                <a:r>
                  <a:t> Finna einingarvigur í stefnu  </a:t>
                </a:r>
                <a14:m>
                  <m:oMath xmlns:m="http://schemas.openxmlformats.org/officeDocument/2006/math">
                    <m:r>
                      <a:rPr>
                        <a:latin typeface="Cambria Math" panose="02040503050406030204" pitchFamily="18" charset="0"/>
                      </a:rPr>
                      <m:t>𝐯</m:t>
                    </m:r>
                  </m:oMath>
                </a14:m>
                <a:r>
                  <a:t>.</a:t>
                </a:r>
              </a:p>
              <a:p>
                <a:pPr lvl="0"/>
                <a:r>
                  <a:t> Reikna með vigra út frá grunnvigrunum  </a:t>
                </a:r>
                <a14:m>
                  <m:oMath xmlns:m="http://schemas.openxmlformats.org/officeDocument/2006/math">
                    <m:r>
                      <a:rPr>
                        <a:latin typeface="Cambria Math" panose="02040503050406030204" pitchFamily="18" charset="0"/>
                      </a:rPr>
                      <m:t>𝐢</m:t>
                    </m:r>
                  </m:oMath>
                </a14:m>
                <a:r>
                  <a:t>  og  </a:t>
                </a:r>
                <a14:m>
                  <m:oMath xmlns:m="http://schemas.openxmlformats.org/officeDocument/2006/math">
                    <m:r>
                      <a:rPr>
                        <a:latin typeface="Cambria Math" panose="02040503050406030204" pitchFamily="18" charset="0"/>
                      </a:rPr>
                      <m:t>𝐣</m:t>
                    </m:r>
                  </m:oMath>
                </a14:m>
                <a: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a:stretch>
              </a:blipFill>
            </p:spPr>
            <p:txBody>
              <a:bodyPr/>
              <a:lstStyle/>
              <a:p>
                <a:r>
                  <a:rPr lang="en-US">
                    <a:noFill/>
                  </a:rPr>
                  <a:t> </a:t>
                </a:r>
              </a:p>
            </p:txBody>
          </p:sp>
        </mc:Fallback>
      </mc:AlternateContent>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8.8 Vigrar (2 af 2)</a:t>
            </a:r>
          </a:p>
        </p:txBody>
      </p:sp>
      <p:sp>
        <p:nvSpPr>
          <p:cNvPr id="3" name="Content Placeholder 2"/>
          <p:cNvSpPr>
            <a:spLocks noGrp="1"/>
          </p:cNvSpPr>
          <p:nvPr>
            <p:ph idx="1"/>
          </p:nvPr>
        </p:nvSpPr>
        <p:spPr/>
        <p:txBody>
          <a:bodyPr/>
          <a:lstStyle/>
          <a:p>
            <a:pPr marL="0" lvl="0" indent="0">
              <a:buNone/>
            </a:pPr>
            <a:r>
              <a:rPr b="1"/>
              <a:t>Námsmarkmið</a:t>
            </a:r>
          </a:p>
          <a:p>
            <a:pPr lvl="0"/>
            <a:r>
              <a:rPr/>
              <a:t> Finna innfeldi tveggja vigra.</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Vigrar</a:t>
            </a:r>
            <a:endParaRPr dirty="0"/>
          </a:p>
        </p:txBody>
      </p:sp>
      <p:pic>
        <p:nvPicPr>
          <p:cNvPr id="3" name="Picture 1" descr="Image of a plan flying SE at 140 degrees and the north wind blowing"/>
          <p:cNvPicPr>
            <a:picLocks noGrp="1" noChangeAspect="1"/>
          </p:cNvPicPr>
          <p:nvPr/>
        </p:nvPicPr>
        <p:blipFill>
          <a:blip r:embed="rId3"/>
          <a:stretch>
            <a:fillRect/>
          </a:stretch>
        </p:blipFill>
        <p:spPr bwMode="auto">
          <a:xfrm>
            <a:off x="4038600" y="952500"/>
            <a:ext cx="4127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flugvél sem flýgur í suðausturátt með stefnuhornið 140 gráður á meðan norðanátt blæs </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Vigrar</a:t>
            </a:r>
            <a:endParaRPr dirty="0"/>
          </a:p>
        </p:txBody>
      </p:sp>
      <p:pic>
        <p:nvPicPr>
          <p:cNvPr id="3" name="Picture 1" descr="Hnitamynd af upphaflega vigrinum CD í bláum lit og staðsetningarvigrinum AB í appelsínugulum lit, sem liggur frá upphafspunktinum."/>
          <p:cNvPicPr>
            <a:picLocks noGrp="1" noChangeAspect="1"/>
          </p:cNvPicPr>
          <p:nvPr/>
        </p:nvPicPr>
        <p:blipFill>
          <a:blip r:embed="rId3"/>
          <a:stretch>
            <a:fillRect/>
          </a:stretch>
        </p:blipFill>
        <p:spPr bwMode="auto">
          <a:xfrm>
            <a:off x="2184400" y="952500"/>
            <a:ext cx="7823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Hnitamynd af upphaflega vigrinum CD í bláum lit og staðsetningarvigrinum AB í appelsínugulum lit, sem liggur frá upphafspunktinum.</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Vigrar</a:t>
            </a:r>
            <a:endParaRPr dirty="0"/>
          </a:p>
        </p:txBody>
      </p:sp>
      <p:pic>
        <p:nvPicPr>
          <p:cNvPr id="3" name="Picture 1" descr="Hnitamynd af upphaflega vigrinum í bláum lit og staðsetningarvigrinum í appelsínugulum lit, sem liggur frá upphafspunktinum."/>
          <p:cNvPicPr>
            <a:picLocks noGrp="1" noChangeAspect="1"/>
          </p:cNvPicPr>
          <p:nvPr/>
        </p:nvPicPr>
        <p:blipFill>
          <a:blip r:embed="rId3"/>
          <a:stretch>
            <a:fillRect/>
          </a:stretch>
        </p:blipFill>
        <p:spPr bwMode="auto">
          <a:xfrm>
            <a:off x="2844800" y="952500"/>
            <a:ext cx="650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Hnitamynd af upphaflega vigrinum í bláum lit og staðsetningarvigrinum í appelsínugulum lit, sem liggur frá upphafspunktinum.</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Vigrar</a:t>
            </a:r>
            <a:endParaRPr dirty="0"/>
          </a:p>
        </p:txBody>
      </p:sp>
      <p:pic>
        <p:nvPicPr>
          <p:cNvPr id="3" name="Picture 1" descr="Hnitamynd af gefnu vigrunum tveimur og sameiginlegum staðsetningarvigri þeirra."/>
          <p:cNvPicPr>
            <a:picLocks noGrp="1" noChangeAspect="1"/>
          </p:cNvPicPr>
          <p:nvPr/>
        </p:nvPicPr>
        <p:blipFill>
          <a:blip r:embed="rId3"/>
          <a:stretch>
            <a:fillRect/>
          </a:stretch>
        </p:blipFill>
        <p:spPr bwMode="auto">
          <a:xfrm>
            <a:off x="2641600" y="952500"/>
            <a:ext cx="692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Hnitamynd af gefnu vigrunum tveimur og sameiginlegum staðsetningarvigri þeirra.</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Vigrar</a:t>
            </a:r>
            <a:endParaRPr dirty="0"/>
          </a:p>
        </p:txBody>
      </p:sp>
      <p:pic>
        <p:nvPicPr>
          <p:cNvPr id="3" name="Picture 1" descr="Standard plot of a position vector (a,b) with magnitude |v| extending into Q1 at theta degrees."/>
          <p:cNvPicPr>
            <a:picLocks noGrp="1" noChangeAspect="1"/>
          </p:cNvPicPr>
          <p:nvPr/>
        </p:nvPicPr>
        <p:blipFill>
          <a:blip r:embed="rId3"/>
          <a:stretch>
            <a:fillRect/>
          </a:stretch>
        </p:blipFill>
        <p:spPr bwMode="auto">
          <a:xfrm>
            <a:off x="3048000" y="952500"/>
            <a:ext cx="6096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staðsetningarvigrinum (a,b), sem hefur stærðina |v| og stefnuhornið θ í fyrsta fjórðungi.</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Vigrar</a:t>
            </a:r>
            <a:endParaRPr dirty="0"/>
          </a:p>
        </p:txBody>
      </p:sp>
      <p:pic>
        <p:nvPicPr>
          <p:cNvPr id="3" name="Picture 1" descr="Mynd af staðsetningarvigri sem liggur frá upphafspunktinum inn í fjórða fjórðung og hefur stærðina 6√2."/>
          <p:cNvPicPr>
            <a:picLocks noGrp="1" noChangeAspect="1"/>
          </p:cNvPicPr>
          <p:nvPr/>
        </p:nvPicPr>
        <p:blipFill>
          <a:blip r:embed="rId3"/>
          <a:stretch>
            <a:fillRect/>
          </a:stretch>
        </p:blipFill>
        <p:spPr bwMode="auto">
          <a:xfrm>
            <a:off x="3606800" y="952500"/>
            <a:ext cx="497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staðsetningarvigri sem liggur frá upphafspunktinum inn í fjórða fjórðung og hefur stærðina 6√2.</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Vigrar</a:t>
            </a:r>
            <a:endParaRPr dirty="0"/>
          </a:p>
        </p:txBody>
      </p:sp>
      <p:pic>
        <p:nvPicPr>
          <p:cNvPr id="3" name="Picture 1" descr="Hnitamynd af gefnu vigrunum tveimur og sameiginlegum staðsetningarvigri þeirra."/>
          <p:cNvPicPr>
            <a:picLocks noGrp="1" noChangeAspect="1"/>
          </p:cNvPicPr>
          <p:nvPr/>
        </p:nvPicPr>
        <p:blipFill>
          <a:blip r:embed="rId3"/>
          <a:stretch>
            <a:fillRect/>
          </a:stretch>
        </p:blipFill>
        <p:spPr bwMode="auto">
          <a:xfrm>
            <a:off x="3263900" y="952500"/>
            <a:ext cx="5676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Hnitamynd af gefnu vigrunum tveimur og sameiginlegum staðsetningarvigri þeirra.</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Vigrar</a:t>
            </a:r>
            <a:endParaRPr dirty="0"/>
          </a:p>
        </p:txBody>
      </p:sp>
      <p:pic>
        <p:nvPicPr>
          <p:cNvPr id="3" name="Picture 1" descr="Diagrams of vector addition and subtraction."/>
          <p:cNvPicPr>
            <a:picLocks noGrp="1" noChangeAspect="1"/>
          </p:cNvPicPr>
          <p:nvPr/>
        </p:nvPicPr>
        <p:blipFill>
          <a:blip r:embed="rId3"/>
          <a:stretch>
            <a:fillRect/>
          </a:stretch>
        </p:blipFill>
        <p:spPr bwMode="auto">
          <a:xfrm>
            <a:off x="609600" y="1485900"/>
            <a:ext cx="10972800" cy="3606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Skýringarmyndir af samlagningu og frádrætti vigra. </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Vigrar</a:t>
            </a:r>
            <a:endParaRPr dirty="0"/>
          </a:p>
        </p:txBody>
      </p:sp>
      <p:pic>
        <p:nvPicPr>
          <p:cNvPr id="3" name="Picture 1" descr="Samlagning og frádráttur vigra sýnd með samsíðungum. Við samlagningu er grunnlínan u, hliðin v og hornalínan frá upphafspunkti grunnlínunnar að endapunkti hliðarinnar u+v. Við frádrátt er efri hliðin u, hliðin -v og hornalínan frá upphafspunkti efri hliðarinnar að endapunkti hliðarinnar u-v."/>
          <p:cNvPicPr>
            <a:picLocks noGrp="1" noChangeAspect="1"/>
          </p:cNvPicPr>
          <p:nvPr/>
        </p:nvPicPr>
        <p:blipFill>
          <a:blip r:embed="rId3"/>
          <a:stretch>
            <a:fillRect/>
          </a:stretch>
        </p:blipFill>
        <p:spPr bwMode="auto">
          <a:xfrm>
            <a:off x="609600" y="1714500"/>
            <a:ext cx="10972800" cy="3124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Samlagning og frádráttur vigra sýnd með samsíðungum. Við samlagningu er grunnlínan u, hliðin v og hornalínan frá upphafspunkti grunnlínunnar að endapunkti hliðarinnar u+v. Við frádrátt er efri hliðin u, hliðin -v og hornalínan frá upphafspunkti efri hliðarinnar að endapunkti hliðarinnar u-v.</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Vigrar</a:t>
            </a:r>
            <a:endParaRPr dirty="0"/>
          </a:p>
        </p:txBody>
      </p:sp>
      <p:pic>
        <p:nvPicPr>
          <p:cNvPr id="3" name="Picture 1" descr="Further diagrams of vector addition and subtraction."/>
          <p:cNvPicPr>
            <a:picLocks noGrp="1" noChangeAspect="1"/>
          </p:cNvPicPr>
          <p:nvPr/>
        </p:nvPicPr>
        <p:blipFill>
          <a:blip r:embed="rId3"/>
          <a:stretch>
            <a:fillRect/>
          </a:stretch>
        </p:blipFill>
        <p:spPr bwMode="auto">
          <a:xfrm>
            <a:off x="2095500" y="952500"/>
            <a:ext cx="7988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 Summa tveggja vigra (b) Mismunur tveggja vigra</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Vigrar</a:t>
            </a:r>
            <a:endParaRPr dirty="0"/>
          </a:p>
        </p:txBody>
      </p:sp>
      <p:pic>
        <p:nvPicPr>
          <p:cNvPr id="3" name="Picture 1" descr="Áhrif þess að margfalda vigur með tölu: 3v, v, ½v og −v. Vigurinn 3v er þrisvar sinnum lengri en v og ½v er helmingi styttri. Báðir stefna eins og v. Vigurinn −v hefur sömu stærð og v en gagnstæða stefnu."/>
          <p:cNvPicPr>
            <a:picLocks noGrp="1" noChangeAspect="1"/>
          </p:cNvPicPr>
          <p:nvPr/>
        </p:nvPicPr>
        <p:blipFill>
          <a:blip r:embed="rId3"/>
          <a:stretch>
            <a:fillRect/>
          </a:stretch>
        </p:blipFill>
        <p:spPr bwMode="auto">
          <a:xfrm>
            <a:off x="3822700" y="952500"/>
            <a:ext cx="4559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Áhrif þess að margfalda vigur með tölu: 3v, v, ½v og −v. Vigurinn 3v er þrisvar sinnum lengri en v og ½v er helmingi styttri. Báðir stefna eins og v. Vigurinn −v hefur sömu stærð og v en gagnstæða stefnu.</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Vigrar</a:t>
            </a:r>
            <a:endParaRPr dirty="0"/>
          </a:p>
        </p:txBody>
      </p:sp>
      <p:pic>
        <p:nvPicPr>
          <p:cNvPr id="3" name="Picture 1" descr="Skýringarmynd af vigri í staðalstöðu ásamt láréttum og lóðréttum þáttum hans."/>
          <p:cNvPicPr>
            <a:picLocks noGrp="1" noChangeAspect="1"/>
          </p:cNvPicPr>
          <p:nvPr/>
        </p:nvPicPr>
        <p:blipFill>
          <a:blip r:embed="rId3"/>
          <a:stretch>
            <a:fillRect/>
          </a:stretch>
        </p:blipFill>
        <p:spPr bwMode="auto">
          <a:xfrm>
            <a:off x="2171700" y="952500"/>
            <a:ext cx="7848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Skýringarmynd af vigri í staðalstöðu ásamt láréttum og lóðréttum þáttum hans.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Vigrar</a:t>
            </a:r>
            <a:endParaRPr dirty="0"/>
          </a:p>
        </p:txBody>
      </p:sp>
      <p:pic>
        <p:nvPicPr>
          <p:cNvPr id="3" name="Picture 1" descr="Skýringarmynd af vigri í staðalstöðu ásamt lárétta þættinum (4,0) og lóðrétta þættinum (0,2)."/>
          <p:cNvPicPr>
            <a:picLocks noGrp="1" noChangeAspect="1"/>
          </p:cNvPicPr>
          <p:nvPr/>
        </p:nvPicPr>
        <p:blipFill>
          <a:blip r:embed="rId3"/>
          <a:stretch>
            <a:fillRect/>
          </a:stretch>
        </p:blipFill>
        <p:spPr bwMode="auto">
          <a:xfrm>
            <a:off x="3492500" y="952500"/>
            <a:ext cx="5194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Skýringarmynd af vigri í staðalstöðu ásamt lárétta þættinum (4,0) og lóðrétta þættinum (0,2).</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Vigrar</a:t>
            </a:r>
            <a:endParaRPr dirty="0"/>
          </a:p>
        </p:txBody>
      </p:sp>
      <p:pic>
        <p:nvPicPr>
          <p:cNvPr id="3" name="Picture 1" descr="Hnitamynd sem sýnir einingarvigrana i=91,0) og j=(0,1)"/>
          <p:cNvPicPr>
            <a:picLocks noGrp="1" noChangeAspect="1"/>
          </p:cNvPicPr>
          <p:nvPr/>
        </p:nvPicPr>
        <p:blipFill>
          <a:blip r:embed="rId3"/>
          <a:stretch>
            <a:fillRect/>
          </a:stretch>
        </p:blipFill>
        <p:spPr bwMode="auto">
          <a:xfrm>
            <a:off x="3835400" y="952500"/>
            <a:ext cx="450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Hnitamynd sem sýnir einingarvigrana i=91,0) og j=(0,1)</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15</a:t>
            </a:r>
            <a:r>
              <a:rPr lang="en-US" dirty="0">
                <a:solidFill>
                  <a:srgbClr val="548235"/>
                </a:solidFill>
              </a:rPr>
              <a:t> – Vigrar</a:t>
            </a:r>
            <a:endParaRPr dirty="0"/>
          </a:p>
        </p:txBody>
      </p:sp>
      <p:pic>
        <p:nvPicPr>
          <p:cNvPr id="3" name="Picture 1" descr="Hnitamynd sem sýnir einingarvigurinn (-5/13, 12/13) í stefnu vigursins (-5, 12)"/>
          <p:cNvPicPr>
            <a:picLocks noGrp="1" noChangeAspect="1"/>
          </p:cNvPicPr>
          <p:nvPr/>
        </p:nvPicPr>
        <p:blipFill>
          <a:blip r:embed="rId3"/>
          <a:stretch>
            <a:fillRect/>
          </a:stretch>
        </p:blipFill>
        <p:spPr bwMode="auto">
          <a:xfrm>
            <a:off x="4216400" y="952500"/>
            <a:ext cx="3771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Hnitamynd sem sýnir einingarvigurinn (-5/13, 12/13) í stefnu vigursins (-5, 12)</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16</a:t>
            </a:r>
            <a:r>
              <a:rPr lang="en-US" dirty="0">
                <a:solidFill>
                  <a:srgbClr val="548235"/>
                </a:solidFill>
              </a:rPr>
              <a:t> – Vigrar</a:t>
            </a:r>
            <a:endParaRPr dirty="0"/>
          </a:p>
        </p:txBody>
      </p:sp>
      <p:pic>
        <p:nvPicPr>
          <p:cNvPr id="3" name="Picture 1" descr="Hnitamynd sem sýnir vigra í rétthyrndum hnitum með grunnvigrunum i og j. Staðsetningarvigurinn v liggur frá upphafspunktinum að punktinum (a, b) í fyrsta fjórðungi. Lárétti þátturinn ai og lóðrétti þátturinn bj eru sýndir."/>
          <p:cNvPicPr>
            <a:picLocks noGrp="1" noChangeAspect="1"/>
          </p:cNvPicPr>
          <p:nvPr/>
        </p:nvPicPr>
        <p:blipFill>
          <a:blip r:embed="rId3"/>
          <a:stretch>
            <a:fillRect/>
          </a:stretch>
        </p:blipFill>
        <p:spPr bwMode="auto">
          <a:xfrm>
            <a:off x="1308100" y="952500"/>
            <a:ext cx="9575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Hnitamynd sem sýnir vigra í rétthyrndum hnitum með grunnvigrunum i og j. Staðsetningarvigurinn v liggur frá upphafspunktinum að punktinum (a, b) í fyrsta fjórðungi. Lárétti þátturinn ai og lóðrétti þátturinn bj eru sýndir.</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17</a:t>
            </a:r>
            <a:r>
              <a:rPr lang="en-US" dirty="0">
                <a:solidFill>
                  <a:srgbClr val="548235"/>
                </a:solidFill>
              </a:rPr>
              <a:t> – Vigrar</a:t>
            </a:r>
            <a:endParaRPr dirty="0"/>
          </a:p>
        </p:txBody>
      </p:sp>
      <p:pic>
        <p:nvPicPr>
          <p:cNvPr id="3" name="Picture 1" descr="Hnitamynd sem sýnir staðsetningarvigrana (3,7) og (5,2) og 45 gráðu hornið á milli þeirra."/>
          <p:cNvPicPr>
            <a:picLocks noGrp="1" noChangeAspect="1"/>
          </p:cNvPicPr>
          <p:nvPr/>
        </p:nvPicPr>
        <p:blipFill>
          <a:blip r:embed="rId3"/>
          <a:stretch>
            <a:fillRect/>
          </a:stretch>
        </p:blipFill>
        <p:spPr bwMode="auto">
          <a:xfrm>
            <a:off x="3873500" y="952500"/>
            <a:ext cx="444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Hnitamynd sem sýnir staðsetningarvigrana (3,7) og (5,2) og 45 gráðu hornið á milli þeirra.</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18</a:t>
            </a:r>
            <a:r>
              <a:rPr lang="en-US" dirty="0">
                <a:solidFill>
                  <a:srgbClr val="548235"/>
                </a:solidFill>
              </a:rPr>
              <a:t> – Vigrar</a:t>
            </a:r>
            <a:endParaRPr dirty="0"/>
          </a:p>
        </p:txBody>
      </p:sp>
      <p:pic>
        <p:nvPicPr>
          <p:cNvPr id="3" name="Picture 1" descr="Mynd sem sýnir staðsetningarvigrana (−3,4) og (5,12) og 59,5 gráðu hornið á milli þeirra."/>
          <p:cNvPicPr>
            <a:picLocks noGrp="1" noChangeAspect="1"/>
          </p:cNvPicPr>
          <p:nvPr/>
        </p:nvPicPr>
        <p:blipFill>
          <a:blip r:embed="rId3"/>
          <a:stretch>
            <a:fillRect/>
          </a:stretch>
        </p:blipFill>
        <p:spPr bwMode="auto">
          <a:xfrm>
            <a:off x="4025900" y="952500"/>
            <a:ext cx="414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sem sýnir staðsetningarvigrana (−3,4) og (5,12) og 59,5 gráðu hornið á milli þeirra.</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19</a:t>
            </a:r>
            <a:r>
              <a:rPr lang="en-US" dirty="0">
                <a:solidFill>
                  <a:srgbClr val="548235"/>
                </a:solidFill>
              </a:rPr>
              <a:t> – Vigrar</a:t>
            </a:r>
            <a:endParaRPr dirty="0"/>
          </a:p>
        </p:txBody>
      </p:sp>
      <p:pic>
        <p:nvPicPr>
          <p:cNvPr id="3" name="Picture 1" descr="Mynd af flugvél sem flýgur í suðausturátt með stefnuhornið 140 gráður á meðan norðanátt blæs."/>
          <p:cNvPicPr>
            <a:picLocks noGrp="1" noChangeAspect="1"/>
          </p:cNvPicPr>
          <p:nvPr/>
        </p:nvPicPr>
        <p:blipFill>
          <a:blip r:embed="rId3"/>
          <a:stretch>
            <a:fillRect/>
          </a:stretch>
        </p:blipFill>
        <p:spPr bwMode="auto">
          <a:xfrm>
            <a:off x="3644900" y="952500"/>
            <a:ext cx="4914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flugvél sem flýgur í suðausturátt með stefnuhornið 140 gráður á meðan norðanátt blæs.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1643527"/>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CC BY 4.0-notkunarleyfinu. Heimilt er að afrita það eða breyta því, en vísa verður til OpenStax og Rice University og tilgreina allar breytingar.</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13326</Words>
  <Application>Microsoft Macintosh PowerPoint</Application>
  <PresentationFormat>Widescreen</PresentationFormat>
  <Paragraphs>805</Paragraphs>
  <Slides>156</Slides>
  <Notes>127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156</vt:i4>
      </vt:variant>
    </vt:vector>
  </HeadingPairs>
  <TitlesOfParts>
    <vt:vector size="160" baseType="lpstr">
      <vt:lpstr>Arial</vt:lpstr>
      <vt:lpstr>Calibri</vt:lpstr>
      <vt:lpstr>Cambria Math</vt:lpstr>
      <vt:lpstr>Office Theme</vt:lpstr>
      <vt:lpstr>Precalculus 2e</vt:lpstr>
      <vt:lpstr>Chapter outline</vt:lpstr>
      <vt:lpstr>8.1 Non-right Triangles: Law of Sines</vt:lpstr>
      <vt:lpstr>Figure 1 - Non-right Triangles: Law of Sines</vt:lpstr>
      <vt:lpstr>Figure 2 - Non-right Triangles: Law of Sines</vt:lpstr>
      <vt:lpstr>Figure 3 - Non-right Triangles: Law of Sines</vt:lpstr>
      <vt:lpstr>Figure 4 - Non-right Triangles: Law of Sines</vt:lpstr>
      <vt:lpstr>Figure 5 - Non-right Triangles: Law of Sines</vt:lpstr>
      <vt:lpstr>Figure 6 - Non-right Triangles: Law of Sines</vt:lpstr>
      <vt:lpstr>Figure 7 - Non-right Triangles: Law of Sines</vt:lpstr>
      <vt:lpstr>Figure 8 - Non-right Triangles: Law of Sines</vt:lpstr>
      <vt:lpstr>Figure 9 - Non-right Triangles: Law of Sines</vt:lpstr>
      <vt:lpstr>Figure 10 - Non-right Triangles: Law of Sines</vt:lpstr>
      <vt:lpstr>Figure 11 - Non-right Triangles: Law of Sines</vt:lpstr>
      <vt:lpstr>Figure 12 - Non-right Triangles: Law of Sines</vt:lpstr>
      <vt:lpstr>Figure 13 - Non-right Triangles: Law of Sines</vt:lpstr>
      <vt:lpstr>Figure 14 - Non-right Triangles: Law of Sines</vt:lpstr>
      <vt:lpstr>Figure 15 - Non-right Triangles: Law of Sines</vt:lpstr>
      <vt:lpstr>Figure 16 - Non-right Triangles: Law of Sines</vt:lpstr>
      <vt:lpstr>Figure 17 - Non-right Triangles: Law of Sines</vt:lpstr>
      <vt:lpstr>Figure 18 - Non-right Triangles: Law of Sines</vt:lpstr>
      <vt:lpstr>Figure 19 - Non-right Triangles: Law of Sines</vt:lpstr>
      <vt:lpstr>Figure 20 - Non-right Triangles: Law of Sines</vt:lpstr>
      <vt:lpstr>Figure 21 - Non-right Triangles: Law of Sines</vt:lpstr>
      <vt:lpstr>Figure 22 - Non-right Triangles: Law of Sines</vt:lpstr>
      <vt:lpstr>Figure 23 - Non-right Triangles: Law of Sines</vt:lpstr>
      <vt:lpstr>Figure 24 - Non-right Triangles: Law of Sines</vt:lpstr>
      <vt:lpstr>Figure 25 - Non-right Triangles: Law of Sines</vt:lpstr>
      <vt:lpstr>Figure 26 - Non-right Triangles: Law of Sines</vt:lpstr>
      <vt:lpstr>Figure 27 - Non-right Triangles: Law of Sines</vt:lpstr>
      <vt:lpstr>Figure 28 - Non-right Triangles: Law of Sines</vt:lpstr>
      <vt:lpstr>Figure 29 - Non-right Triangles: Law of Sines</vt:lpstr>
      <vt:lpstr>Figure 30 - Non-right Triangles: Law of Sines</vt:lpstr>
      <vt:lpstr>Figure 31 - Non-right Triangles: Law of Sines</vt:lpstr>
      <vt:lpstr>Figure 32 - Non-right Triangles: Law of Sines</vt:lpstr>
      <vt:lpstr>Figure 33 - Non-right Triangles: Law of Sines</vt:lpstr>
      <vt:lpstr>Figure 34 - Non-right Triangles: Law of Sines</vt:lpstr>
      <vt:lpstr>Figure 35 - Non-right Triangles: Law of Sines</vt:lpstr>
      <vt:lpstr>8.2 Non-right Triangles: Law of Cosines</vt:lpstr>
      <vt:lpstr>Figure 1 - Non-right Triangles: Law of Cosines</vt:lpstr>
      <vt:lpstr>Figure 2 - Non-right Triangles: Law of Cosines</vt:lpstr>
      <vt:lpstr>Figure 3 - Non-right Triangles: Law of Cosines</vt:lpstr>
      <vt:lpstr>Figure 4 - Non-right Triangles: Law of Cosines</vt:lpstr>
      <vt:lpstr>Figure 5 - Non-right Triangles: Law of Cosines</vt:lpstr>
      <vt:lpstr>Figure 6 - Non-right Triangles: Law of Cosines</vt:lpstr>
      <vt:lpstr>Figure 7 - Non-right Triangles: Law of Cosines</vt:lpstr>
      <vt:lpstr>Figure 8 - Non-right Triangles: Law of Cosines</vt:lpstr>
      <vt:lpstr>Figure 9 - Non-right Triangles: Law of Cosines</vt:lpstr>
      <vt:lpstr>Figure 10 - Non-right Triangles: Law of Cosines</vt:lpstr>
      <vt:lpstr>Figure 11 - Non-right Triangles: Law of Cosines</vt:lpstr>
      <vt:lpstr>Figure 12 - Non-right Triangles: Law of Cosines</vt:lpstr>
      <vt:lpstr>Figure 13 - Non-right Triangles: Law of Cosines</vt:lpstr>
      <vt:lpstr>Figure 14 - Non-right Triangles: Law of Cosines</vt:lpstr>
      <vt:lpstr>Figure 15 - Non-right Triangles: Law of Cosines</vt:lpstr>
      <vt:lpstr>Figure 16 - Non-right Triangles: Law of Cosines</vt:lpstr>
      <vt:lpstr>Figure 17 - Non-right Triangles: Law of Cosines</vt:lpstr>
      <vt:lpstr>8.3 Polar Coordinates</vt:lpstr>
      <vt:lpstr>Figure 1 - Polar Coordinates</vt:lpstr>
      <vt:lpstr>Figure 2 - Polar Coordinates</vt:lpstr>
      <vt:lpstr>Figure 3 - Polar Coordinates</vt:lpstr>
      <vt:lpstr>Figure 4 - Polar Coordinates</vt:lpstr>
      <vt:lpstr>Figure 5 - Polar Coordinates</vt:lpstr>
      <vt:lpstr>Figure 6 - Polar Coordinates</vt:lpstr>
      <vt:lpstr>Figure 7 - Polar Coordinates</vt:lpstr>
      <vt:lpstr>Figure 8 - Polar Coordinates</vt:lpstr>
      <vt:lpstr>Figure 9 - Polar Coordinates</vt:lpstr>
      <vt:lpstr>Figure 10 - Polar Coordinates</vt:lpstr>
      <vt:lpstr>Figure 11 - Polar Coordinates</vt:lpstr>
      <vt:lpstr>Figure 12 - Polar Coordinates</vt:lpstr>
      <vt:lpstr>Figure 13 - Polar Coordinates</vt:lpstr>
      <vt:lpstr>8.4 Polar Coordinates: Graphs</vt:lpstr>
      <vt:lpstr>Figure 1 - Polar Coordinates: Graphs</vt:lpstr>
      <vt:lpstr>Figure 2 - Polar Coordinates: Graphs</vt:lpstr>
      <vt:lpstr>Table 1 - Polar Coordinates: Graphs</vt:lpstr>
      <vt:lpstr>Figure 3 - Polar Coordinates: Graphs</vt:lpstr>
      <vt:lpstr>Table 2 - Polar Coordinates: Graphs</vt:lpstr>
      <vt:lpstr>Figure 4 - Polar Coordinates: Graphs</vt:lpstr>
      <vt:lpstr>Figure 5 - Polar Coordinates: Graphs</vt:lpstr>
      <vt:lpstr>Table 3 - Polar Coordinates: Graphs</vt:lpstr>
      <vt:lpstr>Figure 6 - Polar Coordinates: Graphs</vt:lpstr>
      <vt:lpstr>Figure 7 - Polar Coordinates: Graphs</vt:lpstr>
      <vt:lpstr>Table 4 - Polar Coordinates: Graphs</vt:lpstr>
      <vt:lpstr>Figure 8 - Polar Coordinates: Graphs</vt:lpstr>
      <vt:lpstr>Figure 9 - Polar Coordinates: Graphs</vt:lpstr>
      <vt:lpstr>Table 5 - Polar Coordinates: Graphs</vt:lpstr>
      <vt:lpstr>Figure 10 - Polar Coordinates: Graphs</vt:lpstr>
      <vt:lpstr>Figure 11 - Polar Coordinates: Graphs</vt:lpstr>
      <vt:lpstr>Table 6 - Polar Coordinates: Graphs</vt:lpstr>
      <vt:lpstr>Figure 12 - Polar Coordinates: Graphs</vt:lpstr>
      <vt:lpstr>Figure 13 - Polar Coordinates: Graphs</vt:lpstr>
      <vt:lpstr>Table 7 - Polar Coordinates: Graphs</vt:lpstr>
      <vt:lpstr>Figure 14 - Polar Coordinates: Graphs</vt:lpstr>
      <vt:lpstr>Figure 15 - Polar Coordinates: Graphs</vt:lpstr>
      <vt:lpstr>Table 8 - Polar Coordinates: Graphs</vt:lpstr>
      <vt:lpstr>Figure 16 - Polar Coordinates: Graphs</vt:lpstr>
      <vt:lpstr>Figure 17 - Polar Coordinates: Graphs</vt:lpstr>
      <vt:lpstr>Table 9 - Polar Coordinates: Graphs</vt:lpstr>
      <vt:lpstr>Figure 18 - Polar Coordinates: Graphs</vt:lpstr>
      <vt:lpstr>Table 10 - Polar Coordinates: Graphs</vt:lpstr>
      <vt:lpstr>Figure 19 - Polar Coordinates: Graphs</vt:lpstr>
      <vt:lpstr>Figure 20 - Polar Coordinates: Graphs</vt:lpstr>
      <vt:lpstr>Figure 21 - Polar Coordinates: Graphs</vt:lpstr>
      <vt:lpstr>8.5 Polar Form of Complex Numbers (1 of 2)</vt:lpstr>
      <vt:lpstr>8.5 Polar Form of Complex Numbers (2 of 2)</vt:lpstr>
      <vt:lpstr>Figure 1- Polar Form of Complex Numbers </vt:lpstr>
      <vt:lpstr>Figure 2 - Polar Form of Complex Numbers </vt:lpstr>
      <vt:lpstr>Figure 3 - Polar Form of Complex Numbers </vt:lpstr>
      <vt:lpstr>Figure 4 - Polar Form of Complex Numbers </vt:lpstr>
      <vt:lpstr>Figure 5 - Polar Form of Complex Numbers </vt:lpstr>
      <vt:lpstr>Figure 6 - Polar Form of Complex Numbers </vt:lpstr>
      <vt:lpstr>8.6 Parametric Equations</vt:lpstr>
      <vt:lpstr>Figure 1 - Parametric Equations</vt:lpstr>
      <vt:lpstr>Figure 2 - Parametric Equations</vt:lpstr>
      <vt:lpstr>Table 1 - Parametric Equations</vt:lpstr>
      <vt:lpstr>Figure 3 - Parametric Equations</vt:lpstr>
      <vt:lpstr>Table 2 - Parametric Equations</vt:lpstr>
      <vt:lpstr>Figure 4 - Parametric Equations</vt:lpstr>
      <vt:lpstr>Table 3 - Parametric Equations</vt:lpstr>
      <vt:lpstr>Figure 5 - Parametric Equations</vt:lpstr>
      <vt:lpstr>Figure 6 - Parametric Equations</vt:lpstr>
      <vt:lpstr>Figure 7 - Parametric Equations</vt:lpstr>
      <vt:lpstr>Figure 8 - Parametric Equations</vt:lpstr>
      <vt:lpstr>Figure 9 - Parametric Equations</vt:lpstr>
      <vt:lpstr>8.7 Parametric Equations: Graphs</vt:lpstr>
      <vt:lpstr>Figure 1 - Parametric Equations: Graphs</vt:lpstr>
      <vt:lpstr>Table 1 - Parametric Equations: Graphs</vt:lpstr>
      <vt:lpstr>Figure 2 - Parametric Equations: Graphs</vt:lpstr>
      <vt:lpstr>Table 2 - Parametric Equations: Graphs</vt:lpstr>
      <vt:lpstr>Figure 3 - Parametric Equations: Graphs</vt:lpstr>
      <vt:lpstr>Table 3 - Parametric Equations: Graphs</vt:lpstr>
      <vt:lpstr>Figure 4 - Parametric Equations: Graphs</vt:lpstr>
      <vt:lpstr>Figure 5 - Parametric Equations: Graphs</vt:lpstr>
      <vt:lpstr>Figure 6 - Parametric Equations: Graphs</vt:lpstr>
      <vt:lpstr>Figure 7 - Parametric Equations: Graphs</vt:lpstr>
      <vt:lpstr>8.8 Vectors (1 of 2)</vt:lpstr>
      <vt:lpstr>8.8 Vectors (2 of 2)</vt:lpstr>
      <vt:lpstr>Figure 1 - Vectors</vt:lpstr>
      <vt:lpstr>Figure 2 - Vectors</vt:lpstr>
      <vt:lpstr>Figure 3 - Vectors</vt:lpstr>
      <vt:lpstr>Figure 4 - Vectors</vt:lpstr>
      <vt:lpstr>Figure 5 - Vectors</vt:lpstr>
      <vt:lpstr>Figure 6 - Vectors</vt:lpstr>
      <vt:lpstr>Figure 7 - Vectors</vt:lpstr>
      <vt:lpstr>Figure 8 - Vectors</vt:lpstr>
      <vt:lpstr>Figure 9 - Vectors</vt:lpstr>
      <vt:lpstr>Figure 10 - Vectors</vt:lpstr>
      <vt:lpstr>Figure 11 - Vectors</vt:lpstr>
      <vt:lpstr>Figure 12 - Vectors</vt:lpstr>
      <vt:lpstr>Figure 13 - Vectors</vt:lpstr>
      <vt:lpstr>Figure 14 - Vectors</vt:lpstr>
      <vt:lpstr>Figure 15 - Vectors</vt:lpstr>
      <vt:lpstr>Figure 16 - Vectors</vt:lpstr>
      <vt:lpstr>Figure 17 - Vectors</vt:lpstr>
      <vt:lpstr>Figure 18 - Vectors</vt:lpstr>
      <vt:lpstr>Figure 19 - Vectors</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Precalculus 2e</dc:title>
  <dc:creator/>
  <cp:keywords/>
  <cp:lastModifiedBy>Colby Powers</cp:lastModifiedBy>
  <cp:revision>3</cp:revision>
  <dcterms:created xsi:type="dcterms:W3CDTF">2025-12-16T18:46:15Z</dcterms:created>
  <dcterms:modified xsi:type="dcterms:W3CDTF">2025-12-16T21:57:05Z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8 Further Applications of Trigonometry</vt:lpwstr>
  </property>
</Properties>
</file>