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app0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694" autoAdjust="0"/>
  </p:normalViewPr>
  <p:slideViewPr>
    <p:cSldViewPr snapToGrid="0" snapToObjects="1">
      <p:cViewPr varScale="1">
        <p:scale>
          <a:sx n="121" d="100"/>
          <a:sy n="121" d="100"/>
        </p:scale>
        <p:origin x="736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notesMaster" Target="notesMasters/notesMaster1.xml"/><Relationship Id="rId113" Type="http://schemas.openxmlformats.org/officeDocument/2006/relationships/presProps" Target="presProps.xml"/><Relationship Id="rId114" Type="http://schemas.openxmlformats.org/officeDocument/2006/relationships/viewProps" Target="viewProps.xml"/><Relationship Id="rId115" Type="http://schemas.openxmlformats.org/officeDocument/2006/relationships/theme" Target="theme/theme1.xml"/><Relationship Id="rId11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Companies A and B’s functions, which values are found in the previous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Companies A and B’s functions, which values are found in the previous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exponential function, N(t) = 80(1.1447)^t, with labeled points at (0, 80) and (6, 180).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exponential function, f(x)=2.4492(0.6389)^x, with labeled points at (-2, 6) and (2, 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an increasing exponential function with notable points at (0, 3) and (2, 12).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an increasing function with a labeled point at (0, sqrt(2)).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exponential function, 2^(x), with labeled points at (-3, 1/8), (-2, ¼), (-1, ½), (0, 1), (1, 2), (2, 4), and (3, 8). The graph notes that the x-axis is an asymptote.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decreasing exponential function, (1/2)^x, with labeled points at (-3, 8), (-2, 4), (-1, 2), (0, 1), (1, 1/2), (2, 1/4), and (3, 1/8). The graph notes that the x-axis is an asymptote.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two functions where the first graph is of a function of f(x) = b^x when b&gt;1 and the second graph is of the same function when b is 0&lt;b&lt;1. Both graphs have the points (0, 1) and (1, b) labeled.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decaying exponential function f(x) = 0.25^x with labeled points at (-1, 4), (0, 1), and (1, 0.25).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three functions, g(x) = 2^x+3 in blue with an asymptote at y=3, f(x) = 2^x in orange with an asymptote at y=0, and h(x)=2^x-3 with an asymptote at y=-3. Note that each functions’ transformations are described in the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three functions, g(x) = 2^(x+3) in blue, f(x) = 2^x in orange, and h(x)=2^(x-3). Each functions’ asymptotes are at y=0Note that each functions’ transformations are described in the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function, f(x) = 2^(x+1)-3, with an asymptote at y=-3. Labeled points in the graph are (-1, -2), (0, -1), and (1, 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Two graphs where graph a is an example of vertical stretch and graph b is an example of vertical compression.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function, f(x) = 4(1/2)^(x), with an asymptote at y=0. Labeled points in the graph are (-1, 8), (0, 4), and (1, 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Two graphs where graph a is an example of a reflection about the x-axis and graph b is an example of a reflection about the y-axis.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function, g(x) = -(0.25)^(x), with an asymptote at y=0. Labeled points in the graph are (-1, -4), (0, -1), and (1, -0.25).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six exponential functions.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six exponential functions.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Photo of the aftermath of the earthquake in Japan with a focus on the Japanese flag.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intersections of the equations y=10^x and y=500.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titled, “Logarithmic Model Showing Years as a Function of the Balance in the Account”. The x-axis is labeled, “Account Balance”, and the y-axis is labeled, “Years”. The line starts at $25,000 on the first year. The graph also notes that the balance reaches $5,000 near year 14.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two functions, f(x)=2^x and g(x)=log_2(x), with the line y=x denoting the axis of symmetry.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Two graphs of the function f(x)=log_b(x) with points (1,0) and (b, 1). The first graph shows the line when b&gt;1, and the second graph shows the line when 0&lt;b&lt;1.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three equations: y=log_2(x) in blue, y=ln(x) in orange, and y=log(x) in red. The y-axis is the asymptote.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f(x)=log_5(x) with labeled points at (1, 0) and (5, 1). The y-axis is the asymptote.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two functions. The parent function is f(x)=log_b(x), with an asymptote at x=0 and g(x)=log_b(x+c) is the translation function with an asymptote at x=-c. This shows the translation of shifting left.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two functions. The parent function is y=log_3(x), with an asymptote at x=0 and labeled points at (1/3, -1), (1, 0), and (3, 1).The translation function f(x)=log_3(x-2) has an asymptote at x=2 and labeled points at (3, 0) and (5, 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two functions. The parent function is f(x)=log_b(x), with an asymptote at x=0 and g(x)=log_b(x)+d is the translation function with an asymptote at x=0. This shows the translation of shifting up. Graph of two functions. The parent function is f(x)=log_b(x), with an asymptote at x=0 and g(x)=log_b(x)-d is the translation function with an asymptote at x=0. This shows the translation of shifting down.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two functions. The parent function is y=log_3(x), with an asymptote at x=0 and labeled points at (1/3, -1), (1, 0), and (3, 1).The translation function f(x)=log_3(x)-2 has an asymptote at x=0 and labeled points at (1, 0) and (3, 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two functions. The parent function is f(x)=log_b(x), with an asymptote at x=0 and g(x)=alog_b(x) when a&gt;1 is the translation function with an asymptote at x=0. The graph note the intersection of the two lines at (1, 0). This shows the translation of a vertical stretch.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two functions. The parent function is y=log_4(x), with an asymptote at x=0 and labeled points at (1, 0), and (4, 1).The translation function f(x)=2log_4(x) has an asymptote at x=0 and labeled points at (1, 0) and (2, 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three functions. The parent function is y=log(x), with an asymptote at x=0. The first translation function y=5log(x+2) has an asymptote at x=-2. The second translation function y=log(x+2) has an asymptote at x=-2.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two functions. The parent function is f(x)=log_b(x), with an asymptote at x=0 and g(x)=-log_b(x) when b&gt;1 is the translation function with an asymptote at x=0. The graph note the intersection of the two lines at (1, 0). This shows the translation of a reflection about the x-axis.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two functions. The parent function is y=log(x), with an asymptote at x=0 and labeled points at (1, 0), and (10, 1).The translation function f(x)=log(-x) has an asymptote at x=0 and labeled points at (-1, 0) and (-10, 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logarithmic function with a vertical asymptote at x=-2, has been vertically reflected, and passes through the points (-1, 1) and (2, -1).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logarithmic function with a vertical asymptote at x=-3, has been vertically stretched by 2, and passes through the points (-1, -1).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five logarithmic functions.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three logarithmic functions.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three logarithmic functions.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Testing of the pH of hydrochloric acid.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Seven rabbits in front of a brick building.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3^(x+1)=-2 and y=-2. The graph notes that they do not cross.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two questions, y=3 and y=ln(x), which intersect at the point (e^3, 3) which is approximately (20.0855, 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Inside a nuclear research reactor.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y=2e^(3x) with the labeled points (-1/3, 2/e), (0, 2), and (1/3, 2e) and with the asymptote at y=0.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y=3e^(-2x) with the labeled points (-1/2, 3e), (0, 3), and (1/2, 3/e) and with the asymptote at y=0.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Two graphs of y=(A_0)(e^(kt)) with the asymptote at y=0. The first graph is of when k&gt;0 and with the labeled points (1/k, (A_0)e), (0, A_0), and (-1/k, (A_0)/e). The second graph is of when k&lt;0 and with the labeled points (-1/k, (A_0)e), (0, A_0), and (1/k, (A_0)/e).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starting at ten on the y-axis and rising rapidly to the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77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f(t)=c/(1+ae^(-tx)). The carrying capacity is the asymptote at y=c. The initial value of population is (0, c/(1+a)). The point of maximum growth is (ln(a)/b, c/2).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78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f(x)=1000/(1+999e^(-0.5030x)) with the y-axis labeled as “Cases” and the x-axis labeled as “Days”. There was 1 case on day 0, 20 on day 5, 294 on day 10, and 1000 on day 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79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the previous table’s values.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81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previous table’s values showing that it fits the function y=2ln(x) with an asymptote at x=0.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82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previous table’s values showing that it fits the function y=2ln(x) with an asymptote at x=0.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83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y=ln(x^2).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84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scattered plot.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88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scattered plot with an estimation 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89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scattered plot.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92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scattered plot with an estimation 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93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scattered plot.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96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scattered plot with an estimation 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97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scattered plot.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99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scattered plot.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100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scattered plot.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101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scattered plot.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102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Graph of a scattered plot.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 b="0" i="0" baseline="0">
                <a:solidFill>
                  <a:srgbClr val="70AD47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733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0A79003-2626-1D8F-FE0B-0F12900E5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8800" y="3924300"/>
            <a:ext cx="8534400" cy="23198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52501"/>
            <a:ext cx="10972800" cy="5173664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695E3-160A-1182-A08B-49F893982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5410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93863"/>
            <a:ext cx="5386917" cy="44323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054100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693863"/>
            <a:ext cx="5389033" cy="4432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93EA6-65EB-EBFA-B114-8CE10857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07829-38D8-F49A-78AA-2EAC35A1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12446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09600" y="1011383"/>
            <a:ext cx="10972800" cy="3255818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09600" y="4378037"/>
            <a:ext cx="10972800" cy="162790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AFEFD2-D28D-C54F-70F8-461EEBE6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831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10972800" cy="586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927101"/>
            <a:ext cx="10972800" cy="519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sldNum="0" hdr="0" ftr="0"/>
  <p:txStyles>
    <p:titleStyle>
      <a:lvl1pPr algn="l" defTabSz="45718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228600" algn="l" defTabSz="457189" rtl="0" eaLnBrk="1" latinLnBrk="0" hangingPunct="1">
        <a:spcBef>
          <a:spcPts val="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320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9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697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v3_image2_ed24e8849438.png" 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3_dcee1e60b8c6.png" 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6_c7f2f46511af.png" 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v3_image7_df0ade6d0d38.png" 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v3_image8_c2c40b353c72.png" 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2_d5d07fa55ac6.png" 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v3_image14_8622f0ad876d.png" 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v3_image16_9aa147330865.png" 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v3_image23_f9c60a849bd7.png" 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v3_image26_ed0de0dcf4c7.png" 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9_24d61a4a1eda.png" 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3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2.xml" /><Relationship Id="rId3" Type="http://schemas.openxmlformats.org/officeDocument/2006/relationships/image" Target="../media/v3_image34_4d0178fdb0a7.png" 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7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8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9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0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7.xml" /><Relationship Id="rId3" Type="http://schemas.openxmlformats.org/officeDocument/2006/relationships/image" Target="../media/v3_image41_ea42efcf8e8f.png" 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2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9.xml" /><Relationship Id="rId3" Type="http://schemas.openxmlformats.org/officeDocument/2006/relationships/image" Target="../media/v3_image43_3ebf94b6eb58.png" 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4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1.xml" /><Relationship Id="rId3" Type="http://schemas.openxmlformats.org/officeDocument/2006/relationships/image" Target="../media/v3_image45_cb550f314e47.png" 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6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7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4.xml" /><Relationship Id="rId3" Type="http://schemas.openxmlformats.org/officeDocument/2006/relationships/image" Target="../media/v3_image48_c17e0642553b.png" 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49_fc28e3cd1dc7.png" 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9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50_da268741a85b.png" 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3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4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5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6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7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8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3.xml" /><Relationship Id="rId3" Type="http://schemas.openxmlformats.org/officeDocument/2006/relationships/image" Target="../media/v3_image59_35068c8a1332.png" 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0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520_c9917c138d11.png" 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2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3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4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5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0.xml" /><Relationship Id="rId3" Type="http://schemas.openxmlformats.org/officeDocument/2006/relationships/image" Target="../media/v3_image66_42f9e2a0f478.png" 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1.xml" /><Relationship Id="rId3" Type="http://schemas.openxmlformats.org/officeDocument/2006/relationships/image" Target="../media/v3_image67_dfd0574da26d.png" 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69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70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70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7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73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4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75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76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77_1a0a223e3f6c.png" 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78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79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80_8f4e04bfe973.png" 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81.jp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82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83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84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85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Undirbúningur fyrir stærðfræðigreiningu, 2. útgáfa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4. kafli: Vísis- og lograföll</a:t>
            </a:r>
            <a:br/>
            <a:br/>
            <a:endParaRPr/>
          </a:p>
        </p:txBody>
      </p:sp>
      <p:pic>
        <p:nvPicPr>
          <p:cNvPr id="4" name="Cover Image" descr="Cover of the OpenStax textbook titled Precalculus 2e. The title is in large bold orange text set against a blue background, and the OpenStax logo is in white in the top right corner.&#10;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482" y="3298371"/>
            <a:ext cx="2473036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Yfirlit kaflans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89" lvl="0" indent="-457189">
              <a:buAutoNum type="arabicPeriod"/>
            </a:pPr>
            <a:r>
              <a:rPr/>
              <a:t>Vísisföll</a:t>
            </a:r>
          </a:p>
          <a:p>
            <a:pPr marL="457189" lvl="0" indent="-457189">
              <a:buAutoNum type="arabicPeriod"/>
            </a:pPr>
            <a:r>
              <a:rPr/>
              <a:t>Gröf vísisfalla</a:t>
            </a:r>
          </a:p>
          <a:p>
            <a:pPr marL="457189" lvl="0" indent="-457189">
              <a:buAutoNum type="arabicPeriod"/>
            </a:pPr>
            <a:r>
              <a:rPr/>
              <a:t>Lograföll</a:t>
            </a:r>
          </a:p>
          <a:p>
            <a:pPr marL="457189" lvl="0" indent="-457189">
              <a:buAutoNum type="arabicPeriod"/>
            </a:pPr>
            <a:r>
              <a:rPr/>
              <a:t>Gröf lografalla</a:t>
            </a:r>
          </a:p>
          <a:p>
            <a:pPr marL="457189" lvl="0" indent="-457189">
              <a:buAutoNum type="arabicPeriod"/>
            </a:pPr>
            <a:r>
              <a:rPr/>
              <a:t>Reiknireglur logra</a:t>
            </a:r>
          </a:p>
          <a:p>
            <a:pPr marL="457189" lvl="0" indent="-457189">
              <a:buAutoNum type="arabicPeriod"/>
            </a:pPr>
            <a:r>
              <a:rPr/>
              <a:t>Vísisjöfnur og lograjöfnur</a:t>
            </a:r>
          </a:p>
          <a:p>
            <a:pPr marL="457189" lvl="0" indent="-457189">
              <a:buAutoNum type="arabicPeriod"/>
            </a:pPr>
            <a:r>
              <a:rPr/>
              <a:t>Vísis- og logralíkön</a:t>
            </a:r>
          </a:p>
          <a:p>
            <a:pPr marL="457189" lvl="0" indent="-457189">
              <a:buAutoNum type="arabicPeriod"/>
            </a:pPr>
            <a:r>
              <a:rPr/>
              <a:t>Aðlögun vísislíkana að gögnum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– Inngangur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5133119"/>
              </p:ext>
            </p:extLst>
          </p:nvPr>
        </p:nvGraphicFramePr>
        <p:xfrm>
          <a:off x="609600" y="952500"/>
          <a:ext cx="10972800" cy="100584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Klukkustund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Bakteríur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1024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4.1 Vísisföll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0" indent="0">
                  <a:buNone/>
                </a:pPr>
                <a:r>
                  <a:rPr b="1"/>
                  <a:t>Námsmarkmið</a:t>
                </a:r>
              </a:p>
              <a:p>
                <a:pPr lvl="0"/>
                <a:r>
                  <a:t>Reikna gildi vísisfalla.</a:t>
                </a:r>
              </a:p>
              <a:p>
                <a:pPr lvl="0"/>
                <a:r>
                  <a:t>Finna jöfnu vísisfalls.</a:t>
                </a:r>
              </a:p>
              <a:p>
                <a:pPr lvl="0"/>
                <a:r>
                  <a:t>Nota formúlur fyrir vaxtavexti.</a:t>
                </a:r>
              </a:p>
              <a:p>
                <a:pPr lvl="0"/>
                <a:r>
                  <a:t>Reikna gildi vísisfalla með grunntölu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t> 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7" t="-1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– Vísisföll</a:t>
            </a:r>
            <a:endParaRPr dirty="0"/>
          </a:p>
        </p:txBody>
      </p:sp>
      <p:pic>
        <p:nvPicPr>
          <p:cNvPr id="3" name="Picture 1" descr="Table comparing two functions, f(x)=2^x and g(x)=2x, for x from 0 to 6. The values shown are:&#10;0 → f(x)=1, g(x)=0;&#10;1 → f(x)=2, g(x)=2;&#10;2 → f(x)=4, g(x)=4;&#10;3 → f(x)=8, g(x)=6;&#10;4 → f(x)=16, g(x)=8;&#10;5 → f(x)=32, g(x)=10;&#10;6 → f(x)=64, g(x)=12.&#10;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406900" y="952500"/>
            <a:ext cx="336550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2</a:t>
            </a:r>
            <a:r>
              <a:rPr lang="en-US" dirty="0">
                <a:solidFill>
                  <a:srgbClr val="548235"/>
                </a:solidFill>
              </a:rPr>
              <a:t> – Vísisföll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000276354"/>
                  </p:ext>
                </p:extLst>
              </p:nvPr>
            </p:nvGraphicFramePr>
            <p:xfrm>
              <a:off x="609600" y="952500"/>
              <a:ext cx="10972800" cy="972566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p>
                                </m:sSup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p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=8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000276354"/>
                  </p:ext>
                </p:extLst>
              </p:nvPr>
            </p:nvGraphicFramePr>
            <p:xfrm>
              <a:off x="609600" y="952500"/>
              <a:ext cx="10972800" cy="972566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3448" r="-701852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3448" r="-601852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3448" r="-501852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3448" r="-401852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3448" r="-301852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3448" r="-201852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3448" r="-101852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3448" r="-1852" b="-1724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62500" r="-701852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62500" r="-601852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62500" r="-501852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62500" r="-401852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62500" r="-301852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62500" r="-201852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62500" r="-101852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62500" r="-1852" b="-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Vísisföll</a:t>
            </a:r>
            <a:endParaRPr dirty="0"/>
          </a:p>
        </p:txBody>
      </p:sp>
      <p:pic>
        <p:nvPicPr>
          <p:cNvPr id="3" name="Picture 1" descr="Gröf falla fyrirtækja A og B en gildi þeirra eru sýnd í töflunni hér á unda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48100" y="952500"/>
            <a:ext cx="4483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falla fyrirtækja A og B en gildi þeirra eru sýnd í töflunni hér á undan.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3</a:t>
            </a:r>
            <a:r>
              <a:rPr lang="en-US" dirty="0">
                <a:solidFill>
                  <a:srgbClr val="548235"/>
                </a:solidFill>
              </a:rPr>
              <a:t> – Vísisföll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5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Ár,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Verslanir, fyrirtæki 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Verslanir, fyrirtæki B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100+50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=100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1+0.5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=100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100+50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=150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1+0.5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p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=150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100+50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=200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1+0.5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=225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100+50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=250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1+0.5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=337.5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=100+50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=100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1+0.5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2194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5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10345" r="-201042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Verslanir, fyrirtæki 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Verslanir, fyrirtæki B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110345" r="-201042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47" t="-110345" r="-101042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47" t="-110345" r="-1042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210345" r="-201042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47" t="-210345" r="-101042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47" t="-210345" r="-1042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321429" r="-201042" b="-2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47" t="-321429" r="-101042" b="-2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47" t="-321429" r="-1042" b="-21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406897" r="-201042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47" t="-406897" r="-101042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47" t="-406897" r="-1042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506897" r="-201042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47" t="-506897" r="-101042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47" t="-506897" r="-1042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– Vísisföll</a:t>
            </a:r>
            <a:endParaRPr dirty="0"/>
          </a:p>
        </p:txBody>
      </p:sp>
      <p:pic>
        <p:nvPicPr>
          <p:cNvPr id="3" name="Picture 1" descr="Gröf falla fyrirtækja A og B en gildi þeirra eru sýnd í töflunni hér á unda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749800" y="952500"/>
            <a:ext cx="2692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Grafið sýnir fjölda verslana sem fyrirtæki A og B opnuðu á fimm ára tímabili.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– Vísisföll</a:t>
            </a:r>
            <a:endParaRPr dirty="0"/>
          </a:p>
        </p:txBody>
      </p:sp>
      <p:pic>
        <p:nvPicPr>
          <p:cNvPr id="3" name="Picture 1" descr="Graph of the exponential function, N(t) = 80(1.1447)^t, with labeled points at (0, 80) and (6, 180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178300" y="952500"/>
            <a:ext cx="3822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sem sýnir fjölda dádýra eftir tíma, N(t)=80 ( 1.1447 ) t , þar sem t er fjöldi ára frá 2006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– Vísisföll</a:t>
            </a:r>
            <a:endParaRPr dirty="0"/>
          </a:p>
        </p:txBody>
      </p:sp>
      <p:pic>
        <p:nvPicPr>
          <p:cNvPr id="3" name="Picture 1" descr="Graph of the exponential function, f(x)=2.4492(0.6389)^x, with labeled points at (-2, 6) and (2, 1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43300" y="952500"/>
            <a:ext cx="5105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f(x)=2.4492 (0.6389) x lýsir vísishnignun.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– Vísisföll</a:t>
            </a:r>
            <a:endParaRPr dirty="0"/>
          </a:p>
        </p:txBody>
      </p:sp>
      <p:pic>
        <p:nvPicPr>
          <p:cNvPr id="3" name="Picture 1" descr="Graf vaxandi vísisfalls með auðkenndu punktunum (0, 3) og (2, 12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67000" y="952500"/>
            <a:ext cx="6858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vaxandi vísisfalls með auðkenndu punktunum (0, 3) og (2, 12).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– Vísisföll</a:t>
            </a:r>
            <a:endParaRPr dirty="0"/>
          </a:p>
        </p:txBody>
      </p:sp>
      <p:pic>
        <p:nvPicPr>
          <p:cNvPr id="3" name="Picture 1" descr="Graf vaxandi falls með merktum punkti í (0, sqrt(2)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94100" y="952500"/>
            <a:ext cx="4991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vaxandi falls með merktum punkti í (0, sqrt(2)).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4</a:t>
            </a:r>
            <a:r>
              <a:rPr lang="en-US" dirty="0">
                <a:solidFill>
                  <a:srgbClr val="548235"/>
                </a:solidFill>
              </a:rPr>
              <a:t> – Vísisföll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Tíðni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Upphæð eftir 1 ár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Árlega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$1100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Hálfsárslega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$1102.50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Ársfjórðungslega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$1103.81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Mánaðarlega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$1104.71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Daglega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$1105.16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5</a:t>
            </a:r>
            <a:r>
              <a:rPr lang="en-US" dirty="0">
                <a:solidFill>
                  <a:srgbClr val="548235"/>
                </a:solidFill>
              </a:rPr>
              <a:t> – Vísisföll</a:t>
            </a:r>
            <a:endParaRPr dirty="0"/>
          </a:p>
        </p:txBody>
      </p:sp>
      <p:pic>
        <p:nvPicPr>
          <p:cNvPr id="3" name="Picture 1" descr="Table comparing compounding frequency, the expression (1 + 1/n)^n written in plain text, and the resulting value:&#10;&#10;Annually: (1 + 1/1)^1 → $2&#10;Semiannually: (1 + 1/2)^2 → $2.25&#10;Quarterly: (1 + 1/4)^4 → $2.441406&#10;Monthly: (1 + 1/12)^12 → $2.613035&#10;Daily: (1 + 1/365)^365 → $2.714567&#10;Hourly: (1 + 1/8760)^8760 → $2.718127&#10;Once per minute: (1 + 1/525600)^525600 → $2.718279&#10;Once per second: (1 + 1/31536000)^31536000 → $2.718282&#10;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492500" y="952500"/>
            <a:ext cx="521970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4.2 Gröf vísisfalla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Teikna gröf vísisfalla.</a:t>
            </a:r>
          </a:p>
          <a:p>
            <a:pPr lvl="0"/>
            <a:r>
              <a:rPr/>
              <a:t>Teikna gröf vísisfalla með hliðrunum, strekk­ingum og speglunum.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– Gröf vísisfalla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46276669"/>
                  </p:ext>
                </p:extLst>
              </p:nvPr>
            </p:nvGraphicFramePr>
            <p:xfrm>
              <a:off x="609600" y="952500"/>
              <a:ext cx="10972800" cy="972566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46276669"/>
                  </p:ext>
                </p:extLst>
              </p:nvPr>
            </p:nvGraphicFramePr>
            <p:xfrm>
              <a:off x="609600" y="952500"/>
              <a:ext cx="10972800" cy="972566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3448" r="-701852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3448" r="-601852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3448" r="-501852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3448" r="-401852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3448" r="-301852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3448" r="-201852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3448" r="-101852" b="-1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3448" r="-1852" b="-1724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62500" r="-701852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62500" r="-601852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62500" r="-501852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62500" r="-401852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62500" r="-301852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62500" r="-201852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62500" r="-101852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62500" r="-1852" b="-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Gröf vísisfalla</a:t>
            </a:r>
            <a:endParaRPr dirty="0"/>
          </a:p>
        </p:txBody>
      </p:sp>
      <p:pic>
        <p:nvPicPr>
          <p:cNvPr id="3" name="Picture 1" descr="Graph of the exponential function, 2^(x), with labeled points at (-3, 1/8), (-2, ¼), (-1, ½), (0, 1), (1, 2), (2, 4), and (3, 8). The graph notes that the x-axis is an asymptot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987800" y="952500"/>
            <a:ext cx="4229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Takið eftir að grafið nálgast x-ásinn en snertir hann aldrei.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2</a:t>
            </a:r>
            <a:r>
              <a:rPr lang="en-US" dirty="0">
                <a:solidFill>
                  <a:srgbClr val="548235"/>
                </a:solidFill>
              </a:rPr>
              <a:t> – Gröf vísisfalla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236214069"/>
                  </p:ext>
                </p:extLst>
              </p:nvPr>
            </p:nvGraphicFramePr>
            <p:xfrm>
              <a:off x="609600" y="952500"/>
              <a:ext cx="10972800" cy="1278255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236214069"/>
                  </p:ext>
                </p:extLst>
              </p:nvPr>
            </p:nvGraphicFramePr>
            <p:xfrm>
              <a:off x="609600" y="952500"/>
              <a:ext cx="10972800" cy="1278255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3448" r="-7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3448" r="-6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3448" r="-5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3448" r="-4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3448" r="-3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3448" r="-2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3448" r="-1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3448" r="-1852" b="-25517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124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41667" r="-7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41667" r="-6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41667" r="-5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41667" r="-4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41667" r="-3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41667" r="-2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41667" r="-1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41667" r="-1852" b="-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– Gröf vísisfalla</a:t>
            </a:r>
            <a:endParaRPr dirty="0"/>
          </a:p>
        </p:txBody>
      </p:sp>
      <p:pic>
        <p:nvPicPr>
          <p:cNvPr id="3" name="Picture 1" descr="Graf minnkandi vísisfalls, (1/2)^x, með merktum punktum í (-3, 8), (-2, 4), (-1, 2), (0, 1), (1, 1/2), (2, 1/4) og (3, 1/8). Á grafinu er x-ásinn merktur sem aðfella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911600" y="952500"/>
            <a:ext cx="4368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minnkandi vísisfalls, (1/2)^x, með merktum punktum í (-3, 8), (-2, 4), (-1, 2), (0, 1), (1, 1/2), (2, 1/4) og (3, 1/8). Á grafinu er x-ásinn merktur sem aðfella.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– Gröf vísisfalla</a:t>
            </a:r>
            <a:endParaRPr dirty="0"/>
          </a:p>
        </p:txBody>
      </p:sp>
      <p:pic>
        <p:nvPicPr>
          <p:cNvPr id="3" name="Picture 1" descr="Gröf tveggja falla. Fyrra grafið sýnir f(x) = b^x þegar b&gt;1 en það síðara sama fall þegar 0&lt;b&lt;1. Punktarnir (0, 1) og (1, b) eru merktir á báðum gröfum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828800" y="952500"/>
            <a:ext cx="8547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tveggja falla. Fyrra grafið sýnir f(x) = b^x þegar b&gt;1 en það síðara sama fall þegar 0&lt;b&lt;1. Punktarnir (0, 1) og (1, b) eru merktir á báðum gröfum.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3</a:t>
            </a:r>
            <a:r>
              <a:rPr lang="en-US" dirty="0">
                <a:solidFill>
                  <a:srgbClr val="548235"/>
                </a:solidFill>
              </a:rPr>
              <a:t> – Gröf vísisfalla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10512412"/>
                  </p:ext>
                </p:extLst>
              </p:nvPr>
            </p:nvGraphicFramePr>
            <p:xfrm>
              <a:off x="609600" y="952500"/>
              <a:ext cx="10972800" cy="999554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0.25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64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0.0625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0.015625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10512412"/>
                  </p:ext>
                </p:extLst>
              </p:nvPr>
            </p:nvGraphicFramePr>
            <p:xfrm>
              <a:off x="609600" y="952500"/>
              <a:ext cx="10972800" cy="999554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3448" r="-701852" b="-1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3448" r="-601852" b="-1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3448" r="-501852" b="-1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3448" r="-401852" b="-1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3448" r="-301852" b="-1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3448" r="-201852" b="-1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3448" r="-101852" b="-1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3448" r="-1852" b="-17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337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60000" r="-701852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60000" r="-601852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60000" r="-501852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60000" r="-401852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60000" r="-301852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60000" r="-201852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60000" r="-101852" b="-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60000" r="-1852" b="-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– Gröf vísisfalla</a:t>
            </a:r>
            <a:endParaRPr dirty="0"/>
          </a:p>
        </p:txBody>
      </p:sp>
      <p:pic>
        <p:nvPicPr>
          <p:cNvPr id="3" name="Picture 1" descr="Graf vísisfallsins f(x) = 0.25^x, sem lýsir vísishnignun, með merktum punktum í (-1, 4), (0, 1) og (1, 0.25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35400" y="952500"/>
            <a:ext cx="4508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vísisfallsins f(x) = 0.25^x, sem lýsir vísishnignun, með merktum punktum í (-1, 4), (0, 1) og (1, 0.25).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– Gröf vísisfalla</a:t>
            </a:r>
            <a:endParaRPr dirty="0"/>
          </a:p>
        </p:txBody>
      </p:sp>
      <p:pic>
        <p:nvPicPr>
          <p:cNvPr id="3" name="Picture 1" descr="Gröf þriggja falla: g(x) = 2^x+3 er blátt með aðfellu y=3, f(x) = 2^x er appelsínugult með aðfellu y=0 og h(x)=2^x-3 er með aðfellu y=-3. Ummyndanir fallanna eru útskýrðar í textanum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74800" y="952500"/>
            <a:ext cx="9042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þriggja falla: g(x) = 2^x+3 er blátt með aðfellu y=3, f(x) = 2^x er appelsínugult með aðfellu y=0 og h(x)=2^x-3 er með aðfellu y=-3. Ummyndanir fallanna eru útskýrðar í textanum.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– Gröf vísisfalla</a:t>
            </a:r>
            <a:endParaRPr dirty="0"/>
          </a:p>
        </p:txBody>
      </p:sp>
      <p:pic>
        <p:nvPicPr>
          <p:cNvPr id="3" name="Picture 1" descr="Gröf þriggja falla: g(x) = 2^(x+3) er blátt, f(x) = 2^x er appelsínugult og h(x)=2^(x-3). Aðfella allra fallanna er y=0. Ummyndanir fallanna eru útskýrðar í textanum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14600" y="952500"/>
            <a:ext cx="7175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þriggja falla: g(x) = 2^(x+3) er blátt, f(x) = 2^x er appelsínugult og h(x)=2^(x-3). Aðfella allra fallanna er y=0. Ummyndanir fallanna eru útskýrðar í textanum.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7</a:t>
            </a:r>
            <a:r>
              <a:rPr lang="en-US" dirty="0">
                <a:solidFill>
                  <a:srgbClr val="548235"/>
                </a:solidFill>
              </a:rPr>
              <a:t> – Gröf vísisfalla</a:t>
            </a:r>
            <a:endParaRPr dirty="0"/>
          </a:p>
        </p:txBody>
      </p:sp>
      <p:pic>
        <p:nvPicPr>
          <p:cNvPr id="3" name="Picture 1" descr="Graf fallsins f(x) = 2^(x+1)-3 með aðfellu y=-3. Merktir punktar á grafinu eru (-1, -2), (0, -1) og (1, 1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68700" y="952500"/>
            <a:ext cx="5067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f(x) = 2^(x+1)-3 með aðfellu y=-3. Merktir punktar á grafinu eru (-1, -2), (0, -1) og (1, 1).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8</a:t>
            </a:r>
            <a:r>
              <a:rPr lang="en-US" dirty="0">
                <a:solidFill>
                  <a:srgbClr val="548235"/>
                </a:solidFill>
              </a:rPr>
              <a:t> – Gröf vísisfalla</a:t>
            </a:r>
            <a:endParaRPr dirty="0"/>
          </a:p>
        </p:txBody>
      </p:sp>
      <p:pic>
        <p:nvPicPr>
          <p:cNvPr id="3" name="Picture 1" descr="Two graphs where graph a is an example of vertical stretch and graph b is an example of vertical compressio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90600" y="952500"/>
            <a:ext cx="10210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(a) g(x)=3 ( 2 ) x teygir graf f(x)= 2 x lóðrétt með stuðlinum 3. (b) h(x)= 1 3 ( 2 ) x þjappar grafi f(x)= 2 x lóðrétt saman með stuðlinum 1 3 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4</a:t>
            </a:r>
            <a:r>
              <a:rPr lang="en-US" dirty="0">
                <a:solidFill>
                  <a:srgbClr val="548235"/>
                </a:solidFill>
              </a:rPr>
              <a:t> – Gröf vísisfalla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039248178"/>
                  </p:ext>
                </p:extLst>
              </p:nvPr>
            </p:nvGraphicFramePr>
            <p:xfrm>
              <a:off x="609600" y="952500"/>
              <a:ext cx="10972800" cy="1278255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32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039248178"/>
                  </p:ext>
                </p:extLst>
              </p:nvPr>
            </p:nvGraphicFramePr>
            <p:xfrm>
              <a:off x="609600" y="952500"/>
              <a:ext cx="10972800" cy="1278255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3448" r="-7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3448" r="-6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3448" r="-5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3448" r="-4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3448" r="-3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3448" r="-2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3448" r="-1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3448" r="-1852" b="-25517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124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41667" r="-7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41667" r="-6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41667" r="-5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41667" r="-4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41667" r="-3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41667" r="-2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41667" r="-1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41667" r="-1852" b="-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9</a:t>
            </a:r>
            <a:r>
              <a:rPr lang="en-US" dirty="0">
                <a:solidFill>
                  <a:srgbClr val="548235"/>
                </a:solidFill>
              </a:rPr>
              <a:t> - Gröf vísisfalla</a:t>
            </a:r>
            <a:endParaRPr dirty="0"/>
          </a:p>
        </p:txBody>
      </p:sp>
      <p:pic>
        <p:nvPicPr>
          <p:cNvPr id="3" name="Picture 1" descr="Graf fallsins f(x) = 4(1/2)^(x), með aðfelluna y=0. Merktir punktar á grafinu eru (-1, 8), (0, 4) og (1, 2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032000" y="952500"/>
            <a:ext cx="8140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f(x) = 4(1/2)^(x), með aðfelluna y=0. Merktir punktar á grafinu eru (-1, 8), (0, 4) og (1, 2).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10</a:t>
            </a:r>
            <a:r>
              <a:rPr lang="en-US" dirty="0">
                <a:solidFill>
                  <a:srgbClr val="548235"/>
                </a:solidFill>
              </a:rPr>
              <a:t> - Gröf vísisfalla</a:t>
            </a:r>
            <a:endParaRPr dirty="0"/>
          </a:p>
        </p:txBody>
      </p:sp>
      <p:pic>
        <p:nvPicPr>
          <p:cNvPr id="3" name="Picture 1" descr="Two graphs where graph a is an example of a reflection about the x-axis and graph b is an example of a reflection about the y-axi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36700" y="952500"/>
            <a:ext cx="9118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(a) Graf g(x)=− 2 x er speglun grafs f(x)= 2 x um x-ásinn. (b) Graf g(x)= 2 −x er speglun grafs f(x)= 2 x um y-ásinn.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5</a:t>
            </a:r>
            <a:r>
              <a:rPr lang="en-US" dirty="0">
                <a:solidFill>
                  <a:srgbClr val="548235"/>
                </a:solidFill>
              </a:rPr>
              <a:t> - Gröf vísisfalla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22402904"/>
                  </p:ext>
                </p:extLst>
              </p:nvPr>
            </p:nvGraphicFramePr>
            <p:xfrm>
              <a:off x="609600" y="952500"/>
              <a:ext cx="10972800" cy="1278255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−64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−16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−0.25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−0.0625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−0.0156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22402904"/>
                  </p:ext>
                </p:extLst>
              </p:nvPr>
            </p:nvGraphicFramePr>
            <p:xfrm>
              <a:off x="609600" y="952500"/>
              <a:ext cx="10972800" cy="1278255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3448" r="-7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3448" r="-6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3448" r="-5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3448" r="-4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3448" r="-3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3448" r="-2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3448" r="-101852" b="-2551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3448" r="-1852" b="-25517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124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41667" r="-7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41667" r="-6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41667" r="-5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41667" r="-4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41667" r="-3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41667" r="-2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41667" r="-101852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41667" r="-1852" b="-2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11</a:t>
            </a:r>
            <a:r>
              <a:rPr lang="en-US" dirty="0">
                <a:solidFill>
                  <a:srgbClr val="548235"/>
                </a:solidFill>
              </a:rPr>
              <a:t> - Gröf vísisfalla</a:t>
            </a:r>
            <a:endParaRPr dirty="0"/>
          </a:p>
        </p:txBody>
      </p:sp>
      <p:pic>
        <p:nvPicPr>
          <p:cNvPr id="3" name="Picture 1" descr="Graf fallsins g(x) = -(0.25)^(x), með aðfelluna y=0. Merktir punktar á grafinu eru (-1, -4), (0, -1) og (1, -0.25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48100" y="952500"/>
            <a:ext cx="4495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g(x) = -(0.25)^(x), með aðfelluna y=0. Merktir punktar á grafinu eru (-1, -4), (0, -1) og (1, -0.25).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6</a:t>
            </a:r>
            <a:r>
              <a:rPr lang="en-US" dirty="0">
                <a:solidFill>
                  <a:srgbClr val="548235"/>
                </a:solidFill>
              </a:rPr>
              <a:t> - Gröf vísisfalla</a:t>
            </a:r>
            <a:endParaRPr dirty="0"/>
          </a:p>
        </p:txBody>
      </p:sp>
      <p:pic>
        <p:nvPicPr>
          <p:cNvPr id="3" name="Picture 1" descr="Table describing transformations of the parent function f(x) = b^x, showing each transformation type and the corresponding plain-text form:&#10;&#10;Shift:&#10;• Horizontal shift by c&#10;• Vertical shift by d&#10;Form: f(x) = b^(x + c) + d&#10;&#10;Stretch and compress:&#10;• Stretch if |a| &gt; 1&#10;• Compression if 0 &lt; |a| &lt; 1&#10;Form: f(x) = a * b^x&#10;&#10;Reflect about the x-axis:&#10;Form: f(x) = –b^x&#10;&#10;Reflect about the y-axis:&#10;Form: f(x) = b^(–x) = (1/b)^x&#10;&#10;General equation for all transformations:&#10;Form: f(x) = a * b^(x + c) + d&#10;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403600" y="952500"/>
            <a:ext cx="538480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12</a:t>
            </a:r>
            <a:r>
              <a:rPr lang="en-US" dirty="0">
                <a:solidFill>
                  <a:srgbClr val="548235"/>
                </a:solidFill>
              </a:rPr>
              <a:t> - Gröf vísisfalla</a:t>
            </a:r>
            <a:endParaRPr dirty="0"/>
          </a:p>
        </p:txBody>
      </p:sp>
      <p:pic>
        <p:nvPicPr>
          <p:cNvPr id="3" name="Picture 1" descr="Gröf sex vísisfalla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013200" y="952500"/>
            <a:ext cx="4165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sex vísisfalla.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13</a:t>
            </a:r>
            <a:r>
              <a:rPr lang="en-US" dirty="0">
                <a:solidFill>
                  <a:srgbClr val="548235"/>
                </a:solidFill>
              </a:rPr>
              <a:t> - Gröf vísisfalla</a:t>
            </a:r>
            <a:endParaRPr dirty="0"/>
          </a:p>
        </p:txBody>
      </p:sp>
      <p:pic>
        <p:nvPicPr>
          <p:cNvPr id="3" name="Picture 1" descr="Gröf sex vísisfalla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962400" y="952500"/>
            <a:ext cx="4254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sex vísisfalla.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4.3 Lograföll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Umbreyta lograformi í vísisform.</a:t>
            </a:r>
          </a:p>
          <a:p>
            <a:pPr lvl="0"/>
            <a:r>
              <a:rPr/>
              <a:t>Umbreyta vísisformi í lograform.</a:t>
            </a:r>
          </a:p>
          <a:p>
            <a:pPr lvl="0"/>
            <a:r>
              <a:rPr/>
              <a:t>Reikna gildi logra.</a:t>
            </a:r>
          </a:p>
          <a:p>
            <a:pPr lvl="0"/>
            <a:r>
              <a:rPr/>
              <a:t>Nota tugalogra.</a:t>
            </a:r>
          </a:p>
          <a:p>
            <a:pPr lvl="0"/>
            <a:r>
              <a:rPr/>
              <a:t>Nota náttúrlega logra.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- Lograföll</a:t>
            </a:r>
            <a:endParaRPr dirty="0"/>
          </a:p>
        </p:txBody>
      </p:sp>
      <p:pic>
        <p:nvPicPr>
          <p:cNvPr id="3" name="Picture 1" descr="Photo of the aftermath of the earthquake in Japan with a focus on the Japanese flag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90800" y="952500"/>
            <a:ext cx="6997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Eyðileggingar af völdum jarðskjálftans 11. mars 2011 á Honshu í Japan. (mynd: Daniel Pierce)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- Lograföll</a:t>
            </a:r>
            <a:endParaRPr dirty="0"/>
          </a:p>
        </p:txBody>
      </p:sp>
      <p:pic>
        <p:nvPicPr>
          <p:cNvPr id="3" name="Picture 1" descr="Graf sem sýnir skurðpunkta ferlanna y=10^x og y=500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21100" y="952500"/>
            <a:ext cx="4762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sem sýnir skurðpunkta ferlanna y=10^x og y=500.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4.4 Gröf lografalla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Ákvarða skilgreiningarmengi lografalls.</a:t>
            </a:r>
          </a:p>
          <a:p>
            <a:pPr lvl="0"/>
            <a:r>
              <a:rPr/>
              <a:t>Teikna gröf lografalla.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- Gröf lografalla</a:t>
            </a:r>
            <a:endParaRPr dirty="0"/>
          </a:p>
        </p:txBody>
      </p:sp>
      <p:pic>
        <p:nvPicPr>
          <p:cNvPr id="3" name="Picture 1" descr="Grafið ber heitið „Logralíkan sem sýnir árafjölda sem fall af innistæðu reiknings“. x-ásinn er merktur „Innistæða“ og y-ásinn „Ár“. Ferillinn hefst við $25,000 á fyrsta ári. Á grafinu kemur einnig fram að innistæðan nær $5,000 nálægt 14. ári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89100" y="952500"/>
            <a:ext cx="8801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Grafið ber heitið „Logralíkan sem sýnir árafjölda sem fall af innistæðu reiknings“. x-ásinn er merktur „Innistæða“ og y-ásinn „Ár“. Ferillinn hefst við $25,000 á fyrsta ári. Á grafinu kemur einnig fram að innistæðan nær $5,000 nálægt 14. ári.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- Gröf lografalla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68943181"/>
                  </p:ext>
                </p:extLst>
              </p:nvPr>
            </p:nvGraphicFramePr>
            <p:xfrm>
              <a:off x="609600" y="952500"/>
              <a:ext cx="10972800" cy="1338326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68943181"/>
                  </p:ext>
                </p:extLst>
              </p:nvPr>
            </p:nvGraphicFramePr>
            <p:xfrm>
              <a:off x="609600" y="952500"/>
              <a:ext cx="10972800" cy="1338326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3448" r="-701852" b="-2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3448" r="-601852" b="-2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3448" r="-501852" b="-2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3448" r="-401852" b="-2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3448" r="-301852" b="-2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3448" r="-201852" b="-2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3448" r="-101852" b="-279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3448" r="-1852" b="-27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62500" r="-701852" b="-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62500" r="-601852" b="-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62500" r="-501852" b="-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62500" r="-401852" b="-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62500" r="-301852" b="-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62500" r="-201852" b="-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62500" r="-101852" b="-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62500" r="-1852" b="-68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268966" r="-701852" b="-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268966" r="-601852" b="-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268966" r="-501852" b="-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268966" r="-401852" b="-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268966" r="-301852" b="-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268966" r="-201852" b="-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268966" r="-101852" b="-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268966" r="-1852" b="-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2</a:t>
            </a:r>
            <a:r>
              <a:rPr lang="en-US" dirty="0">
                <a:solidFill>
                  <a:srgbClr val="548235"/>
                </a:solidFill>
              </a:rPr>
              <a:t> - Gröf lografalla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8159759"/>
                  </p:ext>
                </p:extLst>
              </p:nvPr>
            </p:nvGraphicFramePr>
            <p:xfrm>
              <a:off x="609600" y="952500"/>
              <a:ext cx="10972800" cy="1246442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−3,</m:t>
                                    </m:r>
                                    <m:f>
                                      <m:f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8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−2,</m:t>
                                    </m:r>
                                    <m:f>
                                      <m:f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−1,</m:t>
                                    </m:r>
                                    <m:f>
                                      <m:f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0,1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1,2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2,4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3,8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8</m:t>
                                        </m:r>
                                      </m:den>
                                    </m:f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,−3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,−2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,−1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1,0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2,1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4,2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8,3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8159759"/>
                  </p:ext>
                </p:extLst>
              </p:nvPr>
            </p:nvGraphicFramePr>
            <p:xfrm>
              <a:off x="609600" y="952500"/>
              <a:ext cx="10972800" cy="1246442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371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371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</a:tblGrid>
                  <a:tr h="61264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2041" r="-701852" b="-1102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2041" r="-601852" b="-1102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2041" r="-501852" b="-1102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2041" r="-401852" b="-1102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2041" r="-301852" b="-1102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2041" r="-201852" b="-1102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2041" r="-101852" b="-1102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2041" r="-1852" b="-1102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337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26" t="-100000" r="-701852" b="-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926" t="-100000" r="-601852" b="-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926" t="-100000" r="-501852" b="-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926" t="-100000" r="-401852" b="-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926" t="-100000" r="-301852" b="-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926" t="-100000" r="-201852" b="-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00926" t="-100000" r="-101852" b="-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0926" t="-100000" r="-1852" b="-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aph of two functions, f(x)=2^x and g(x)=log_2(x), with the line y=x denoting the axis of symmetry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05200" y="952500"/>
            <a:ext cx="5181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Takið eftir að gröf fallanna f( x )= 2 x og g( x )= log 2 ( x ) eru spegilmyndir hvort annars um línuna y=x.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Tvö gröf fallsins f(x)=log_b(x) með punktunum (1,0) og (b, 1). Fyrra grafið sýnir ferilinn þegar b&gt;1 en það síðara þegar 0&lt;b&lt;1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63600" y="952500"/>
            <a:ext cx="10464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Tvö gröf fallsins f(x)=log_b(x) með punktunum (1,0) og (b, 1). Fyrra grafið sýnir ferilinn þegar b&gt;1 en það síðara þegar 0&lt;b&lt;1.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aph of three equations: y=log_2(x) in blue, y=ln(x) in orange, and y=log(x) in red. The y-axis is the asymptot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71800" y="952500"/>
            <a:ext cx="6248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þriggja lografalla með mismunandi grunntölur sem allar eru stærri en 1.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af fallsins f(x)=log_5(x), þar sem punktarnir (1, 0) og (5, 1) eru merktir. y-ásinn er aðfella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97200" y="952500"/>
            <a:ext cx="6184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f(x)=log_5(x), þar sem punktarnir (1, 0) og (5, 1) eru merktir. y-ásinn er aðfellan.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aph of two functions. The parent function is f(x)=log_b(x), with an asymptote at x=0  and g(x)=log_b(x+c) is the translation function with an asymptote at x=-c. This shows the translation of shifting lef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108200" y="952500"/>
            <a:ext cx="7975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tveggja falla. Grunnfallið er f(x)=log_b(x) með aðfelluna x=0 og hliðraða fallið er g(x)=log_b(x+c) með aðfelluna x=-c. Þetta sýnir hliðrun til vinstri.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7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öf tveggja falla. Grunnfallið er y=log_3(x) með aðfelluna x=0 og merktu punktana (1/3, -1), (1, 0) og (3, 1). Hliðraða fallið f(x)=log_3(x-2) hefur aðfelluna x=2 og merktu punktana (3, 0) og (5, 1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71800" y="952500"/>
            <a:ext cx="6248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tveggja falla. Grunnfallið er y=log_3(x) með aðfelluna x=0 og merktu punktana (1/3, -1), (1, 0) og (3, 1). Hliðraða fallið f(x)=log_3(x-2) hefur aðfelluna x=2 og merktu punktana (3, 0) og (5, 1).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8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aph of two functions. The parent function is f(x)=log_b(x), with an asymptote at x=0  and g(x)=log_b(x)+d is the translation function with an asymptote at x=0. This shows the translation of shifting up. Graph of two functions. The parent function is f(x)=log_b(x), with an asymptote at x=0  and g(x)=log_b(x)-d is the translation function with an asymptote at x=0. This shows the translation of shifting dow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35300" y="952500"/>
            <a:ext cx="6134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tveggja falla. Grunnfallið er f(x)=log_b(x) með aðfelluna x=0 og hliðraða fallið er g(x)=log_b(x)+d, einnig með aðfelluna x=0. Þetta sýnir hliðrun upp á við. Gröf tveggja falla. Grunnfallið er f(x)=log_b(x) með aðfelluna x=0 og hliðraða fallið er g(x)=log_b(x)-d, einnig með aðfelluna x=0. Þetta sýnir hliðrun niður á við.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9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öf tveggja falla. Grunnfallið er y=log_3(x) með aðfelluna x=0 og merktu punktana (1/3, -1), (1, 0) og (3, 1). Hliðraða fallið f(x)=log_3(x)-2 hefur aðfelluna x=0 og merktu punktana (1, 0) og (3, 1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98900" y="952500"/>
            <a:ext cx="4394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tveggja falla. Grunnfallið er y=log_3(x) með aðfelluna x=0 og merktu punktana (1/3, -1), (1, 0) og (3, 1). Hliðraða fallið f(x)=log_3(x)-2 hefur aðfelluna x=0 og merktu punktana (1, 0) og (3, 1).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10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aph of two functions. The parent function is f(x)=log_b(x), with an asymptote at x=0  and g(x)=alog_b(x) when a&gt;1 is the translation function with an asymptote at x=0. The graph note the intersection of the two lines at (1, 0). This shows the translation of a vertical stretch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98800" y="952500"/>
            <a:ext cx="5994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tveggja falla. Grunnfallið er f(x)=log_b(x) með aðfelluna x=0 og umbreytta fallið er g(x)=alog_b(x), þar sem a&gt;1, einnig með aðfelluna x=0. Gröfin skerast í punktinum (1, 0). Þetta sýnir lóðrétta stækkun.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11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öf tveggja falla. Grunnfallið er y=log_4(x) með aðfelluna x=0 og merktu punktana (1, 0) og (4, 1). Umbreytta fallið f(x)=2log_4(x) hefur aðfelluna x=0 og merktu punktana (1, 0) og (2, 1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97200" y="952500"/>
            <a:ext cx="6197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tveggja falla. Grunnfallið er y=log_4(x) með aðfelluna x=0 og merktu punktana (1, 0) og (4, 1). Umbreytta fallið f(x)=2log_4(x) hefur aðfelluna x=0 og merktu punktana (1, 0) og (2, 1).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12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öf þriggja falla. Grunnfallið er y=log(x) með aðfelluna x=0. Fyrra umbreytta fallið y=5log(x+2) hefur aðfelluna x=-2. Síðara umbreytta fallið y=log(x+2) hefur aðfelluna x=-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17900" y="952500"/>
            <a:ext cx="5143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þriggja falla. Grunnfallið er y=log(x) með aðfelluna x=0. Fyrra umbreytta fallið y=5log(x+2) hefur aðfelluna x=-2. Síðara umbreytta fallið y=log(x+2) hefur aðfelluna x=-2.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13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aph of two functions. The parent function is f(x)=log_b(x), with an asymptote at x=0  and g(x)=-log_b(x) when b&gt;1 is the translation function with an asymptote at x=0. The graph note the intersection of the two lines at (1, 0). This shows the translation of a reflection about the x-axi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00400" y="952500"/>
            <a:ext cx="5778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tveggja falla. Grunnfallið er f(x)=log_b(x) með aðfelluna x=0 og umbreytta fallið er g(x)=-log_b(x), þar sem b&gt;1, einnig með aðfelluna x=0. Gröfin skerast í punktinum (1, 0). Þetta sýnir speglun um x-ásinn.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3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2743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Ef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 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sSub>
                                  <m:sSub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Ef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 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1. Teiknið lóðréttu aðfelluna,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=0.</m:t>
                              </m:r>
                            </m:oMath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1. Teiknið lóðréttu aðfelluna,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=0.</m:t>
                              </m:r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 Merkið </a:t>
                          </a:r>
                          <a:r>
                            <a:rPr i="1"/>
                            <a:t>x-</a:t>
                          </a:r>
                          <a:r>
                            <a:t>skurðpunktinn,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1,0</m:t>
                                  </m:r>
                                </m:e>
                              </m:d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oMath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 Merkið </a:t>
                          </a:r>
                          <a:r>
                            <a:rPr i="1"/>
                            <a:t>x-</a:t>
                          </a:r>
                          <a:r>
                            <a:t>skurðpunktinn,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1,0</m:t>
                                  </m:r>
                                </m:e>
                              </m:d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 Speglið graf grunnfallsins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oMath>
                          </a14:m>
                          <a:r>
                            <a:t> um </a:t>
                          </a:r>
                          <a:r>
                            <a:rPr i="1"/>
                            <a:t>x</a:t>
                          </a:r>
                          <a:r>
                            <a:t>-ásinn.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 Speglið graf grunnfallsins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oMath>
                          </a14:m>
                          <a:r>
                            <a:t> um </a:t>
                          </a:r>
                          <a:r>
                            <a:rPr i="1"/>
                            <a:t>y</a:t>
                          </a:r>
                          <a:r>
                            <a:t>-ásinn.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4. Teiknið sléttan feril gegnum punktana.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4. Teiknið sléttan feril í gegnum punktana.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5. Tilgreinið skilgreiningarmengið, (0, ∞), myndmengið, (−∞, ∞), og lóðréttu aðfelluna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oMath>
                          </a14:m>
                          <a:r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5. Tilgreinið skilgreiningarmengið, (−∞, 0), myndmengið, (−∞, ∞), og lóðréttu aðfelluna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=0.</m:t>
                              </m:r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2743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6897" r="-100694" b="-6758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6897" r="-694" b="-6758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106897" r="-100694" b="-5758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06897" r="-694" b="-5758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214286" r="-100694" b="-496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214286" r="-694" b="-496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172549" r="-100694" b="-1725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72549" r="-694" b="-1725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4. Teiknið sléttan feril gegnum punktana.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4. Teiknið sléttan feril í gegnum punktana.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336000" r="-100694" b="-1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336000" r="-694" b="-1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14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öf tveggja falla. Grunnfallið er y=log(x), með aðfellu við x=0 og merktu punktana (1, 0) og (10, 1). Hliðraða fallið f(x)=log(-x) hefur aðfellu við x=0 og merktu punktana (-1, 0) og (-10, 1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59100" y="952500"/>
            <a:ext cx="6261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tveggja falla. Grunnfallið er y=log(x), með aðfellu við x=0 og merktu punktana (1, 0) og (10, 1). Hliðraða fallið f(x)=log(-x) hefur aðfellu við x=0 og merktu punktana (-1, 0) og (-10, 1).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4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Table describing transformations of the parent function y = log_b(x), listing each transformation and its plain-text form:&#10;&#10;Shift:&#10;• Horizontal shift by c&#10;• Vertical shift by d&#10;Form: y = log_b(x + c) + d&#10;&#10;Stretch and compress:&#10;• Stretch if |a| &gt; 1&#10;• Compression if |a| &lt; 1&#10;Form: y = a * log_b(x)&#10;&#10;Reflect about the x-axis:&#10;Form: y = –log_b(x)&#10;&#10;Reflect about the y-axis:&#10;Form: y = log_b(–x)&#10;&#10;General equation for all translations:&#10;Form: y = a * log_b(x + c) + d&#10;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492500" y="952500"/>
            <a:ext cx="519430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15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af lografalls með lóðrétta aðfellu við x=-2. Grafið hefur verið speglað um láréttan ás og liggur í gegnum punktana (-1, 1) og (2, -1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97200" y="952500"/>
            <a:ext cx="6184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lografalls með lóðrétta aðfellu við x=-2. Grafið hefur verið speglað um láréttan ás og liggur í gegnum punktana (-1, 1) og (2, -1).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5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00413486"/>
                  </p:ext>
                </p:extLst>
              </p:nvPr>
            </p:nvGraphicFramePr>
            <p:xfrm>
              <a:off x="609600" y="952500"/>
              <a:ext cx="10972800" cy="146304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−1.5850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00413486"/>
                  </p:ext>
                </p:extLst>
              </p:nvPr>
            </p:nvGraphicFramePr>
            <p:xfrm>
              <a:off x="609600" y="952500"/>
              <a:ext cx="10972800" cy="146304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10345" r="-100463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110345" r="-100463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210345" r="-1004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310345" r="-1004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−1.5850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16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af lografalls með lóðrétta aðfellu við x=-3. Grafið hefur verið teygt tvöfalt í lóðrétta stefnu og liggur í gegnum punktinn (-1, -1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30600" y="952500"/>
            <a:ext cx="5130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lografalls með lóðrétta aðfellu við x=-3. Grafið hefur verið teygt tvöfalt í lóðrétta stefnu og liggur í gegnum punktinn (-1, -1).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17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öf fimm lografalla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17900" y="952500"/>
            <a:ext cx="5156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fimm lografalla.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18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öf þriggja lografalla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279900" y="952500"/>
            <a:ext cx="3619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þriggja lografalla.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19</a:t>
            </a:r>
            <a:r>
              <a:rPr lang="en-US" dirty="0">
                <a:solidFill>
                  <a:srgbClr val="548235"/>
                </a:solidFill>
              </a:rPr>
              <a:t> – Gröf lografalla</a:t>
            </a:r>
            <a:endParaRPr dirty="0"/>
          </a:p>
        </p:txBody>
      </p:sp>
      <p:pic>
        <p:nvPicPr>
          <p:cNvPr id="3" name="Picture 1" descr="Gröf þriggja lografalla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84600" y="952500"/>
            <a:ext cx="4622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þriggja lografalla.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4.5 Reiknireglur logra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Nota margfeldisreglu logra.</a:t>
            </a:r>
          </a:p>
          <a:p>
            <a:pPr lvl="0"/>
            <a:r>
              <a:rPr/>
              <a:t>Nota deilingarreglu logra.</a:t>
            </a:r>
          </a:p>
          <a:p>
            <a:pPr lvl="0"/>
            <a:r>
              <a:rPr/>
              <a:t>Nota veldisreglu logra.</a:t>
            </a:r>
          </a:p>
          <a:p>
            <a:pPr lvl="0"/>
            <a:r>
              <a:rPr/>
              <a:t>Liða sundur logastæður.</a:t>
            </a:r>
          </a:p>
          <a:p>
            <a:pPr lvl="0"/>
            <a:r>
              <a:rPr/>
              <a:t>Draga logastæður saman.</a:t>
            </a:r>
          </a:p>
          <a:p>
            <a:pPr lvl="0"/>
            <a:r>
              <a:rPr/>
              <a:t>Nota grunnskiptareglu logra.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Reiknireglur logra</a:t>
            </a:r>
            <a:endParaRPr dirty="0"/>
          </a:p>
        </p:txBody>
      </p:sp>
      <p:pic>
        <p:nvPicPr>
          <p:cNvPr id="3" name="Picture 1" descr="Testing of the pH of hydrochloric acid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97400" y="952500"/>
            <a:ext cx="2984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Sýrustig saltsýru er mælt með litmuspappír. (mynd: David Berardan)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4.6 Vísisjöfnur og lograjöfnur (1 af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Nota sömu grunntölur til að leysa vísisjöfnur.</a:t>
            </a:r>
          </a:p>
          <a:p>
            <a:pPr lvl="0"/>
            <a:r>
              <a:rPr/>
              <a:t>Nota logra til að leysa vísisjöfnur.</a:t>
            </a:r>
          </a:p>
          <a:p>
            <a:pPr lvl="0"/>
            <a:r>
              <a:rPr/>
              <a:t>Nota skilgreiningu logra til að leysa lograjöfnur.</a:t>
            </a:r>
          </a:p>
          <a:p>
            <a:pPr lvl="0"/>
            <a:r>
              <a:rPr/>
              <a:t>Nota eintækni logra til að leysa lograjöfnur.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4.6 Vísisjöfnur og lograjöfnur (2 af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Leysa hagnýt dæmi með vísis- og lograjöfnum.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Vísisjöfnur og lograjöfnur </a:t>
            </a:r>
            <a:endParaRPr dirty="0"/>
          </a:p>
        </p:txBody>
      </p:sp>
      <p:pic>
        <p:nvPicPr>
          <p:cNvPr id="3" name="Picture 1" descr="Seven rabbits in front of a brick building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90800" y="952500"/>
            <a:ext cx="7023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Villikanínur í Ástralíu. Kanínustofninn stækkaði svo hratt að ástandið varð þekkt sem „kanínuplágan“. (mynd: Richard Taylor, Flickr)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– Vísisjöfnur og lograjöfnur </a:t>
            </a:r>
            <a:endParaRPr dirty="0"/>
          </a:p>
        </p:txBody>
      </p:sp>
      <p:pic>
        <p:nvPicPr>
          <p:cNvPr id="3" name="Picture 1" descr="Gröf 3^(x+1)=-2 og y=-2. Á myndinni kemur fram að þau skerast ekki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68700" y="952500"/>
            <a:ext cx="5067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3^(x+1)=-2 og y=-2. Á myndinni kemur fram að þau skerast ekki.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– Vísisjöfnur og lograjöfnur </a:t>
            </a:r>
            <a:endParaRPr dirty="0"/>
          </a:p>
        </p:txBody>
      </p:sp>
      <p:pic>
        <p:nvPicPr>
          <p:cNvPr id="3" name="Picture 1" descr="Graph of two questions, y=3 and y=ln(x), which intersect at the point (e^3, 3) which is approximately (20.0855, 3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632200" y="952500"/>
            <a:ext cx="4927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y=lnx og y=3 skerast í punktinum (e 3 ,3), sem er um það bil (20.0855, 3).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– Vísisjöfnur og lograjöfnur 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Efni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Notkun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Helmingunartími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gallín-67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kjarnlæknisfræði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80 klukkustundir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kóbalt-60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framleiðsla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5,3 ár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teknetín-99m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kjarnlæknisfræði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 klukkustundir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ameríkín-241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byggingariðnaður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432 ár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kolefni-14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aldursgreining fornleifa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5.730 ár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úran-235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kjarnorka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703.800.000 ár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4.7 Vísis- og logralíkön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0" indent="0">
                  <a:buNone/>
                </a:pPr>
                <a:r>
                  <a:rPr b="1"/>
                  <a:t>Námsmarkmið</a:t>
                </a:r>
              </a:p>
              <a:p>
                <a:pPr lvl="0"/>
                <a:r>
                  <a:t>Setja fram líkön af vísisvexti og vísishnignun.</a:t>
                </a:r>
              </a:p>
              <a:p>
                <a:pPr lvl="0"/>
                <a:r>
                  <a:t>Nota kólnunarlögmál Newtons.</a:t>
                </a:r>
              </a:p>
              <a:p>
                <a:pPr lvl="0"/>
                <a:r>
                  <a:t>Nota líkön af takmörkuðum vexti.</a:t>
                </a:r>
              </a:p>
              <a:p>
                <a:pPr lvl="0"/>
                <a:r>
                  <a:t>Velja líkan sem hæfir gögnunum.</a:t>
                </a:r>
              </a:p>
              <a:p>
                <a:pPr lvl="0"/>
                <a:r>
                  <a:t>Setja vísislíkan fram með grunntölunni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t> 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7" t="-1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Vísis- og logralíkön</a:t>
            </a:r>
            <a:endParaRPr dirty="0"/>
          </a:p>
        </p:txBody>
      </p:sp>
      <p:pic>
        <p:nvPicPr>
          <p:cNvPr id="3" name="Picture 1" descr="Inside a nuclear research reactor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241800" y="952500"/>
            <a:ext cx="3708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Kjarnakljúfur til rannsókna í Neely-kjarnorkurannsóknamiðstöðinni á háskólasvæði Georgia Institute of Technology (mynd: Georgia Tech Research Institute)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– Vísis- og logralíkön</a:t>
            </a:r>
            <a:endParaRPr dirty="0"/>
          </a:p>
        </p:txBody>
      </p:sp>
      <p:pic>
        <p:nvPicPr>
          <p:cNvPr id="3" name="Picture 1" descr="Graph of y=2e^(3x) with the labeled points (-1/3, 2/e), (0, 2), and (1/3, 2e) and with the asymptote at y=0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16200" y="952500"/>
            <a:ext cx="6959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sem sýnir vísisvöxt. Jafnan er y=2e3x.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– Vísis- og logralíkön</a:t>
            </a:r>
            <a:endParaRPr dirty="0"/>
          </a:p>
        </p:txBody>
      </p:sp>
      <p:pic>
        <p:nvPicPr>
          <p:cNvPr id="3" name="Picture 1" descr="Graph of y=3e^(-2x) with the labeled points (-1/2, 3e), (0, 3), and (1/2, 3/e) and with the asymptote at y=0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05200" y="952500"/>
            <a:ext cx="5181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sem sýnir vísishnignun. Jafnan er y=3e−2x.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– Vísis- og logralíkön</a:t>
            </a:r>
            <a:endParaRPr dirty="0"/>
          </a:p>
        </p:txBody>
      </p:sp>
      <p:pic>
        <p:nvPicPr>
          <p:cNvPr id="3" name="Picture 1" descr="Two graphs of y=(A_0)(e^(kt)) with the asymptote at y=0. The first graph is of when k&gt;0 and with the labeled points (1/k, (A_0)e), (0, A_0), and (-1/k, (A_0)/e). The second graph is of when k&lt;0 and with the labeled points (-1/k, (A_0)e), (0, A_0), and (1/k, (A_0)/e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41400" y="952500"/>
            <a:ext cx="10109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Vísisfall lýsir vísisvexti þegar k&gt;0 og vísishnignun þegar k&lt;0.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– Vísis- og logralíkön</a:t>
            </a:r>
            <a:endParaRPr dirty="0"/>
          </a:p>
        </p:txBody>
      </p:sp>
      <p:pic>
        <p:nvPicPr>
          <p:cNvPr id="3" name="Picture 1" descr="A graph starting at ten on the y-axis and rising rapidly to the righ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05200" y="952500"/>
            <a:ext cx="5194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y=10e(ln2)t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– Vísis- og logralíkön</a:t>
            </a:r>
            <a:endParaRPr dirty="0"/>
          </a:p>
        </p:txBody>
      </p:sp>
      <p:pic>
        <p:nvPicPr>
          <p:cNvPr id="3" name="Picture 1" descr="Graf fallsins f(t)=c/(1+ae^(-tx)). Burðargetan er aðfellulínan y=c. Upphafsgildi stofnsins er (0, c/(1+a)). Punktur mesta vaxtar er (ln(a)/b, c/2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97200" y="952500"/>
            <a:ext cx="6210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f(t)=c/(1+ae^(-tx)). Burðargetan er aðfellulínan y=c. Upphafsgildi stofnsins er (0, c/(1+a)). Punktur mesta vaxtar er (ln(a)/b, c/2).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7</a:t>
            </a:r>
            <a:r>
              <a:rPr lang="en-US" dirty="0">
                <a:solidFill>
                  <a:srgbClr val="548235"/>
                </a:solidFill>
              </a:rPr>
              <a:t> – Vísis- og logralíkön</a:t>
            </a:r>
            <a:endParaRPr dirty="0"/>
          </a:p>
        </p:txBody>
      </p:sp>
      <p:pic>
        <p:nvPicPr>
          <p:cNvPr id="3" name="Picture 1" descr="Graph of f(x)=1000/(1+999e^(-0.5030x)) with the y-axis labeled as “Cases” and the x-axis labeled as “Days”. There was 1 case on day 0, 20 on day 5, 294 on day 10, and 1000 on day 21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28900" y="952500"/>
            <a:ext cx="6921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f(t)= 1000 1+999 e −0.6030x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– Vísis- og logralíkön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798704556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092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1.386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2.197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2.773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3.219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3.584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3.892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4.159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4.394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798704556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092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63" t="-10345" r="-902326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63" t="-110345" r="-902326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1.386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2.197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2.773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3.219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3.584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3.892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4.159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4.394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8</a:t>
            </a:r>
            <a:r>
              <a:rPr lang="en-US" dirty="0">
                <a:solidFill>
                  <a:srgbClr val="548235"/>
                </a:solidFill>
              </a:rPr>
              <a:t> – Vísis- og logralíkön</a:t>
            </a:r>
            <a:endParaRPr dirty="0"/>
          </a:p>
        </p:txBody>
      </p:sp>
      <p:pic>
        <p:nvPicPr>
          <p:cNvPr id="3" name="Picture 1" descr="Graf yfir gildin í töflunni á unda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08400" y="952500"/>
            <a:ext cx="4762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yfir gildin í töflunni á undan.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9</a:t>
            </a:r>
            <a:r>
              <a:rPr lang="en-US" dirty="0">
                <a:solidFill>
                  <a:srgbClr val="548235"/>
                </a:solidFill>
              </a:rPr>
              <a:t> – Vísis- og logralíkön</a:t>
            </a:r>
            <a:endParaRPr dirty="0"/>
          </a:p>
        </p:txBody>
      </p:sp>
      <p:pic>
        <p:nvPicPr>
          <p:cNvPr id="3" name="Picture 1" descr="Graph of previous table’s values showing that it fits the function y=2ln(x) with an asymptote at x=0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08400" y="952500"/>
            <a:ext cx="4762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y=2lnx.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10</a:t>
            </a:r>
            <a:r>
              <a:rPr lang="en-US" dirty="0">
                <a:solidFill>
                  <a:srgbClr val="548235"/>
                </a:solidFill>
              </a:rPr>
              <a:t> – Vísis- og logralíkön</a:t>
            </a:r>
            <a:endParaRPr dirty="0"/>
          </a:p>
        </p:txBody>
      </p:sp>
      <p:pic>
        <p:nvPicPr>
          <p:cNvPr id="3" name="Picture 1" descr="Graph of previous table’s values showing that it fits the function y=2ln(x) with an asymptote at x=0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08400" y="952500"/>
            <a:ext cx="4762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y=ln( x 2 )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11</a:t>
            </a:r>
            <a:r>
              <a:rPr lang="en-US" dirty="0">
                <a:solidFill>
                  <a:srgbClr val="548235"/>
                </a:solidFill>
              </a:rPr>
              <a:t> – Vísis- og logralíkön</a:t>
            </a:r>
            <a:endParaRPr dirty="0"/>
          </a:p>
        </p:txBody>
      </p:sp>
      <p:pic>
        <p:nvPicPr>
          <p:cNvPr id="3" name="Picture 1" descr="Graf fallsins y=ln(x^2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38200" y="952500"/>
            <a:ext cx="10502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fallsins y=ln(x^2).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2</a:t>
            </a:r>
            <a:r>
              <a:rPr lang="en-US" dirty="0">
                <a:solidFill>
                  <a:srgbClr val="548235"/>
                </a:solidFill>
              </a:rPr>
              <a:t> – Vísis- og logralíkön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041480418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092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3.297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5.437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8.963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14.778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24.365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40.172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66.231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109.196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180.034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041480418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092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63" t="-10345" r="-902326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63" t="-110345" r="-902326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3.297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5.437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8.963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14.778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24.365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40.172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66.231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109.196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180.034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4.8 Aðlögun vísislíkana að gögnum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Setja fram vísislíkan út frá gögnum.</a:t>
            </a:r>
          </a:p>
          <a:p>
            <a:pPr lvl="0"/>
            <a:r>
              <a:rPr/>
              <a:t>Setja fram logralíkan út frá gögnum.</a:t>
            </a:r>
          </a:p>
          <a:p>
            <a:pPr lvl="0"/>
            <a:r>
              <a:rPr/>
              <a:t>Setja fram lógistískt líkan út frá gögnum.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2463226"/>
              </p:ext>
            </p:extLst>
          </p:nvPr>
        </p:nvGraphicFramePr>
        <p:xfrm>
          <a:off x="609600" y="952500"/>
          <a:ext cx="10934700" cy="201168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Áfengismagn í blóði (BAC)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Hlutfallsleg hætta á umferðarslysi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3.54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Áfengismagn í blóði (BAC)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Hlutfallsleg hætta á umferðarslysi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39.05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65.32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99.78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pic>
        <p:nvPicPr>
          <p:cNvPr id="3" name="Picture 1" descr="Graph of a scattered plo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08400" y="952500"/>
            <a:ext cx="4775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Dreifirit.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pic>
        <p:nvPicPr>
          <p:cNvPr id="3" name="Picture 1" descr="Dreifirit með aðhvarfslínu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708400" y="952500"/>
            <a:ext cx="4775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Dreifirit með aðhvarfslínu.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2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826918"/>
              </p:ext>
            </p:extLst>
          </p:nvPr>
        </p:nvGraphicFramePr>
        <p:xfrm>
          <a:off x="609600" y="952500"/>
          <a:ext cx="10972800" cy="73152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Mánuður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Skuld ($)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620.00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761.88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899.80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1039.93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1270.63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1589.04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1851.31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2154.92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3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4592136"/>
              </p:ext>
            </p:extLst>
          </p:nvPr>
        </p:nvGraphicFramePr>
        <p:xfrm>
          <a:off x="609600" y="952500"/>
          <a:ext cx="10934700" cy="256032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Ár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Lífslíkur (ár)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47.3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59.7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62.9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Ár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Lífslíkur (ár)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69.7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78.7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pic>
        <p:nvPicPr>
          <p:cNvPr id="3" name="Picture 1" descr="Graph of a scattered plo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197100" y="952500"/>
            <a:ext cx="7797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Dreifirit.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pic>
        <p:nvPicPr>
          <p:cNvPr id="3" name="Picture 1" descr="Dreifirit með aðhvarfslínu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22500" y="952500"/>
            <a:ext cx="7747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Dreifirit með aðhvarfslínu.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4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768006"/>
              </p:ext>
            </p:extLst>
          </p:nvPr>
        </p:nvGraphicFramePr>
        <p:xfrm>
          <a:off x="609600" y="952500"/>
          <a:ext cx="10934700" cy="201168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Ár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Fjöldi seldra eintaka (þúsundir)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Ár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Fjöldi seldra eintaka (þúsundir)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5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pic>
        <p:nvPicPr>
          <p:cNvPr id="3" name="Picture 1" descr="Table showing the percentage of Americans with cellular service from 1995 through 2012. Values listed:&#10;&#10;1995 → 12.69%&#10;1996 → 16.35%&#10;1997 → 20.29%&#10;1998 → 25.08%&#10;1999 → 30.81%&#10;2000 → 38.75%&#10;2001 → 45.00%&#10;2002 → 49.16%&#10;2003 → 55.15%&#10;&#10;2004 → 62.852%&#10;2005 → 68.63%&#10;2006 → 76.64%&#10;2007 → 82.47%&#10;2008 → 85.68%&#10;2009 → 89.14%&#10;2010 → 91.86%&#10;2011 → 95.28%&#10;2012 → 98.17%&#10;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184400" y="952500"/>
            <a:ext cx="781050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pic>
        <p:nvPicPr>
          <p:cNvPr id="3" name="Picture 1" descr="Graph of a scattered plo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346200" y="952500"/>
            <a:ext cx="9486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Dreifirit.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pic>
        <p:nvPicPr>
          <p:cNvPr id="3" name="Picture 1" descr="Dreifirit með aðhvarfslínu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346200" y="952500"/>
            <a:ext cx="9486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Dreifirit með aðhvarfslínu.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6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pic>
        <p:nvPicPr>
          <p:cNvPr id="3" name="Picture 1" descr="Table showing seal population (in thousands) from 1997 through 2012. Values listed:&#10;&#10;1997 → 3.493&#10;1998 → 5.282&#10;1999 → 6.357&#10;2000 → 9.201&#10;2001 → 11.224&#10;2002 → 12.964&#10;2003 → 16.226&#10;2004 → 18.137&#10;&#10;2005 → 19.590&#10;2006 → 21.955&#10;2007 → 22.862&#10;2008 → 23.869&#10;2009 → 24.243&#10;2010 → 24.344&#10;2011 → 24.919&#10;2012 → 25.108&#10;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00300" y="952500"/>
            <a:ext cx="739140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7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pic>
        <p:nvPicPr>
          <p:cNvPr id="3" name="Picture 1" descr="Graph of a scattered plo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508500" y="952500"/>
            <a:ext cx="3187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Dreifirit.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8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pic>
        <p:nvPicPr>
          <p:cNvPr id="3" name="Picture 1" descr="Graph of a scattered plo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99000" y="952500"/>
            <a:ext cx="2806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Dreifirit.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9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pic>
        <p:nvPicPr>
          <p:cNvPr id="3" name="Picture 1" descr="Graph of a scattered plo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267200" y="952500"/>
            <a:ext cx="3670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með dreifiriti.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10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pic>
        <p:nvPicPr>
          <p:cNvPr id="3" name="Picture 1" descr="Graph of a scattered plo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619500" y="952500"/>
            <a:ext cx="4965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með dreifiriti.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11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pic>
        <p:nvPicPr>
          <p:cNvPr id="3" name="Picture 1" descr="Graph of a scattered plo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86300" y="952500"/>
            <a:ext cx="2832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með dreifiriti.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7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503246"/>
              </p:ext>
            </p:extLst>
          </p:nvPr>
        </p:nvGraphicFramePr>
        <p:xfrm>
          <a:off x="609600" y="952500"/>
          <a:ext cx="10934700" cy="73152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 i="1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 i="1"/>
                        <a:t>f(x)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6361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8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2285852"/>
              </p:ext>
            </p:extLst>
          </p:nvPr>
        </p:nvGraphicFramePr>
        <p:xfrm>
          <a:off x="609600" y="952500"/>
          <a:ext cx="10934700" cy="73152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 i="1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 i="1"/>
                        <a:t>f(x)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9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6321803"/>
              </p:ext>
            </p:extLst>
          </p:nvPr>
        </p:nvGraphicFramePr>
        <p:xfrm>
          <a:off x="609600" y="952500"/>
          <a:ext cx="10934700" cy="73152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 i="1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 i="1"/>
                        <a:t>f(x)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8.6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10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9639348"/>
              </p:ext>
            </p:extLst>
          </p:nvPr>
        </p:nvGraphicFramePr>
        <p:xfrm>
          <a:off x="609600" y="952500"/>
          <a:ext cx="10972800" cy="73152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 i="1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 i="1"/>
                        <a:t>f(x)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2.9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11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1678414"/>
              </p:ext>
            </p:extLst>
          </p:nvPr>
        </p:nvGraphicFramePr>
        <p:xfrm>
          <a:off x="609600" y="952500"/>
          <a:ext cx="10896600" cy="73152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 i="1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 i="1"/>
                        <a:t>f(x)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24.8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12</a:t>
            </a:r>
            <a:r>
              <a:rPr lang="en-US" dirty="0">
                <a:solidFill>
                  <a:srgbClr val="548235"/>
                </a:solidFill>
              </a:rPr>
              <a:t> – Aðlögun vísislíkana að gögnum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31258830"/>
                  </p:ext>
                </p:extLst>
              </p:nvPr>
            </p:nvGraphicFramePr>
            <p:xfrm>
              <a:off x="609600" y="952500"/>
              <a:ext cx="108966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990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1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28.6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52.8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99.9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112.5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125.8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127.9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135.1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135.9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31258830"/>
                  </p:ext>
                </p:extLst>
              </p:nvPr>
            </p:nvGraphicFramePr>
            <p:xfrm>
              <a:off x="609600" y="952500"/>
              <a:ext cx="108966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990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  <a:gridCol w="990600">
                      <a:extLst>
                        <a:ext uri="{9D8B030D-6E8A-4147-A177-3AD203B41FA5}">
                          <a16:colId xmlns:a16="http://schemas.microsoft.com/office/drawing/2014/main" val="20010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282" t="-10345" r="-1002564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282" t="-110345" r="-1002564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28.6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52.8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70.3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99.9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112.5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125.8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127.9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135.1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135.9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548235"/>
                </a:solidFill>
              </a:defRPr>
            </a:pPr>
            <a:r>
              <a:rPr lang="en-US" dirty="0">
                <a:solidFill>
                  <a:srgbClr val="548235"/>
                </a:solidFill>
              </a:rPr>
              <a:t>Notkunarleyfi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5742" y="1783388"/>
            <a:ext cx="10518058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Þetta viðbótarefni frá OpenStax er © Rice University og gefið út samkvæmt alþjóðlega CC BY 4.0-leyfinu. Heimilt er að afrita efnið eða breyta því, en geta verður OpenStax og Rice University og tilgreina allar breytingar.</a:t>
            </a:r>
          </a:p>
        </p:txBody>
      </p:sp>
    </p:spTree>
    <p:extLst>
      <p:ext uri="{BB962C8B-B14F-4D97-AF65-F5344CB8AC3E}">
        <p14:creationId xmlns:p14="http://schemas.microsoft.com/office/powerpoint/2010/main" val="636211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6205</Words>
  <Application>Microsoft Macintosh PowerPoint</Application>
  <PresentationFormat>Widescreen</PresentationFormat>
  <Paragraphs>836</Paragraphs>
  <Slides>110</Slides>
  <Notes>66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110</vt:i4>
      </vt:variant>
    </vt:vector>
  </HeadingPairs>
  <TitlesOfParts>
    <vt:vector size="114" baseType="lpstr">
      <vt:lpstr>Arial</vt:lpstr>
      <vt:lpstr>Calibri</vt:lpstr>
      <vt:lpstr>Cambria Math</vt:lpstr>
      <vt:lpstr>Office Theme</vt:lpstr>
      <vt:lpstr>Precalculus 2e</vt:lpstr>
      <vt:lpstr>Chapter outline</vt:lpstr>
      <vt:lpstr>Table 1 - Introduction</vt:lpstr>
      <vt:lpstr>4.1 Exponential Functions</vt:lpstr>
      <vt:lpstr>Table 1 - Exponential Functions</vt:lpstr>
      <vt:lpstr>Table 2 - Exponential Functions</vt:lpstr>
      <vt:lpstr>Figure 1 - Exponential Functions</vt:lpstr>
      <vt:lpstr>Table 3 - Exponential Functions</vt:lpstr>
      <vt:lpstr>Figure 2 - Exponential Functions</vt:lpstr>
      <vt:lpstr>Figure 3 - Exponential Functions</vt:lpstr>
      <vt:lpstr>Figure 4 - Exponential Functions</vt:lpstr>
      <vt:lpstr>Figure 5 - Exponential Functions</vt:lpstr>
      <vt:lpstr>Figure 6 - Exponential Functions</vt:lpstr>
      <vt:lpstr>Table 4 - Exponential Functions</vt:lpstr>
      <vt:lpstr>Table 5 - Exponential Functions</vt:lpstr>
      <vt:lpstr>4.2 Graphs of Exponential Functions</vt:lpstr>
      <vt:lpstr>Table 1 - Graphs of Exponential Functions</vt:lpstr>
      <vt:lpstr>Figure 1 - Graphs of Exponential Functions</vt:lpstr>
      <vt:lpstr>Table 2 - Graphs of Exponential Functions</vt:lpstr>
      <vt:lpstr>Figure 2 - Graphs of Exponential Functions</vt:lpstr>
      <vt:lpstr>Figure 3 - Graphs of Exponential Functions</vt:lpstr>
      <vt:lpstr>Table 3 - Graphs of Exponential Functions</vt:lpstr>
      <vt:lpstr>Figure 4 - Graphs of Exponential Functions</vt:lpstr>
      <vt:lpstr>Figure 5 - Graphs of Exponential Functions</vt:lpstr>
      <vt:lpstr>Figure 6 - Graphs of Exponential Functions</vt:lpstr>
      <vt:lpstr>Figure 7 - Graphs of Exponential Functions</vt:lpstr>
      <vt:lpstr>Figure 8 - Graphs of Exponential Functions</vt:lpstr>
      <vt:lpstr>Table 4 - Graphs of Exponential Functions</vt:lpstr>
      <vt:lpstr>Figure 9 - Graphs of Exponential Functions</vt:lpstr>
      <vt:lpstr>Figure 10 - Graphs of Exponential Functions</vt:lpstr>
      <vt:lpstr>Table 5 - Graphs of Exponential Functions</vt:lpstr>
      <vt:lpstr>Figure 11 - Graphs of Exponential Functions</vt:lpstr>
      <vt:lpstr>Table 6 - Graphs of Exponential Functions</vt:lpstr>
      <vt:lpstr>Figure 12 - Graphs of Exponential Functions</vt:lpstr>
      <vt:lpstr>Figure 13 - Graphs of Exponential Functions</vt:lpstr>
      <vt:lpstr>4.3 Logarithmic Functions</vt:lpstr>
      <vt:lpstr>Figure 1 - Logarithmic Functions</vt:lpstr>
      <vt:lpstr>Figure 2 - Logarithmic Functions</vt:lpstr>
      <vt:lpstr>4.4 Graphs of Logarithmic Functions</vt:lpstr>
      <vt:lpstr>Figure 1 - Graphs of Logarithmic Functions</vt:lpstr>
      <vt:lpstr>Table 1 - Graphs of Logarithmic Functions</vt:lpstr>
      <vt:lpstr>Table 2 - Graphs of Logarithmic Functions</vt:lpstr>
      <vt:lpstr>Figure 2 - Graphs of Logarithmic Functions</vt:lpstr>
      <vt:lpstr>Figure 3 - Graphs of Logarithmic Functions</vt:lpstr>
      <vt:lpstr>Figure 4 - Graphs of Logarithmic Functions</vt:lpstr>
      <vt:lpstr>Figure 5 - Graphs of Logarithmic Functions</vt:lpstr>
      <vt:lpstr>Figure 6 - Graphs of Logarithmic Functions</vt:lpstr>
      <vt:lpstr>Figure 7 - Graphs of Logarithmic Functions</vt:lpstr>
      <vt:lpstr>Figure 8 - Graphs of Logarithmic Functions</vt:lpstr>
      <vt:lpstr>Figure 9 - Graphs of Logarithmic Functions</vt:lpstr>
      <vt:lpstr>Figure 10 - Graphs of Logarithmic Functions</vt:lpstr>
      <vt:lpstr>Figure 11 - Graphs of Logarithmic Functions</vt:lpstr>
      <vt:lpstr>Figure 12 - Graphs of Logarithmic Functions</vt:lpstr>
      <vt:lpstr>Figure 13 - Graphs of Logarithmic Functions</vt:lpstr>
      <vt:lpstr>Table 3 - Graphs of Logarithmic Functions</vt:lpstr>
      <vt:lpstr>Figure 14 - Graphs of Logarithmic Functions</vt:lpstr>
      <vt:lpstr>Table 4 - Graphs of Logarithmic Functions</vt:lpstr>
      <vt:lpstr>Figure 15 - Graphs of Logarithmic Functions</vt:lpstr>
      <vt:lpstr>Table 5 - Graphs of Logarithmic Functions</vt:lpstr>
      <vt:lpstr>Figure 16 - Graphs of Logarithmic Functions</vt:lpstr>
      <vt:lpstr>Figure 17 - Graphs of Logarithmic Functions</vt:lpstr>
      <vt:lpstr>Figure 18 - Graphs of Logarithmic Functions</vt:lpstr>
      <vt:lpstr>Figure 19 - Graphs of Logarithmic Functions</vt:lpstr>
      <vt:lpstr>4.5 Logarithmic Properties</vt:lpstr>
      <vt:lpstr>Figure 1 - Logarithmic Properties</vt:lpstr>
      <vt:lpstr>4.6 Exponential and Logarithmic Equations (1 of 2)</vt:lpstr>
      <vt:lpstr>4.6 Exponential and Logarithmic Equations (2 of 2)</vt:lpstr>
      <vt:lpstr>Figure 1 - Exponential and Logarithmic Equations </vt:lpstr>
      <vt:lpstr>Figure 2 - Exponential and Logarithmic Equations </vt:lpstr>
      <vt:lpstr>Figure 3 - Exponential and Logarithmic Equations </vt:lpstr>
      <vt:lpstr>Table 1 - Exponential and Logarithmic Equations </vt:lpstr>
      <vt:lpstr>4.7 Exponential and Logarithmic Models</vt:lpstr>
      <vt:lpstr>Figure 1 - Exponential and Logarithmic Models</vt:lpstr>
      <vt:lpstr>Figure 2 - Exponential and Logarithmic Models</vt:lpstr>
      <vt:lpstr>Figure 3 - Exponential and Logarithmic Models</vt:lpstr>
      <vt:lpstr>Figure 4 - Exponential and Logarithmic Models</vt:lpstr>
      <vt:lpstr>Figure 5 - Exponential and Logarithmic Models</vt:lpstr>
      <vt:lpstr>Figure 6 - Exponential and Logarithmic Models</vt:lpstr>
      <vt:lpstr>Figure 7 - Exponential and Logarithmic Models</vt:lpstr>
      <vt:lpstr>Table 1 - Exponential and Logarithmic Models</vt:lpstr>
      <vt:lpstr>Figure 8 - Exponential and Logarithmic Models</vt:lpstr>
      <vt:lpstr>Figure 9 - Exponential and Logarithmic Models</vt:lpstr>
      <vt:lpstr>Figure 10 - Exponential and Logarithmic Models</vt:lpstr>
      <vt:lpstr>Figure 11 - Exponential and Logarithmic Models</vt:lpstr>
      <vt:lpstr>Table 2 - Exponential and Logarithmic Models</vt:lpstr>
      <vt:lpstr>4.8 Fitting Exponential Models to Data</vt:lpstr>
      <vt:lpstr>Table 1 - Fitting Exponential Models to Data</vt:lpstr>
      <vt:lpstr>Figure 1 - Fitting Exponential Models to Data</vt:lpstr>
      <vt:lpstr>Figure 2 - Fitting Exponential Models to Data</vt:lpstr>
      <vt:lpstr>Table 2 - Fitting Exponential Models to Data</vt:lpstr>
      <vt:lpstr>Table 3 - Fitting Exponential Models to Data</vt:lpstr>
      <vt:lpstr>Figure 3 - Fitting Exponential Models to Data</vt:lpstr>
      <vt:lpstr>Figure 4 - Fitting Exponential Models to Data</vt:lpstr>
      <vt:lpstr>Table 4 - Fitting Exponential Models to Data</vt:lpstr>
      <vt:lpstr>Table 5 - Fitting Exponential Models to Data</vt:lpstr>
      <vt:lpstr>Figure 5 - Fitting Exponential Models to Data</vt:lpstr>
      <vt:lpstr>Figure 6 - Fitting Exponential Models to Data</vt:lpstr>
      <vt:lpstr>Table 6 - Fitting Exponential Models to Data</vt:lpstr>
      <vt:lpstr>Figure 7 - Fitting Exponential Models to Data</vt:lpstr>
      <vt:lpstr>Figure 8 - Fitting Exponential Models to Data</vt:lpstr>
      <vt:lpstr>Figure 9 - Fitting Exponential Models to Data</vt:lpstr>
      <vt:lpstr>Figure 10 - Fitting Exponential Models to Data</vt:lpstr>
      <vt:lpstr>Figure 11 - Fitting Exponential Models to Data</vt:lpstr>
      <vt:lpstr>Table 7 - Fitting Exponential Models to Data</vt:lpstr>
      <vt:lpstr>Table 8 - Fitting Exponential Models to Data</vt:lpstr>
      <vt:lpstr>Table 9 - Fitting Exponential Models to Data</vt:lpstr>
      <vt:lpstr>Table 10 - Fitting Exponential Models to Data</vt:lpstr>
      <vt:lpstr>Table 11 - Fitting Exponential Models to Data</vt:lpstr>
      <vt:lpstr>Table 12 - Fitting Exponential Models to Data</vt:lpstr>
      <vt:lpstr>License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300</TotalTime>
  <Words>44</Words>
  <Application>Microsoft Macintosh PowerPoint</Application>
  <PresentationFormat>Widescreen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Precalculus 2e</dc:title>
  <dc:creator/>
  <cp:keywords/>
  <cp:lastModifiedBy>Colby Powers</cp:lastModifiedBy>
  <cp:revision>3</cp:revision>
  <dcterms:created xsi:type="dcterms:W3CDTF">2025-12-16T18:44:33Z</dcterms:created>
  <dcterms:modified xsi:type="dcterms:W3CDTF">2025-12-16T21:19:10Z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btitle">
    <vt:lpwstr>Chapter 4 Exponential and Logarithmic Functions</vt:lpwstr>
  </property>
</Properties>
</file>