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app0.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xml" ContentType="application/vnd.openxmlformats-officedocument.presentationml.notesSlide+xml"/>
  <Override PartName="/ppt/notesSlides/notesSlide70.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 Id="rId4" Type="http://schemas.openxmlformats.org/officeDocument/2006/relationships/custom-properties" Target="docProps/custom.xml"/><Relationship Id="rId5" Type="http://schemas.openxmlformats.org/package/2006/relationships/metadata/extended-properties" Target="docProps/app0.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8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Lst>
  <p:sldSz cx="12192000" cy="6858000"/>
  <p:notesSz cx="6858000" cy="9144000"/>
  <p:defaultTex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0AD47"/>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52" autoAdjust="0"/>
    <p:restoredTop sz="94694" autoAdjust="0"/>
  </p:normalViewPr>
  <p:slideViewPr>
    <p:cSldViewPr snapToGrid="0" snapToObjects="1">
      <p:cViewPr varScale="1">
        <p:scale>
          <a:sx n="121" d="100"/>
          <a:sy n="121" d="100"/>
        </p:scale>
        <p:origin x="736" y="176"/>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notesMaster" Target="notesMasters/notesMaster1.xml"/><Relationship Id="rId86" Type="http://schemas.openxmlformats.org/officeDocument/2006/relationships/presProps" Target="presProps.xml"/><Relationship Id="rId87" Type="http://schemas.openxmlformats.org/officeDocument/2006/relationships/viewProps" Target="viewProps.xml"/><Relationship Id="rId88" Type="http://schemas.openxmlformats.org/officeDocument/2006/relationships/theme" Target="theme/theme1.xml"/><Relationship Id="rId89"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12/16/25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hf sldNum="0" hdr="0" ftr="0" dt="0"/>
  <p:notesStyle>
    <a:lvl1pPr marL="0" algn="l" defTabSz="1219170" rtl="0" eaLnBrk="1" latinLnBrk="0" hangingPunct="1">
      <a:defRPr sz="1600" kern="1200">
        <a:solidFill>
          <a:schemeClr val="tx1"/>
        </a:solidFill>
        <a:latin typeface="+mn-lt"/>
        <a:ea typeface="+mn-ea"/>
        <a:cs typeface="+mn-cs"/>
      </a:defRPr>
    </a:lvl1pPr>
    <a:lvl2pPr marL="609585" algn="l" defTabSz="1219170" rtl="0" eaLnBrk="1" latinLnBrk="0" hangingPunct="1">
      <a:defRPr sz="1600" kern="1200">
        <a:solidFill>
          <a:schemeClr val="tx1"/>
        </a:solidFill>
        <a:latin typeface="+mn-lt"/>
        <a:ea typeface="+mn-ea"/>
        <a:cs typeface="+mn-cs"/>
      </a:defRPr>
    </a:lvl2pPr>
    <a:lvl3pPr marL="1219170" algn="l" defTabSz="1219170" rtl="0" eaLnBrk="1" latinLnBrk="0" hangingPunct="1">
      <a:defRPr sz="1600" kern="1200">
        <a:solidFill>
          <a:schemeClr val="tx1"/>
        </a:solidFill>
        <a:latin typeface="+mn-lt"/>
        <a:ea typeface="+mn-ea"/>
        <a:cs typeface="+mn-cs"/>
      </a:defRPr>
    </a:lvl3pPr>
    <a:lvl4pPr marL="1828754" algn="l" defTabSz="1219170" rtl="0" eaLnBrk="1" latinLnBrk="0" hangingPunct="1">
      <a:defRPr sz="1600" kern="1200">
        <a:solidFill>
          <a:schemeClr val="tx1"/>
        </a:solidFill>
        <a:latin typeface="+mn-lt"/>
        <a:ea typeface="+mn-ea"/>
        <a:cs typeface="+mn-cs"/>
      </a:defRPr>
    </a:lvl4pPr>
    <a:lvl5pPr marL="2438339" algn="l" defTabSz="1219170" rtl="0" eaLnBrk="1" latinLnBrk="0" hangingPunct="1">
      <a:defRPr sz="1600" kern="1200">
        <a:solidFill>
          <a:schemeClr val="tx1"/>
        </a:solidFill>
        <a:latin typeface="+mn-lt"/>
        <a:ea typeface="+mn-ea"/>
        <a:cs typeface="+mn-cs"/>
      </a:defRPr>
    </a:lvl5pPr>
    <a:lvl6pPr marL="3047924" algn="l" defTabSz="1219170" rtl="0" eaLnBrk="1" latinLnBrk="0" hangingPunct="1">
      <a:defRPr sz="1600" kern="1200">
        <a:solidFill>
          <a:schemeClr val="tx1"/>
        </a:solidFill>
        <a:latin typeface="+mn-lt"/>
        <a:ea typeface="+mn-ea"/>
        <a:cs typeface="+mn-cs"/>
      </a:defRPr>
    </a:lvl6pPr>
    <a:lvl7pPr marL="3657509" algn="l" defTabSz="1219170" rtl="0" eaLnBrk="1" latinLnBrk="0" hangingPunct="1">
      <a:defRPr sz="1600" kern="1200">
        <a:solidFill>
          <a:schemeClr val="tx1"/>
        </a:solidFill>
        <a:latin typeface="+mn-lt"/>
        <a:ea typeface="+mn-ea"/>
        <a:cs typeface="+mn-cs"/>
      </a:defRPr>
    </a:lvl7pPr>
    <a:lvl8pPr marL="4267093" algn="l" defTabSz="1219170" rtl="0" eaLnBrk="1" latinLnBrk="0" hangingPunct="1">
      <a:defRPr sz="1600" kern="1200">
        <a:solidFill>
          <a:schemeClr val="tx1"/>
        </a:solidFill>
        <a:latin typeface="+mn-lt"/>
        <a:ea typeface="+mn-ea"/>
        <a:cs typeface="+mn-cs"/>
      </a:defRPr>
    </a:lvl8pPr>
    <a:lvl9pPr marL="4876678" algn="l" defTabSz="121917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9.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0.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2.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3.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4.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5.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6.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8.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9.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0.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Illustration of Ray EF, with point F and endpoint E.</a:t>
            </a:r>
          </a:p>
        </p:txBody>
      </p:sp>
      <p:sp>
        <p:nvSpPr>
          <p:cNvPr id="4" name="Slide Number Placeholder 3"/>
          <p:cNvSpPr>
            <a:spLocks noGrp="1"/>
          </p:cNvSpPr>
          <p:nvPr>
            <p:ph type="sldNum" sz="quarter" idx="10"/>
          </p:nvPr>
        </p:nvSpPr>
        <p:spPr/>
        <p:txBody>
          <a:bodyPr/>
          <a:lstStyle/>
          <a:p>
            <a:fld id="{18BDFEC3-8487-43E8-A154-7C12CBC1FFF2}" type="slidenum">
              <a:rPr lang="en-US"/>
              <a:t>4</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Illustration of Angle DEF, with vertex E and points D and F.</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Illustration of angle theta.</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Illustration of an angle with labels for initial side, terminal side, and vertex.</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Graph of an angle in standard position with labels for the initial side and terminal side.</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Side by side graphs. Graph on the left is a 90 degree angle and graph on the right is a 360 degree angle. Terminal side and initial side are labeled for both graphs.</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Four side by side graphs. First graph shows angle of 0 degrees. Second graph shows an angle of 90 degrees. Third graph shows an angle of 180 degrees. Fourth graph shows an angle of 270 degrees.</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Graph of a 30 degree angle.</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Graph of a negative 135 degree angle.</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Illustration of a circle showing the number of radians in a circle.</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Illustration of a circle with angle t, radius r, and an arc of r.</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Three side by side graphs of circles. First graph has a circle with radius r and arc s, with an equivalence between r and s. The second graph shows a circle with radius r and an arc of length 2r. The third graph shows a circle with a full revolution, showing 6.28 radians.</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Graph of a circle with a 45 degree angle and a label for pi/4 radians.</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graph of a circle with angles of 0, 30, 45, 60, 90, 120, 135, 150, 180, 210, 225, 240, 270, 300, 315, and 330 degrees.</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graph of a circle with angles of 0, 30, 45, 60, 90, 120, 135, 150, 180, 210, 225, 240, 270, 300, 315, and 330 degrees. The graph also shows the equivalent amount of radians for each angle of degrees. For example, 30 degrees is equal to pi/6 radians.</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graph showing the equivalence between a 140 degree angle and a negative 220 degree angle.</a:t>
            </a:r>
          </a:p>
        </p:txBody>
      </p:sp>
      <p:sp>
        <p:nvSpPr>
          <p:cNvPr id="4" name="Slide Number Placeholder 3"/>
          <p:cNvSpPr>
            <a:spLocks noGrp="1"/>
          </p:cNvSpPr>
          <p:nvPr>
            <p:ph type="sldNum" sz="quarter" idx="10"/>
          </p:nvPr>
        </p:nvSpPr>
        <p:spPr/>
        <p:txBody>
          <a:bodyPr/>
          <a:lstStyle/>
          <a:p>
            <a:fld id="{18BDFEC3-8487-43E8-A154-7C12CBC1FFF2}" type="slidenum">
              <a:rPr lang="en-US"/>
              <a:t>20</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Four side by side graphs. First graph shows an angle of t in quadrant 1 in it's normal position. Second graph shows an angle of t in quadrant 2 due to a rotation of pi minus t. Third graph shows an angle of t in quadrant 3 due to a rotation of t minus pi. Fourth graph shows an angle of t in quadrant 4 due to a rotation of two pi minus t.</a:t>
            </a:r>
          </a:p>
        </p:txBody>
      </p:sp>
      <p:sp>
        <p:nvSpPr>
          <p:cNvPr id="4" name="Slide Number Placeholder 3"/>
          <p:cNvSpPr>
            <a:spLocks noGrp="1"/>
          </p:cNvSpPr>
          <p:nvPr>
            <p:ph type="sldNum" sz="quarter" idx="10"/>
          </p:nvPr>
        </p:nvSpPr>
        <p:spPr/>
        <p:txBody>
          <a:bodyPr/>
          <a:lstStyle/>
          <a:p>
            <a:fld id="{18BDFEC3-8487-43E8-A154-7C12CBC1FFF2}" type="slidenum">
              <a:rPr lang="en-US"/>
              <a:t>21</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graph showing the equivalence between an 80 degree angle and an 800 degree angle.</a:t>
            </a:r>
          </a:p>
        </p:txBody>
      </p:sp>
      <p:sp>
        <p:nvSpPr>
          <p:cNvPr id="4" name="Slide Number Placeholder 3"/>
          <p:cNvSpPr>
            <a:spLocks noGrp="1"/>
          </p:cNvSpPr>
          <p:nvPr>
            <p:ph type="sldNum" sz="quarter" idx="10"/>
          </p:nvPr>
        </p:nvSpPr>
        <p:spPr/>
        <p:txBody>
          <a:bodyPr/>
          <a:lstStyle/>
          <a:p>
            <a:fld id="{18BDFEC3-8487-43E8-A154-7C12CBC1FFF2}" type="slidenum">
              <a:rPr lang="en-US"/>
              <a:t>22</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graph showing the equivalence of a 315 degree angle and a negative 45 degree angle.</a:t>
            </a:r>
          </a:p>
        </p:txBody>
      </p:sp>
      <p:sp>
        <p:nvSpPr>
          <p:cNvPr id="4" name="Slide Number Placeholder 3"/>
          <p:cNvSpPr>
            <a:spLocks noGrp="1"/>
          </p:cNvSpPr>
          <p:nvPr>
            <p:ph type="sldNum" sz="quarter" idx="10"/>
          </p:nvPr>
        </p:nvSpPr>
        <p:spPr/>
        <p:txBody>
          <a:bodyPr/>
          <a:lstStyle/>
          <a:p>
            <a:fld id="{18BDFEC3-8487-43E8-A154-7C12CBC1FFF2}" type="slidenum">
              <a:rPr lang="en-US"/>
              <a:t>23</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graph showing a circle and the equivalence between angles of 3pi/4 radians and 19pi/4 radians.</a:t>
            </a:r>
          </a:p>
        </p:txBody>
      </p:sp>
      <p:sp>
        <p:nvSpPr>
          <p:cNvPr id="4" name="Slide Number Placeholder 3"/>
          <p:cNvSpPr>
            <a:spLocks noGrp="1"/>
          </p:cNvSpPr>
          <p:nvPr>
            <p:ph type="sldNum" sz="quarter" idx="10"/>
          </p:nvPr>
        </p:nvSpPr>
        <p:spPr/>
        <p:txBody>
          <a:bodyPr/>
          <a:lstStyle/>
          <a:p>
            <a:fld id="{18BDFEC3-8487-43E8-A154-7C12CBC1FFF2}" type="slidenum">
              <a:rPr lang="en-US"/>
              <a:t>24</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Illustration of circle with angle theta, radius r, and arc with length s.</a:t>
            </a:r>
          </a:p>
        </p:txBody>
      </p:sp>
      <p:sp>
        <p:nvSpPr>
          <p:cNvPr id="4" name="Slide Number Placeholder 3"/>
          <p:cNvSpPr>
            <a:spLocks noGrp="1"/>
          </p:cNvSpPr>
          <p:nvPr>
            <p:ph type="sldNum" sz="quarter" idx="10"/>
          </p:nvPr>
        </p:nvSpPr>
        <p:spPr/>
        <p:txBody>
          <a:bodyPr/>
          <a:lstStyle/>
          <a:p>
            <a:fld id="{18BDFEC3-8487-43E8-A154-7C12CBC1FFF2}" type="slidenum">
              <a:rPr lang="en-US"/>
              <a:t>25</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Graph showing a circle with angle theta and radius r, and the area of the slice of circle created by the initial side and terminal side of the angle.</a:t>
            </a:r>
          </a:p>
        </p:txBody>
      </p:sp>
      <p:sp>
        <p:nvSpPr>
          <p:cNvPr id="4" name="Slide Number Placeholder 3"/>
          <p:cNvSpPr>
            <a:spLocks noGrp="1"/>
          </p:cNvSpPr>
          <p:nvPr>
            <p:ph type="sldNum" sz="quarter" idx="10"/>
          </p:nvPr>
        </p:nvSpPr>
        <p:spPr/>
        <p:txBody>
          <a:bodyPr/>
          <a:lstStyle/>
          <a:p>
            <a:fld id="{18BDFEC3-8487-43E8-A154-7C12CBC1FFF2}" type="slidenum">
              <a:rPr lang="en-US"/>
              <a:t>26</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Illustration of a 30 degree ange with a terminal and initial side with length of 20 feet.</a:t>
            </a:r>
          </a:p>
        </p:txBody>
      </p:sp>
      <p:sp>
        <p:nvSpPr>
          <p:cNvPr id="4" name="Slide Number Placeholder 3"/>
          <p:cNvSpPr>
            <a:spLocks noGrp="1"/>
          </p:cNvSpPr>
          <p:nvPr>
            <p:ph type="sldNum" sz="quarter" idx="10"/>
          </p:nvPr>
        </p:nvSpPr>
        <p:spPr/>
        <p:txBody>
          <a:bodyPr/>
          <a:lstStyle/>
          <a:p>
            <a:fld id="{18BDFEC3-8487-43E8-A154-7C12CBC1FFF2}" type="slidenum">
              <a:rPr lang="en-US"/>
              <a:t>27</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Illustration of a water wheel.</a:t>
            </a:r>
          </a:p>
        </p:txBody>
      </p:sp>
      <p:sp>
        <p:nvSpPr>
          <p:cNvPr id="4" name="Slide Number Placeholder 3"/>
          <p:cNvSpPr>
            <a:spLocks noGrp="1"/>
          </p:cNvSpPr>
          <p:nvPr>
            <p:ph type="sldNum" sz="quarter" idx="10"/>
          </p:nvPr>
        </p:nvSpPr>
        <p:spPr/>
        <p:txBody>
          <a:bodyPr/>
          <a:lstStyle/>
          <a:p>
            <a:fld id="{18BDFEC3-8487-43E8-A154-7C12CBC1FFF2}" type="slidenum">
              <a:rPr lang="en-US"/>
              <a:t>28</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Graph of a circle with radius of 3 inches and an angle of 140 degrees.</a:t>
            </a:r>
          </a:p>
        </p:txBody>
      </p:sp>
      <p:sp>
        <p:nvSpPr>
          <p:cNvPr id="4" name="Slide Number Placeholder 3"/>
          <p:cNvSpPr>
            <a:spLocks noGrp="1"/>
          </p:cNvSpPr>
          <p:nvPr>
            <p:ph type="sldNum" sz="quarter" idx="10"/>
          </p:nvPr>
        </p:nvSpPr>
        <p:spPr/>
        <p:txBody>
          <a:bodyPr/>
          <a:lstStyle/>
          <a:p>
            <a:fld id="{18BDFEC3-8487-43E8-A154-7C12CBC1FFF2}" type="slidenum">
              <a:rPr lang="en-US"/>
              <a:t>29</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Graph of a circle with angle of 2pi/5 and a radius of 4.5 cm.</a:t>
            </a:r>
          </a:p>
        </p:txBody>
      </p:sp>
      <p:sp>
        <p:nvSpPr>
          <p:cNvPr id="4" name="Slide Number Placeholder 3"/>
          <p:cNvSpPr>
            <a:spLocks noGrp="1"/>
          </p:cNvSpPr>
          <p:nvPr>
            <p:ph type="sldNum" sz="quarter" idx="10"/>
          </p:nvPr>
        </p:nvSpPr>
        <p:spPr/>
        <p:txBody>
          <a:bodyPr/>
          <a:lstStyle/>
          <a:p>
            <a:fld id="{18BDFEC3-8487-43E8-A154-7C12CBC1FFF2}" type="slidenum">
              <a:rPr lang="en-US"/>
              <a:t>30</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Photo of a ferris wheel.</a:t>
            </a:r>
          </a:p>
        </p:txBody>
      </p:sp>
      <p:sp>
        <p:nvSpPr>
          <p:cNvPr id="4" name="Slide Number Placeholder 3"/>
          <p:cNvSpPr>
            <a:spLocks noGrp="1"/>
          </p:cNvSpPr>
          <p:nvPr>
            <p:ph type="sldNum" sz="quarter" idx="10"/>
          </p:nvPr>
        </p:nvSpPr>
        <p:spPr/>
        <p:txBody>
          <a:bodyPr/>
          <a:lstStyle/>
          <a:p>
            <a:fld id="{18BDFEC3-8487-43E8-A154-7C12CBC1FFF2}" type="slidenum">
              <a:rPr lang="en-US"/>
              <a:t>32</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Graph of a circle with angle t, radius of 1, and an arc created by the angle with length s. The terminal side of the angle intersects the circle at the point (x,y).</a:t>
            </a:r>
          </a:p>
        </p:txBody>
      </p:sp>
      <p:sp>
        <p:nvSpPr>
          <p:cNvPr id="4" name="Slide Number Placeholder 3"/>
          <p:cNvSpPr>
            <a:spLocks noGrp="1"/>
          </p:cNvSpPr>
          <p:nvPr>
            <p:ph type="sldNum" sz="quarter" idx="10"/>
          </p:nvPr>
        </p:nvSpPr>
        <p:spPr/>
        <p:txBody>
          <a:bodyPr/>
          <a:lstStyle/>
          <a:p>
            <a:fld id="{18BDFEC3-8487-43E8-A154-7C12CBC1FFF2}" type="slidenum">
              <a:rPr lang="en-US"/>
              <a:t>33</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Illustration of an angle t, with terminal side length equal to 1, and an arc created by angle with length t. The terminal side of the angle intersects the circle at the point (x,y), which is equivalent to (cos t, sin t).</a:t>
            </a:r>
          </a:p>
        </p:txBody>
      </p:sp>
      <p:sp>
        <p:nvSpPr>
          <p:cNvPr id="4" name="Slide Number Placeholder 3"/>
          <p:cNvSpPr>
            <a:spLocks noGrp="1"/>
          </p:cNvSpPr>
          <p:nvPr>
            <p:ph type="sldNum" sz="quarter" idx="10"/>
          </p:nvPr>
        </p:nvSpPr>
        <p:spPr/>
        <p:txBody>
          <a:bodyPr/>
          <a:lstStyle/>
          <a:p>
            <a:fld id="{18BDFEC3-8487-43E8-A154-7C12CBC1FFF2}" type="slidenum">
              <a:rPr lang="en-US"/>
              <a:t>34</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Graph of a circle with angle t, radius of 1, and a terminal side that intersects the circle at the point (1/2, square root of 3 over 2).</a:t>
            </a:r>
          </a:p>
        </p:txBody>
      </p:sp>
      <p:sp>
        <p:nvSpPr>
          <p:cNvPr id="4" name="Slide Number Placeholder 3"/>
          <p:cNvSpPr>
            <a:spLocks noGrp="1"/>
          </p:cNvSpPr>
          <p:nvPr>
            <p:ph type="sldNum" sz="quarter" idx="10"/>
          </p:nvPr>
        </p:nvSpPr>
        <p:spPr/>
        <p:txBody>
          <a:bodyPr/>
          <a:lstStyle/>
          <a:p>
            <a:fld id="{18BDFEC3-8487-43E8-A154-7C12CBC1FFF2}" type="slidenum">
              <a:rPr lang="en-US"/>
              <a:t>35</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Graph of a circle with angle t, radius of 1, and a terminal side that intersects the circle at the point (negative square root of 2 over 2, square root of 2 over 2).</a:t>
            </a:r>
          </a:p>
        </p:txBody>
      </p:sp>
      <p:sp>
        <p:nvSpPr>
          <p:cNvPr id="4" name="Slide Number Placeholder 3"/>
          <p:cNvSpPr>
            <a:spLocks noGrp="1"/>
          </p:cNvSpPr>
          <p:nvPr>
            <p:ph type="sldNum" sz="quarter" idx="10"/>
          </p:nvPr>
        </p:nvSpPr>
        <p:spPr/>
        <p:txBody>
          <a:bodyPr/>
          <a:lstStyle/>
          <a:p>
            <a:fld id="{18BDFEC3-8487-43E8-A154-7C12CBC1FFF2}" type="slidenum">
              <a:rPr lang="en-US"/>
              <a:t>36</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Graph of a circle with angle t, radius of 1, and a terminal side that intersects the circle at the point (0,1).</a:t>
            </a:r>
          </a:p>
        </p:txBody>
      </p:sp>
      <p:sp>
        <p:nvSpPr>
          <p:cNvPr id="4" name="Slide Number Placeholder 3"/>
          <p:cNvSpPr>
            <a:spLocks noGrp="1"/>
          </p:cNvSpPr>
          <p:nvPr>
            <p:ph type="sldNum" sz="quarter" idx="10"/>
          </p:nvPr>
        </p:nvSpPr>
        <p:spPr/>
        <p:txBody>
          <a:bodyPr/>
          <a:lstStyle/>
          <a:p>
            <a:fld id="{18BDFEC3-8487-43E8-A154-7C12CBC1FFF2}" type="slidenum">
              <a:rPr lang="en-US"/>
              <a:t>37</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Graph of an angle t, with a point (x,y) on the unit circle. And equation showing the equivalence of 1, x^2 + y^2, and cos^2 t + sin^2 t.</a:t>
            </a:r>
          </a:p>
        </p:txBody>
      </p:sp>
      <p:sp>
        <p:nvSpPr>
          <p:cNvPr id="4" name="Slide Number Placeholder 3"/>
          <p:cNvSpPr>
            <a:spLocks noGrp="1"/>
          </p:cNvSpPr>
          <p:nvPr>
            <p:ph type="sldNum" sz="quarter" idx="10"/>
          </p:nvPr>
        </p:nvSpPr>
        <p:spPr/>
        <p:txBody>
          <a:bodyPr/>
          <a:lstStyle/>
          <a:p>
            <a:fld id="{18BDFEC3-8487-43E8-A154-7C12CBC1FFF2}" type="slidenum">
              <a:rPr lang="en-US"/>
              <a:t>38</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Graph of a unit circle with an angle that intersects the circle at a point with the y-coordinate equal to 3/7.</a:t>
            </a:r>
          </a:p>
        </p:txBody>
      </p:sp>
      <p:sp>
        <p:nvSpPr>
          <p:cNvPr id="4" name="Slide Number Placeholder 3"/>
          <p:cNvSpPr>
            <a:spLocks noGrp="1"/>
          </p:cNvSpPr>
          <p:nvPr>
            <p:ph type="sldNum" sz="quarter" idx="10"/>
          </p:nvPr>
        </p:nvSpPr>
        <p:spPr/>
        <p:txBody>
          <a:bodyPr/>
          <a:lstStyle/>
          <a:p>
            <a:fld id="{18BDFEC3-8487-43E8-A154-7C12CBC1FFF2}" type="slidenum">
              <a:rPr lang="en-US"/>
              <a:t>39</a:t>
            </a:fld>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Graph of 45 degree angle inscribed within a circle with radius of 1. Equivalence between point (x,y) and (x,x) shown.</a:t>
            </a:r>
          </a:p>
        </p:txBody>
      </p:sp>
      <p:sp>
        <p:nvSpPr>
          <p:cNvPr id="4" name="Slide Number Placeholder 3"/>
          <p:cNvSpPr>
            <a:spLocks noGrp="1"/>
          </p:cNvSpPr>
          <p:nvPr>
            <p:ph type="sldNum" sz="quarter" idx="10"/>
          </p:nvPr>
        </p:nvSpPr>
        <p:spPr/>
        <p:txBody>
          <a:bodyPr/>
          <a:lstStyle/>
          <a:p>
            <a:fld id="{18BDFEC3-8487-43E8-A154-7C12CBC1FFF2}" type="slidenum">
              <a:rPr lang="en-US"/>
              <a:t>40</a:t>
            </a:fld>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Graph of circle with pi/4 angle inscribed and a radius of 1.</a:t>
            </a:r>
          </a:p>
        </p:txBody>
      </p:sp>
      <p:sp>
        <p:nvSpPr>
          <p:cNvPr id="4" name="Slide Number Placeholder 3"/>
          <p:cNvSpPr>
            <a:spLocks noGrp="1"/>
          </p:cNvSpPr>
          <p:nvPr>
            <p:ph type="sldNum" sz="quarter" idx="10"/>
          </p:nvPr>
        </p:nvSpPr>
        <p:spPr/>
        <p:txBody>
          <a:bodyPr/>
          <a:lstStyle/>
          <a:p>
            <a:fld id="{18BDFEC3-8487-43E8-A154-7C12CBC1FFF2}" type="slidenum">
              <a:rPr lang="en-US"/>
              <a:t>41</a:t>
            </a:fld>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Graph of a circle with 30 degree angle and negative 30 degree angle inscribed to form a trangle.</a:t>
            </a:r>
          </a:p>
        </p:txBody>
      </p:sp>
      <p:sp>
        <p:nvSpPr>
          <p:cNvPr id="4" name="Slide Number Placeholder 3"/>
          <p:cNvSpPr>
            <a:spLocks noGrp="1"/>
          </p:cNvSpPr>
          <p:nvPr>
            <p:ph type="sldNum" sz="quarter" idx="10"/>
          </p:nvPr>
        </p:nvSpPr>
        <p:spPr/>
        <p:txBody>
          <a:bodyPr/>
          <a:lstStyle/>
          <a:p>
            <a:fld id="{18BDFEC3-8487-43E8-A154-7C12CBC1FFF2}" type="slidenum">
              <a:rPr lang="en-US"/>
              <a:t>42</a:t>
            </a:fld>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Image of two 30/60/90 triangles back to back. Label for hypoteneuse r and side y.</a:t>
            </a:r>
          </a:p>
        </p:txBody>
      </p:sp>
      <p:sp>
        <p:nvSpPr>
          <p:cNvPr id="4" name="Slide Number Placeholder 3"/>
          <p:cNvSpPr>
            <a:spLocks noGrp="1"/>
          </p:cNvSpPr>
          <p:nvPr>
            <p:ph type="sldNum" sz="quarter" idx="10"/>
          </p:nvPr>
        </p:nvSpPr>
        <p:spPr/>
        <p:txBody>
          <a:bodyPr/>
          <a:lstStyle/>
          <a:p>
            <a:fld id="{18BDFEC3-8487-43E8-A154-7C12CBC1FFF2}" type="slidenum">
              <a:rPr lang="en-US"/>
              <a:t>43</a:t>
            </a:fld>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Graph of circle with an isoceles triangle inscribed.</a:t>
            </a:r>
          </a:p>
        </p:txBody>
      </p:sp>
      <p:sp>
        <p:nvSpPr>
          <p:cNvPr id="4" name="Slide Number Placeholder 3"/>
          <p:cNvSpPr>
            <a:spLocks noGrp="1"/>
          </p:cNvSpPr>
          <p:nvPr>
            <p:ph type="sldNum" sz="quarter" idx="10"/>
          </p:nvPr>
        </p:nvSpPr>
        <p:spPr/>
        <p:txBody>
          <a:bodyPr/>
          <a:lstStyle/>
          <a:p>
            <a:fld id="{18BDFEC3-8487-43E8-A154-7C12CBC1FFF2}" type="slidenum">
              <a:rPr lang="en-US"/>
              <a:t>44</a:t>
            </a:fld>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Graph of a quarter circle with angles of 0, 30, 45, 60, and 90 degrees inscribed. Equivalence of angles in radians shown. Points along circle are marked.</a:t>
            </a:r>
          </a:p>
        </p:txBody>
      </p:sp>
      <p:sp>
        <p:nvSpPr>
          <p:cNvPr id="4" name="Slide Number Placeholder 3"/>
          <p:cNvSpPr>
            <a:spLocks noGrp="1"/>
          </p:cNvSpPr>
          <p:nvPr>
            <p:ph type="sldNum" sz="quarter" idx="10"/>
          </p:nvPr>
        </p:nvSpPr>
        <p:spPr/>
        <p:txBody>
          <a:bodyPr/>
          <a:lstStyle/>
          <a:p>
            <a:fld id="{18BDFEC3-8487-43E8-A154-7C12CBC1FFF2}" type="slidenum">
              <a:rPr lang="en-US"/>
              <a:t>46</a:t>
            </a:fld>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Graph of unit circle.</a:t>
            </a:r>
          </a:p>
        </p:txBody>
      </p:sp>
      <p:sp>
        <p:nvSpPr>
          <p:cNvPr id="4" name="Slide Number Placeholder 3"/>
          <p:cNvSpPr>
            <a:spLocks noGrp="1"/>
          </p:cNvSpPr>
          <p:nvPr>
            <p:ph type="sldNum" sz="quarter" idx="10"/>
          </p:nvPr>
        </p:nvSpPr>
        <p:spPr/>
        <p:txBody>
          <a:bodyPr/>
          <a:lstStyle/>
          <a:p>
            <a:fld id="{18BDFEC3-8487-43E8-A154-7C12CBC1FFF2}" type="slidenum">
              <a:rPr lang="en-US"/>
              <a:t>47</a:t>
            </a:fld>
            <a:endParaRPr 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Graph of two side by side circles. First graph has circle with angle t and angle alpha with radius r. Second graph has circle with angle t and angle beta inscribed with radius r.</a:t>
            </a:r>
          </a:p>
        </p:txBody>
      </p:sp>
      <p:sp>
        <p:nvSpPr>
          <p:cNvPr id="4" name="Slide Number Placeholder 3"/>
          <p:cNvSpPr>
            <a:spLocks noGrp="1"/>
          </p:cNvSpPr>
          <p:nvPr>
            <p:ph type="sldNum" sz="quarter" idx="10"/>
          </p:nvPr>
        </p:nvSpPr>
        <p:spPr/>
        <p:txBody>
          <a:bodyPr/>
          <a:lstStyle/>
          <a:p>
            <a:fld id="{18BDFEC3-8487-43E8-A154-7C12CBC1FFF2}" type="slidenum">
              <a:rPr lang="en-US"/>
              <a:t>48</a:t>
            </a:fld>
            <a:endParaRPr 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Four side by side graphs. First graph shows an angle of t in quadrant 1 in it's normal position. Second graph shows an angle of t in quadrant 2 due to a rotation of pi minus t. Third graph shows an angle of t in quadrant 3 due to a rotation of t minus pi. Fourth graph shows an angle of t in quadrant 4 due to a rotation of two pi minus t.</a:t>
            </a:r>
          </a:p>
        </p:txBody>
      </p:sp>
      <p:sp>
        <p:nvSpPr>
          <p:cNvPr id="4" name="Slide Number Placeholder 3"/>
          <p:cNvSpPr>
            <a:spLocks noGrp="1"/>
          </p:cNvSpPr>
          <p:nvPr>
            <p:ph type="sldNum" sz="quarter" idx="10"/>
          </p:nvPr>
        </p:nvSpPr>
        <p:spPr/>
        <p:txBody>
          <a:bodyPr/>
          <a:lstStyle/>
          <a:p>
            <a:fld id="{18BDFEC3-8487-43E8-A154-7C12CBC1FFF2}" type="slidenum">
              <a:rPr lang="en-US"/>
              <a:t>49</a:t>
            </a:fld>
            <a:endParaRPr 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Graph of circle with 225 degree angle inscribed.</a:t>
            </a:r>
          </a:p>
        </p:txBody>
      </p:sp>
      <p:sp>
        <p:nvSpPr>
          <p:cNvPr id="4" name="Slide Number Placeholder 3"/>
          <p:cNvSpPr>
            <a:spLocks noGrp="1"/>
          </p:cNvSpPr>
          <p:nvPr>
            <p:ph type="sldNum" sz="quarter" idx="10"/>
          </p:nvPr>
        </p:nvSpPr>
        <p:spPr/>
        <p:txBody>
          <a:bodyPr/>
          <a:lstStyle/>
          <a:p>
            <a:fld id="{18BDFEC3-8487-43E8-A154-7C12CBC1FFF2}" type="slidenum">
              <a:rPr lang="en-US"/>
              <a:t>50</a:t>
            </a:fld>
            <a:endParaRPr 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Graph of unit circle with angles in degrees, angles in radians, and points along the circle inscribed.</a:t>
            </a:r>
          </a:p>
        </p:txBody>
      </p:sp>
      <p:sp>
        <p:nvSpPr>
          <p:cNvPr id="4" name="Slide Number Placeholder 3"/>
          <p:cNvSpPr>
            <a:spLocks noGrp="1"/>
          </p:cNvSpPr>
          <p:nvPr>
            <p:ph type="sldNum" sz="quarter" idx="10"/>
          </p:nvPr>
        </p:nvSpPr>
        <p:spPr/>
        <p:txBody>
          <a:bodyPr/>
          <a:lstStyle/>
          <a:p>
            <a:fld id="{18BDFEC3-8487-43E8-A154-7C12CBC1FFF2}" type="slidenum">
              <a:rPr lang="en-US"/>
              <a:t>51</a:t>
            </a:fld>
            <a:endParaRPr 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Graph of circle with angle of t inscribed. Point of (x, y) is at intersection of terminal side of angle and edge of circle.</a:t>
            </a:r>
          </a:p>
        </p:txBody>
      </p:sp>
      <p:sp>
        <p:nvSpPr>
          <p:cNvPr id="4" name="Slide Number Placeholder 3"/>
          <p:cNvSpPr>
            <a:spLocks noGrp="1"/>
          </p:cNvSpPr>
          <p:nvPr>
            <p:ph type="sldNum" sz="quarter" idx="10"/>
          </p:nvPr>
        </p:nvSpPr>
        <p:spPr/>
        <p:txBody>
          <a:bodyPr/>
          <a:lstStyle/>
          <a:p>
            <a:fld id="{18BDFEC3-8487-43E8-A154-7C12CBC1FFF2}" type="slidenum">
              <a:rPr lang="en-US"/>
              <a:t>54</a:t>
            </a:fld>
            <a:endParaRPr 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Graph of circle with angle of t inscribed. Point of (negative square root of 3 over 2, 1/2) is at intersection of terminal side of angle and edge of circle.</a:t>
            </a:r>
          </a:p>
        </p:txBody>
      </p:sp>
      <p:sp>
        <p:nvSpPr>
          <p:cNvPr id="4" name="Slide Number Placeholder 3"/>
          <p:cNvSpPr>
            <a:spLocks noGrp="1"/>
          </p:cNvSpPr>
          <p:nvPr>
            <p:ph type="sldNum" sz="quarter" idx="10"/>
          </p:nvPr>
        </p:nvSpPr>
        <p:spPr/>
        <p:txBody>
          <a:bodyPr/>
          <a:lstStyle/>
          <a:p>
            <a:fld id="{18BDFEC3-8487-43E8-A154-7C12CBC1FFF2}" type="slidenum">
              <a:rPr lang="en-US"/>
              <a:t>55</a:t>
            </a:fld>
            <a:endParaRPr 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Graph of circle with angle of t inscribed. Point of (square root of 2 over 2, negative square root of 2 over 2) is at intersection of terminal side of angle and edge of circle.</a:t>
            </a:r>
          </a:p>
        </p:txBody>
      </p:sp>
      <p:sp>
        <p:nvSpPr>
          <p:cNvPr id="4" name="Slide Number Placeholder 3"/>
          <p:cNvSpPr>
            <a:spLocks noGrp="1"/>
          </p:cNvSpPr>
          <p:nvPr>
            <p:ph type="sldNum" sz="quarter" idx="10"/>
          </p:nvPr>
        </p:nvSpPr>
        <p:spPr/>
        <p:txBody>
          <a:bodyPr/>
          <a:lstStyle/>
          <a:p>
            <a:fld id="{18BDFEC3-8487-43E8-A154-7C12CBC1FFF2}" type="slidenum">
              <a:rPr lang="en-US"/>
              <a:t>56</a:t>
            </a:fld>
            <a:endParaRPr 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Graph of circle with each quadrant labeled. Under quadrant 1, labels fro sin t, cos t, tan t, sec t, csc t, and cot t. Under quadrant 2, labels for sin t and csc t. Under quadrant 3, labels for tan t and cot t. Under quadrant 4, labels for cos t, sec t.</a:t>
            </a:r>
          </a:p>
        </p:txBody>
      </p:sp>
      <p:sp>
        <p:nvSpPr>
          <p:cNvPr id="4" name="Slide Number Placeholder 3"/>
          <p:cNvSpPr>
            <a:spLocks noGrp="1"/>
          </p:cNvSpPr>
          <p:nvPr>
            <p:ph type="sldNum" sz="quarter" idx="10"/>
          </p:nvPr>
        </p:nvSpPr>
        <p:spPr/>
        <p:txBody>
          <a:bodyPr/>
          <a:lstStyle/>
          <a:p>
            <a:fld id="{18BDFEC3-8487-43E8-A154-7C12CBC1FFF2}" type="slidenum">
              <a:rPr lang="en-US"/>
              <a:t>58</a:t>
            </a:fld>
            <a:endParaRPr 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Graph of parabola with points (-2, 4) and (2, 4) labeled.</a:t>
            </a:r>
          </a:p>
        </p:txBody>
      </p:sp>
      <p:sp>
        <p:nvSpPr>
          <p:cNvPr id="4" name="Slide Number Placeholder 3"/>
          <p:cNvSpPr>
            <a:spLocks noGrp="1"/>
          </p:cNvSpPr>
          <p:nvPr>
            <p:ph type="sldNum" sz="quarter" idx="10"/>
          </p:nvPr>
        </p:nvSpPr>
        <p:spPr/>
        <p:txBody>
          <a:bodyPr/>
          <a:lstStyle/>
          <a:p>
            <a:fld id="{18BDFEC3-8487-43E8-A154-7C12CBC1FFF2}" type="slidenum">
              <a:rPr lang="en-US"/>
              <a:t>59</a:t>
            </a:fld>
            <a:endParaRPr 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Graph of function with labels for points (-1, -1) and (1, 1).</a:t>
            </a:r>
          </a:p>
        </p:txBody>
      </p:sp>
      <p:sp>
        <p:nvSpPr>
          <p:cNvPr id="4" name="Slide Number Placeholder 3"/>
          <p:cNvSpPr>
            <a:spLocks noGrp="1"/>
          </p:cNvSpPr>
          <p:nvPr>
            <p:ph type="sldNum" sz="quarter" idx="10"/>
          </p:nvPr>
        </p:nvSpPr>
        <p:spPr/>
        <p:txBody>
          <a:bodyPr/>
          <a:lstStyle/>
          <a:p>
            <a:fld id="{18BDFEC3-8487-43E8-A154-7C12CBC1FFF2}" type="slidenum">
              <a:rPr lang="en-US"/>
              <a:t>60</a:t>
            </a:fld>
            <a:endParaRPr 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Graph of circle with angle of t and -t inscribed. Point of (x, y) is at intersection of terminal side of angle t and edge of circle. Point of (x, -y) is at intersection of terminal side of angle -t and edge of circle.</a:t>
            </a:r>
          </a:p>
        </p:txBody>
      </p:sp>
      <p:sp>
        <p:nvSpPr>
          <p:cNvPr id="4" name="Slide Number Placeholder 3"/>
          <p:cNvSpPr>
            <a:spLocks noGrp="1"/>
          </p:cNvSpPr>
          <p:nvPr>
            <p:ph type="sldNum" sz="quarter" idx="10"/>
          </p:nvPr>
        </p:nvSpPr>
        <p:spPr/>
        <p:txBody>
          <a:bodyPr/>
          <a:lstStyle/>
          <a:p>
            <a:fld id="{18BDFEC3-8487-43E8-A154-7C12CBC1FFF2}" type="slidenum">
              <a:rPr lang="en-US"/>
              <a:t>61</a:t>
            </a:fld>
            <a:endParaRPr 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Graph of circle with angle of t inscribed. Point of (12/13, y) is at intersection of terminal side of angle and edge of circle.</a:t>
            </a:r>
          </a:p>
        </p:txBody>
      </p:sp>
      <p:sp>
        <p:nvSpPr>
          <p:cNvPr id="4" name="Slide Number Placeholder 3"/>
          <p:cNvSpPr>
            <a:spLocks noGrp="1"/>
          </p:cNvSpPr>
          <p:nvPr>
            <p:ph type="sldNum" sz="quarter" idx="10"/>
          </p:nvPr>
        </p:nvSpPr>
        <p:spPr/>
        <p:txBody>
          <a:bodyPr/>
          <a:lstStyle/>
          <a:p>
            <a:fld id="{18BDFEC3-8487-43E8-A154-7C12CBC1FFF2}" type="slidenum">
              <a:rPr lang="en-US"/>
              <a:t>63</a:t>
            </a:fld>
            <a:endParaRPr 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Graph of circle with angle of t inscribed. Point of (1/2, negative square root of 3 over 2) is at intersection of terminal side of angle and edge of circle.</a:t>
            </a:r>
          </a:p>
        </p:txBody>
      </p:sp>
      <p:sp>
        <p:nvSpPr>
          <p:cNvPr id="4" name="Slide Number Placeholder 3"/>
          <p:cNvSpPr>
            <a:spLocks noGrp="1"/>
          </p:cNvSpPr>
          <p:nvPr>
            <p:ph type="sldNum" sz="quarter" idx="10"/>
          </p:nvPr>
        </p:nvSpPr>
        <p:spPr/>
        <p:txBody>
          <a:bodyPr/>
          <a:lstStyle/>
          <a:p>
            <a:fld id="{18BDFEC3-8487-43E8-A154-7C12CBC1FFF2}" type="slidenum">
              <a:rPr lang="en-US"/>
              <a:t>64</a:t>
            </a:fld>
            <a:endParaRPr lang="en-US"/>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Graph of circle with angle of t inscribed. Point of (0, -1) is at intersection of terminal side of angle and edge of circle.</a:t>
            </a:r>
          </a:p>
        </p:txBody>
      </p:sp>
      <p:sp>
        <p:nvSpPr>
          <p:cNvPr id="4" name="Slide Number Placeholder 3"/>
          <p:cNvSpPr>
            <a:spLocks noGrp="1"/>
          </p:cNvSpPr>
          <p:nvPr>
            <p:ph type="sldNum" sz="quarter" idx="10"/>
          </p:nvPr>
        </p:nvSpPr>
        <p:spPr/>
        <p:txBody>
          <a:bodyPr/>
          <a:lstStyle/>
          <a:p>
            <a:fld id="{18BDFEC3-8487-43E8-A154-7C12CBC1FFF2}" type="slidenum">
              <a:rPr lang="en-US"/>
              <a:t>65</a:t>
            </a:fld>
            <a:endParaRPr lang="en-US"/>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Graph of quarter circle with radius of 1 and angle of t. Point of (x,y) is at intersection of terminal side of angle and edge of circle.</a:t>
            </a:r>
          </a:p>
        </p:txBody>
      </p:sp>
      <p:sp>
        <p:nvSpPr>
          <p:cNvPr id="4" name="Slide Number Placeholder 3"/>
          <p:cNvSpPr>
            <a:spLocks noGrp="1"/>
          </p:cNvSpPr>
          <p:nvPr>
            <p:ph type="sldNum" sz="quarter" idx="10"/>
          </p:nvPr>
        </p:nvSpPr>
        <p:spPr/>
        <p:txBody>
          <a:bodyPr/>
          <a:lstStyle/>
          <a:p>
            <a:fld id="{18BDFEC3-8487-43E8-A154-7C12CBC1FFF2}" type="slidenum">
              <a:rPr lang="en-US"/>
              <a:t>67</a:t>
            </a:fld>
            <a:endParaRPr lang="en-US"/>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right triangle with hypotenuse, opposite, and adjacent sides labeled.</a:t>
            </a:r>
          </a:p>
        </p:txBody>
      </p:sp>
      <p:sp>
        <p:nvSpPr>
          <p:cNvPr id="4" name="Slide Number Placeholder 3"/>
          <p:cNvSpPr>
            <a:spLocks noGrp="1"/>
          </p:cNvSpPr>
          <p:nvPr>
            <p:ph type="sldNum" sz="quarter" idx="10"/>
          </p:nvPr>
        </p:nvSpPr>
        <p:spPr/>
        <p:txBody>
          <a:bodyPr/>
          <a:lstStyle/>
          <a:p>
            <a:fld id="{18BDFEC3-8487-43E8-A154-7C12CBC1FFF2}" type="slidenum">
              <a:rPr lang="en-US"/>
              <a:t>68</a:t>
            </a:fld>
            <a:endParaRPr lang="en-US"/>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right triangle with sid lengths of 8, 15, and 17. Angle alpha also labeled.</a:t>
            </a:r>
          </a:p>
        </p:txBody>
      </p:sp>
      <p:sp>
        <p:nvSpPr>
          <p:cNvPr id="4" name="Slide Number Placeholder 3"/>
          <p:cNvSpPr>
            <a:spLocks noGrp="1"/>
          </p:cNvSpPr>
          <p:nvPr>
            <p:ph type="sldNum" sz="quarter" idx="10"/>
          </p:nvPr>
        </p:nvSpPr>
        <p:spPr/>
        <p:txBody>
          <a:bodyPr/>
          <a:lstStyle/>
          <a:p>
            <a:fld id="{18BDFEC3-8487-43E8-A154-7C12CBC1FFF2}" type="slidenum">
              <a:rPr lang="en-US"/>
              <a:t>69</a:t>
            </a:fld>
            <a:endParaRPr lang="en-US"/>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right triangle with sides of 7, 24, and 25. Also labeled is angle t.</a:t>
            </a:r>
          </a:p>
        </p:txBody>
      </p:sp>
      <p:sp>
        <p:nvSpPr>
          <p:cNvPr id="4" name="Slide Number Placeholder 3"/>
          <p:cNvSpPr>
            <a:spLocks noGrp="1"/>
          </p:cNvSpPr>
          <p:nvPr>
            <p:ph type="sldNum" sz="quarter" idx="10"/>
          </p:nvPr>
        </p:nvSpPr>
        <p:spPr/>
        <p:txBody>
          <a:bodyPr/>
          <a:lstStyle/>
          <a:p>
            <a:fld id="{18BDFEC3-8487-43E8-A154-7C12CBC1FFF2}" type="slidenum">
              <a:rPr lang="en-US"/>
              <a:t>70</a:t>
            </a:fld>
            <a:endParaRPr lang="en-US"/>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Right triangle with angles alpha and beta. Sides are labeled hypotenuse, adjacent to alpha/opposite to beta, and adjacent to beta/opposite alpha.</a:t>
            </a:r>
          </a:p>
        </p:txBody>
      </p:sp>
      <p:sp>
        <p:nvSpPr>
          <p:cNvPr id="4" name="Slide Number Placeholder 3"/>
          <p:cNvSpPr>
            <a:spLocks noGrp="1"/>
          </p:cNvSpPr>
          <p:nvPr>
            <p:ph type="sldNum" sz="quarter" idx="10"/>
          </p:nvPr>
        </p:nvSpPr>
        <p:spPr/>
        <p:txBody>
          <a:bodyPr/>
          <a:lstStyle/>
          <a:p>
            <a:fld id="{18BDFEC3-8487-43E8-A154-7C12CBC1FFF2}" type="slidenum">
              <a:rPr lang="en-US"/>
              <a:t>71</a:t>
            </a:fld>
            <a:endParaRPr lang="en-US"/>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Right triangle with sides of 3, 4, and 5. Angle alpha is also labeled.</a:t>
            </a:r>
          </a:p>
        </p:txBody>
      </p:sp>
      <p:sp>
        <p:nvSpPr>
          <p:cNvPr id="4" name="Slide Number Placeholder 3"/>
          <p:cNvSpPr>
            <a:spLocks noGrp="1"/>
          </p:cNvSpPr>
          <p:nvPr>
            <p:ph type="sldNum" sz="quarter" idx="10"/>
          </p:nvPr>
        </p:nvSpPr>
        <p:spPr/>
        <p:txBody>
          <a:bodyPr/>
          <a:lstStyle/>
          <a:p>
            <a:fld id="{18BDFEC3-8487-43E8-A154-7C12CBC1FFF2}" type="slidenum">
              <a:rPr lang="en-US"/>
              <a:t>72</a:t>
            </a:fld>
            <a:endParaRPr lang="en-US"/>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Right triangle with sides 33, 56, and 65. Angle t is also labeled.</a:t>
            </a:r>
          </a:p>
        </p:txBody>
      </p:sp>
      <p:sp>
        <p:nvSpPr>
          <p:cNvPr id="4" name="Slide Number Placeholder 3"/>
          <p:cNvSpPr>
            <a:spLocks noGrp="1"/>
          </p:cNvSpPr>
          <p:nvPr>
            <p:ph type="sldNum" sz="quarter" idx="10"/>
          </p:nvPr>
        </p:nvSpPr>
        <p:spPr/>
        <p:txBody>
          <a:bodyPr/>
          <a:lstStyle/>
          <a:p>
            <a:fld id="{18BDFEC3-8487-43E8-A154-7C12CBC1FFF2}" type="slidenum">
              <a:rPr lang="en-US"/>
              <a:t>73</a:t>
            </a:fld>
            <a:endParaRPr lang="en-US"/>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Two side by side graphs of circles with inscribed angles. First circle has angle of pi/3 inscribed. Second circle has angle of pi/4 inscribed.</a:t>
            </a:r>
          </a:p>
        </p:txBody>
      </p:sp>
      <p:sp>
        <p:nvSpPr>
          <p:cNvPr id="4" name="Slide Number Placeholder 3"/>
          <p:cNvSpPr>
            <a:spLocks noGrp="1"/>
          </p:cNvSpPr>
          <p:nvPr>
            <p:ph type="sldNum" sz="quarter" idx="10"/>
          </p:nvPr>
        </p:nvSpPr>
        <p:spPr/>
        <p:txBody>
          <a:bodyPr/>
          <a:lstStyle/>
          <a:p>
            <a:fld id="{18BDFEC3-8487-43E8-A154-7C12CBC1FFF2}" type="slidenum">
              <a:rPr lang="en-US"/>
              <a:t>74</a:t>
            </a:fld>
            <a:endParaRPr lang="en-US"/>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graph of circle with angle pi/3 inscribed.</a:t>
            </a:r>
          </a:p>
        </p:txBody>
      </p:sp>
      <p:sp>
        <p:nvSpPr>
          <p:cNvPr id="4" name="Slide Number Placeholder 3"/>
          <p:cNvSpPr>
            <a:spLocks noGrp="1"/>
          </p:cNvSpPr>
          <p:nvPr>
            <p:ph type="sldNum" sz="quarter" idx="10"/>
          </p:nvPr>
        </p:nvSpPr>
        <p:spPr/>
        <p:txBody>
          <a:bodyPr/>
          <a:lstStyle/>
          <a:p>
            <a:fld id="{18BDFEC3-8487-43E8-A154-7C12CBC1FFF2}" type="slidenum">
              <a:rPr lang="en-US"/>
              <a:t>75</a:t>
            </a:fld>
            <a:endParaRPr lang="en-US"/>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Right triangle with angles alpha and beta. Equivalence between sin alpha and cos beta. Equivalence between sin beta and cos alpha.</a:t>
            </a:r>
          </a:p>
        </p:txBody>
      </p:sp>
      <p:sp>
        <p:nvSpPr>
          <p:cNvPr id="4" name="Slide Number Placeholder 3"/>
          <p:cNvSpPr>
            <a:spLocks noGrp="1"/>
          </p:cNvSpPr>
          <p:nvPr>
            <p:ph type="sldNum" sz="quarter" idx="10"/>
          </p:nvPr>
        </p:nvSpPr>
        <p:spPr/>
        <p:txBody>
          <a:bodyPr/>
          <a:lstStyle/>
          <a:p>
            <a:fld id="{18BDFEC3-8487-43E8-A154-7C12CBC1FFF2}" type="slidenum">
              <a:rPr lang="en-US"/>
              <a:t>76</a:t>
            </a:fld>
            <a:endParaRPr lang="en-US"/>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right triangle with sides a, c, and 7. Angle of 30 degrees is also labeled.</a:t>
            </a:r>
          </a:p>
        </p:txBody>
      </p:sp>
      <p:sp>
        <p:nvSpPr>
          <p:cNvPr id="4" name="Slide Number Placeholder 3"/>
          <p:cNvSpPr>
            <a:spLocks noGrp="1"/>
          </p:cNvSpPr>
          <p:nvPr>
            <p:ph type="sldNum" sz="quarter" idx="10"/>
          </p:nvPr>
        </p:nvSpPr>
        <p:spPr/>
        <p:txBody>
          <a:bodyPr/>
          <a:lstStyle/>
          <a:p>
            <a:fld id="{18BDFEC3-8487-43E8-A154-7C12CBC1FFF2}" type="slidenum">
              <a:rPr lang="en-US"/>
              <a:t>78</a:t>
            </a:fld>
            <a:endParaRPr lang="en-US"/>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Diagram of a radio tower with line segments extending from the top and base of the tower to a point on the ground some distance away. The two lines and the tower form a right triangle. The angle near the top of the tower is the angle of depression. The angle on the ground at a distance from the tower is the angle of elevation.</a:t>
            </a:r>
          </a:p>
        </p:txBody>
      </p:sp>
      <p:sp>
        <p:nvSpPr>
          <p:cNvPr id="4" name="Slide Number Placeholder 3"/>
          <p:cNvSpPr>
            <a:spLocks noGrp="1"/>
          </p:cNvSpPr>
          <p:nvPr>
            <p:ph type="sldNum" sz="quarter" idx="10"/>
          </p:nvPr>
        </p:nvSpPr>
        <p:spPr/>
        <p:txBody>
          <a:bodyPr/>
          <a:lstStyle/>
          <a:p>
            <a:fld id="{18BDFEC3-8487-43E8-A154-7C12CBC1FFF2}" type="slidenum">
              <a:rPr lang="en-US"/>
              <a:t>79</a:t>
            </a:fld>
            <a:endParaRPr lang="en-US"/>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tree with angle of 57 degrees from vantage point. Vantage point is 30 feet from tree.</a:t>
            </a:r>
          </a:p>
        </p:txBody>
      </p:sp>
      <p:sp>
        <p:nvSpPr>
          <p:cNvPr id="4" name="Slide Number Placeholder 3"/>
          <p:cNvSpPr>
            <a:spLocks noGrp="1"/>
          </p:cNvSpPr>
          <p:nvPr>
            <p:ph type="sldNum" sz="quarter" idx="10"/>
          </p:nvPr>
        </p:nvSpPr>
        <p:spPr/>
        <p:txBody>
          <a:bodyPr/>
          <a:lstStyle/>
          <a:p>
            <a:fld id="{18BDFEC3-8487-43E8-A154-7C12CBC1FFF2}" type="slidenum">
              <a:rPr lang="en-US"/>
              <a:t>80</a:t>
            </a:fld>
            <a:endParaRPr lang="en-US"/>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right triangle with sides 4 and 10 and angle of A labeled.</a:t>
            </a:r>
          </a:p>
        </p:txBody>
      </p:sp>
      <p:sp>
        <p:nvSpPr>
          <p:cNvPr id="4" name="Slide Number Placeholder 3"/>
          <p:cNvSpPr>
            <a:spLocks noGrp="1"/>
          </p:cNvSpPr>
          <p:nvPr>
            <p:ph type="sldNum" sz="quarter" idx="10"/>
          </p:nvPr>
        </p:nvSpPr>
        <p:spPr/>
        <p:txBody>
          <a:bodyPr/>
          <a:lstStyle/>
          <a:p>
            <a:fld id="{18BDFEC3-8487-43E8-A154-7C12CBC1FFF2}" type="slidenum">
              <a:rPr lang="en-US"/>
              <a:t>81</a:t>
            </a:fld>
            <a:endParaRPr lang="en-US"/>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right triangle with sides of 10 and 8 and angle of A labeled.</a:t>
            </a:r>
          </a:p>
        </p:txBody>
      </p:sp>
      <p:sp>
        <p:nvSpPr>
          <p:cNvPr id="4" name="Slide Number Placeholder 3"/>
          <p:cNvSpPr>
            <a:spLocks noGrp="1"/>
          </p:cNvSpPr>
          <p:nvPr>
            <p:ph type="sldNum" sz="quarter" idx="10"/>
          </p:nvPr>
        </p:nvSpPr>
        <p:spPr/>
        <p:txBody>
          <a:bodyPr/>
          <a:lstStyle/>
          <a:p>
            <a:fld id="{18BDFEC3-8487-43E8-A154-7C12CBC1FFF2}" type="slidenum">
              <a:rPr lang="en-US"/>
              <a:t>82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noAutofit/>
          </a:bodyPr>
          <a:lstStyle>
            <a:lvl1pPr algn="ctr">
              <a:defRPr sz="6000" b="0" i="0" baseline="0">
                <a:solidFill>
                  <a:srgbClr val="70AD47"/>
                </a:solidFill>
                <a:latin typeface="+mj-lt"/>
                <a:cs typeface="Calibri" panose="020F0502020204030204" pitchFamily="34" charset="0"/>
              </a:defRPr>
            </a:lvl1pPr>
          </a:lstStyle>
          <a:p>
            <a:r>
              <a:rPr lang="en-US" dirty="0"/>
              <a:t>Title of the Book</a:t>
            </a:r>
          </a:p>
        </p:txBody>
      </p:sp>
      <p:sp>
        <p:nvSpPr>
          <p:cNvPr id="3" name="Subtitle 2"/>
          <p:cNvSpPr>
            <a:spLocks noGrp="1"/>
          </p:cNvSpPr>
          <p:nvPr>
            <p:ph type="subTitle" idx="1"/>
          </p:nvPr>
        </p:nvSpPr>
        <p:spPr>
          <a:xfrm>
            <a:off x="1828800" y="2072269"/>
            <a:ext cx="8534400" cy="1752600"/>
          </a:xfrm>
        </p:spPr>
        <p:txBody>
          <a:bodyPr>
            <a:normAutofit/>
          </a:bodyPr>
          <a:lstStyle>
            <a:lvl1pPr marL="0" indent="0" algn="ctr">
              <a:buNone/>
              <a:defRPr sz="3733">
                <a:solidFill>
                  <a:schemeClr val="tx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dirty="0"/>
              <a:t>Click to edit Master subtitle style</a:t>
            </a:r>
          </a:p>
        </p:txBody>
      </p:sp>
      <p:sp>
        <p:nvSpPr>
          <p:cNvPr id="5" name="Footer Placeholder 4"/>
          <p:cNvSpPr>
            <a:spLocks noGrp="1"/>
          </p:cNvSpPr>
          <p:nvPr>
            <p:ph type="ftr" sz="quarter" idx="11"/>
          </p:nvPr>
        </p:nvSpPr>
        <p:spPr/>
        <p:txBody>
          <a:bodyPr/>
          <a:lstStyle/>
          <a:p>
            <a:endParaRPr lang="en-US"/>
          </a:p>
        </p:txBody>
      </p:sp>
      <p:sp>
        <p:nvSpPr>
          <p:cNvPr id="8" name="Picture Placeholder 7">
            <a:extLst>
              <a:ext uri="{FF2B5EF4-FFF2-40B4-BE49-F238E27FC236}">
                <a16:creationId xmlns:a16="http://schemas.microsoft.com/office/drawing/2014/main" id="{80A79003-2626-1D8F-FE0B-0F12900E5EC8}"/>
              </a:ext>
            </a:extLst>
          </p:cNvPr>
          <p:cNvSpPr>
            <a:spLocks noGrp="1"/>
          </p:cNvSpPr>
          <p:nvPr>
            <p:ph type="pic" sz="quarter" idx="13"/>
          </p:nvPr>
        </p:nvSpPr>
        <p:spPr>
          <a:xfrm>
            <a:off x="1828800" y="3924300"/>
            <a:ext cx="8534400" cy="2319867"/>
          </a:xfrm>
        </p:spPr>
        <p:txBody>
          <a:bodyPr>
            <a:normAutofit/>
          </a:bodyPr>
          <a:lstStyle>
            <a:lvl1pPr>
              <a:defRPr sz="2800"/>
            </a:lvl1pPr>
          </a:lstStyle>
          <a:p>
            <a:endParaRPr lang="en-US" dirty="0"/>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
        <p:nvSpPr>
          <p:cNvPr id="3" name="Content Placeholder 2"/>
          <p:cNvSpPr>
            <a:spLocks noGrp="1"/>
          </p:cNvSpPr>
          <p:nvPr>
            <p:ph idx="1"/>
          </p:nvPr>
        </p:nvSpPr>
        <p:spPr>
          <a:xfrm>
            <a:off x="609600" y="952501"/>
            <a:ext cx="10972800" cy="5173664"/>
          </a:xfrm>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4000" b="1" cap="all">
                <a:solidFill>
                  <a:srgbClr val="70AD47"/>
                </a:solidFill>
              </a:defRPr>
            </a:lvl1pPr>
          </a:lstStyle>
          <a:p>
            <a:r>
              <a:rPr lang="en-US" dirty="0"/>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Content Placeholder 3"/>
          <p:cNvSpPr>
            <a:spLocks noGrp="1"/>
          </p:cNvSpPr>
          <p:nvPr>
            <p:ph sz="half" idx="2"/>
          </p:nvPr>
        </p:nvSpPr>
        <p:spPr>
          <a:xfrm>
            <a:off x="6197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6" name="Footer Placeholder 5"/>
          <p:cNvSpPr>
            <a:spLocks noGrp="1"/>
          </p:cNvSpPr>
          <p:nvPr>
            <p:ph type="ftr" sz="quarter" idx="11"/>
          </p:nvPr>
        </p:nvSpPr>
        <p:spPr/>
        <p:txBody>
          <a:bodyPr/>
          <a:lstStyle/>
          <a:p>
            <a:endParaRPr lang="en-US" dirty="0"/>
          </a:p>
        </p:txBody>
      </p:sp>
      <p:sp>
        <p:nvSpPr>
          <p:cNvPr id="2" name="Title 1">
            <a:extLst>
              <a:ext uri="{FF2B5EF4-FFF2-40B4-BE49-F238E27FC236}">
                <a16:creationId xmlns:a16="http://schemas.microsoft.com/office/drawing/2014/main" id="{55A695E3-160A-1182-A08B-49F893982D5A}"/>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054101"/>
            <a:ext cx="5386917"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1693863"/>
            <a:ext cx="5386917" cy="4432300"/>
          </a:xfrm>
        </p:spPr>
        <p:txBody>
          <a:bodyPr/>
          <a:lstStyle>
            <a:lvl1pPr marL="342900" indent="-342900">
              <a:buFont typeface="Arial" panose="020B0604020202020204" pitchFamily="34" charset="0"/>
              <a:buChar cha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Text Placeholder 4"/>
          <p:cNvSpPr>
            <a:spLocks noGrp="1"/>
          </p:cNvSpPr>
          <p:nvPr>
            <p:ph type="body" sz="quarter" idx="3"/>
          </p:nvPr>
        </p:nvSpPr>
        <p:spPr>
          <a:xfrm>
            <a:off x="6193369" y="1054100"/>
            <a:ext cx="5389033"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1693863"/>
            <a:ext cx="5389033" cy="44323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8" name="Footer Placeholder 7"/>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48293EA6-65EB-EBFA-B114-8CE108578312}"/>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DCC07829-38D8-F49A-78AA-2EAC35A1A3B6}"/>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a:prstGeom prst="rect">
            <a:avLst/>
          </a:prstGeom>
        </p:spPr>
        <p:txBody>
          <a:bodyPr anchor="b"/>
          <a:lstStyle>
            <a:lvl1pPr algn="l">
              <a:defRPr sz="2000" b="1">
                <a:solidFill>
                  <a:srgbClr val="70AD47"/>
                </a:solidFill>
              </a:defRPr>
            </a:lvl1pPr>
          </a:lstStyle>
          <a:p>
            <a:r>
              <a:rPr lang="en-US" dirty="0"/>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1244600"/>
          </a:xfrm>
          <a:prstGeom prst="rect">
            <a:avLst/>
          </a:prstGeom>
        </p:spPr>
        <p:txBody>
          <a:bodyPr anchor="t">
            <a:normAutofit/>
          </a:bodyPr>
          <a:lstStyle>
            <a:lvl1pPr algn="l">
              <a:defRPr sz="1600" b="0"/>
            </a:lvl1pPr>
          </a:lstStyle>
          <a:p>
            <a:r>
              <a:rPr lang="en-US" dirty="0"/>
              <a:t>Click to edit Master title style</a:t>
            </a:r>
          </a:p>
        </p:txBody>
      </p:sp>
      <p:sp>
        <p:nvSpPr>
          <p:cNvPr id="3" name="Picture Placeholder 2"/>
          <p:cNvSpPr>
            <a:spLocks noGrp="1"/>
          </p:cNvSpPr>
          <p:nvPr>
            <p:ph type="pic" idx="1"/>
          </p:nvPr>
        </p:nvSpPr>
        <p:spPr>
          <a:xfrm>
            <a:off x="2389717" y="612775"/>
            <a:ext cx="7315200" cy="4114800"/>
          </a:xfrm>
        </p:spPr>
        <p:txBody>
          <a:bodyPr>
            <a:normAutofit/>
          </a:bodyPr>
          <a:lstStyle>
            <a:lvl1pPr marL="0" indent="0">
              <a:buNone/>
              <a:defRPr sz="28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dirty="0"/>
          </a:p>
        </p:txBody>
      </p:sp>
      <p:sp>
        <p:nvSpPr>
          <p:cNvPr id="6" name="Footer Placeholder 5"/>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ast Slide">
    <p:spTree>
      <p:nvGrpSpPr>
        <p:cNvPr id="1" name=""/>
        <p:cNvGrpSpPr/>
        <p:nvPr/>
      </p:nvGrpSpPr>
      <p:grpSpPr>
        <a:xfrm>
          <a:off x="0" y="0"/>
          <a:ext cx="0" cy="0"/>
          <a:chOff x="0" y="0"/>
          <a:chExt cx="0" cy="0"/>
        </a:xfrm>
      </p:grpSpPr>
      <p:sp>
        <p:nvSpPr>
          <p:cNvPr id="7" name="Content Placeholder 6"/>
          <p:cNvSpPr>
            <a:spLocks noGrp="1"/>
          </p:cNvSpPr>
          <p:nvPr>
            <p:ph sz="quarter" idx="12"/>
          </p:nvPr>
        </p:nvSpPr>
        <p:spPr>
          <a:xfrm>
            <a:off x="609600" y="1011383"/>
            <a:ext cx="10972800" cy="3255818"/>
          </a:xfrm>
        </p:spPr>
        <p:txBody>
          <a:bodyPr/>
          <a:lstStyle>
            <a:lvl5pPr marL="1828800" indent="0">
              <a:buNone/>
              <a:defRPr/>
            </a:lvl5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Content Placeholder 6"/>
          <p:cNvSpPr>
            <a:spLocks noGrp="1"/>
          </p:cNvSpPr>
          <p:nvPr>
            <p:ph sz="quarter" idx="13" hasCustomPrompt="1"/>
          </p:nvPr>
        </p:nvSpPr>
        <p:spPr>
          <a:xfrm>
            <a:off x="609600" y="4378037"/>
            <a:ext cx="10972800" cy="1627909"/>
          </a:xfrm>
        </p:spPr>
        <p:txBody>
          <a:bodyPr>
            <a:normAutofit/>
          </a:bodyPr>
          <a:lstStyle>
            <a:lvl1pPr marL="0" indent="0">
              <a:buNone/>
              <a:defRPr sz="1600">
                <a:solidFill>
                  <a:schemeClr val="accent3"/>
                </a:solidFill>
              </a:defRPr>
            </a:lvl1pPr>
          </a:lstStyle>
          <a:p>
            <a:pPr lvl="0"/>
            <a:r>
              <a:rPr lang="en-US" dirty="0"/>
              <a:t>Caption</a:t>
            </a:r>
          </a:p>
        </p:txBody>
      </p:sp>
      <p:sp>
        <p:nvSpPr>
          <p:cNvPr id="6" name="Text Placeholder 5">
            <a:extLst>
              <a:ext uri="{FF2B5EF4-FFF2-40B4-BE49-F238E27FC236}">
                <a16:creationId xmlns:a16="http://schemas.microsoft.com/office/drawing/2014/main" id="{6E14F94F-1E52-2B42-BC75-C0C106E8BEC0}"/>
              </a:ext>
            </a:extLst>
          </p:cNvPr>
          <p:cNvSpPr>
            <a:spLocks noGrp="1"/>
          </p:cNvSpPr>
          <p:nvPr>
            <p:ph type="body" sz="quarter" idx="14" hasCustomPrompt="1"/>
          </p:nvPr>
        </p:nvSpPr>
        <p:spPr>
          <a:xfrm>
            <a:off x="838200" y="6271576"/>
            <a:ext cx="10515600" cy="442595"/>
          </a:xfrm>
        </p:spPr>
        <p:txBody>
          <a:bodyPr>
            <a:normAutofit/>
          </a:bodyPr>
          <a:lstStyle>
            <a:lvl1pPr marL="0" indent="0" algn="l">
              <a:buNone/>
              <a:defRPr sz="1200">
                <a:solidFill>
                  <a:schemeClr val="tx1"/>
                </a:solidFill>
              </a:defRPr>
            </a:lvl1pPr>
          </a:lstStyle>
          <a:p>
            <a:pPr algn="l"/>
            <a:r>
              <a:rPr lang="en-US" dirty="0"/>
              <a:t>This OpenStax ancillary resource is © Rice University under a CC BY 4.0 International license; it may be reproduced or modified but must be attributed to OpenStax, Rice University and any changes must be noted.</a:t>
            </a:r>
          </a:p>
        </p:txBody>
      </p:sp>
      <p:sp>
        <p:nvSpPr>
          <p:cNvPr id="3" name="Title 1">
            <a:extLst>
              <a:ext uri="{FF2B5EF4-FFF2-40B4-BE49-F238E27FC236}">
                <a16:creationId xmlns:a16="http://schemas.microsoft.com/office/drawing/2014/main" id="{75AFEFD2-D28D-C54F-70F8-461EEBE63A5A}"/>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188312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139147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38539"/>
            <a:ext cx="10972800" cy="586961"/>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9600" y="927101"/>
            <a:ext cx="10972800" cy="5199064"/>
          </a:xfrm>
          <a:prstGeom prst="rect">
            <a:avLst/>
          </a:prstGeom>
        </p:spPr>
        <p:txBody>
          <a:bodyPr vert="horz" lIns="91440" tIns="45720" rIns="91440" bIns="45720" rtlCol="0">
            <a:normAutofit/>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3"/>
          </p:nvPr>
        </p:nvSpPr>
        <p:spPr>
          <a:xfrm>
            <a:off x="609600" y="6356351"/>
            <a:ext cx="10972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Tree>
    <p:extLst>
      <p:ext uri="{BB962C8B-B14F-4D97-AF65-F5344CB8AC3E}">
        <p14:creationId xmlns:p14="http://schemas.microsoft.com/office/powerpoint/2010/main" val="36762008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58" r:id="rId11"/>
    <p:sldLayoutId id="2147483659" r:id="rId12"/>
  </p:sldLayoutIdLst>
  <p:hf sldNum="0" hdr="0" ftr="0"/>
  <p:txStyles>
    <p:titleStyle>
      <a:lvl1pPr algn="l" defTabSz="457189" rtl="0" eaLnBrk="1" latinLnBrk="0" hangingPunct="1">
        <a:spcBef>
          <a:spcPct val="0"/>
        </a:spcBef>
        <a:buNone/>
        <a:defRPr sz="2800" kern="1200">
          <a:solidFill>
            <a:schemeClr val="tx1"/>
          </a:solidFill>
          <a:latin typeface="+mj-lt"/>
          <a:ea typeface="+mj-ea"/>
          <a:cs typeface="+mj-cs"/>
        </a:defRPr>
      </a:lvl1pPr>
    </p:titleStyle>
    <p:bodyStyle>
      <a:lvl1pPr marL="457200" indent="-228600" algn="l" defTabSz="457189" rtl="0" eaLnBrk="1" latinLnBrk="0" hangingPunct="1">
        <a:spcBef>
          <a:spcPts val="0"/>
        </a:spcBef>
        <a:buFont typeface="Arial" panose="020B0604020202020204" pitchFamily="34" charset="0"/>
        <a:buChar char="•"/>
        <a:defRPr sz="3200" kern="1200">
          <a:solidFill>
            <a:schemeClr val="tx1"/>
          </a:solidFill>
          <a:latin typeface="+mn-lt"/>
          <a:ea typeface="+mn-ea"/>
          <a:cs typeface="+mn-cs"/>
        </a:defRPr>
      </a:lvl1pPr>
      <a:lvl2pPr marL="685800" indent="-228600" algn="l" defTabSz="457189"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457189"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743131" indent="-457189" algn="l" defTabSz="457189" rtl="0" eaLnBrk="1" latinLnBrk="0" hangingPunct="1">
        <a:spcBef>
          <a:spcPct val="20000"/>
        </a:spcBef>
        <a:buFont typeface="Arial"/>
        <a:buChar char="•"/>
        <a:defRPr sz="2000" kern="1200">
          <a:solidFill>
            <a:schemeClr val="tx1"/>
          </a:solidFill>
          <a:latin typeface="+mn-lt"/>
          <a:ea typeface="+mn-ea"/>
          <a:cs typeface="+mn-cs"/>
        </a:defRPr>
      </a:lvl6pPr>
      <a:lvl7pPr marL="3200320" indent="-457189" algn="l" defTabSz="457189" rtl="0" eaLnBrk="1" latinLnBrk="0" hangingPunct="1">
        <a:spcBef>
          <a:spcPct val="20000"/>
        </a:spcBef>
        <a:buFont typeface="Arial"/>
        <a:buChar char="•"/>
        <a:defRPr sz="2000" kern="1200">
          <a:solidFill>
            <a:schemeClr val="tx1"/>
          </a:solidFill>
          <a:latin typeface="+mn-lt"/>
          <a:ea typeface="+mn-ea"/>
          <a:cs typeface="+mn-cs"/>
        </a:defRPr>
      </a:lvl7pPr>
      <a:lvl8pPr marL="3657509" indent="-457189" algn="l" defTabSz="457189" rtl="0" eaLnBrk="1" latinLnBrk="0" hangingPunct="1">
        <a:spcBef>
          <a:spcPct val="20000"/>
        </a:spcBef>
        <a:buFont typeface="Arial"/>
        <a:buChar char="•"/>
        <a:defRPr sz="2000" kern="1200">
          <a:solidFill>
            <a:schemeClr val="tx1"/>
          </a:solidFill>
          <a:latin typeface="+mn-lt"/>
          <a:ea typeface="+mn-ea"/>
          <a:cs typeface="+mn-cs"/>
        </a:defRPr>
      </a:lvl8pPr>
      <a:lvl9pPr marL="4114697" indent="-457189"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v3_image2_ed24e8849438.png"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 Id="rId3" Type="http://schemas.openxmlformats.org/officeDocument/2006/relationships/image" Target="../media/v3_image3_76daf66540f4.png" /></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 Id="rId3" Type="http://schemas.openxmlformats.org/officeDocument/2006/relationships/image" Target="../media/v3_image4_6608902164dd.png" /></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5_c0413ce6c55f.png" /></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6.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 Id="rId3" Type="http://schemas.openxmlformats.org/officeDocument/2006/relationships/image" Target="../media/v3_image7_141424e5f2e5.png" /></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 Id="rId3" Type="http://schemas.openxmlformats.org/officeDocument/2006/relationships/image" Target="../media/v3_image8_873f4050bf04.png" /></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 Id="rId3" Type="http://schemas.openxmlformats.org/officeDocument/2006/relationships/image" Target="../media/v3_image9_f76864060512.png" /></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0.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1.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2.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 Id="rId3" Type="http://schemas.openxmlformats.org/officeDocument/2006/relationships/image" Target="../media/v3_image13_91c968450511.png" /></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4.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 Id="rId3" Type="http://schemas.openxmlformats.org/officeDocument/2006/relationships/image" Target="../media/v3_image15_1701c5aa1db6.png" /></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3.xml" /><Relationship Id="rId3" Type="http://schemas.openxmlformats.org/officeDocument/2006/relationships/image" Target="../media/v3_image16_02ef1652f335.png" /></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7.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8.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9.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7.xml" /><Relationship Id="rId3" Type="http://schemas.openxmlformats.org/officeDocument/2006/relationships/image" Target="../media/v3_image20_00c2e7f4a27b.png" /></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21.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22.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23.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24.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25.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26.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27.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28.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29.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29_d35ad7452963.png" /></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30.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31.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32.jp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33.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34.jp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35.jp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36.jp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37.jp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image" Target="../media/image38.jp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image" Target="../media/image39.jp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image" Target="../media/image40.jp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 Id="rId3" Type="http://schemas.openxmlformats.org/officeDocument/2006/relationships/image" Target="../media/image41.jp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 Id="rId3" Type="http://schemas.openxmlformats.org/officeDocument/2006/relationships/image" Target="../media/image42.jp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43_4de0fdfe910b.png" /></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 Id="rId3" Type="http://schemas.openxmlformats.org/officeDocument/2006/relationships/image" Target="../media/image44.jp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 Id="rId3" Type="http://schemas.openxmlformats.org/officeDocument/2006/relationships/image" Target="../media/image45.jp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 Id="rId3" Type="http://schemas.openxmlformats.org/officeDocument/2006/relationships/image" Target="../media/image46.jp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3.xml" /><Relationship Id="rId3" Type="http://schemas.openxmlformats.org/officeDocument/2006/relationships/image" Target="../media/v3_image47_40e3141f0ee8.png" /></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 Id="rId3" Type="http://schemas.openxmlformats.org/officeDocument/2006/relationships/image" Target="../media/image48.jp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 Id="rId3" Type="http://schemas.openxmlformats.org/officeDocument/2006/relationships/image" Target="../media/image49.jp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49_3cd79971838c.png" /></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 Id="rId3" Type="http://schemas.openxmlformats.org/officeDocument/2006/relationships/image" Target="../media/image50.jp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 Id="rId3" Type="http://schemas.openxmlformats.org/officeDocument/2006/relationships/image" Target="../media/image51.jp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 Id="rId3" Type="http://schemas.openxmlformats.org/officeDocument/2006/relationships/image" Target="../media/image52.jp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53_f75afbcacb02.png" /></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 Id="rId3" Type="http://schemas.openxmlformats.org/officeDocument/2006/relationships/image" Target="../media/image54.jp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xml"/><Relationship Id="rId3" Type="http://schemas.openxmlformats.org/officeDocument/2006/relationships/image" Target="../media/image55.jp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xml"/><Relationship Id="rId3" Type="http://schemas.openxmlformats.org/officeDocument/2006/relationships/image" Target="../media/image56.jp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xml"/><Relationship Id="rId3" Type="http://schemas.openxmlformats.org/officeDocument/2006/relationships/image" Target="../media/image57.jp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8.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3.xml"/><Relationship Id="rId3" Type="http://schemas.openxmlformats.org/officeDocument/2006/relationships/image" Target="../media/image58.jp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4.xml"/><Relationship Id="rId3" Type="http://schemas.openxmlformats.org/officeDocument/2006/relationships/image" Target="../media/image59.jp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5.xml"/><Relationship Id="rId3" Type="http://schemas.openxmlformats.org/officeDocument/2006/relationships/image" Target="../media/image60.jp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60_1bf749493b29.png" /></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6.xml"/><Relationship Id="rId3" Type="http://schemas.openxmlformats.org/officeDocument/2006/relationships/image" Target="../media/image61.jp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7.xml" /><Relationship Id="rId3" Type="http://schemas.openxmlformats.org/officeDocument/2006/relationships/image" Target="../media/v3_image62_2ac53d1c992d.png" /></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8.xml"/><Relationship Id="rId3" Type="http://schemas.openxmlformats.org/officeDocument/2006/relationships/image" Target="../media/image63.jp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9.xml"/><Relationship Id="rId3" Type="http://schemas.openxmlformats.org/officeDocument/2006/relationships/image" Target="../media/image64.jp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0.xml" /><Relationship Id="rId3" Type="http://schemas.openxmlformats.org/officeDocument/2006/relationships/image" Target="../media/v3_image65_30f0fa2fcb99.png" /></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1.xml"/><Relationship Id="rId3" Type="http://schemas.openxmlformats.org/officeDocument/2006/relationships/image" Target="../media/image66.jp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2.xml"/><Relationship Id="rId3" Type="http://schemas.openxmlformats.org/officeDocument/2006/relationships/image" Target="../media/image67.jp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3.xml"/><Relationship Id="rId3" Type="http://schemas.openxmlformats.org/officeDocument/2006/relationships/image" Target="../media/image68.jp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4.xml"/><Relationship Id="rId3" Type="http://schemas.openxmlformats.org/officeDocument/2006/relationships/image" Target="../media/image69.jp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5.xml"/><Relationship Id="rId3" Type="http://schemas.openxmlformats.org/officeDocument/2006/relationships/image" Target="../media/image70.jp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2.pn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6.xml"/><Relationship Id="rId3" Type="http://schemas.openxmlformats.org/officeDocument/2006/relationships/image" Target="../media/image71.jp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7.xml" /><Relationship Id="rId3" Type="http://schemas.openxmlformats.org/officeDocument/2006/relationships/image" Target="../media/v3_image72_fe1379675ee9.png" /></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8.xml" /><Relationship Id="rId3" Type="http://schemas.openxmlformats.org/officeDocument/2006/relationships/image" Target="../media/v3_image73_6bf7b178f9b5.png" /></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9.xml"/><Relationship Id="rId3" Type="http://schemas.openxmlformats.org/officeDocument/2006/relationships/image" Target="../media/image74.jp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0.xml"/><Relationship Id="rId3" Type="http://schemas.openxmlformats.org/officeDocument/2006/relationships/image" Target="../media/image75.jp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lstStyle/>
          <a:p>
            <a:pPr marL="0" lvl="0" indent="0">
              <a:buNone/>
              <a:defRPr>
                <a:solidFill>
                  <a:srgbClr val="548235"/>
                </a:solidFill>
              </a:defRPr>
            </a:pPr>
            <a:r>
              <a:rPr>
                <a:solidFill>
                  <a:srgbClr val="548235"/>
                </a:solidFill>
              </a:rPr>
              <a:t>Undirbúningur fyrir stærðfræðigreiningu, 2. útgáfa</a:t>
            </a:r>
          </a:p>
        </p:txBody>
      </p:sp>
      <p:sp>
        <p:nvSpPr>
          <p:cNvPr id="3" name="Subtitle 2"/>
          <p:cNvSpPr>
            <a:spLocks noGrp="1"/>
          </p:cNvSpPr>
          <p:nvPr>
            <p:ph type="subTitle" idx="1"/>
          </p:nvPr>
        </p:nvSpPr>
        <p:spPr>
          <a:xfrm>
            <a:off x="1828800" y="2072269"/>
            <a:ext cx="8534400" cy="1752600"/>
          </a:xfrm>
        </p:spPr>
        <p:txBody>
          <a:bodyPr>
            <a:normAutofit lnSpcReduction="10000"/>
          </a:bodyPr>
          <a:lstStyle/>
          <a:p>
            <a:pPr marL="0" lvl="0" indent="0">
              <a:buNone/>
              <a:defRPr>
                <a:solidFill>
                  <a:srgbClr val="548235"/>
                </a:solidFill>
              </a:defRPr>
            </a:pPr>
            <a:r>
              <a:rPr>
                <a:solidFill>
                  <a:srgbClr val="548235"/>
                </a:solidFill>
              </a:rPr>
              <a:t>5. kafli Hornaföll</a:t>
            </a:r>
            <a:br/>
            <a:br/>
            <a:endParaRPr/>
          </a:p>
        </p:txBody>
      </p:sp>
      <p:pic>
        <p:nvPicPr>
          <p:cNvPr id="4" name="Cover Image" descr="Cover of the OpenStax textbook titled Precalculus 2e. The title is in large bold orange text set against a blue background, and the OpenStax logo is in white in the top right corner.&#10;"/>
          <p:cNvPicPr>
            <a:picLocks noChangeAspect="1"/>
          </p:cNvPicPr>
          <p:nvPr/>
        </p:nvPicPr>
        <p:blipFill>
          <a:blip r:embed="rId2"/>
          <a:stretch>
            <a:fillRect/>
          </a:stretch>
        </p:blipFill>
        <p:spPr>
          <a:xfrm>
            <a:off x="4859482" y="3298371"/>
            <a:ext cx="2473036" cy="32004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Efnisyfirlit kaflans</a:t>
            </a:r>
          </a:p>
        </p:txBody>
      </p:sp>
      <p:sp>
        <p:nvSpPr>
          <p:cNvPr id="3" name="Content Placeholder 2"/>
          <p:cNvSpPr>
            <a:spLocks noGrp="1"/>
          </p:cNvSpPr>
          <p:nvPr>
            <p:ph idx="1"/>
          </p:nvPr>
        </p:nvSpPr>
        <p:spPr/>
        <p:txBody>
          <a:bodyPr/>
          <a:lstStyle/>
          <a:p>
            <a:pPr marL="457189" lvl="0" indent="-457189">
              <a:buAutoNum type="arabicPeriod"/>
            </a:pPr>
            <a:r>
              <a:rPr/>
              <a:t>Horn</a:t>
            </a:r>
          </a:p>
          <a:p>
            <a:pPr marL="457189" lvl="0" indent="-457189">
              <a:buAutoNum type="arabicPeriod"/>
            </a:pPr>
            <a:r>
              <a:rPr/>
              <a:t>Einingarhringurinn: sínus- og kósínusföll</a:t>
            </a:r>
          </a:p>
          <a:p>
            <a:pPr marL="457189" lvl="0" indent="-457189">
              <a:buAutoNum type="arabicPeriod"/>
            </a:pPr>
            <a:r>
              <a:rPr/>
              <a:t>Önnur hornaföll</a:t>
            </a:r>
          </a:p>
          <a:p>
            <a:pPr marL="457189" lvl="0" indent="-457189">
              <a:buAutoNum type="arabicPeriod"/>
            </a:pPr>
            <a:r>
              <a:rPr/>
              <a:t>Hornareikningur rétthyrndra þríhyrninga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dirty="0">
                <a:solidFill>
                  <a:srgbClr val="548235"/>
                </a:solidFill>
              </a:rPr>
              <a:t>5.1 Horn</a:t>
            </a:r>
          </a:p>
        </p:txBody>
      </p:sp>
      <p:sp>
        <p:nvSpPr>
          <p:cNvPr id="3" name="Content Placeholder 2"/>
          <p:cNvSpPr>
            <a:spLocks noGrp="1"/>
          </p:cNvSpPr>
          <p:nvPr>
            <p:ph idx="1"/>
          </p:nvPr>
        </p:nvSpPr>
        <p:spPr/>
        <p:txBody>
          <a:bodyPr/>
          <a:lstStyle/>
          <a:p>
            <a:pPr marL="0" lvl="0" indent="0">
              <a:buNone/>
            </a:pPr>
            <a:r>
              <a:rPr b="1"/>
              <a:t>Námsmarkmið</a:t>
            </a:r>
          </a:p>
          <a:p>
            <a:pPr lvl="0"/>
            <a:r>
              <a:rPr/>
              <a:t>Teikna horn í staðalstöðu.</a:t>
            </a:r>
          </a:p>
          <a:p>
            <a:pPr lvl="0"/>
            <a:r>
              <a:rPr/>
              <a:t>Breyta milli gráða og radíana.</a:t>
            </a:r>
          </a:p>
          <a:p>
            <a:pPr lvl="0"/>
            <a:r>
              <a:rPr/>
              <a:t>Finna horn með sama lokaarm.</a:t>
            </a:r>
          </a:p>
          <a:p>
            <a:pPr lvl="0"/>
            <a:r>
              <a:rPr/>
              <a:t>Finna lengd hringboga.</a:t>
            </a:r>
          </a:p>
          <a:p>
            <a:pPr lvl="0"/>
            <a:r>
              <a:rPr/>
              <a:t>Nota línuhraða og hornhraða til að lýsa hreyfingu eftir hringferli.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1</a:t>
            </a:r>
            <a:r>
              <a:rPr lang="en-US" dirty="0">
                <a:solidFill>
                  <a:srgbClr val="548235"/>
                </a:solidFill>
              </a:rPr>
              <a:t> – Horn</a:t>
            </a:r>
            <a:endParaRPr dirty="0"/>
          </a:p>
        </p:txBody>
      </p:sp>
      <p:pic>
        <p:nvPicPr>
          <p:cNvPr id="3" name="Picture 1" descr="Mynd af hálflínunni EF, með punktinn F og endapunktinn E."/>
          <p:cNvPicPr>
            <a:picLocks noGrp="1" noChangeAspect="1"/>
          </p:cNvPicPr>
          <p:nvPr/>
        </p:nvPicPr>
        <p:blipFill>
          <a:blip r:embed="rId3"/>
          <a:stretch>
            <a:fillRect/>
          </a:stretch>
        </p:blipFill>
        <p:spPr bwMode="auto">
          <a:xfrm>
            <a:off x="609600" y="1333500"/>
            <a:ext cx="10972800" cy="3898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Mynd af hálflínunni EF, með punktinn F og endapunktinn 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2</a:t>
            </a:r>
            <a:r>
              <a:rPr lang="en-US" dirty="0">
                <a:solidFill>
                  <a:srgbClr val="548235"/>
                </a:solidFill>
              </a:rPr>
              <a:t> – Horn</a:t>
            </a:r>
            <a:endParaRPr dirty="0"/>
          </a:p>
        </p:txBody>
      </p:sp>
      <p:pic>
        <p:nvPicPr>
          <p:cNvPr id="3" name="Picture 1" descr="Mynd af horninu DEF, með oddpunktinn E og punktana D og F."/>
          <p:cNvPicPr>
            <a:picLocks noGrp="1" noChangeAspect="1"/>
          </p:cNvPicPr>
          <p:nvPr/>
        </p:nvPicPr>
        <p:blipFill>
          <a:blip r:embed="rId3"/>
          <a:stretch>
            <a:fillRect/>
          </a:stretch>
        </p:blipFill>
        <p:spPr bwMode="auto">
          <a:xfrm>
            <a:off x="1485900" y="952500"/>
            <a:ext cx="92329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Mynd af horninu DEF, með oddpunktinn E og punktana D og F.</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Tafla 1</a:t>
            </a:r>
            <a:r>
              <a:rPr lang="en-US" dirty="0">
                <a:solidFill>
                  <a:srgbClr val="548235"/>
                </a:solidFill>
              </a:rPr>
              <a:t> – Horn</a:t>
            </a:r>
            <a:endParaRPr dirty="0"/>
          </a:p>
        </p:txBody>
      </p:sp>
      <mc:AlternateContent xmlns:mc="http://schemas.openxmlformats.org/markup-compatibility/2006">
        <mc:Choice xmlns:a14="http://schemas.microsoft.com/office/drawing/2010/main" Requires="a14">
          <p:graphicFrame>
            <p:nvGraphicFramePr>
              <p:cNvPr id="6" name="Content Placeholder 5"/>
              <p:cNvGraphicFramePr>
                <a:graphicFrameLocks noGrp="1"/>
              </p:cNvGraphicFramePr>
              <p:nvPr>
                <p:ph idx="1"/>
                <p:extLst>
                  <p:ext uri="{D42A27DB-BD31-4B8C-83A1-F6EECF244321}">
                    <p14:modId xmlns:p14="http://schemas.microsoft.com/office/powerpoint/2010/main" val="3950417786"/>
                  </p:ext>
                </p:extLst>
              </p:nvPr>
            </p:nvGraphicFramePr>
            <p:xfrm>
              <a:off x="609600" y="952500"/>
              <a:ext cx="10922000" cy="731520"/>
            </p:xfrm>
            <a:graphic>
              <a:graphicData uri="http://schemas.openxmlformats.org/drawingml/2006/table">
                <a:tbl>
                  <a:tblPr firstRow="1" bandRow="1">
                    <a:tableStyleId>{5C22544A-7EE6-4342-B048-85BDC9FD1C3A}</a:tableStyleId>
                  </a:tblPr>
                  <a:tblGrid>
                    <a:gridCol w="2184400">
                      <a:extLst>
                        <a:ext uri="{9D8B030D-6E8A-4147-A177-3AD203B41FA5}">
                          <a16:colId xmlns:a16="http://schemas.microsoft.com/office/drawing/2014/main" val="20000"/>
                        </a:ext>
                      </a:extLst>
                    </a:gridCol>
                    <a:gridCol w="2184400">
                      <a:extLst>
                        <a:ext uri="{9D8B030D-6E8A-4147-A177-3AD203B41FA5}">
                          <a16:colId xmlns:a16="http://schemas.microsoft.com/office/drawing/2014/main" val="20001"/>
                        </a:ext>
                      </a:extLst>
                    </a:gridCol>
                    <a:gridCol w="2184400">
                      <a:extLst>
                        <a:ext uri="{9D8B030D-6E8A-4147-A177-3AD203B41FA5}">
                          <a16:colId xmlns:a16="http://schemas.microsoft.com/office/drawing/2014/main" val="20002"/>
                        </a:ext>
                      </a:extLst>
                    </a:gridCol>
                    <a:gridCol w="2184400">
                      <a:extLst>
                        <a:ext uri="{9D8B030D-6E8A-4147-A177-3AD203B41FA5}">
                          <a16:colId xmlns:a16="http://schemas.microsoft.com/office/drawing/2014/main" val="20003"/>
                        </a:ext>
                      </a:extLst>
                    </a:gridCol>
                    <a:gridCol w="2184400">
                      <a:extLst>
                        <a:ext uri="{9D8B030D-6E8A-4147-A177-3AD203B41FA5}">
                          <a16:colId xmlns:a16="http://schemas.microsoft.com/office/drawing/2014/main" val="20004"/>
                        </a:ext>
                      </a:extLst>
                    </a:gridCol>
                  </a:tblGrid>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𝜃</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𝜑</m:t>
                                </m:r>
                                <m:r>
                                  <a:rPr>
                                    <a:latin typeface="Cambria Math" panose="02040503050406030204" pitchFamily="18" charset="0"/>
                                  </a:rPr>
                                  <m:t> </m:t>
                                </m:r>
                                <m:r>
                                  <m:rPr>
                                    <m:nor/>
                                  </m:rPr>
                                  <a:rPr/>
                                  <m:t>eða</m:t>
                                </m:r>
                                <m:r>
                                  <a:rPr>
                                    <a:latin typeface="Cambria Math" panose="02040503050406030204" pitchFamily="18" charset="0"/>
                                  </a:rPr>
                                  <m:t> </m:t>
                                </m:r>
                                <m:r>
                                  <a:rPr>
                                    <a:latin typeface="Cambria Math" panose="02040503050406030204" pitchFamily="18" charset="0"/>
                                  </a:rPr>
                                  <m:t>𝜙</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𝛼</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𝛽</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𝛾</m:t>
                                </m:r>
                              </m:oMath>
                            </m:oMathPara>
                          </a14:m>
                          <a:endParaRPr/>
                        </a:p>
                      </a:txBody>
                      <a:tcPr/>
                    </a:tc>
                    <a:extLst>
                      <a:ext uri="{0D108BD9-81ED-4DB2-BD59-A6C34878D82A}">
                        <a16:rowId xmlns:a16="http://schemas.microsoft.com/office/drawing/2014/main" val="10000"/>
                      </a:ext>
                    </a:extLst>
                  </a:tr>
                  <a:tr h="0">
                    <a:tc>
                      <a:txBody>
                        <a:bodyPr/>
                        <a:lstStyle/>
                        <a:p>
                          <a:pPr marL="0" lvl="0" indent="0">
                            <a:buNone/>
                          </a:pPr>
                          <a:r>
                            <a:t>þeta</a:t>
                          </a:r>
                        </a:p>
                      </a:txBody>
                      <a:tcPr/>
                    </a:tc>
                    <a:tc>
                      <a:txBody>
                        <a:bodyPr/>
                        <a:lstStyle/>
                        <a:p>
                          <a:pPr marL="0" lvl="0" indent="0">
                            <a:buNone/>
                          </a:pPr>
                          <a:r>
                            <a:t>fí</a:t>
                          </a:r>
                        </a:p>
                      </a:txBody>
                      <a:tcPr/>
                    </a:tc>
                    <a:tc>
                      <a:txBody>
                        <a:bodyPr/>
                        <a:lstStyle/>
                        <a:p>
                          <a:pPr marL="0" lvl="0" indent="0">
                            <a:buNone/>
                          </a:pPr>
                          <a:r>
                            <a:t>alfa</a:t>
                          </a:r>
                        </a:p>
                      </a:txBody>
                      <a:tcPr/>
                    </a:tc>
                    <a:tc>
                      <a:txBody>
                        <a:bodyPr/>
                        <a:lstStyle/>
                        <a:p>
                          <a:pPr marL="0" lvl="0" indent="0">
                            <a:buNone/>
                          </a:pPr>
                          <a:r>
                            <a:t>beta</a:t>
                          </a:r>
                        </a:p>
                      </a:txBody>
                      <a:tcPr/>
                    </a:tc>
                    <a:tc>
                      <a:txBody>
                        <a:bodyPr/>
                        <a:lstStyle/>
                        <a:p>
                          <a:pPr marL="0" lvl="0" indent="0">
                            <a:buNone/>
                          </a:pPr>
                          <a:r>
                            <a:rPr dirty="0"/>
                            <a:t>gamma</a:t>
                          </a:r>
                        </a:p>
                      </a:txBody>
                      <a:tcPr/>
                    </a:tc>
                    <a:extLst>
                      <a:ext uri="{0D108BD9-81ED-4DB2-BD59-A6C34878D82A}">
                        <a16:rowId xmlns:a16="http://schemas.microsoft.com/office/drawing/2014/main" val="10001"/>
                      </a:ext>
                    </a:extLst>
                  </a:tr>
                </a:tbl>
              </a:graphicData>
            </a:graphic>
          </p:graphicFrame>
        </mc:Choice>
        <mc:Fallback>
          <p:pic>
            <p:nvPicPr>
              <p:cNvPr id="6" name="Content Placeholder 5 full-image fallback"/>
              <p:cNvPicPr>
                <a:picLocks noChangeAspect="1"/>
              </p:cNvPicPr>
              <p:nvPr/>
            </p:nvPicPr>
            <p:blipFill>
              <a:blip r:embed="rId2"/>
              <a:stretch>
                <a:fillRect/>
              </a:stretch>
            </p:blipFill>
            <p:spPr>
              <a:xfrm>
                <a:off x="609600" y="952500"/>
                <a:ext cx="10922000" cy="731520"/>
              </a:xfrm>
              <a:prstGeom prst="rect">
                <a:avLst/>
              </a:prstGeom>
            </p:spPr>
          </p:pic>
        </mc:Fallback>
      </mc:AlternateContent>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3</a:t>
            </a:r>
            <a:r>
              <a:rPr lang="en-US" dirty="0">
                <a:solidFill>
                  <a:srgbClr val="548235"/>
                </a:solidFill>
              </a:rPr>
              <a:t> – Horn</a:t>
            </a:r>
            <a:endParaRPr dirty="0"/>
          </a:p>
        </p:txBody>
      </p:sp>
      <p:pic>
        <p:nvPicPr>
          <p:cNvPr id="3" name="Picture 1" descr="Illustration of angle theta."/>
          <p:cNvPicPr>
            <a:picLocks noGrp="1" noChangeAspect="1"/>
          </p:cNvPicPr>
          <p:nvPr/>
        </p:nvPicPr>
        <p:blipFill>
          <a:blip r:embed="rId3"/>
          <a:stretch>
            <a:fillRect/>
          </a:stretch>
        </p:blipFill>
        <p:spPr bwMode="auto">
          <a:xfrm>
            <a:off x="1155700" y="952500"/>
            <a:ext cx="98679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Hornið þeta, táknað með ∠θ</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4</a:t>
            </a:r>
            <a:r>
              <a:rPr lang="en-US" dirty="0">
                <a:solidFill>
                  <a:srgbClr val="548235"/>
                </a:solidFill>
              </a:rPr>
              <a:t> – Horn</a:t>
            </a:r>
            <a:endParaRPr dirty="0"/>
          </a:p>
        </p:txBody>
      </p:sp>
      <p:pic>
        <p:nvPicPr>
          <p:cNvPr id="3" name="Picture 1" descr="Mynd af horni þar sem upphafsarmur, lokaarmur og oddpunktur eru merktir."/>
          <p:cNvPicPr>
            <a:picLocks noGrp="1" noChangeAspect="1"/>
          </p:cNvPicPr>
          <p:nvPr/>
        </p:nvPicPr>
        <p:blipFill>
          <a:blip r:embed="rId3"/>
          <a:stretch>
            <a:fillRect/>
          </a:stretch>
        </p:blipFill>
        <p:spPr bwMode="auto">
          <a:xfrm>
            <a:off x="1498600" y="952500"/>
            <a:ext cx="91948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Mynd af horni þar sem upphafsarmur, lokaarmur og oddpunktur eru merktir.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5</a:t>
            </a:r>
            <a:r>
              <a:rPr lang="en-US" dirty="0">
                <a:solidFill>
                  <a:srgbClr val="548235"/>
                </a:solidFill>
              </a:rPr>
              <a:t> – Horn</a:t>
            </a:r>
            <a:endParaRPr dirty="0"/>
          </a:p>
        </p:txBody>
      </p:sp>
      <p:pic>
        <p:nvPicPr>
          <p:cNvPr id="3" name="Picture 1" descr="Hnitamynd af horni í staðalstöðu þar sem upphafsarmur og lokaarmur eru merktir."/>
          <p:cNvPicPr>
            <a:picLocks noGrp="1" noChangeAspect="1"/>
          </p:cNvPicPr>
          <p:nvPr/>
        </p:nvPicPr>
        <p:blipFill>
          <a:blip r:embed="rId3"/>
          <a:stretch>
            <a:fillRect/>
          </a:stretch>
        </p:blipFill>
        <p:spPr bwMode="auto">
          <a:xfrm>
            <a:off x="3378200" y="952500"/>
            <a:ext cx="54483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Hnitamynd af horni í staðalstöðu þar sem upphafsarmur og lokaarmur eru merktir.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6</a:t>
            </a:r>
            <a:r>
              <a:rPr lang="en-US" dirty="0">
                <a:solidFill>
                  <a:srgbClr val="548235"/>
                </a:solidFill>
              </a:rPr>
              <a:t> – Horn</a:t>
            </a:r>
            <a:endParaRPr dirty="0"/>
          </a:p>
        </p:txBody>
      </p:sp>
      <p:pic>
        <p:nvPicPr>
          <p:cNvPr id="3" name="Picture 1" descr="Tvær hnitamyndir hlið við hlið. Til vinstri er 90 gráðu horn og til hægri 360 gráðu horn. Lokaarmur og upphafsarmur eru merktir á báðum myndum."/>
          <p:cNvPicPr>
            <a:picLocks noGrp="1" noChangeAspect="1"/>
          </p:cNvPicPr>
          <p:nvPr/>
        </p:nvPicPr>
        <p:blipFill>
          <a:blip r:embed="rId3"/>
          <a:stretch>
            <a:fillRect/>
          </a:stretch>
        </p:blipFill>
        <p:spPr bwMode="auto">
          <a:xfrm>
            <a:off x="1422400" y="952500"/>
            <a:ext cx="93345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Tvær hnitamyndir hlið við hlið. Til vinstri er 90 gráðu horn og til hægri 360 gráðu horn. Lokaarmur og upphafsarmur eru merktir á báðum myndum.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7</a:t>
            </a:r>
            <a:r>
              <a:rPr lang="en-US" dirty="0">
                <a:solidFill>
                  <a:srgbClr val="548235"/>
                </a:solidFill>
              </a:rPr>
              <a:t> – Horn</a:t>
            </a:r>
            <a:endParaRPr dirty="0"/>
          </a:p>
        </p:txBody>
      </p:sp>
      <p:pic>
        <p:nvPicPr>
          <p:cNvPr id="3" name="Picture 1" descr="Four side by side graphs. First graph shows angle of 0 degrees. Second graph shows an angle of 90 degrees. Third graph shows an angle of 180 degrees. Fourth graph shows an angle of 270 degrees."/>
          <p:cNvPicPr>
            <a:picLocks noGrp="1" noChangeAspect="1"/>
          </p:cNvPicPr>
          <p:nvPr/>
        </p:nvPicPr>
        <p:blipFill>
          <a:blip r:embed="rId3"/>
          <a:stretch>
            <a:fillRect/>
          </a:stretch>
        </p:blipFill>
        <p:spPr bwMode="auto">
          <a:xfrm>
            <a:off x="609600" y="1943100"/>
            <a:ext cx="10972800" cy="26670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Áshorn eru horn í staðalstöðu þar sem lokaarmurinn liggur á hnitás. Dæmi eru sýnd.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8</a:t>
            </a:r>
            <a:r>
              <a:rPr lang="en-US" dirty="0">
                <a:solidFill>
                  <a:srgbClr val="548235"/>
                </a:solidFill>
              </a:rPr>
              <a:t> – Horn</a:t>
            </a:r>
            <a:endParaRPr dirty="0"/>
          </a:p>
        </p:txBody>
      </p:sp>
      <p:pic>
        <p:nvPicPr>
          <p:cNvPr id="3" name="Picture 1" descr="Hnitamynd af 30 gráðu horni."/>
          <p:cNvPicPr>
            <a:picLocks noGrp="1" noChangeAspect="1"/>
          </p:cNvPicPr>
          <p:nvPr/>
        </p:nvPicPr>
        <p:blipFill>
          <a:blip r:embed="rId3"/>
          <a:stretch>
            <a:fillRect/>
          </a:stretch>
        </p:blipFill>
        <p:spPr bwMode="auto">
          <a:xfrm>
            <a:off x="3136900" y="952500"/>
            <a:ext cx="59309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Hnitamynd af 30 gráðu horni.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9</a:t>
            </a:r>
            <a:r>
              <a:rPr lang="en-US" dirty="0">
                <a:solidFill>
                  <a:srgbClr val="548235"/>
                </a:solidFill>
              </a:rPr>
              <a:t> – Horn</a:t>
            </a:r>
            <a:endParaRPr dirty="0"/>
          </a:p>
        </p:txBody>
      </p:sp>
      <p:pic>
        <p:nvPicPr>
          <p:cNvPr id="3" name="Picture 1" descr="Hnitamynd af neikvæðu 135 gráðu horni."/>
          <p:cNvPicPr>
            <a:picLocks noGrp="1" noChangeAspect="1"/>
          </p:cNvPicPr>
          <p:nvPr/>
        </p:nvPicPr>
        <p:blipFill>
          <a:blip r:embed="rId3"/>
          <a:stretch>
            <a:fillRect/>
          </a:stretch>
        </p:blipFill>
        <p:spPr bwMode="auto">
          <a:xfrm>
            <a:off x="3136900" y="952500"/>
            <a:ext cx="59309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Hnitamynd af neikvæðu 135 gráðu horni.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10</a:t>
            </a:r>
            <a:r>
              <a:rPr lang="en-US" dirty="0">
                <a:solidFill>
                  <a:srgbClr val="548235"/>
                </a:solidFill>
              </a:rPr>
              <a:t> – Horn</a:t>
            </a:r>
            <a:endParaRPr dirty="0"/>
          </a:p>
        </p:txBody>
      </p:sp>
      <p:pic>
        <p:nvPicPr>
          <p:cNvPr id="3" name="Picture 1" descr="Mynd af hring sem sýnir fjölda radíana í heilum hring."/>
          <p:cNvPicPr>
            <a:picLocks noGrp="1" noChangeAspect="1"/>
          </p:cNvPicPr>
          <p:nvPr/>
        </p:nvPicPr>
        <p:blipFill>
          <a:blip r:embed="rId3"/>
          <a:stretch>
            <a:fillRect/>
          </a:stretch>
        </p:blipFill>
        <p:spPr bwMode="auto">
          <a:xfrm>
            <a:off x="2755900" y="952500"/>
            <a:ext cx="66802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Mynd af hring sem sýnir fjölda radíana í heilum hring.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11</a:t>
            </a:r>
            <a:r>
              <a:rPr lang="en-US" dirty="0">
                <a:solidFill>
                  <a:srgbClr val="548235"/>
                </a:solidFill>
              </a:rPr>
              <a:t> – Horn</a:t>
            </a:r>
            <a:endParaRPr dirty="0"/>
          </a:p>
        </p:txBody>
      </p:sp>
      <p:pic>
        <p:nvPicPr>
          <p:cNvPr id="3" name="Picture 1" descr="Illustration of a circle with angle t, radius r, and an arc of r."/>
          <p:cNvPicPr>
            <a:picLocks noGrp="1" noChangeAspect="1"/>
          </p:cNvPicPr>
          <p:nvPr/>
        </p:nvPicPr>
        <p:blipFill>
          <a:blip r:embed="rId3"/>
          <a:stretch>
            <a:fillRect/>
          </a:stretch>
        </p:blipFill>
        <p:spPr bwMode="auto">
          <a:xfrm>
            <a:off x="2578100" y="952500"/>
            <a:ext cx="70231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Hornið t spannar einn radían. Athugið að lengd afmarkaða bogans er jöfn lengd geisla hringsins.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12</a:t>
            </a:r>
            <a:r>
              <a:rPr lang="en-US" dirty="0">
                <a:solidFill>
                  <a:srgbClr val="548235"/>
                </a:solidFill>
              </a:rPr>
              <a:t> – Horn</a:t>
            </a:r>
            <a:endParaRPr dirty="0"/>
          </a:p>
        </p:txBody>
      </p:sp>
      <p:pic>
        <p:nvPicPr>
          <p:cNvPr id="3" name="Picture 1" descr="Three side by side graphs of circles. First graph has a circle with radius r and arc s, with an equivalence between r and s. The second graph shows a circle with radius r and an arc of length 2r. The third graph shows a circle with a full revolution, showing 6.28 radians."/>
          <p:cNvPicPr>
            <a:picLocks noGrp="1" noChangeAspect="1"/>
          </p:cNvPicPr>
          <p:nvPr/>
        </p:nvPicPr>
        <p:blipFill>
          <a:blip r:embed="rId3"/>
          <a:stretch>
            <a:fillRect/>
          </a:stretch>
        </p:blipFill>
        <p:spPr bwMode="auto">
          <a:xfrm>
            <a:off x="609600" y="1320800"/>
            <a:ext cx="10972800" cy="39116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(a) Þegar horn er 1 radían er bogalengdin s jöfn geislanum r. (b) Horn sem er 2 radíanar hefur bogalengdina s=2r. (c) Einn heill snúningur er 2π radíanar, eða um 6,28 radíanar.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13</a:t>
            </a:r>
            <a:r>
              <a:rPr lang="en-US" dirty="0">
                <a:solidFill>
                  <a:srgbClr val="548235"/>
                </a:solidFill>
              </a:rPr>
              <a:t> – Horn</a:t>
            </a:r>
            <a:endParaRPr dirty="0"/>
          </a:p>
        </p:txBody>
      </p:sp>
      <p:pic>
        <p:nvPicPr>
          <p:cNvPr id="3" name="Picture 1" descr="Graph of a circle with a 45 degree angle and a label for pi/4 radians."/>
          <p:cNvPicPr>
            <a:picLocks noGrp="1" noChangeAspect="1"/>
          </p:cNvPicPr>
          <p:nvPr/>
        </p:nvPicPr>
        <p:blipFill>
          <a:blip r:embed="rId3"/>
          <a:stretch>
            <a:fillRect/>
          </a:stretch>
        </p:blipFill>
        <p:spPr bwMode="auto">
          <a:xfrm>
            <a:off x="3022600" y="952500"/>
            <a:ext cx="61468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45° horn spannar einn áttunda úr ummáli hrings, óháð lengd geislans.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14</a:t>
            </a:r>
            <a:r>
              <a:rPr lang="en-US" dirty="0">
                <a:solidFill>
                  <a:srgbClr val="548235"/>
                </a:solidFill>
              </a:rPr>
              <a:t> – Horn</a:t>
            </a:r>
            <a:endParaRPr dirty="0"/>
          </a:p>
        </p:txBody>
      </p:sp>
      <p:pic>
        <p:nvPicPr>
          <p:cNvPr id="3" name="Picture 1" descr="A graph of a circle with angles of 0, 30, 45, 60, 90, 120, 135, 150, 180, 210, 225, 240, 270, 300, 315, and 330 degrees."/>
          <p:cNvPicPr>
            <a:picLocks noGrp="1" noChangeAspect="1"/>
          </p:cNvPicPr>
          <p:nvPr/>
        </p:nvPicPr>
        <p:blipFill>
          <a:blip r:embed="rId3"/>
          <a:stretch>
            <a:fillRect/>
          </a:stretch>
        </p:blipFill>
        <p:spPr bwMode="auto">
          <a:xfrm>
            <a:off x="3302000" y="952500"/>
            <a:ext cx="5588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Algeng horn mæld í gráðum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15</a:t>
            </a:r>
            <a:r>
              <a:rPr lang="en-US" dirty="0">
                <a:solidFill>
                  <a:srgbClr val="548235"/>
                </a:solidFill>
              </a:rPr>
              <a:t> – Horn</a:t>
            </a:r>
            <a:endParaRPr dirty="0"/>
          </a:p>
        </p:txBody>
      </p:sp>
      <p:pic>
        <p:nvPicPr>
          <p:cNvPr id="3" name="Picture 1" descr="A graph of a circle with angles of 0, 30, 45, 60, 90, 120, 135, 150, 180, 210, 225, 240, 270, 300, 315, and 330 degrees. The graph also shows the equivalent amount of radians for each angle of degrees. For example, 30 degrees is equal to pi/6 radians."/>
          <p:cNvPicPr>
            <a:picLocks noGrp="1" noChangeAspect="1"/>
          </p:cNvPicPr>
          <p:nvPr/>
        </p:nvPicPr>
        <p:blipFill>
          <a:blip r:embed="rId3"/>
          <a:stretch>
            <a:fillRect/>
          </a:stretch>
        </p:blipFill>
        <p:spPr bwMode="auto">
          <a:xfrm>
            <a:off x="3759200" y="952500"/>
            <a:ext cx="46863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Algeng horn mæld í radíönum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16</a:t>
            </a:r>
            <a:r>
              <a:rPr lang="en-US" dirty="0">
                <a:solidFill>
                  <a:srgbClr val="548235"/>
                </a:solidFill>
              </a:rPr>
              <a:t> – Horn</a:t>
            </a:r>
            <a:endParaRPr dirty="0"/>
          </a:p>
        </p:txBody>
      </p:sp>
      <p:pic>
        <p:nvPicPr>
          <p:cNvPr id="3" name="Picture 1" descr="A graph showing the equivalence between a 140 degree angle and a negative 220 degree angle."/>
          <p:cNvPicPr>
            <a:picLocks noGrp="1" noChangeAspect="1"/>
          </p:cNvPicPr>
          <p:nvPr/>
        </p:nvPicPr>
        <p:blipFill>
          <a:blip r:embed="rId3"/>
          <a:stretch>
            <a:fillRect/>
          </a:stretch>
        </p:blipFill>
        <p:spPr bwMode="auto">
          <a:xfrm>
            <a:off x="3136900" y="952500"/>
            <a:ext cx="59309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140° horn og –220° horn hafa sama lokaarm.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17</a:t>
            </a:r>
            <a:r>
              <a:rPr lang="en-US" dirty="0">
                <a:solidFill>
                  <a:srgbClr val="548235"/>
                </a:solidFill>
              </a:rPr>
              <a:t> – Horn</a:t>
            </a:r>
            <a:endParaRPr dirty="0"/>
          </a:p>
        </p:txBody>
      </p:sp>
      <p:pic>
        <p:nvPicPr>
          <p:cNvPr id="3" name="Picture 1" descr="Fjögur gröf hlið við hlið. Fyrsta grafið sýnir hornið t í fyrsta fjórðungi í venjulegri stöðu. Annað grafið sýnir hornið t í öðrum fjórðungi eftir snúning um pí mínus t. Þriðja grafið sýnir hornið t í þriðja fjórðungi eftir snúning um t mínus pí. Fjórða grafið sýnir hornið t í fjórða fjórðungi eftir snúning um tvö pí mínus t."/>
          <p:cNvPicPr>
            <a:picLocks noGrp="1" noChangeAspect="1"/>
          </p:cNvPicPr>
          <p:nvPr/>
        </p:nvPicPr>
        <p:blipFill>
          <a:blip r:embed="rId3"/>
          <a:stretch>
            <a:fillRect/>
          </a:stretch>
        </p:blipFill>
        <p:spPr bwMode="auto">
          <a:xfrm>
            <a:off x="609600" y="1422400"/>
            <a:ext cx="10972800" cy="37211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Fjögur gröf hlið við hlið. Fyrsta grafið sýnir hornið t í fyrsta fjórðungi í venjulegri stöðu. Annað grafið sýnir hornið t í öðrum fjórðungi eftir snúning um pí mínus t. Þriðja grafið sýnir hornið t í þriðja fjórðungi eftir snúning um t mínus pí. Fjórða grafið sýnir hornið t í fjórða fjórðungi eftir snúning um tvö pí mínus 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18</a:t>
            </a:r>
            <a:r>
              <a:rPr lang="en-US" dirty="0">
                <a:solidFill>
                  <a:srgbClr val="548235"/>
                </a:solidFill>
              </a:rPr>
              <a:t> – Horn</a:t>
            </a:r>
            <a:endParaRPr dirty="0"/>
          </a:p>
        </p:txBody>
      </p:sp>
      <p:pic>
        <p:nvPicPr>
          <p:cNvPr id="3" name="Picture 1" descr="Graf sem sýnir að 80 gráðu horn og 800 gráðu horn hafa sama lokaarm."/>
          <p:cNvPicPr>
            <a:picLocks noGrp="1" noChangeAspect="1"/>
          </p:cNvPicPr>
          <p:nvPr/>
        </p:nvPicPr>
        <p:blipFill>
          <a:blip r:embed="rId3"/>
          <a:stretch>
            <a:fillRect/>
          </a:stretch>
        </p:blipFill>
        <p:spPr bwMode="auto">
          <a:xfrm>
            <a:off x="3136900" y="952500"/>
            <a:ext cx="59309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Graf sem sýnir að 80 gráðu horn og 800 gráðu horn hafa sama lokaarm.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19</a:t>
            </a:r>
            <a:r>
              <a:rPr lang="en-US" dirty="0">
                <a:solidFill>
                  <a:srgbClr val="548235"/>
                </a:solidFill>
              </a:rPr>
              <a:t> – Horn</a:t>
            </a:r>
            <a:endParaRPr dirty="0"/>
          </a:p>
        </p:txBody>
      </p:sp>
      <p:pic>
        <p:nvPicPr>
          <p:cNvPr id="3" name="Picture 1" descr="Graf sem sýnir að 315 gráðu horn og –45 gráðu horn hafa sama lokaarm."/>
          <p:cNvPicPr>
            <a:picLocks noGrp="1" noChangeAspect="1"/>
          </p:cNvPicPr>
          <p:nvPr/>
        </p:nvPicPr>
        <p:blipFill>
          <a:blip r:embed="rId3"/>
          <a:stretch>
            <a:fillRect/>
          </a:stretch>
        </p:blipFill>
        <p:spPr bwMode="auto">
          <a:xfrm>
            <a:off x="3136900" y="952500"/>
            <a:ext cx="59309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Graf sem sýnir að 315 gráðu horn og –45 gráðu horn hafa sama lokaarm.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20</a:t>
            </a:r>
            <a:r>
              <a:rPr lang="en-US" dirty="0">
                <a:solidFill>
                  <a:srgbClr val="548235"/>
                </a:solidFill>
              </a:rPr>
              <a:t> – Horn</a:t>
            </a:r>
            <a:endParaRPr dirty="0"/>
          </a:p>
        </p:txBody>
      </p:sp>
      <p:pic>
        <p:nvPicPr>
          <p:cNvPr id="3" name="Picture 1" descr="Graf sem sýnir hring og að hornin 3pi/4 radíanar og 19pi/4 radíanar hafa sama lokaarm."/>
          <p:cNvPicPr>
            <a:picLocks noGrp="1" noChangeAspect="1"/>
          </p:cNvPicPr>
          <p:nvPr/>
        </p:nvPicPr>
        <p:blipFill>
          <a:blip r:embed="rId3"/>
          <a:stretch>
            <a:fillRect/>
          </a:stretch>
        </p:blipFill>
        <p:spPr bwMode="auto">
          <a:xfrm>
            <a:off x="3136900" y="952500"/>
            <a:ext cx="59309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Graf sem sýnir hring og að hornin 3pi/4 radíanar og 19pi/4 radíanar hafa sama lokaarm.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21</a:t>
            </a:r>
            <a:r>
              <a:rPr lang="en-US" dirty="0">
                <a:solidFill>
                  <a:srgbClr val="548235"/>
                </a:solidFill>
              </a:rPr>
              <a:t> – Horn</a:t>
            </a:r>
            <a:endParaRPr dirty="0"/>
          </a:p>
        </p:txBody>
      </p:sp>
      <p:pic>
        <p:nvPicPr>
          <p:cNvPr id="3" name="Picture 1" descr="Mynd af hring með horninu theta, geislanum r og boga af lengdinni s."/>
          <p:cNvPicPr>
            <a:picLocks noGrp="1" noChangeAspect="1"/>
          </p:cNvPicPr>
          <p:nvPr/>
        </p:nvPicPr>
        <p:blipFill>
          <a:blip r:embed="rId3"/>
          <a:stretch>
            <a:fillRect/>
          </a:stretch>
        </p:blipFill>
        <p:spPr bwMode="auto">
          <a:xfrm>
            <a:off x="3759200" y="952500"/>
            <a:ext cx="46736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Mynd af hring með horninu theta, geislanum r og boga af lengdinni 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22</a:t>
            </a:r>
            <a:r>
              <a:rPr lang="en-US" dirty="0">
                <a:solidFill>
                  <a:srgbClr val="548235"/>
                </a:solidFill>
              </a:rPr>
              <a:t> – Horn</a:t>
            </a:r>
            <a:endParaRPr dirty="0"/>
          </a:p>
        </p:txBody>
      </p:sp>
      <p:pic>
        <p:nvPicPr>
          <p:cNvPr id="3" name="Picture 1" descr="Graph showing a circle with angle theta and radius r, and the area of the slice of circle created by the initial side and terminal side of the angle."/>
          <p:cNvPicPr>
            <a:picLocks noGrp="1" noChangeAspect="1"/>
          </p:cNvPicPr>
          <p:nvPr/>
        </p:nvPicPr>
        <p:blipFill>
          <a:blip r:embed="rId3"/>
          <a:stretch>
            <a:fillRect/>
          </a:stretch>
        </p:blipFill>
        <p:spPr bwMode="auto">
          <a:xfrm>
            <a:off x="3479800" y="952500"/>
            <a:ext cx="52324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Flatarmál hringgeirans er jafnt hálfum geislanum í öðru veldi margfölduðum með miðhorninu, mældu í radíönum.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23</a:t>
            </a:r>
            <a:r>
              <a:rPr lang="en-US" dirty="0">
                <a:solidFill>
                  <a:srgbClr val="548235"/>
                </a:solidFill>
              </a:rPr>
              <a:t> – Horn</a:t>
            </a:r>
            <a:endParaRPr dirty="0"/>
          </a:p>
        </p:txBody>
      </p:sp>
      <p:pic>
        <p:nvPicPr>
          <p:cNvPr id="3" name="Picture 1" descr="Illustration of a 30 degree ange with a terminal and initial side with length of 20 feet."/>
          <p:cNvPicPr>
            <a:picLocks noGrp="1" noChangeAspect="1"/>
          </p:cNvPicPr>
          <p:nvPr/>
        </p:nvPicPr>
        <p:blipFill>
          <a:blip r:embed="rId3"/>
          <a:stretch>
            <a:fillRect/>
          </a:stretch>
        </p:blipFill>
        <p:spPr bwMode="auto">
          <a:xfrm>
            <a:off x="609600" y="1384300"/>
            <a:ext cx="10972800" cy="38100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Úðarinn sprautar 20 ft innan 30° boga.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24</a:t>
            </a:r>
            <a:r>
              <a:rPr lang="en-US" dirty="0">
                <a:solidFill>
                  <a:srgbClr val="548235"/>
                </a:solidFill>
              </a:rPr>
              <a:t> – Horn</a:t>
            </a:r>
            <a:endParaRPr dirty="0"/>
          </a:p>
        </p:txBody>
      </p:sp>
      <p:pic>
        <p:nvPicPr>
          <p:cNvPr id="3" name="Picture 1" descr="Mynd af vatnshjóli."/>
          <p:cNvPicPr>
            <a:picLocks noGrp="1" noChangeAspect="1"/>
          </p:cNvPicPr>
          <p:nvPr/>
        </p:nvPicPr>
        <p:blipFill>
          <a:blip r:embed="rId3"/>
          <a:stretch>
            <a:fillRect/>
          </a:stretch>
        </p:blipFill>
        <p:spPr bwMode="auto">
          <a:xfrm>
            <a:off x="2933700" y="952500"/>
            <a:ext cx="63246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Mynd af vatnshjóli.</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25</a:t>
            </a:r>
            <a:r>
              <a:rPr lang="en-US" dirty="0">
                <a:solidFill>
                  <a:srgbClr val="548235"/>
                </a:solidFill>
              </a:rPr>
              <a:t> – Horn</a:t>
            </a:r>
            <a:endParaRPr dirty="0"/>
          </a:p>
        </p:txBody>
      </p:sp>
      <p:pic>
        <p:nvPicPr>
          <p:cNvPr id="3" name="Picture 1" descr="Graf af hring með 3 tommu geisla og 140 gráðu horni."/>
          <p:cNvPicPr>
            <a:picLocks noGrp="1" noChangeAspect="1"/>
          </p:cNvPicPr>
          <p:nvPr/>
        </p:nvPicPr>
        <p:blipFill>
          <a:blip r:embed="rId3"/>
          <a:stretch>
            <a:fillRect/>
          </a:stretch>
        </p:blipFill>
        <p:spPr bwMode="auto">
          <a:xfrm>
            <a:off x="3759200" y="952500"/>
            <a:ext cx="46609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Graf af hring með 3 tommu geisla og 140 gráðu horni.</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26</a:t>
            </a:r>
            <a:r>
              <a:rPr lang="en-US" dirty="0">
                <a:solidFill>
                  <a:srgbClr val="548235"/>
                </a:solidFill>
              </a:rPr>
              <a:t> – Horn</a:t>
            </a:r>
            <a:endParaRPr dirty="0"/>
          </a:p>
        </p:txBody>
      </p:sp>
      <p:pic>
        <p:nvPicPr>
          <p:cNvPr id="3" name="Picture 1" descr="Graf af hring með horninu 2pi/5 og geisla sem er 4,5 cm."/>
          <p:cNvPicPr>
            <a:picLocks noGrp="1" noChangeAspect="1"/>
          </p:cNvPicPr>
          <p:nvPr/>
        </p:nvPicPr>
        <p:blipFill>
          <a:blip r:embed="rId3"/>
          <a:stretch>
            <a:fillRect/>
          </a:stretch>
        </p:blipFill>
        <p:spPr bwMode="auto">
          <a:xfrm>
            <a:off x="3759200" y="952500"/>
            <a:ext cx="46736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Graf af hring með horninu 2pi/5 og geisla sem er 4,5 cm.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dirty="0">
                <a:solidFill>
                  <a:srgbClr val="548235"/>
                </a:solidFill>
              </a:rPr>
              <a:t>5.2 Einingarhringurinn: sínus- og kósínusföll</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pPr marL="0" lvl="0" indent="0">
                  <a:buNone/>
                </a:pPr>
                <a:r>
                  <a:rPr b="1"/>
                  <a:t>Námsmarkmið</a:t>
                </a:r>
              </a:p>
              <a:p>
                <a:pPr lvl="0"/>
                <a:r>
                  <a:t>Finna fallgildi sínuss og kósínuss fyrir </a:t>
                </a:r>
                <a14:m>
                  <m:oMath xmlns:m="http://schemas.openxmlformats.org/officeDocument/2006/math">
                    <m:r>
                      <a:rPr>
                        <a:latin typeface="Cambria Math" panose="02040503050406030204" pitchFamily="18" charset="0"/>
                      </a:rPr>
                      <m:t>30</m:t>
                    </m:r>
                    <m:sSup>
                      <m:sSupPr>
                        <m:ctrlPr>
                          <a:rPr i="1">
                            <a:latin typeface="Cambria Math" panose="02040503050406030204" pitchFamily="18" charset="0"/>
                          </a:rPr>
                        </m:ctrlPr>
                      </m:sSupPr>
                      <m:e>
                        <m:r>
                          <a:rPr>
                            <a:latin typeface="Cambria Math" panose="02040503050406030204" pitchFamily="18" charset="0"/>
                          </a:rPr>
                          <m:t>​</m:t>
                        </m:r>
                      </m:e>
                      <m:sup>
                        <m:r>
                          <a:rPr>
                            <a:latin typeface="Cambria Math" panose="02040503050406030204" pitchFamily="18" charset="0"/>
                          </a:rPr>
                          <m:t>∘</m:t>
                        </m:r>
                      </m:sup>
                    </m:sSup>
                    <m:r>
                      <m:rPr>
                        <m:nor/>
                      </m:rPr>
                      <a:rPr/>
                      <m:t> </m:t>
                    </m:r>
                    <m:r>
                      <m:rPr>
                        <m:nor/>
                      </m:rPr>
                      <a:rPr/>
                      <m:t>eða</m:t>
                    </m:r>
                    <m:r>
                      <m:rPr>
                        <m:nor/>
                      </m:rPr>
                      <a:rPr/>
                      <m:t> </m:t>
                    </m:r>
                    <m:d>
                      <m:dPr>
                        <m:ctrlPr>
                          <a:rPr i="1">
                            <a:latin typeface="Cambria Math" panose="02040503050406030204" pitchFamily="18" charset="0"/>
                          </a:rPr>
                        </m:ctrlPr>
                      </m:dPr>
                      <m:e>
                        <m:f>
                          <m:fPr>
                            <m:ctrlPr>
                              <a:rPr i="1">
                                <a:latin typeface="Cambria Math" panose="02040503050406030204" pitchFamily="18" charset="0"/>
                              </a:rPr>
                            </m:ctrlPr>
                          </m:fPr>
                          <m:num>
                            <m:r>
                              <a:rPr>
                                <a:latin typeface="Cambria Math" panose="02040503050406030204" pitchFamily="18" charset="0"/>
                              </a:rPr>
                              <m:t>𝜋</m:t>
                            </m:r>
                          </m:num>
                          <m:den>
                            <m:r>
                              <a:rPr>
                                <a:latin typeface="Cambria Math" panose="02040503050406030204" pitchFamily="18" charset="0"/>
                              </a:rPr>
                              <m:t>6</m:t>
                            </m:r>
                          </m:den>
                        </m:f>
                      </m:e>
                    </m:d>
                    <m:r>
                      <a:rPr>
                        <a:latin typeface="Cambria Math" panose="02040503050406030204" pitchFamily="18" charset="0"/>
                      </a:rPr>
                      <m:t>, 45</m:t>
                    </m:r>
                    <m:sSup>
                      <m:sSupPr>
                        <m:ctrlPr>
                          <a:rPr i="1">
                            <a:latin typeface="Cambria Math" panose="02040503050406030204" pitchFamily="18" charset="0"/>
                          </a:rPr>
                        </m:ctrlPr>
                      </m:sSupPr>
                      <m:e>
                        <m:r>
                          <a:rPr>
                            <a:latin typeface="Cambria Math" panose="02040503050406030204" pitchFamily="18" charset="0"/>
                          </a:rPr>
                          <m:t>​</m:t>
                        </m:r>
                      </m:e>
                      <m:sup>
                        <m:r>
                          <a:rPr>
                            <a:latin typeface="Cambria Math" panose="02040503050406030204" pitchFamily="18" charset="0"/>
                          </a:rPr>
                          <m:t>∘</m:t>
                        </m:r>
                      </m:sup>
                    </m:sSup>
                    <m:r>
                      <m:rPr>
                        <m:nor/>
                      </m:rPr>
                      <a:rPr/>
                      <m:t> </m:t>
                    </m:r>
                    <m:r>
                      <m:rPr>
                        <m:nor/>
                      </m:rPr>
                      <a:rPr/>
                      <m:t>eða</m:t>
                    </m:r>
                    <m:r>
                      <m:rPr>
                        <m:nor/>
                      </m:rPr>
                      <a:rPr/>
                      <m:t> </m:t>
                    </m:r>
                    <m:d>
                      <m:dPr>
                        <m:ctrlPr>
                          <a:rPr i="1">
                            <a:latin typeface="Cambria Math" panose="02040503050406030204" pitchFamily="18" charset="0"/>
                          </a:rPr>
                        </m:ctrlPr>
                      </m:dPr>
                      <m:e>
                        <m:f>
                          <m:fPr>
                            <m:ctrlPr>
                              <a:rPr i="1">
                                <a:latin typeface="Cambria Math" panose="02040503050406030204" pitchFamily="18" charset="0"/>
                              </a:rPr>
                            </m:ctrlPr>
                          </m:fPr>
                          <m:num>
                            <m:r>
                              <a:rPr>
                                <a:latin typeface="Cambria Math" panose="02040503050406030204" pitchFamily="18" charset="0"/>
                              </a:rPr>
                              <m:t>𝜋</m:t>
                            </m:r>
                          </m:num>
                          <m:den>
                            <m:r>
                              <a:rPr>
                                <a:latin typeface="Cambria Math" panose="02040503050406030204" pitchFamily="18" charset="0"/>
                              </a:rPr>
                              <m:t>4</m:t>
                            </m:r>
                          </m:den>
                        </m:f>
                      </m:e>
                    </m:d>
                  </m:oMath>
                </a14:m>
                <a:r>
                  <a:t> og </a:t>
                </a:r>
                <a14:m>
                  <m:oMath xmlns:m="http://schemas.openxmlformats.org/officeDocument/2006/math">
                    <m:r>
                      <a:rPr>
                        <a:latin typeface="Cambria Math" panose="02040503050406030204" pitchFamily="18" charset="0"/>
                      </a:rPr>
                      <m:t>60</m:t>
                    </m:r>
                    <m:sSup>
                      <m:sSupPr>
                        <m:ctrlPr>
                          <a:rPr i="1">
                            <a:latin typeface="Cambria Math" panose="02040503050406030204" pitchFamily="18" charset="0"/>
                          </a:rPr>
                        </m:ctrlPr>
                      </m:sSupPr>
                      <m:e>
                        <m:r>
                          <a:rPr>
                            <a:latin typeface="Cambria Math" panose="02040503050406030204" pitchFamily="18" charset="0"/>
                          </a:rPr>
                          <m:t>​</m:t>
                        </m:r>
                      </m:e>
                      <m:sup>
                        <m:r>
                          <a:rPr>
                            <a:latin typeface="Cambria Math" panose="02040503050406030204" pitchFamily="18" charset="0"/>
                          </a:rPr>
                          <m:t>∘</m:t>
                        </m:r>
                      </m:sup>
                    </m:sSup>
                    <m:r>
                      <m:rPr>
                        <m:nor/>
                      </m:rPr>
                      <a:rPr/>
                      <m:t> </m:t>
                    </m:r>
                    <m:r>
                      <m:rPr>
                        <m:nor/>
                      </m:rPr>
                      <a:rPr/>
                      <m:t>eða</m:t>
                    </m:r>
                    <m:r>
                      <m:rPr>
                        <m:nor/>
                      </m:rPr>
                      <a:rPr/>
                      <m:t> </m:t>
                    </m:r>
                    <m:d>
                      <m:dPr>
                        <m:ctrlPr>
                          <a:rPr i="1">
                            <a:latin typeface="Cambria Math" panose="02040503050406030204" pitchFamily="18" charset="0"/>
                          </a:rPr>
                        </m:ctrlPr>
                      </m:dPr>
                      <m:e>
                        <m:f>
                          <m:fPr>
                            <m:ctrlPr>
                              <a:rPr i="1">
                                <a:latin typeface="Cambria Math" panose="02040503050406030204" pitchFamily="18" charset="0"/>
                              </a:rPr>
                            </m:ctrlPr>
                          </m:fPr>
                          <m:num>
                            <m:r>
                              <a:rPr>
                                <a:latin typeface="Cambria Math" panose="02040503050406030204" pitchFamily="18" charset="0"/>
                              </a:rPr>
                              <m:t>𝜋</m:t>
                            </m:r>
                          </m:num>
                          <m:den>
                            <m:r>
                              <a:rPr>
                                <a:latin typeface="Cambria Math" panose="02040503050406030204" pitchFamily="18" charset="0"/>
                              </a:rPr>
                              <m:t>3</m:t>
                            </m:r>
                          </m:den>
                        </m:f>
                      </m:e>
                    </m:d>
                    <m:r>
                      <a:rPr>
                        <a:latin typeface="Cambria Math" panose="02040503050406030204" pitchFamily="18" charset="0"/>
                      </a:rPr>
                      <m:t>.</m:t>
                    </m:r>
                  </m:oMath>
                </a14:m>
                <a:r>
                  <a:t> </a:t>
                </a:r>
              </a:p>
              <a:p>
                <a:pPr lvl="0"/>
                <a:r>
                  <a:t>Ákvarða skilgreiningarmengi og myndmengi sínus- og kósínusfalla.</a:t>
                </a:r>
              </a:p>
              <a:p>
                <a:pPr lvl="0"/>
                <a:r>
                  <a:t>Nota viðmiðunarhorn til að reikna gildi hornafalla.</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2"/>
                <a:stretch>
                  <a:fillRect l="-1387" t="-1467"/>
                </a:stretch>
              </a:blipFill>
            </p:spPr>
            <p:txBody>
              <a:bodyPr/>
              <a:lstStyle/>
              <a:p>
                <a:r>
                  <a:rPr lang="en-US">
                    <a:noFill/>
                  </a:rPr>
                  <a:t> </a:t>
                </a:r>
              </a:p>
            </p:txBody>
          </p:sp>
        </mc:Fallback>
      </mc:AlternateContent>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1</a:t>
            </a:r>
            <a:r>
              <a:rPr lang="en-US" dirty="0">
                <a:solidFill>
                  <a:srgbClr val="548235"/>
                </a:solidFill>
              </a:rPr>
              <a:t> – Einingarhringurinn: sínus- og kósínusföll</a:t>
            </a:r>
            <a:endParaRPr dirty="0"/>
          </a:p>
        </p:txBody>
      </p:sp>
      <p:pic>
        <p:nvPicPr>
          <p:cNvPr id="3" name="Picture 1" descr="Photo of a ferris wheel."/>
          <p:cNvPicPr>
            <a:picLocks noGrp="1" noChangeAspect="1"/>
          </p:cNvPicPr>
          <p:nvPr/>
        </p:nvPicPr>
        <p:blipFill>
          <a:blip r:embed="rId3"/>
          <a:stretch>
            <a:fillRect/>
          </a:stretch>
        </p:blipFill>
        <p:spPr bwMode="auto">
          <a:xfrm>
            <a:off x="2590800" y="952500"/>
            <a:ext cx="69977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Singapore Flyer var hæsta parísarhjól heims þar til High Roller í Las Vegas og Ain Dubai í Dúbaí tóku fram úr því. (mynd: „Vibin JK“/Flickr)</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2</a:t>
            </a:r>
            <a:r>
              <a:rPr lang="en-US" dirty="0">
                <a:solidFill>
                  <a:srgbClr val="548235"/>
                </a:solidFill>
              </a:rPr>
              <a:t> – Einingarhringurinn: sínus- og kósínusföll</a:t>
            </a:r>
            <a:endParaRPr dirty="0"/>
          </a:p>
        </p:txBody>
      </p:sp>
      <p:pic>
        <p:nvPicPr>
          <p:cNvPr id="3" name="Picture 1" descr="Graph of a circle with angle t, radius of 1, and an arc created by the angle with length s. The terminal side of the angle intersects the circle at the point (x,y)."/>
          <p:cNvPicPr>
            <a:picLocks noGrp="1" noChangeAspect="1"/>
          </p:cNvPicPr>
          <p:nvPr/>
        </p:nvPicPr>
        <p:blipFill>
          <a:blip r:embed="rId3"/>
          <a:stretch>
            <a:fillRect/>
          </a:stretch>
        </p:blipFill>
        <p:spPr bwMode="auto">
          <a:xfrm>
            <a:off x="3149600" y="952500"/>
            <a:ext cx="58928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Einingarhringur þar sem miðhornið er t radíanar</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3</a:t>
            </a:r>
            <a:r>
              <a:rPr lang="en-US" dirty="0">
                <a:solidFill>
                  <a:srgbClr val="548235"/>
                </a:solidFill>
              </a:rPr>
              <a:t> – Einingarhringurinn: sínus- og kósínusföll</a:t>
            </a:r>
            <a:endParaRPr dirty="0"/>
          </a:p>
        </p:txBody>
      </p:sp>
      <p:pic>
        <p:nvPicPr>
          <p:cNvPr id="3" name="Picture 1" descr="Mynd af horninu t með lokaarm af lengd 1 og boga af lengd t. Lokaarmur hornsins sker hringinn í punktinum (x,y), sem jafngildir (cos t, sin t)."/>
          <p:cNvPicPr>
            <a:picLocks noGrp="1" noChangeAspect="1"/>
          </p:cNvPicPr>
          <p:nvPr/>
        </p:nvPicPr>
        <p:blipFill>
          <a:blip r:embed="rId3"/>
          <a:stretch>
            <a:fillRect/>
          </a:stretch>
        </p:blipFill>
        <p:spPr bwMode="auto">
          <a:xfrm>
            <a:off x="1079500" y="952500"/>
            <a:ext cx="100457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Mynd af horninu t með lokaarm af lengd 1 og boga af lengd t. Lokaarmur hornsins sker hringinn í punktinum (x,y), sem jafngildir (cos t, sin 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4</a:t>
            </a:r>
            <a:r>
              <a:rPr lang="en-US" dirty="0">
                <a:solidFill>
                  <a:srgbClr val="548235"/>
                </a:solidFill>
              </a:rPr>
              <a:t> – Einingarhringurinn: sínus- og kósínusföll</a:t>
            </a:r>
            <a:endParaRPr dirty="0"/>
          </a:p>
        </p:txBody>
      </p:sp>
      <p:pic>
        <p:nvPicPr>
          <p:cNvPr id="3" name="Picture 1" descr="Myndrit af hring með horninu t, geisla 1 og lokaarm sem sker hringinn í punktinum (1/2, kvaðratrótin af 3 deilt með 2)."/>
          <p:cNvPicPr>
            <a:picLocks noGrp="1" noChangeAspect="1"/>
          </p:cNvPicPr>
          <p:nvPr/>
        </p:nvPicPr>
        <p:blipFill>
          <a:blip r:embed="rId3"/>
          <a:stretch>
            <a:fillRect/>
          </a:stretch>
        </p:blipFill>
        <p:spPr bwMode="auto">
          <a:xfrm>
            <a:off x="3149600" y="952500"/>
            <a:ext cx="58928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Myndrit af hring með horninu t, geisla 1 og lokaarm sem sker hringinn í punktinum (1/2, kvaðratrótin af 3 deilt með 2).</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5</a:t>
            </a:r>
            <a:r>
              <a:rPr lang="en-US" dirty="0">
                <a:solidFill>
                  <a:srgbClr val="548235"/>
                </a:solidFill>
              </a:rPr>
              <a:t> – Einingarhringurinn: sínus- og kósínusföll</a:t>
            </a:r>
            <a:endParaRPr dirty="0"/>
          </a:p>
        </p:txBody>
      </p:sp>
      <p:pic>
        <p:nvPicPr>
          <p:cNvPr id="3" name="Picture 1" descr="Myndrit af hring með horninu t, geisla 1 og lokaarm sem sker hringinn í punktinum (mínus kvaðratrótin af 2 deilt með 2, kvaðratrótin af 2 deilt með 2)."/>
          <p:cNvPicPr>
            <a:picLocks noGrp="1" noChangeAspect="1"/>
          </p:cNvPicPr>
          <p:nvPr/>
        </p:nvPicPr>
        <p:blipFill>
          <a:blip r:embed="rId3"/>
          <a:stretch>
            <a:fillRect/>
          </a:stretch>
        </p:blipFill>
        <p:spPr bwMode="auto">
          <a:xfrm>
            <a:off x="3136900" y="952500"/>
            <a:ext cx="59309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Myndrit af hring með horninu t, geisla 1 og lokaarm sem sker hringinn í punktinum (mínus kvaðratrótin af 2 deilt með 2, kvaðratrótin af 2 deilt með 2).</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6</a:t>
            </a:r>
            <a:r>
              <a:rPr lang="en-US" dirty="0">
                <a:solidFill>
                  <a:srgbClr val="548235"/>
                </a:solidFill>
              </a:rPr>
              <a:t> – Einingarhringurinn: sínus- og kósínusföll</a:t>
            </a:r>
            <a:endParaRPr dirty="0"/>
          </a:p>
        </p:txBody>
      </p:sp>
      <p:pic>
        <p:nvPicPr>
          <p:cNvPr id="3" name="Picture 1" descr="Myndrit af hring með horninu t, geisla 1 og lokaarm sem sker hringinn í punktinum (0,1)."/>
          <p:cNvPicPr>
            <a:picLocks noGrp="1" noChangeAspect="1"/>
          </p:cNvPicPr>
          <p:nvPr/>
        </p:nvPicPr>
        <p:blipFill>
          <a:blip r:embed="rId3"/>
          <a:stretch>
            <a:fillRect/>
          </a:stretch>
        </p:blipFill>
        <p:spPr bwMode="auto">
          <a:xfrm>
            <a:off x="3136900" y="952500"/>
            <a:ext cx="59309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Myndrit af hring með horninu t, geisla 1 og lokaarm sem sker hringinn í punktinum (0,1).</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7</a:t>
            </a:r>
            <a:r>
              <a:rPr lang="en-US" dirty="0">
                <a:solidFill>
                  <a:srgbClr val="548235"/>
                </a:solidFill>
              </a:rPr>
              <a:t> – Einingarhringurinn: sínus- og kósínusföll</a:t>
            </a:r>
            <a:endParaRPr dirty="0"/>
          </a:p>
        </p:txBody>
      </p:sp>
      <p:pic>
        <p:nvPicPr>
          <p:cNvPr id="3" name="Picture 1" descr="Myndrit af horninu t með punktinn (x,y) á einingarhringnum. Jafna sýnir að 1, x^2 + y^2 og cos^2 t + sin^2 t eru jafngild."/>
          <p:cNvPicPr>
            <a:picLocks noGrp="1" noChangeAspect="1"/>
          </p:cNvPicPr>
          <p:nvPr/>
        </p:nvPicPr>
        <p:blipFill>
          <a:blip r:embed="rId3"/>
          <a:stretch>
            <a:fillRect/>
          </a:stretch>
        </p:blipFill>
        <p:spPr bwMode="auto">
          <a:xfrm>
            <a:off x="685800" y="952500"/>
            <a:ext cx="108077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Myndrit af horninu t með punktinn (x,y) á einingarhringnum. Jafna sýnir að 1, x^2 + y^2 og cos^2 t + sin^2 t eru jafngild.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8</a:t>
            </a:r>
            <a:r>
              <a:rPr lang="en-US" dirty="0">
                <a:solidFill>
                  <a:srgbClr val="548235"/>
                </a:solidFill>
              </a:rPr>
              <a:t> – Einingarhringurinn: sínus- og kósínusföll</a:t>
            </a:r>
            <a:endParaRPr dirty="0"/>
          </a:p>
        </p:txBody>
      </p:sp>
      <p:pic>
        <p:nvPicPr>
          <p:cNvPr id="3" name="Picture 1" descr="Myndrit af einingarhring með horni sem sker hringinn í punkti þar sem y-hnitið er 3/7."/>
          <p:cNvPicPr>
            <a:picLocks noGrp="1" noChangeAspect="1"/>
          </p:cNvPicPr>
          <p:nvPr/>
        </p:nvPicPr>
        <p:blipFill>
          <a:blip r:embed="rId3"/>
          <a:stretch>
            <a:fillRect/>
          </a:stretch>
        </p:blipFill>
        <p:spPr bwMode="auto">
          <a:xfrm>
            <a:off x="3136900" y="952500"/>
            <a:ext cx="59309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Myndrit af einingarhring með horni sem sker hringinn í punkti þar sem y-hnitið er 3/7.</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9</a:t>
            </a:r>
            <a:r>
              <a:rPr lang="en-US" dirty="0">
                <a:solidFill>
                  <a:srgbClr val="548235"/>
                </a:solidFill>
              </a:rPr>
              <a:t> – Einingarhringurinn: sínus- og kósínusföll</a:t>
            </a:r>
            <a:endParaRPr dirty="0"/>
          </a:p>
        </p:txBody>
      </p:sp>
      <p:pic>
        <p:nvPicPr>
          <p:cNvPr id="3" name="Picture 1" descr="Myndrit af 45 gráðu horni í hring með geisla 1. Sýnt er að punktarnir (x,y) og (x,x) eru jafngildir."/>
          <p:cNvPicPr>
            <a:picLocks noGrp="1" noChangeAspect="1"/>
          </p:cNvPicPr>
          <p:nvPr/>
        </p:nvPicPr>
        <p:blipFill>
          <a:blip r:embed="rId3"/>
          <a:stretch>
            <a:fillRect/>
          </a:stretch>
        </p:blipFill>
        <p:spPr bwMode="auto">
          <a:xfrm>
            <a:off x="685800" y="952500"/>
            <a:ext cx="108077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Myndrit af 45 gráðu horni í hring með geisla 1. Sýnt er að punktarnir (x,y) og (x,x) eru jafngildir.</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10</a:t>
            </a:r>
            <a:r>
              <a:rPr lang="en-US" dirty="0">
                <a:solidFill>
                  <a:srgbClr val="548235"/>
                </a:solidFill>
              </a:rPr>
              <a:t> – Einingarhringurinn: sínus- og kósínusföll</a:t>
            </a:r>
            <a:endParaRPr dirty="0"/>
          </a:p>
        </p:txBody>
      </p:sp>
      <p:pic>
        <p:nvPicPr>
          <p:cNvPr id="3" name="Picture 1" descr="Myndrit af hring með geisla 1 og innrituðu pi/4 horni."/>
          <p:cNvPicPr>
            <a:picLocks noGrp="1" noChangeAspect="1"/>
          </p:cNvPicPr>
          <p:nvPr/>
        </p:nvPicPr>
        <p:blipFill>
          <a:blip r:embed="rId3"/>
          <a:stretch>
            <a:fillRect/>
          </a:stretch>
        </p:blipFill>
        <p:spPr bwMode="auto">
          <a:xfrm>
            <a:off x="2997200" y="952500"/>
            <a:ext cx="61976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Myndrit af hring með geisla 1 og innrituðu pi/4 horni.</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11</a:t>
            </a:r>
            <a:r>
              <a:rPr lang="en-US" dirty="0">
                <a:solidFill>
                  <a:srgbClr val="548235"/>
                </a:solidFill>
              </a:rPr>
              <a:t> – Einingarhringurinn: sínus- og kósínusföll</a:t>
            </a:r>
            <a:endParaRPr dirty="0"/>
          </a:p>
        </p:txBody>
      </p:sp>
      <p:pic>
        <p:nvPicPr>
          <p:cNvPr id="3" name="Picture 1" descr="Myndrit af hring þar sem 30 gráðu horn og mínus 30 gráðu horn mynda þríhyrning."/>
          <p:cNvPicPr>
            <a:picLocks noGrp="1" noChangeAspect="1"/>
          </p:cNvPicPr>
          <p:nvPr/>
        </p:nvPicPr>
        <p:blipFill>
          <a:blip r:embed="rId3"/>
          <a:stretch>
            <a:fillRect/>
          </a:stretch>
        </p:blipFill>
        <p:spPr bwMode="auto">
          <a:xfrm>
            <a:off x="3022600" y="952500"/>
            <a:ext cx="61468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Myndrit af hring þar sem 30 gráðu horn og mínus 30 gráðu horn mynda þríhyrning.</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12</a:t>
            </a:r>
            <a:r>
              <a:rPr lang="en-US" dirty="0">
                <a:solidFill>
                  <a:srgbClr val="548235"/>
                </a:solidFill>
              </a:rPr>
              <a:t> – Einingarhringurinn: sínus- og kósínusföll</a:t>
            </a:r>
            <a:endParaRPr dirty="0"/>
          </a:p>
        </p:txBody>
      </p:sp>
      <p:pic>
        <p:nvPicPr>
          <p:cNvPr id="3" name="Picture 1" descr="Mynd af tveimur 30/60/90 þríhyrningum sem liggja saman. Langhliðin er merkt r og hliðin y."/>
          <p:cNvPicPr>
            <a:picLocks noGrp="1" noChangeAspect="1"/>
          </p:cNvPicPr>
          <p:nvPr/>
        </p:nvPicPr>
        <p:blipFill>
          <a:blip r:embed="rId3"/>
          <a:stretch>
            <a:fillRect/>
          </a:stretch>
        </p:blipFill>
        <p:spPr bwMode="auto">
          <a:xfrm>
            <a:off x="609600" y="1016000"/>
            <a:ext cx="10972800" cy="45212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Mynd af tveimur 30/60/90 þríhyrningum sem liggja saman. Langhliðin er merkt r og hliðin y.</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13</a:t>
            </a:r>
            <a:r>
              <a:rPr lang="en-US" dirty="0">
                <a:solidFill>
                  <a:srgbClr val="548235"/>
                </a:solidFill>
              </a:rPr>
              <a:t> – Einingarhringurinn: sínus- og kósínusföll</a:t>
            </a:r>
            <a:endParaRPr dirty="0"/>
          </a:p>
        </p:txBody>
      </p:sp>
      <p:pic>
        <p:nvPicPr>
          <p:cNvPr id="3" name="Picture 1" descr="Myndrit af hring með innrituðum jafnarma þríhyrningi."/>
          <p:cNvPicPr>
            <a:picLocks noGrp="1" noChangeAspect="1"/>
          </p:cNvPicPr>
          <p:nvPr/>
        </p:nvPicPr>
        <p:blipFill>
          <a:blip r:embed="rId3"/>
          <a:stretch>
            <a:fillRect/>
          </a:stretch>
        </p:blipFill>
        <p:spPr bwMode="auto">
          <a:xfrm>
            <a:off x="3009900" y="952500"/>
            <a:ext cx="61722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Myndrit af hring með innrituðum jafnarma þríhyrningi.</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Tafla 1</a:t>
            </a:r>
            <a:r>
              <a:rPr lang="en-US" dirty="0">
                <a:solidFill>
                  <a:srgbClr val="548235"/>
                </a:solidFill>
              </a:rPr>
              <a:t> – Einingarhringurinn: sínus- og kósínusföll</a:t>
            </a:r>
            <a:endParaRPr dirty="0"/>
          </a:p>
        </p:txBody>
      </p:sp>
      <mc:AlternateContent xmlns:mc="http://schemas.openxmlformats.org/markup-compatibility/2006">
        <mc:Choice xmlns:a14="http://schemas.microsoft.com/office/drawing/2010/main" Requires="a14">
          <p:graphicFrame>
            <p:nvGraphicFramePr>
              <p:cNvPr id="6" name="Content Placeholder 5"/>
              <p:cNvGraphicFramePr>
                <a:graphicFrameLocks noGrp="1"/>
              </p:cNvGraphicFramePr>
              <p:nvPr>
                <p:ph idx="1"/>
                <p:extLst>
                  <p:ext uri="{D42A27DB-BD31-4B8C-83A1-F6EECF244321}">
                    <p14:modId xmlns:p14="http://schemas.microsoft.com/office/powerpoint/2010/main" val="1331868381"/>
                  </p:ext>
                </p:extLst>
              </p:nvPr>
            </p:nvGraphicFramePr>
            <p:xfrm>
              <a:off x="609600" y="952500"/>
              <a:ext cx="10972800" cy="1821880"/>
            </p:xfrm>
            <a:graphic>
              <a:graphicData uri="http://schemas.openxmlformats.org/drawingml/2006/table">
                <a:tbl>
                  <a:tblPr firstCol="1" bandRow="1">
                    <a:tableStyleId>{5C22544A-7EE6-4342-B048-85BDC9FD1C3A}</a:tableStyleId>
                  </a:tblPr>
                  <a:tblGrid>
                    <a:gridCol w="1828800">
                      <a:extLst>
                        <a:ext uri="{9D8B030D-6E8A-4147-A177-3AD203B41FA5}">
                          <a16:colId xmlns:a16="http://schemas.microsoft.com/office/drawing/2014/main" val="20000"/>
                        </a:ext>
                      </a:extLst>
                    </a:gridCol>
                    <a:gridCol w="1828800">
                      <a:extLst>
                        <a:ext uri="{9D8B030D-6E8A-4147-A177-3AD203B41FA5}">
                          <a16:colId xmlns:a16="http://schemas.microsoft.com/office/drawing/2014/main" val="20001"/>
                        </a:ext>
                      </a:extLst>
                    </a:gridCol>
                    <a:gridCol w="1828800">
                      <a:extLst>
                        <a:ext uri="{9D8B030D-6E8A-4147-A177-3AD203B41FA5}">
                          <a16:colId xmlns:a16="http://schemas.microsoft.com/office/drawing/2014/main" val="20002"/>
                        </a:ext>
                      </a:extLst>
                    </a:gridCol>
                    <a:gridCol w="1828800">
                      <a:extLst>
                        <a:ext uri="{9D8B030D-6E8A-4147-A177-3AD203B41FA5}">
                          <a16:colId xmlns:a16="http://schemas.microsoft.com/office/drawing/2014/main" val="20003"/>
                        </a:ext>
                      </a:extLst>
                    </a:gridCol>
                    <a:gridCol w="1828800">
                      <a:extLst>
                        <a:ext uri="{9D8B030D-6E8A-4147-A177-3AD203B41FA5}">
                          <a16:colId xmlns:a16="http://schemas.microsoft.com/office/drawing/2014/main" val="20004"/>
                        </a:ext>
                      </a:extLst>
                    </a:gridCol>
                    <a:gridCol w="1828800">
                      <a:extLst>
                        <a:ext uri="{9D8B030D-6E8A-4147-A177-3AD203B41FA5}">
                          <a16:colId xmlns:a16="http://schemas.microsoft.com/office/drawing/2014/main" val="20005"/>
                        </a:ext>
                      </a:extLst>
                    </a:gridCol>
                  </a:tblGrid>
                  <a:tr h="0">
                    <a:tc>
                      <a:txBody>
                        <a:bodyPr/>
                        <a:lstStyle/>
                        <a:p>
                          <a:pPr marL="0" lvl="0" indent="0">
                            <a:buNone/>
                          </a:pPr>
                          <a:r>
                            <a:rPr b="1"/>
                            <a:t>Horn</a:t>
                          </a:r>
                        </a:p>
                      </a:txBody>
                      <a:tcPr/>
                    </a:tc>
                    <a:tc>
                      <a:txBody>
                        <a:bodyPr/>
                        <a:lstStyle/>
                        <a:p>
                          <a:pPr marL="0" lvl="0" indent="0">
                            <a:buNone/>
                          </a:pPr>
                          <a:r>
                            <a:t>0</a:t>
                          </a:r>
                        </a:p>
                      </a:txBody>
                      <a:tcPr/>
                    </a:tc>
                    <a:tc>
                      <a:txBody>
                        <a:bodyPr/>
                        <a:lstStyle/>
                        <a:p>
                          <a:pPr marL="0" lvl="0" indent="0">
                            <a:buNone/>
                          </a:pPr>
                          <a14:m>
                            <m:oMath xmlns:m="http://schemas.openxmlformats.org/officeDocument/2006/math">
                              <m:f>
                                <m:fPr>
                                  <m:ctrlPr>
                                    <a:rPr i="1">
                                      <a:latin typeface="Cambria Math" panose="02040503050406030204" pitchFamily="18" charset="0"/>
                                    </a:rPr>
                                  </m:ctrlPr>
                                </m:fPr>
                                <m:num>
                                  <m:r>
                                    <a:rPr>
                                      <a:latin typeface="Cambria Math" panose="02040503050406030204" pitchFamily="18" charset="0"/>
                                    </a:rPr>
                                    <m:t>𝜋</m:t>
                                  </m:r>
                                </m:num>
                                <m:den>
                                  <m:r>
                                    <a:rPr>
                                      <a:latin typeface="Cambria Math" panose="02040503050406030204" pitchFamily="18" charset="0"/>
                                    </a:rPr>
                                    <m:t>6</m:t>
                                  </m:r>
                                </m:den>
                              </m:f>
                              <m:r>
                                <a:rPr>
                                  <a:latin typeface="Cambria Math" panose="02040503050406030204" pitchFamily="18" charset="0"/>
                                </a:rPr>
                                <m:t>,</m:t>
                              </m:r>
                            </m:oMath>
                          </a14:m>
                          <a:r>
                            <a:t> eða 30</a:t>
                          </a:r>
                        </a:p>
                      </a:txBody>
                      <a:tcPr/>
                    </a:tc>
                    <a:tc>
                      <a:txBody>
                        <a:bodyPr/>
                        <a:lstStyle/>
                        <a:p>
                          <a:pPr marL="0" lvl="0" indent="0">
                            <a:buNone/>
                          </a:pPr>
                          <a14:m>
                            <m:oMath xmlns:m="http://schemas.openxmlformats.org/officeDocument/2006/math">
                              <m:f>
                                <m:fPr>
                                  <m:ctrlPr>
                                    <a:rPr i="1">
                                      <a:latin typeface="Cambria Math" panose="02040503050406030204" pitchFamily="18" charset="0"/>
                                    </a:rPr>
                                  </m:ctrlPr>
                                </m:fPr>
                                <m:num>
                                  <m:r>
                                    <a:rPr>
                                      <a:latin typeface="Cambria Math" panose="02040503050406030204" pitchFamily="18" charset="0"/>
                                    </a:rPr>
                                    <m:t>𝜋</m:t>
                                  </m:r>
                                </m:num>
                                <m:den>
                                  <m:r>
                                    <a:rPr>
                                      <a:latin typeface="Cambria Math" panose="02040503050406030204" pitchFamily="18" charset="0"/>
                                    </a:rPr>
                                    <m:t>4</m:t>
                                  </m:r>
                                </m:den>
                              </m:f>
                              <m:r>
                                <a:rPr>
                                  <a:latin typeface="Cambria Math" panose="02040503050406030204" pitchFamily="18" charset="0"/>
                                </a:rPr>
                                <m:t>,</m:t>
                              </m:r>
                            </m:oMath>
                          </a14:m>
                          <a:r>
                            <a:t> eða 45°</a:t>
                          </a:r>
                        </a:p>
                      </a:txBody>
                      <a:tcPr/>
                    </a:tc>
                    <a:tc>
                      <a:txBody>
                        <a:bodyPr/>
                        <a:lstStyle/>
                        <a:p>
                          <a:pPr marL="0" lvl="0" indent="0">
                            <a:buNone/>
                          </a:pPr>
                          <a14:m>
                            <m:oMath xmlns:m="http://schemas.openxmlformats.org/officeDocument/2006/math">
                              <m:f>
                                <m:fPr>
                                  <m:ctrlPr>
                                    <a:rPr i="1">
                                      <a:latin typeface="Cambria Math" panose="02040503050406030204" pitchFamily="18" charset="0"/>
                                    </a:rPr>
                                  </m:ctrlPr>
                                </m:fPr>
                                <m:num>
                                  <m:r>
                                    <a:rPr>
                                      <a:latin typeface="Cambria Math" panose="02040503050406030204" pitchFamily="18" charset="0"/>
                                    </a:rPr>
                                    <m:t>𝜋</m:t>
                                  </m:r>
                                </m:num>
                                <m:den>
                                  <m:r>
                                    <a:rPr>
                                      <a:latin typeface="Cambria Math" panose="02040503050406030204" pitchFamily="18" charset="0"/>
                                    </a:rPr>
                                    <m:t>3</m:t>
                                  </m:r>
                                </m:den>
                              </m:f>
                              <m:r>
                                <a:rPr>
                                  <a:latin typeface="Cambria Math" panose="02040503050406030204" pitchFamily="18" charset="0"/>
                                </a:rPr>
                                <m:t>,</m:t>
                              </m:r>
                            </m:oMath>
                          </a14:m>
                          <a:r>
                            <a:t> eða 60°</a:t>
                          </a:r>
                        </a:p>
                      </a:txBody>
                      <a:tcPr/>
                    </a:tc>
                    <a:tc>
                      <a:txBody>
                        <a:bodyPr/>
                        <a:lstStyle/>
                        <a:p>
                          <a:pPr marL="0" lvl="0" indent="0">
                            <a:buNone/>
                          </a:pPr>
                          <a14:m>
                            <m:oMath xmlns:m="http://schemas.openxmlformats.org/officeDocument/2006/math">
                              <m:f>
                                <m:fPr>
                                  <m:ctrlPr>
                                    <a:rPr i="1">
                                      <a:latin typeface="Cambria Math" panose="02040503050406030204" pitchFamily="18" charset="0"/>
                                    </a:rPr>
                                  </m:ctrlPr>
                                </m:fPr>
                                <m:num>
                                  <m:r>
                                    <a:rPr>
                                      <a:latin typeface="Cambria Math" panose="02040503050406030204" pitchFamily="18" charset="0"/>
                                    </a:rPr>
                                    <m:t>𝜋</m:t>
                                  </m:r>
                                </m:num>
                                <m:den>
                                  <m:r>
                                    <a:rPr>
                                      <a:latin typeface="Cambria Math" panose="02040503050406030204" pitchFamily="18" charset="0"/>
                                    </a:rPr>
                                    <m:t>2</m:t>
                                  </m:r>
                                </m:den>
                              </m:f>
                              <m:r>
                                <a:rPr>
                                  <a:latin typeface="Cambria Math" panose="02040503050406030204" pitchFamily="18" charset="0"/>
                                </a:rPr>
                                <m:t>,</m:t>
                              </m:r>
                            </m:oMath>
                          </a14:m>
                          <a:r>
                            <a:t> eða 90°</a:t>
                          </a:r>
                        </a:p>
                      </a:txBody>
                      <a:tcPr/>
                    </a:tc>
                    <a:extLst>
                      <a:ext uri="{0D108BD9-81ED-4DB2-BD59-A6C34878D82A}">
                        <a16:rowId xmlns:a16="http://schemas.microsoft.com/office/drawing/2014/main" val="10000"/>
                      </a:ext>
                    </a:extLst>
                  </a:tr>
                  <a:tr h="0">
                    <a:tc>
                      <a:txBody>
                        <a:bodyPr/>
                        <a:lstStyle/>
                        <a:p>
                          <a:pPr marL="0" lvl="0" indent="0">
                            <a:buNone/>
                          </a:pPr>
                          <a:r>
                            <a:rPr b="1"/>
                            <a:t>Kósínus</a:t>
                          </a:r>
                        </a:p>
                      </a:txBody>
                      <a:tcPr/>
                    </a:tc>
                    <a:tc>
                      <a:txBody>
                        <a:bodyPr/>
                        <a:lstStyle/>
                        <a:p>
                          <a:pPr marL="0" lvl="0" indent="0">
                            <a:buNone/>
                          </a:pPr>
                          <a:r>
                            <a:t>1</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f>
                                  <m:fPr>
                                    <m:ctrlPr>
                                      <a:rPr i="1">
                                        <a:latin typeface="Cambria Math" panose="02040503050406030204" pitchFamily="18" charset="0"/>
                                      </a:rPr>
                                    </m:ctrlPr>
                                  </m:fPr>
                                  <m:num>
                                    <m:rad>
                                      <m:radPr>
                                        <m:ctrlPr>
                                          <a:rPr i="1">
                                            <a:latin typeface="Cambria Math" panose="02040503050406030204" pitchFamily="18" charset="0"/>
                                          </a:rPr>
                                        </m:ctrlPr>
                                      </m:radPr>
                                      <m:deg/>
                                      <m:e>
                                        <m:r>
                                          <a:rPr>
                                            <a:latin typeface="Cambria Math" panose="02040503050406030204" pitchFamily="18" charset="0"/>
                                          </a:rPr>
                                          <m:t>3</m:t>
                                        </m:r>
                                      </m:e>
                                    </m:rad>
                                  </m:num>
                                  <m:den>
                                    <m:r>
                                      <a:rPr>
                                        <a:latin typeface="Cambria Math" panose="02040503050406030204" pitchFamily="18" charset="0"/>
                                      </a:rPr>
                                      <m:t>2</m:t>
                                    </m:r>
                                  </m:den>
                                </m:f>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f>
                                  <m:fPr>
                                    <m:ctrlPr>
                                      <a:rPr i="1">
                                        <a:latin typeface="Cambria Math" panose="02040503050406030204" pitchFamily="18" charset="0"/>
                                      </a:rPr>
                                    </m:ctrlPr>
                                  </m:fPr>
                                  <m:num>
                                    <m:rad>
                                      <m:radPr>
                                        <m:ctrlPr>
                                          <a:rPr i="1">
                                            <a:latin typeface="Cambria Math" panose="02040503050406030204" pitchFamily="18" charset="0"/>
                                          </a:rPr>
                                        </m:ctrlPr>
                                      </m:radPr>
                                      <m:deg/>
                                      <m:e>
                                        <m:r>
                                          <a:rPr>
                                            <a:latin typeface="Cambria Math" panose="02040503050406030204" pitchFamily="18" charset="0"/>
                                          </a:rPr>
                                          <m:t>2</m:t>
                                        </m:r>
                                      </m:e>
                                    </m:rad>
                                  </m:num>
                                  <m:den>
                                    <m:r>
                                      <a:rPr>
                                        <a:latin typeface="Cambria Math" panose="02040503050406030204" pitchFamily="18" charset="0"/>
                                      </a:rPr>
                                      <m:t>2</m:t>
                                    </m:r>
                                  </m:den>
                                </m:f>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f>
                                  <m:fPr>
                                    <m:ctrlPr>
                                      <a:rPr i="1">
                                        <a:latin typeface="Cambria Math" panose="02040503050406030204" pitchFamily="18" charset="0"/>
                                      </a:rPr>
                                    </m:ctrlPr>
                                  </m:fPr>
                                  <m:num>
                                    <m:r>
                                      <a:rPr>
                                        <a:latin typeface="Cambria Math" panose="02040503050406030204" pitchFamily="18" charset="0"/>
                                      </a:rPr>
                                      <m:t>1</m:t>
                                    </m:r>
                                  </m:num>
                                  <m:den>
                                    <m:r>
                                      <a:rPr>
                                        <a:latin typeface="Cambria Math" panose="02040503050406030204" pitchFamily="18" charset="0"/>
                                      </a:rPr>
                                      <m:t>2</m:t>
                                    </m:r>
                                  </m:den>
                                </m:f>
                              </m:oMath>
                            </m:oMathPara>
                          </a14:m>
                          <a:endParaRPr/>
                        </a:p>
                      </a:txBody>
                      <a:tcPr/>
                    </a:tc>
                    <a:tc>
                      <a:txBody>
                        <a:bodyPr/>
                        <a:lstStyle/>
                        <a:p>
                          <a:pPr marL="0" lvl="0" indent="0">
                            <a:buNone/>
                          </a:pPr>
                          <a:r>
                            <a:t>0</a:t>
                          </a:r>
                        </a:p>
                      </a:txBody>
                      <a:tcPr/>
                    </a:tc>
                    <a:extLst>
                      <a:ext uri="{0D108BD9-81ED-4DB2-BD59-A6C34878D82A}">
                        <a16:rowId xmlns:a16="http://schemas.microsoft.com/office/drawing/2014/main" val="10001"/>
                      </a:ext>
                    </a:extLst>
                  </a:tr>
                  <a:tr h="0">
                    <a:tc>
                      <a:txBody>
                        <a:bodyPr/>
                        <a:lstStyle/>
                        <a:p>
                          <a:pPr marL="0" lvl="0" indent="0">
                            <a:buNone/>
                          </a:pPr>
                          <a:r>
                            <a:rPr b="1"/>
                            <a:t>Sínus</a:t>
                          </a:r>
                        </a:p>
                      </a:txBody>
                      <a:tcPr/>
                    </a:tc>
                    <a:tc>
                      <a:txBody>
                        <a:bodyPr/>
                        <a:lstStyle/>
                        <a:p>
                          <a:pPr marL="0" lvl="0" indent="0">
                            <a:buNone/>
                          </a:pPr>
                          <a:r>
                            <a:t>0</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f>
                                  <m:fPr>
                                    <m:ctrlPr>
                                      <a:rPr i="1">
                                        <a:latin typeface="Cambria Math" panose="02040503050406030204" pitchFamily="18" charset="0"/>
                                      </a:rPr>
                                    </m:ctrlPr>
                                  </m:fPr>
                                  <m:num>
                                    <m:r>
                                      <a:rPr>
                                        <a:latin typeface="Cambria Math" panose="02040503050406030204" pitchFamily="18" charset="0"/>
                                      </a:rPr>
                                      <m:t>1</m:t>
                                    </m:r>
                                  </m:num>
                                  <m:den>
                                    <m:r>
                                      <a:rPr>
                                        <a:latin typeface="Cambria Math" panose="02040503050406030204" pitchFamily="18" charset="0"/>
                                      </a:rPr>
                                      <m:t>2</m:t>
                                    </m:r>
                                  </m:den>
                                </m:f>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f>
                                  <m:fPr>
                                    <m:ctrlPr>
                                      <a:rPr i="1">
                                        <a:latin typeface="Cambria Math" panose="02040503050406030204" pitchFamily="18" charset="0"/>
                                      </a:rPr>
                                    </m:ctrlPr>
                                  </m:fPr>
                                  <m:num>
                                    <m:rad>
                                      <m:radPr>
                                        <m:ctrlPr>
                                          <a:rPr i="1">
                                            <a:latin typeface="Cambria Math" panose="02040503050406030204" pitchFamily="18" charset="0"/>
                                          </a:rPr>
                                        </m:ctrlPr>
                                      </m:radPr>
                                      <m:deg/>
                                      <m:e>
                                        <m:r>
                                          <a:rPr>
                                            <a:latin typeface="Cambria Math" panose="02040503050406030204" pitchFamily="18" charset="0"/>
                                          </a:rPr>
                                          <m:t>2</m:t>
                                        </m:r>
                                      </m:e>
                                    </m:rad>
                                  </m:num>
                                  <m:den>
                                    <m:r>
                                      <a:rPr>
                                        <a:latin typeface="Cambria Math" panose="02040503050406030204" pitchFamily="18" charset="0"/>
                                      </a:rPr>
                                      <m:t>2</m:t>
                                    </m:r>
                                  </m:den>
                                </m:f>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f>
                                  <m:fPr>
                                    <m:ctrlPr>
                                      <a:rPr i="1">
                                        <a:latin typeface="Cambria Math" panose="02040503050406030204" pitchFamily="18" charset="0"/>
                                      </a:rPr>
                                    </m:ctrlPr>
                                  </m:fPr>
                                  <m:num>
                                    <m:rad>
                                      <m:radPr>
                                        <m:ctrlPr>
                                          <a:rPr i="1">
                                            <a:latin typeface="Cambria Math" panose="02040503050406030204" pitchFamily="18" charset="0"/>
                                          </a:rPr>
                                        </m:ctrlPr>
                                      </m:radPr>
                                      <m:deg/>
                                      <m:e>
                                        <m:r>
                                          <a:rPr>
                                            <a:latin typeface="Cambria Math" panose="02040503050406030204" pitchFamily="18" charset="0"/>
                                          </a:rPr>
                                          <m:t>3</m:t>
                                        </m:r>
                                      </m:e>
                                    </m:rad>
                                  </m:num>
                                  <m:den>
                                    <m:r>
                                      <a:rPr>
                                        <a:latin typeface="Cambria Math" panose="02040503050406030204" pitchFamily="18" charset="0"/>
                                      </a:rPr>
                                      <m:t>2</m:t>
                                    </m:r>
                                  </m:den>
                                </m:f>
                              </m:oMath>
                            </m:oMathPara>
                          </a14:m>
                          <a:endParaRPr/>
                        </a:p>
                      </a:txBody>
                      <a:tcPr/>
                    </a:tc>
                    <a:tc>
                      <a:txBody>
                        <a:bodyPr/>
                        <a:lstStyle/>
                        <a:p>
                          <a:pPr marL="0" lvl="0" indent="0">
                            <a:buNone/>
                          </a:pPr>
                          <a:r>
                            <a:rPr dirty="0"/>
                            <a:t>1</a:t>
                          </a:r>
                        </a:p>
                      </a:txBody>
                      <a:tcPr/>
                    </a:tc>
                    <a:extLst>
                      <a:ext uri="{0D108BD9-81ED-4DB2-BD59-A6C34878D82A}">
                        <a16:rowId xmlns:a16="http://schemas.microsoft.com/office/drawing/2014/main" val="10002"/>
                      </a:ext>
                    </a:extLst>
                  </a:tr>
                </a:tbl>
              </a:graphicData>
            </a:graphic>
          </p:graphicFrame>
        </mc:Choice>
        <mc:Fallback>
          <p:pic>
            <p:nvPicPr>
              <p:cNvPr id="6" name="Content Placeholder 5 full-image fallback"/>
              <p:cNvPicPr>
                <a:picLocks noChangeAspect="1"/>
              </p:cNvPicPr>
              <p:nvPr/>
            </p:nvPicPr>
            <p:blipFill>
              <a:blip r:embed="rId2"/>
              <a:stretch>
                <a:fillRect/>
              </a:stretch>
            </p:blipFill>
            <p:spPr>
              <a:xfrm>
                <a:off x="609600" y="952500"/>
                <a:ext cx="10972800" cy="1821880"/>
              </a:xfrm>
              <a:prstGeom prst="rect">
                <a:avLst/>
              </a:prstGeom>
            </p:spPr>
          </p:pic>
        </mc:Fallback>
      </mc:AlternateContent>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14</a:t>
            </a:r>
            <a:r>
              <a:rPr lang="en-US" dirty="0">
                <a:solidFill>
                  <a:srgbClr val="548235"/>
                </a:solidFill>
              </a:rPr>
              <a:t> – Einingarhringurinn: sínus- og kósínusföll</a:t>
            </a:r>
            <a:endParaRPr dirty="0"/>
          </a:p>
        </p:txBody>
      </p:sp>
      <p:pic>
        <p:nvPicPr>
          <p:cNvPr id="3" name="Picture 1" descr="Myndrit af fjórðungi úr hring með hornunum 0, 30, 45, 60 og 90 gráður. Samsvarandi horn í radíönum eru sýnd og punktar á hringnum merktir."/>
          <p:cNvPicPr>
            <a:picLocks noGrp="1" noChangeAspect="1"/>
          </p:cNvPicPr>
          <p:nvPr/>
        </p:nvPicPr>
        <p:blipFill>
          <a:blip r:embed="rId3"/>
          <a:stretch>
            <a:fillRect/>
          </a:stretch>
        </p:blipFill>
        <p:spPr bwMode="auto">
          <a:xfrm>
            <a:off x="3556000" y="952500"/>
            <a:ext cx="50673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Myndrit af fjórðungi úr hring með hornunum 0, 30, 45, 60 og 90 gráður. Samsvarandi horn í radíönum eru sýnd og punktar á hringnum merktir.</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15</a:t>
            </a:r>
            <a:r>
              <a:rPr lang="en-US" dirty="0">
                <a:solidFill>
                  <a:srgbClr val="548235"/>
                </a:solidFill>
              </a:rPr>
              <a:t> – Einingarhringurinn: sínus- og kósínusföll</a:t>
            </a:r>
            <a:endParaRPr dirty="0"/>
          </a:p>
        </p:txBody>
      </p:sp>
      <p:pic>
        <p:nvPicPr>
          <p:cNvPr id="3" name="Picture 1" descr="Myndrit af einingarhring."/>
          <p:cNvPicPr>
            <a:picLocks noGrp="1" noChangeAspect="1"/>
          </p:cNvPicPr>
          <p:nvPr/>
        </p:nvPicPr>
        <p:blipFill>
          <a:blip r:embed="rId3"/>
          <a:stretch>
            <a:fillRect/>
          </a:stretch>
        </p:blipFill>
        <p:spPr bwMode="auto">
          <a:xfrm>
            <a:off x="3022600" y="952500"/>
            <a:ext cx="61468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Myndrit af einingarhring.</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16</a:t>
            </a:r>
            <a:r>
              <a:rPr lang="en-US" dirty="0">
                <a:solidFill>
                  <a:srgbClr val="548235"/>
                </a:solidFill>
              </a:rPr>
              <a:t> – Einingarhringurinn: sínus- og kósínusföll</a:t>
            </a:r>
            <a:endParaRPr dirty="0"/>
          </a:p>
        </p:txBody>
      </p:sp>
      <p:pic>
        <p:nvPicPr>
          <p:cNvPr id="3" name="Picture 1" descr="Myndrit af tveimur hringjum hlið við hlið. Á fyrra myndritinu eru hornin t og alfa í hring með geisla r. Á því síðara eru hornin t og beta í hring með geisla r."/>
          <p:cNvPicPr>
            <a:picLocks noGrp="1" noChangeAspect="1"/>
          </p:cNvPicPr>
          <p:nvPr/>
        </p:nvPicPr>
        <p:blipFill>
          <a:blip r:embed="rId3"/>
          <a:stretch>
            <a:fillRect/>
          </a:stretch>
        </p:blipFill>
        <p:spPr bwMode="auto">
          <a:xfrm>
            <a:off x="609600" y="1206500"/>
            <a:ext cx="10972800" cy="4152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Myndrit af tveimur hringjum hlið við hlið. Á fyrra myndritinu eru hornin t og alfa í hring með geisla r. Á því síðara eru hornin t og beta í hring með geisla r.</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17</a:t>
            </a:r>
            <a:r>
              <a:rPr lang="en-US" dirty="0">
                <a:solidFill>
                  <a:srgbClr val="548235"/>
                </a:solidFill>
              </a:rPr>
              <a:t> – Einingarhringurinn: sínus- og kósínusföll</a:t>
            </a:r>
            <a:endParaRPr dirty="0"/>
          </a:p>
        </p:txBody>
      </p:sp>
      <p:pic>
        <p:nvPicPr>
          <p:cNvPr id="3" name="Picture 1" descr="Fjögur gröf hlið við hlið. Fyrsta grafið sýnir hornið t í fyrsta fjórðungi í venjulegri stöðu. Annað grafið sýnir hornið t í öðrum fjórðungi eftir snúning um pí mínus t. Þriðja grafið sýnir hornið t í þriðja fjórðungi eftir snúning um t mínus pí. Fjórða grafið sýnir hornið t í fjórða fjórðungi eftir snúning um tvö pí mínus t."/>
          <p:cNvPicPr>
            <a:picLocks noGrp="1" noChangeAspect="1"/>
          </p:cNvPicPr>
          <p:nvPr/>
        </p:nvPicPr>
        <p:blipFill>
          <a:blip r:embed="rId3"/>
          <a:stretch>
            <a:fillRect/>
          </a:stretch>
        </p:blipFill>
        <p:spPr bwMode="auto">
          <a:xfrm>
            <a:off x="609600" y="1422400"/>
            <a:ext cx="10972800" cy="37211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Fjögur gröf hlið við hlið. Fyrsta grafið sýnir hornið t í fyrsta fjórðungi í venjulegri stöðu. Annað grafið sýnir hornið t í öðrum fjórðungi eftir snúning um pí mínus t. Þriðja grafið sýnir hornið t í þriðja fjórðungi eftir snúning um t mínus pí. Fjórða grafið sýnir hornið t í fjórða fjórðungi eftir snúning um tvö pí mínus t.</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18</a:t>
            </a:r>
            <a:r>
              <a:rPr lang="en-US" dirty="0">
                <a:solidFill>
                  <a:srgbClr val="548235"/>
                </a:solidFill>
              </a:rPr>
              <a:t> – Einingarhringurinn: sínus- og kósínusföll</a:t>
            </a:r>
            <a:endParaRPr dirty="0"/>
          </a:p>
        </p:txBody>
      </p:sp>
      <p:pic>
        <p:nvPicPr>
          <p:cNvPr id="3" name="Picture 1" descr="Graf af hring með 225 gráðu horni."/>
          <p:cNvPicPr>
            <a:picLocks noGrp="1" noChangeAspect="1"/>
          </p:cNvPicPr>
          <p:nvPr/>
        </p:nvPicPr>
        <p:blipFill>
          <a:blip r:embed="rId3"/>
          <a:stretch>
            <a:fillRect/>
          </a:stretch>
        </p:blipFill>
        <p:spPr bwMode="auto">
          <a:xfrm>
            <a:off x="3136900" y="952500"/>
            <a:ext cx="59309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Graf af hring með 225 gráðu horni.</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19</a:t>
            </a:r>
            <a:r>
              <a:rPr lang="en-US" dirty="0">
                <a:solidFill>
                  <a:srgbClr val="548235"/>
                </a:solidFill>
              </a:rPr>
              <a:t> – Einingarhringurinn: sínus- og kósínusföll</a:t>
            </a:r>
            <a:endParaRPr dirty="0"/>
          </a:p>
        </p:txBody>
      </p:sp>
      <p:pic>
        <p:nvPicPr>
          <p:cNvPr id="3" name="Picture 1" descr="Graph of unit circle with angles in degrees, angles in radians, and points along the circle inscribed."/>
          <p:cNvPicPr>
            <a:picLocks noGrp="1" noChangeAspect="1"/>
          </p:cNvPicPr>
          <p:nvPr/>
        </p:nvPicPr>
        <p:blipFill>
          <a:blip r:embed="rId3"/>
          <a:stretch>
            <a:fillRect/>
          </a:stretch>
        </p:blipFill>
        <p:spPr bwMode="auto">
          <a:xfrm>
            <a:off x="2806700" y="952500"/>
            <a:ext cx="65659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Sérstök horn og hnit samsvarandi punkta á einingarhringnum</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dirty="0">
                <a:solidFill>
                  <a:srgbClr val="548235"/>
                </a:solidFill>
              </a:rPr>
              <a:t>5.3 Önnur hornaföll (1 af 2)</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pPr marL="0" lvl="0" indent="0">
                  <a:buNone/>
                </a:pPr>
                <a:r>
                  <a:rPr b="1"/>
                  <a:t>Námsmarkmið</a:t>
                </a:r>
              </a:p>
              <a:p>
                <a:pPr lvl="0"/>
                <a:r>
                  <a:t>Finna nákvæm gildi hornafallanna sekans, kósekans, tangens og kótangens fyrir </a:t>
                </a:r>
                <a14:m>
                  <m:oMath xmlns:m="http://schemas.openxmlformats.org/officeDocument/2006/math">
                    <m:f>
                      <m:fPr>
                        <m:ctrlPr>
                          <a:rPr i="1">
                            <a:latin typeface="Cambria Math" panose="02040503050406030204" pitchFamily="18" charset="0"/>
                          </a:rPr>
                        </m:ctrlPr>
                      </m:fPr>
                      <m:num>
                        <m:r>
                          <a:rPr>
                            <a:latin typeface="Cambria Math" panose="02040503050406030204" pitchFamily="18" charset="0"/>
                          </a:rPr>
                          <m:t>𝜋</m:t>
                        </m:r>
                      </m:num>
                      <m:den>
                        <m:r>
                          <a:rPr>
                            <a:latin typeface="Cambria Math" panose="02040503050406030204" pitchFamily="18" charset="0"/>
                          </a:rPr>
                          <m:t>3</m:t>
                        </m:r>
                      </m:den>
                    </m:f>
                    <m:r>
                      <a:rPr>
                        <a:latin typeface="Cambria Math" panose="02040503050406030204" pitchFamily="18" charset="0"/>
                      </a:rPr>
                      <m:t>,</m:t>
                    </m:r>
                  </m:oMath>
                </a14:m>
                <a:r>
                  <a:t> </a:t>
                </a:r>
                <a14:m>
                  <m:oMath xmlns:m="http://schemas.openxmlformats.org/officeDocument/2006/math">
                    <m:f>
                      <m:fPr>
                        <m:ctrlPr>
                          <a:rPr i="1">
                            <a:latin typeface="Cambria Math" panose="02040503050406030204" pitchFamily="18" charset="0"/>
                          </a:rPr>
                        </m:ctrlPr>
                      </m:fPr>
                      <m:num>
                        <m:r>
                          <a:rPr>
                            <a:latin typeface="Cambria Math" panose="02040503050406030204" pitchFamily="18" charset="0"/>
                          </a:rPr>
                          <m:t>𝜋</m:t>
                        </m:r>
                      </m:num>
                      <m:den>
                        <m:r>
                          <a:rPr>
                            <a:latin typeface="Cambria Math" panose="02040503050406030204" pitchFamily="18" charset="0"/>
                          </a:rPr>
                          <m:t>4</m:t>
                        </m:r>
                      </m:den>
                    </m:f>
                    <m:r>
                      <a:rPr>
                        <a:latin typeface="Cambria Math" panose="02040503050406030204" pitchFamily="18" charset="0"/>
                      </a:rPr>
                      <m:t>,</m:t>
                    </m:r>
                  </m:oMath>
                </a14:m>
                <a:r>
                  <a:t> og </a:t>
                </a:r>
                <a14:m>
                  <m:oMath xmlns:m="http://schemas.openxmlformats.org/officeDocument/2006/math">
                    <m:f>
                      <m:fPr>
                        <m:ctrlPr>
                          <a:rPr i="1">
                            <a:latin typeface="Cambria Math" panose="02040503050406030204" pitchFamily="18" charset="0"/>
                          </a:rPr>
                        </m:ctrlPr>
                      </m:fPr>
                      <m:num>
                        <m:r>
                          <a:rPr>
                            <a:latin typeface="Cambria Math" panose="02040503050406030204" pitchFamily="18" charset="0"/>
                          </a:rPr>
                          <m:t>𝜋</m:t>
                        </m:r>
                      </m:num>
                      <m:den>
                        <m:r>
                          <a:rPr>
                            <a:latin typeface="Cambria Math" panose="02040503050406030204" pitchFamily="18" charset="0"/>
                          </a:rPr>
                          <m:t>6</m:t>
                        </m:r>
                      </m:den>
                    </m:f>
                    <m:r>
                      <a:rPr>
                        <a:latin typeface="Cambria Math" panose="02040503050406030204" pitchFamily="18" charset="0"/>
                      </a:rPr>
                      <m:t>.</m:t>
                    </m:r>
                  </m:oMath>
                </a14:m>
                <a:r>
                  <a:t> </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2"/>
                <a:stretch>
                  <a:fillRect l="-1387" t="-1467"/>
                </a:stretch>
              </a:blipFill>
            </p:spPr>
            <p:txBody>
              <a:bodyPr/>
              <a:lstStyle/>
              <a:p>
                <a:r>
                  <a:rPr lang="en-US">
                    <a:noFill/>
                  </a:rPr>
                  <a:t> </a:t>
                </a:r>
              </a:p>
            </p:txBody>
          </p:sp>
        </mc:Fallback>
      </mc:AlternateContent>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5.3 Önnur hornaföll (2 af 2)</a:t>
            </a:r>
          </a:p>
        </p:txBody>
      </p:sp>
      <p:sp>
        <p:nvSpPr>
          <p:cNvPr id="3" name="Content Placeholder 2"/>
          <p:cNvSpPr>
            <a:spLocks noGrp="1"/>
          </p:cNvSpPr>
          <p:nvPr>
            <p:ph idx="1"/>
          </p:nvPr>
        </p:nvSpPr>
        <p:spPr/>
        <p:txBody>
          <a:bodyPr/>
          <a:lstStyle/>
          <a:p>
            <a:pPr marL="0" lvl="0" indent="0">
              <a:buNone/>
            </a:pPr>
            <a:r>
              <a:rPr b="1"/>
              <a:t>Námsmarkmið</a:t>
            </a:r>
          </a:p>
          <a:p>
            <a:pPr lvl="0"/>
            <a:r>
              <a:rPr/>
              <a:t>Nota viðmiðunarhorn til að reikna gildi hornafallanna sekans, kósekans, tangens og kótangens.</a:t>
            </a:r>
          </a:p>
          <a:p>
            <a:pPr lvl="0"/>
            <a:r>
              <a:rPr/>
              <a:t>Nota eiginleika jafnra og oddstæðra hornafalla.</a:t>
            </a:r>
          </a:p>
          <a:p>
            <a:pPr lvl="0"/>
            <a:r>
              <a:rPr/>
              <a:t>Þekkja og nota grunnsamsemdir.</a:t>
            </a:r>
          </a:p>
          <a:p>
            <a:pPr lvl="0"/>
            <a:r>
              <a:rPr/>
              <a:t>Reikna gildi hornafalla með reiknivél.</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1</a:t>
            </a:r>
            <a:r>
              <a:rPr lang="en-US" dirty="0">
                <a:solidFill>
                  <a:srgbClr val="548235"/>
                </a:solidFill>
              </a:rPr>
              <a:t> – Önnur hornaföll </a:t>
            </a:r>
            <a:endParaRPr dirty="0"/>
          </a:p>
        </p:txBody>
      </p:sp>
      <p:pic>
        <p:nvPicPr>
          <p:cNvPr id="3" name="Picture 1" descr="Graf af hring með horninu t. Punkturinn (x, y) er þar sem lokaarmur hornsins sker hringinn."/>
          <p:cNvPicPr>
            <a:picLocks noGrp="1" noChangeAspect="1"/>
          </p:cNvPicPr>
          <p:nvPr/>
        </p:nvPicPr>
        <p:blipFill>
          <a:blip r:embed="rId3"/>
          <a:stretch>
            <a:fillRect/>
          </a:stretch>
        </p:blipFill>
        <p:spPr bwMode="auto">
          <a:xfrm>
            <a:off x="609600" y="1054100"/>
            <a:ext cx="10972800" cy="44577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Graf af hring með horninu t. Punkturinn (x, y) er þar sem lokaarmur hornsins sker hringinn.</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2</a:t>
            </a:r>
            <a:r>
              <a:rPr lang="en-US" dirty="0">
                <a:solidFill>
                  <a:srgbClr val="548235"/>
                </a:solidFill>
              </a:rPr>
              <a:t> – Önnur hornaföll </a:t>
            </a:r>
            <a:endParaRPr dirty="0"/>
          </a:p>
        </p:txBody>
      </p:sp>
      <p:pic>
        <p:nvPicPr>
          <p:cNvPr id="3" name="Picture 1" descr="Graf af hring með horninu t. Punkturinn (mínus kvaðratrótin af 3 deilt með 2, 1/2) er þar sem lokaarmur hornsins sker hringinn."/>
          <p:cNvPicPr>
            <a:picLocks noGrp="1" noChangeAspect="1"/>
          </p:cNvPicPr>
          <p:nvPr/>
        </p:nvPicPr>
        <p:blipFill>
          <a:blip r:embed="rId3"/>
          <a:stretch>
            <a:fillRect/>
          </a:stretch>
        </p:blipFill>
        <p:spPr bwMode="auto">
          <a:xfrm>
            <a:off x="838200" y="952500"/>
            <a:ext cx="105029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Graf af hring með horninu t. Punkturinn (mínus kvaðratrótin af 3 deilt með 2, 1/2) er þar sem lokaarmur hornsins sker hringinn.</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3</a:t>
            </a:r>
            <a:r>
              <a:rPr lang="en-US" dirty="0">
                <a:solidFill>
                  <a:srgbClr val="548235"/>
                </a:solidFill>
              </a:rPr>
              <a:t> – Önnur hornaföll </a:t>
            </a:r>
            <a:endParaRPr dirty="0"/>
          </a:p>
        </p:txBody>
      </p:sp>
      <p:pic>
        <p:nvPicPr>
          <p:cNvPr id="3" name="Picture 1" descr="Graf af hring með horninu t. Punkturinn (kvaðratrótin af 2 deilt með 2, mínus kvaðratrótin af 2 deilt með 2) er þar sem lokaarmur hornsins sker hringinn."/>
          <p:cNvPicPr>
            <a:picLocks noGrp="1" noChangeAspect="1"/>
          </p:cNvPicPr>
          <p:nvPr/>
        </p:nvPicPr>
        <p:blipFill>
          <a:blip r:embed="rId3"/>
          <a:stretch>
            <a:fillRect/>
          </a:stretch>
        </p:blipFill>
        <p:spPr bwMode="auto">
          <a:xfrm>
            <a:off x="2819400" y="952500"/>
            <a:ext cx="65405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Graf af hring með horninu t. Punkturinn (kvaðratrótin af 2 deilt með 2, mínus kvaðratrótin af 2 deilt með 2) er þar sem lokaarmur hornsins sker hringinn.</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Tafla 1</a:t>
            </a:r>
            <a:r>
              <a:rPr lang="en-US" dirty="0">
                <a:solidFill>
                  <a:srgbClr val="548235"/>
                </a:solidFill>
              </a:rPr>
              <a:t> – Önnur hornaföll </a:t>
            </a:r>
            <a:endParaRPr dirty="0"/>
          </a:p>
        </p:txBody>
      </p:sp>
      <mc:AlternateContent xmlns:mc="http://schemas.openxmlformats.org/markup-compatibility/2006">
        <mc:Choice xmlns:a14="http://schemas.microsoft.com/office/drawing/2010/main" Requires="a14">
          <p:graphicFrame>
            <p:nvGraphicFramePr>
              <p:cNvPr id="6" name="Content Placeholder 5"/>
              <p:cNvGraphicFramePr>
                <a:graphicFrameLocks noGrp="1"/>
              </p:cNvGraphicFramePr>
              <p:nvPr>
                <p:ph idx="1"/>
                <p:extLst>
                  <p:ext uri="{D42A27DB-BD31-4B8C-83A1-F6EECF244321}">
                    <p14:modId xmlns:p14="http://schemas.microsoft.com/office/powerpoint/2010/main" val="3212035125"/>
                  </p:ext>
                </p:extLst>
              </p:nvPr>
            </p:nvGraphicFramePr>
            <p:xfrm>
              <a:off x="609600" y="952500"/>
              <a:ext cx="10972800" cy="4657474"/>
            </p:xfrm>
            <a:graphic>
              <a:graphicData uri="http://schemas.openxmlformats.org/drawingml/2006/table">
                <a:tbl>
                  <a:tblPr firstCol="1" bandRow="1">
                    <a:tableStyleId>{5C22544A-7EE6-4342-B048-85BDC9FD1C3A}</a:tableStyleId>
                  </a:tblPr>
                  <a:tblGrid>
                    <a:gridCol w="1828800">
                      <a:extLst>
                        <a:ext uri="{9D8B030D-6E8A-4147-A177-3AD203B41FA5}">
                          <a16:colId xmlns:a16="http://schemas.microsoft.com/office/drawing/2014/main" val="20000"/>
                        </a:ext>
                      </a:extLst>
                    </a:gridCol>
                    <a:gridCol w="1828800">
                      <a:extLst>
                        <a:ext uri="{9D8B030D-6E8A-4147-A177-3AD203B41FA5}">
                          <a16:colId xmlns:a16="http://schemas.microsoft.com/office/drawing/2014/main" val="20001"/>
                        </a:ext>
                      </a:extLst>
                    </a:gridCol>
                    <a:gridCol w="1828800">
                      <a:extLst>
                        <a:ext uri="{9D8B030D-6E8A-4147-A177-3AD203B41FA5}">
                          <a16:colId xmlns:a16="http://schemas.microsoft.com/office/drawing/2014/main" val="20002"/>
                        </a:ext>
                      </a:extLst>
                    </a:gridCol>
                    <a:gridCol w="1828800">
                      <a:extLst>
                        <a:ext uri="{9D8B030D-6E8A-4147-A177-3AD203B41FA5}">
                          <a16:colId xmlns:a16="http://schemas.microsoft.com/office/drawing/2014/main" val="20003"/>
                        </a:ext>
                      </a:extLst>
                    </a:gridCol>
                    <a:gridCol w="1828800">
                      <a:extLst>
                        <a:ext uri="{9D8B030D-6E8A-4147-A177-3AD203B41FA5}">
                          <a16:colId xmlns:a16="http://schemas.microsoft.com/office/drawing/2014/main" val="20004"/>
                        </a:ext>
                      </a:extLst>
                    </a:gridCol>
                    <a:gridCol w="1828800">
                      <a:extLst>
                        <a:ext uri="{9D8B030D-6E8A-4147-A177-3AD203B41FA5}">
                          <a16:colId xmlns:a16="http://schemas.microsoft.com/office/drawing/2014/main" val="20005"/>
                        </a:ext>
                      </a:extLst>
                    </a:gridCol>
                  </a:tblGrid>
                  <a:tr h="0">
                    <a:tc>
                      <a:txBody>
                        <a:bodyPr/>
                        <a:lstStyle/>
                        <a:p>
                          <a:pPr marL="0" lvl="0" indent="0">
                            <a:buNone/>
                          </a:pPr>
                          <a:r>
                            <a:rPr b="1"/>
                            <a:t>Horn</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0</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f>
                                  <m:fPr>
                                    <m:ctrlPr>
                                      <a:rPr i="1">
                                        <a:latin typeface="Cambria Math" panose="02040503050406030204" pitchFamily="18" charset="0"/>
                                      </a:rPr>
                                    </m:ctrlPr>
                                  </m:fPr>
                                  <m:num>
                                    <m:r>
                                      <a:rPr>
                                        <a:latin typeface="Cambria Math" panose="02040503050406030204" pitchFamily="18" charset="0"/>
                                      </a:rPr>
                                      <m:t>𝜋</m:t>
                                    </m:r>
                                  </m:num>
                                  <m:den>
                                    <m:r>
                                      <a:rPr>
                                        <a:latin typeface="Cambria Math" panose="02040503050406030204" pitchFamily="18" charset="0"/>
                                      </a:rPr>
                                      <m:t>6</m:t>
                                    </m:r>
                                  </m:den>
                                </m:f>
                                <m:r>
                                  <a:rPr>
                                    <a:latin typeface="Cambria Math" panose="02040503050406030204" pitchFamily="18" charset="0"/>
                                  </a:rPr>
                                  <m:t>,</m:t>
                                </m:r>
                                <m:r>
                                  <m:rPr>
                                    <m:nor/>
                                  </m:rPr>
                                  <a:rPr/>
                                  <m:t> </m:t>
                                </m:r>
                                <m:r>
                                  <m:rPr>
                                    <m:nor/>
                                  </m:rPr>
                                  <a:rPr/>
                                  <m:t>eða</m:t>
                                </m:r>
                                <m:r>
                                  <m:rPr>
                                    <m:nor/>
                                  </m:rPr>
                                  <a:rPr/>
                                  <m:t> 30°</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f>
                                  <m:fPr>
                                    <m:ctrlPr>
                                      <a:rPr i="1">
                                        <a:latin typeface="Cambria Math" panose="02040503050406030204" pitchFamily="18" charset="0"/>
                                      </a:rPr>
                                    </m:ctrlPr>
                                  </m:fPr>
                                  <m:num>
                                    <m:r>
                                      <a:rPr>
                                        <a:latin typeface="Cambria Math" panose="02040503050406030204" pitchFamily="18" charset="0"/>
                                      </a:rPr>
                                      <m:t>𝜋</m:t>
                                    </m:r>
                                  </m:num>
                                  <m:den>
                                    <m:r>
                                      <a:rPr>
                                        <a:latin typeface="Cambria Math" panose="02040503050406030204" pitchFamily="18" charset="0"/>
                                      </a:rPr>
                                      <m:t>4</m:t>
                                    </m:r>
                                  </m:den>
                                </m:f>
                                <m:r>
                                  <a:rPr>
                                    <a:latin typeface="Cambria Math" panose="02040503050406030204" pitchFamily="18" charset="0"/>
                                  </a:rPr>
                                  <m:t>,</m:t>
                                </m:r>
                                <m:r>
                                  <m:rPr>
                                    <m:nor/>
                                  </m:rPr>
                                  <a:rPr/>
                                  <m:t> </m:t>
                                </m:r>
                                <m:r>
                                  <m:rPr>
                                    <m:nor/>
                                  </m:rPr>
                                  <a:rPr/>
                                  <m:t>eða</m:t>
                                </m:r>
                                <m:r>
                                  <m:rPr>
                                    <m:nor/>
                                  </m:rPr>
                                  <a:rPr/>
                                  <m:t> 45°</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f>
                                  <m:fPr>
                                    <m:ctrlPr>
                                      <a:rPr i="1">
                                        <a:latin typeface="Cambria Math" panose="02040503050406030204" pitchFamily="18" charset="0"/>
                                      </a:rPr>
                                    </m:ctrlPr>
                                  </m:fPr>
                                  <m:num>
                                    <m:r>
                                      <a:rPr>
                                        <a:latin typeface="Cambria Math" panose="02040503050406030204" pitchFamily="18" charset="0"/>
                                      </a:rPr>
                                      <m:t>𝜋</m:t>
                                    </m:r>
                                  </m:num>
                                  <m:den>
                                    <m:r>
                                      <a:rPr>
                                        <a:latin typeface="Cambria Math" panose="02040503050406030204" pitchFamily="18" charset="0"/>
                                      </a:rPr>
                                      <m:t>3</m:t>
                                    </m:r>
                                  </m:den>
                                </m:f>
                                <m:r>
                                  <a:rPr>
                                    <a:latin typeface="Cambria Math" panose="02040503050406030204" pitchFamily="18" charset="0"/>
                                  </a:rPr>
                                  <m:t>,</m:t>
                                </m:r>
                                <m:r>
                                  <m:rPr>
                                    <m:nor/>
                                  </m:rPr>
                                  <a:rPr/>
                                  <m:t> </m:t>
                                </m:r>
                                <m:r>
                                  <m:rPr>
                                    <m:nor/>
                                  </m:rPr>
                                  <a:rPr/>
                                  <m:t>eða</m:t>
                                </m:r>
                                <m:r>
                                  <m:rPr>
                                    <m:nor/>
                                  </m:rPr>
                                  <a:rPr/>
                                  <m:t> 60°</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f>
                                  <m:fPr>
                                    <m:ctrlPr>
                                      <a:rPr i="1">
                                        <a:latin typeface="Cambria Math" panose="02040503050406030204" pitchFamily="18" charset="0"/>
                                      </a:rPr>
                                    </m:ctrlPr>
                                  </m:fPr>
                                  <m:num>
                                    <m:r>
                                      <a:rPr>
                                        <a:latin typeface="Cambria Math" panose="02040503050406030204" pitchFamily="18" charset="0"/>
                                      </a:rPr>
                                      <m:t>𝜋</m:t>
                                    </m:r>
                                  </m:num>
                                  <m:den>
                                    <m:r>
                                      <a:rPr>
                                        <a:latin typeface="Cambria Math" panose="02040503050406030204" pitchFamily="18" charset="0"/>
                                      </a:rPr>
                                      <m:t>2</m:t>
                                    </m:r>
                                  </m:den>
                                </m:f>
                                <m:r>
                                  <a:rPr>
                                    <a:latin typeface="Cambria Math" panose="02040503050406030204" pitchFamily="18" charset="0"/>
                                  </a:rPr>
                                  <m:t>,</m:t>
                                </m:r>
                                <m:r>
                                  <m:rPr>
                                    <m:nor/>
                                  </m:rPr>
                                  <a:rPr/>
                                  <m:t> </m:t>
                                </m:r>
                                <m:r>
                                  <m:rPr>
                                    <m:nor/>
                                  </m:rPr>
                                  <a:rPr/>
                                  <m:t>eða</m:t>
                                </m:r>
                                <m:r>
                                  <m:rPr>
                                    <m:nor/>
                                  </m:rPr>
                                  <a:rPr/>
                                  <m:t> 90°</m:t>
                                </m:r>
                              </m:oMath>
                            </m:oMathPara>
                          </a14:m>
                          <a:endParaRPr/>
                        </a:p>
                      </a:txBody>
                      <a:tcPr/>
                    </a:tc>
                    <a:extLst>
                      <a:ext uri="{0D108BD9-81ED-4DB2-BD59-A6C34878D82A}">
                        <a16:rowId xmlns:a16="http://schemas.microsoft.com/office/drawing/2014/main" val="10000"/>
                      </a:ext>
                    </a:extLst>
                  </a:tr>
                  <a:tr h="0">
                    <a:tc>
                      <a:txBody>
                        <a:bodyPr/>
                        <a:lstStyle/>
                        <a:p>
                          <a:pPr marL="0" lvl="0" indent="0">
                            <a:buNone/>
                          </a:pPr>
                          <a:r>
                            <a:rPr b="1"/>
                            <a:t>Kósínus</a:t>
                          </a:r>
                        </a:p>
                      </a:txBody>
                      <a:tcPr/>
                    </a:tc>
                    <a:tc>
                      <a:txBody>
                        <a:bodyPr/>
                        <a:lstStyle/>
                        <a:p>
                          <a:pPr marL="0" lvl="0" indent="0">
                            <a:buNone/>
                          </a:pPr>
                          <a:r>
                            <a:t>1</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f>
                                  <m:fPr>
                                    <m:ctrlPr>
                                      <a:rPr i="1">
                                        <a:latin typeface="Cambria Math" panose="02040503050406030204" pitchFamily="18" charset="0"/>
                                      </a:rPr>
                                    </m:ctrlPr>
                                  </m:fPr>
                                  <m:num>
                                    <m:rad>
                                      <m:radPr>
                                        <m:ctrlPr>
                                          <a:rPr i="1">
                                            <a:latin typeface="Cambria Math" panose="02040503050406030204" pitchFamily="18" charset="0"/>
                                          </a:rPr>
                                        </m:ctrlPr>
                                      </m:radPr>
                                      <m:deg/>
                                      <m:e>
                                        <m:r>
                                          <a:rPr>
                                            <a:latin typeface="Cambria Math" panose="02040503050406030204" pitchFamily="18" charset="0"/>
                                          </a:rPr>
                                          <m:t>3</m:t>
                                        </m:r>
                                      </m:e>
                                    </m:rad>
                                  </m:num>
                                  <m:den>
                                    <m:r>
                                      <a:rPr>
                                        <a:latin typeface="Cambria Math" panose="02040503050406030204" pitchFamily="18" charset="0"/>
                                      </a:rPr>
                                      <m:t>2</m:t>
                                    </m:r>
                                  </m:den>
                                </m:f>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f>
                                  <m:fPr>
                                    <m:ctrlPr>
                                      <a:rPr i="1">
                                        <a:latin typeface="Cambria Math" panose="02040503050406030204" pitchFamily="18" charset="0"/>
                                      </a:rPr>
                                    </m:ctrlPr>
                                  </m:fPr>
                                  <m:num>
                                    <m:rad>
                                      <m:radPr>
                                        <m:ctrlPr>
                                          <a:rPr i="1">
                                            <a:latin typeface="Cambria Math" panose="02040503050406030204" pitchFamily="18" charset="0"/>
                                          </a:rPr>
                                        </m:ctrlPr>
                                      </m:radPr>
                                      <m:deg/>
                                      <m:e>
                                        <m:r>
                                          <a:rPr>
                                            <a:latin typeface="Cambria Math" panose="02040503050406030204" pitchFamily="18" charset="0"/>
                                          </a:rPr>
                                          <m:t>2</m:t>
                                        </m:r>
                                      </m:e>
                                    </m:rad>
                                  </m:num>
                                  <m:den>
                                    <m:r>
                                      <a:rPr>
                                        <a:latin typeface="Cambria Math" panose="02040503050406030204" pitchFamily="18" charset="0"/>
                                      </a:rPr>
                                      <m:t>2</m:t>
                                    </m:r>
                                  </m:den>
                                </m:f>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f>
                                  <m:fPr>
                                    <m:ctrlPr>
                                      <a:rPr i="1">
                                        <a:latin typeface="Cambria Math" panose="02040503050406030204" pitchFamily="18" charset="0"/>
                                      </a:rPr>
                                    </m:ctrlPr>
                                  </m:fPr>
                                  <m:num>
                                    <m:r>
                                      <a:rPr>
                                        <a:latin typeface="Cambria Math" panose="02040503050406030204" pitchFamily="18" charset="0"/>
                                      </a:rPr>
                                      <m:t>1</m:t>
                                    </m:r>
                                  </m:num>
                                  <m:den>
                                    <m:r>
                                      <a:rPr>
                                        <a:latin typeface="Cambria Math" panose="02040503050406030204" pitchFamily="18" charset="0"/>
                                      </a:rPr>
                                      <m:t>2</m:t>
                                    </m:r>
                                  </m:den>
                                </m:f>
                              </m:oMath>
                            </m:oMathPara>
                          </a14:m>
                          <a:endParaRPr/>
                        </a:p>
                      </a:txBody>
                      <a:tcPr/>
                    </a:tc>
                    <a:tc>
                      <a:txBody>
                        <a:bodyPr/>
                        <a:lstStyle/>
                        <a:p>
                          <a:pPr marL="0" lvl="0" indent="0">
                            <a:buNone/>
                          </a:pPr>
                          <a:r>
                            <a:t>0</a:t>
                          </a:r>
                        </a:p>
                      </a:txBody>
                      <a:tcPr/>
                    </a:tc>
                    <a:extLst>
                      <a:ext uri="{0D108BD9-81ED-4DB2-BD59-A6C34878D82A}">
                        <a16:rowId xmlns:a16="http://schemas.microsoft.com/office/drawing/2014/main" val="10001"/>
                      </a:ext>
                    </a:extLst>
                  </a:tr>
                  <a:tr h="0">
                    <a:tc>
                      <a:txBody>
                        <a:bodyPr/>
                        <a:lstStyle/>
                        <a:p>
                          <a:pPr marL="0" lvl="0" indent="0">
                            <a:buNone/>
                          </a:pPr>
                          <a:r>
                            <a:rPr b="1"/>
                            <a:t>Sínus</a:t>
                          </a:r>
                        </a:p>
                      </a:txBody>
                      <a:tcPr/>
                    </a:tc>
                    <a:tc>
                      <a:txBody>
                        <a:bodyPr/>
                        <a:lstStyle/>
                        <a:p>
                          <a:pPr marL="0" lvl="0" indent="0">
                            <a:buNone/>
                          </a:pPr>
                          <a:r>
                            <a:t>0</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f>
                                  <m:fPr>
                                    <m:ctrlPr>
                                      <a:rPr i="1">
                                        <a:latin typeface="Cambria Math" panose="02040503050406030204" pitchFamily="18" charset="0"/>
                                      </a:rPr>
                                    </m:ctrlPr>
                                  </m:fPr>
                                  <m:num>
                                    <m:r>
                                      <a:rPr>
                                        <a:latin typeface="Cambria Math" panose="02040503050406030204" pitchFamily="18" charset="0"/>
                                      </a:rPr>
                                      <m:t>1</m:t>
                                    </m:r>
                                  </m:num>
                                  <m:den>
                                    <m:r>
                                      <a:rPr>
                                        <a:latin typeface="Cambria Math" panose="02040503050406030204" pitchFamily="18" charset="0"/>
                                      </a:rPr>
                                      <m:t>2</m:t>
                                    </m:r>
                                  </m:den>
                                </m:f>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f>
                                  <m:fPr>
                                    <m:ctrlPr>
                                      <a:rPr i="1">
                                        <a:latin typeface="Cambria Math" panose="02040503050406030204" pitchFamily="18" charset="0"/>
                                      </a:rPr>
                                    </m:ctrlPr>
                                  </m:fPr>
                                  <m:num>
                                    <m:rad>
                                      <m:radPr>
                                        <m:ctrlPr>
                                          <a:rPr i="1">
                                            <a:latin typeface="Cambria Math" panose="02040503050406030204" pitchFamily="18" charset="0"/>
                                          </a:rPr>
                                        </m:ctrlPr>
                                      </m:radPr>
                                      <m:deg/>
                                      <m:e>
                                        <m:r>
                                          <a:rPr>
                                            <a:latin typeface="Cambria Math" panose="02040503050406030204" pitchFamily="18" charset="0"/>
                                          </a:rPr>
                                          <m:t>2</m:t>
                                        </m:r>
                                      </m:e>
                                    </m:rad>
                                  </m:num>
                                  <m:den>
                                    <m:r>
                                      <a:rPr>
                                        <a:latin typeface="Cambria Math" panose="02040503050406030204" pitchFamily="18" charset="0"/>
                                      </a:rPr>
                                      <m:t>2</m:t>
                                    </m:r>
                                  </m:den>
                                </m:f>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f>
                                  <m:fPr>
                                    <m:ctrlPr>
                                      <a:rPr i="1">
                                        <a:latin typeface="Cambria Math" panose="02040503050406030204" pitchFamily="18" charset="0"/>
                                      </a:rPr>
                                    </m:ctrlPr>
                                  </m:fPr>
                                  <m:num>
                                    <m:rad>
                                      <m:radPr>
                                        <m:ctrlPr>
                                          <a:rPr i="1">
                                            <a:latin typeface="Cambria Math" panose="02040503050406030204" pitchFamily="18" charset="0"/>
                                          </a:rPr>
                                        </m:ctrlPr>
                                      </m:radPr>
                                      <m:deg/>
                                      <m:e>
                                        <m:r>
                                          <a:rPr>
                                            <a:latin typeface="Cambria Math" panose="02040503050406030204" pitchFamily="18" charset="0"/>
                                          </a:rPr>
                                          <m:t>3</m:t>
                                        </m:r>
                                      </m:e>
                                    </m:rad>
                                  </m:num>
                                  <m:den>
                                    <m:r>
                                      <a:rPr>
                                        <a:latin typeface="Cambria Math" panose="02040503050406030204" pitchFamily="18" charset="0"/>
                                      </a:rPr>
                                      <m:t>2</m:t>
                                    </m:r>
                                  </m:den>
                                </m:f>
                              </m:oMath>
                            </m:oMathPara>
                          </a14:m>
                          <a:endParaRPr/>
                        </a:p>
                      </a:txBody>
                      <a:tcPr/>
                    </a:tc>
                    <a:tc>
                      <a:txBody>
                        <a:bodyPr/>
                        <a:lstStyle/>
                        <a:p>
                          <a:pPr marL="0" lvl="0" indent="0">
                            <a:buNone/>
                          </a:pPr>
                          <a:r>
                            <a:t>1</a:t>
                          </a:r>
                        </a:p>
                      </a:txBody>
                      <a:tcPr/>
                    </a:tc>
                    <a:extLst>
                      <a:ext uri="{0D108BD9-81ED-4DB2-BD59-A6C34878D82A}">
                        <a16:rowId xmlns:a16="http://schemas.microsoft.com/office/drawing/2014/main" val="10002"/>
                      </a:ext>
                    </a:extLst>
                  </a:tr>
                  <a:tr h="0">
                    <a:tc>
                      <a:txBody>
                        <a:bodyPr/>
                        <a:lstStyle/>
                        <a:p>
                          <a:pPr marL="0" lvl="0" indent="0">
                            <a:buNone/>
                          </a:pPr>
                          <a:r>
                            <a:rPr b="1"/>
                            <a:t>Tangens</a:t>
                          </a:r>
                        </a:p>
                      </a:txBody>
                      <a:tcPr/>
                    </a:tc>
                    <a:tc>
                      <a:txBody>
                        <a:bodyPr/>
                        <a:lstStyle/>
                        <a:p>
                          <a:pPr marL="0" lvl="0" indent="0">
                            <a:buNone/>
                          </a:pPr>
                          <a:r>
                            <a:t>0</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f>
                                  <m:fPr>
                                    <m:ctrlPr>
                                      <a:rPr i="1">
                                        <a:latin typeface="Cambria Math" panose="02040503050406030204" pitchFamily="18" charset="0"/>
                                      </a:rPr>
                                    </m:ctrlPr>
                                  </m:fPr>
                                  <m:num>
                                    <m:rad>
                                      <m:radPr>
                                        <m:ctrlPr>
                                          <a:rPr i="1">
                                            <a:latin typeface="Cambria Math" panose="02040503050406030204" pitchFamily="18" charset="0"/>
                                          </a:rPr>
                                        </m:ctrlPr>
                                      </m:radPr>
                                      <m:deg/>
                                      <m:e>
                                        <m:r>
                                          <a:rPr>
                                            <a:latin typeface="Cambria Math" panose="02040503050406030204" pitchFamily="18" charset="0"/>
                                          </a:rPr>
                                          <m:t>3</m:t>
                                        </m:r>
                                      </m:e>
                                    </m:rad>
                                  </m:num>
                                  <m:den>
                                    <m:r>
                                      <a:rPr>
                                        <a:latin typeface="Cambria Math" panose="02040503050406030204" pitchFamily="18" charset="0"/>
                                      </a:rPr>
                                      <m:t>3</m:t>
                                    </m:r>
                                  </m:den>
                                </m:f>
                              </m:oMath>
                            </m:oMathPara>
                          </a14:m>
                          <a:endParaRPr/>
                        </a:p>
                      </a:txBody>
                      <a:tcPr/>
                    </a:tc>
                    <a:tc>
                      <a:txBody>
                        <a:bodyPr/>
                        <a:lstStyle/>
                        <a:p>
                          <a:pPr marL="0" lvl="0" indent="0">
                            <a:buNone/>
                          </a:pPr>
                          <a:r>
                            <a:t>1</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rad>
                                  <m:radPr>
                                    <m:ctrlPr>
                                      <a:rPr i="1">
                                        <a:latin typeface="Cambria Math" panose="02040503050406030204" pitchFamily="18" charset="0"/>
                                      </a:rPr>
                                    </m:ctrlPr>
                                  </m:radPr>
                                  <m:deg/>
                                  <m:e>
                                    <m:r>
                                      <a:rPr>
                                        <a:latin typeface="Cambria Math" panose="02040503050406030204" pitchFamily="18" charset="0"/>
                                      </a:rPr>
                                      <m:t>3</m:t>
                                    </m:r>
                                  </m:e>
                                </m:rad>
                              </m:oMath>
                            </m:oMathPara>
                          </a14:m>
                          <a:endParaRPr/>
                        </a:p>
                      </a:txBody>
                      <a:tcPr/>
                    </a:tc>
                    <a:tc>
                      <a:txBody>
                        <a:bodyPr/>
                        <a:lstStyle/>
                        <a:p>
                          <a:pPr marL="0" lvl="0" indent="0">
                            <a:buNone/>
                          </a:pPr>
                          <a:r>
                            <a:t>Óskilgreint</a:t>
                          </a:r>
                        </a:p>
                      </a:txBody>
                      <a:tcPr/>
                    </a:tc>
                    <a:extLst>
                      <a:ext uri="{0D108BD9-81ED-4DB2-BD59-A6C34878D82A}">
                        <a16:rowId xmlns:a16="http://schemas.microsoft.com/office/drawing/2014/main" val="10003"/>
                      </a:ext>
                    </a:extLst>
                  </a:tr>
                  <a:tr h="0">
                    <a:tc>
                      <a:txBody>
                        <a:bodyPr/>
                        <a:lstStyle/>
                        <a:p>
                          <a:pPr marL="0" lvl="0" indent="0">
                            <a:buNone/>
                          </a:pPr>
                          <a:r>
                            <a:rPr b="1"/>
                            <a:t>Sekans</a:t>
                          </a:r>
                        </a:p>
                      </a:txBody>
                      <a:tcPr/>
                    </a:tc>
                    <a:tc>
                      <a:txBody>
                        <a:bodyPr/>
                        <a:lstStyle/>
                        <a:p>
                          <a:pPr marL="0" lvl="0" indent="0">
                            <a:buNone/>
                          </a:pPr>
                          <a:r>
                            <a:t>1</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f>
                                  <m:fPr>
                                    <m:ctrlPr>
                                      <a:rPr i="1">
                                        <a:latin typeface="Cambria Math" panose="02040503050406030204" pitchFamily="18" charset="0"/>
                                      </a:rPr>
                                    </m:ctrlPr>
                                  </m:fPr>
                                  <m:num>
                                    <m:r>
                                      <a:rPr>
                                        <a:latin typeface="Cambria Math" panose="02040503050406030204" pitchFamily="18" charset="0"/>
                                      </a:rPr>
                                      <m:t>2</m:t>
                                    </m:r>
                                    <m:rad>
                                      <m:radPr>
                                        <m:ctrlPr>
                                          <a:rPr i="1">
                                            <a:latin typeface="Cambria Math" panose="02040503050406030204" pitchFamily="18" charset="0"/>
                                          </a:rPr>
                                        </m:ctrlPr>
                                      </m:radPr>
                                      <m:deg/>
                                      <m:e>
                                        <m:r>
                                          <a:rPr>
                                            <a:latin typeface="Cambria Math" panose="02040503050406030204" pitchFamily="18" charset="0"/>
                                          </a:rPr>
                                          <m:t>3</m:t>
                                        </m:r>
                                      </m:e>
                                    </m:rad>
                                  </m:num>
                                  <m:den>
                                    <m:r>
                                      <a:rPr>
                                        <a:latin typeface="Cambria Math" panose="02040503050406030204" pitchFamily="18" charset="0"/>
                                      </a:rPr>
                                      <m:t>3</m:t>
                                    </m:r>
                                  </m:den>
                                </m:f>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ad>
                                  <m:radPr>
                                    <m:ctrlPr>
                                      <a:rPr i="1">
                                        <a:latin typeface="Cambria Math" panose="02040503050406030204" pitchFamily="18" charset="0"/>
                                      </a:rPr>
                                    </m:ctrlPr>
                                  </m:radPr>
                                  <m:deg/>
                                  <m:e>
                                    <m:r>
                                      <a:rPr>
                                        <a:latin typeface="Cambria Math" panose="02040503050406030204" pitchFamily="18" charset="0"/>
                                      </a:rPr>
                                      <m:t>2</m:t>
                                    </m:r>
                                  </m:e>
                                </m:rad>
                              </m:oMath>
                            </m:oMathPara>
                          </a14:m>
                          <a:endParaRPr/>
                        </a:p>
                      </a:txBody>
                      <a:tcPr/>
                    </a:tc>
                    <a:tc>
                      <a:txBody>
                        <a:bodyPr/>
                        <a:lstStyle/>
                        <a:p>
                          <a:pPr marL="0" lvl="0" indent="0">
                            <a:buNone/>
                          </a:pPr>
                          <a:r>
                            <a:t>2</a:t>
                          </a:r>
                        </a:p>
                      </a:txBody>
                      <a:tcPr/>
                    </a:tc>
                    <a:tc>
                      <a:txBody>
                        <a:bodyPr/>
                        <a:lstStyle/>
                        <a:p>
                          <a:pPr marL="0" lvl="0" indent="0">
                            <a:buNone/>
                          </a:pPr>
                          <a:r>
                            <a:t>Óskilgreint</a:t>
                          </a:r>
                        </a:p>
                      </a:txBody>
                      <a:tcPr/>
                    </a:tc>
                    <a:extLst>
                      <a:ext uri="{0D108BD9-81ED-4DB2-BD59-A6C34878D82A}">
                        <a16:rowId xmlns:a16="http://schemas.microsoft.com/office/drawing/2014/main" val="10004"/>
                      </a:ext>
                    </a:extLst>
                  </a:tr>
                  <a:tr h="0">
                    <a:tc>
                      <a:txBody>
                        <a:bodyPr/>
                        <a:lstStyle/>
                        <a:p>
                          <a:pPr marL="0" lvl="0" indent="0">
                            <a:buNone/>
                          </a:pPr>
                          <a:r>
                            <a:rPr b="1"/>
                            <a:t>Kósekans</a:t>
                          </a:r>
                        </a:p>
                      </a:txBody>
                      <a:tcPr/>
                    </a:tc>
                    <a:tc>
                      <a:txBody>
                        <a:bodyPr/>
                        <a:lstStyle/>
                        <a:p>
                          <a:pPr marL="0" lvl="0" indent="0">
                            <a:buNone/>
                          </a:pPr>
                          <a:r>
                            <a:t>Óskilgreint</a:t>
                          </a:r>
                        </a:p>
                      </a:txBody>
                      <a:tcPr/>
                    </a:tc>
                    <a:tc>
                      <a:txBody>
                        <a:bodyPr/>
                        <a:lstStyle/>
                        <a:p>
                          <a:pPr marL="0" lvl="0" indent="0">
                            <a:buNone/>
                          </a:pPr>
                          <a:r>
                            <a:t>2</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rad>
                                  <m:radPr>
                                    <m:ctrlPr>
                                      <a:rPr i="1">
                                        <a:latin typeface="Cambria Math" panose="02040503050406030204" pitchFamily="18" charset="0"/>
                                      </a:rPr>
                                    </m:ctrlPr>
                                  </m:radPr>
                                  <m:deg/>
                                  <m:e>
                                    <m:r>
                                      <a:rPr>
                                        <a:latin typeface="Cambria Math" panose="02040503050406030204" pitchFamily="18" charset="0"/>
                                      </a:rPr>
                                      <m:t>2</m:t>
                                    </m:r>
                                  </m:e>
                                </m:rad>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f>
                                  <m:fPr>
                                    <m:ctrlPr>
                                      <a:rPr i="1">
                                        <a:latin typeface="Cambria Math" panose="02040503050406030204" pitchFamily="18" charset="0"/>
                                      </a:rPr>
                                    </m:ctrlPr>
                                  </m:fPr>
                                  <m:num>
                                    <m:r>
                                      <a:rPr>
                                        <a:latin typeface="Cambria Math" panose="02040503050406030204" pitchFamily="18" charset="0"/>
                                      </a:rPr>
                                      <m:t>2</m:t>
                                    </m:r>
                                    <m:rad>
                                      <m:radPr>
                                        <m:ctrlPr>
                                          <a:rPr i="1">
                                            <a:latin typeface="Cambria Math" panose="02040503050406030204" pitchFamily="18" charset="0"/>
                                          </a:rPr>
                                        </m:ctrlPr>
                                      </m:radPr>
                                      <m:deg/>
                                      <m:e>
                                        <m:r>
                                          <a:rPr>
                                            <a:latin typeface="Cambria Math" panose="02040503050406030204" pitchFamily="18" charset="0"/>
                                          </a:rPr>
                                          <m:t>3</m:t>
                                        </m:r>
                                      </m:e>
                                    </m:rad>
                                  </m:num>
                                  <m:den>
                                    <m:r>
                                      <a:rPr>
                                        <a:latin typeface="Cambria Math" panose="02040503050406030204" pitchFamily="18" charset="0"/>
                                      </a:rPr>
                                      <m:t>3</m:t>
                                    </m:r>
                                  </m:den>
                                </m:f>
                              </m:oMath>
                            </m:oMathPara>
                          </a14:m>
                          <a:endParaRPr/>
                        </a:p>
                      </a:txBody>
                      <a:tcPr/>
                    </a:tc>
                    <a:tc>
                      <a:txBody>
                        <a:bodyPr/>
                        <a:lstStyle/>
                        <a:p>
                          <a:pPr marL="0" lvl="0" indent="0">
                            <a:buNone/>
                          </a:pPr>
                          <a:r>
                            <a:t>1</a:t>
                          </a:r>
                        </a:p>
                      </a:txBody>
                      <a:tcPr/>
                    </a:tc>
                    <a:extLst>
                      <a:ext uri="{0D108BD9-81ED-4DB2-BD59-A6C34878D82A}">
                        <a16:rowId xmlns:a16="http://schemas.microsoft.com/office/drawing/2014/main" val="10005"/>
                      </a:ext>
                    </a:extLst>
                  </a:tr>
                  <a:tr h="0">
                    <a:tc>
                      <a:txBody>
                        <a:bodyPr/>
                        <a:lstStyle/>
                        <a:p>
                          <a:pPr marL="0" lvl="0" indent="0">
                            <a:buNone/>
                          </a:pPr>
                          <a:r>
                            <a:rPr b="1"/>
                            <a:t>Kótangens</a:t>
                          </a:r>
                        </a:p>
                      </a:txBody>
                      <a:tcPr/>
                    </a:tc>
                    <a:tc>
                      <a:txBody>
                        <a:bodyPr/>
                        <a:lstStyle/>
                        <a:p>
                          <a:pPr marL="0" lvl="0" indent="0">
                            <a:buNone/>
                          </a:pPr>
                          <a:r>
                            <a:t>Óskilgreint</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rad>
                                  <m:radPr>
                                    <m:ctrlPr>
                                      <a:rPr i="1">
                                        <a:latin typeface="Cambria Math" panose="02040503050406030204" pitchFamily="18" charset="0"/>
                                      </a:rPr>
                                    </m:ctrlPr>
                                  </m:radPr>
                                  <m:deg/>
                                  <m:e>
                                    <m:r>
                                      <a:rPr>
                                        <a:latin typeface="Cambria Math" panose="02040503050406030204" pitchFamily="18" charset="0"/>
                                      </a:rPr>
                                      <m:t>3</m:t>
                                    </m:r>
                                  </m:e>
                                </m:rad>
                              </m:oMath>
                            </m:oMathPara>
                          </a14:m>
                          <a:endParaRPr/>
                        </a:p>
                      </a:txBody>
                      <a:tcPr/>
                    </a:tc>
                    <a:tc>
                      <a:txBody>
                        <a:bodyPr/>
                        <a:lstStyle/>
                        <a:p>
                          <a:pPr marL="0" lvl="0" indent="0">
                            <a:buNone/>
                          </a:pPr>
                          <a:r>
                            <a:t>1</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f>
                                  <m:fPr>
                                    <m:ctrlPr>
                                      <a:rPr i="1">
                                        <a:latin typeface="Cambria Math" panose="02040503050406030204" pitchFamily="18" charset="0"/>
                                      </a:rPr>
                                    </m:ctrlPr>
                                  </m:fPr>
                                  <m:num>
                                    <m:rad>
                                      <m:radPr>
                                        <m:ctrlPr>
                                          <a:rPr i="1">
                                            <a:latin typeface="Cambria Math" panose="02040503050406030204" pitchFamily="18" charset="0"/>
                                          </a:rPr>
                                        </m:ctrlPr>
                                      </m:radPr>
                                      <m:deg/>
                                      <m:e>
                                        <m:r>
                                          <a:rPr>
                                            <a:latin typeface="Cambria Math" panose="02040503050406030204" pitchFamily="18" charset="0"/>
                                          </a:rPr>
                                          <m:t>3</m:t>
                                        </m:r>
                                      </m:e>
                                    </m:rad>
                                  </m:num>
                                  <m:den>
                                    <m:r>
                                      <a:rPr>
                                        <a:latin typeface="Cambria Math" panose="02040503050406030204" pitchFamily="18" charset="0"/>
                                      </a:rPr>
                                      <m:t>3</m:t>
                                    </m:r>
                                  </m:den>
                                </m:f>
                              </m:oMath>
                            </m:oMathPara>
                          </a14:m>
                          <a:endParaRPr/>
                        </a:p>
                      </a:txBody>
                      <a:tcPr/>
                    </a:tc>
                    <a:tc>
                      <a:txBody>
                        <a:bodyPr/>
                        <a:lstStyle/>
                        <a:p>
                          <a:pPr marL="0" lvl="0" indent="0">
                            <a:buNone/>
                          </a:pPr>
                          <a:r>
                            <a:rPr dirty="0"/>
                            <a:t>0</a:t>
                          </a:r>
                        </a:p>
                      </a:txBody>
                      <a:tcPr/>
                    </a:tc>
                    <a:extLst>
                      <a:ext uri="{0D108BD9-81ED-4DB2-BD59-A6C34878D82A}">
                        <a16:rowId xmlns:a16="http://schemas.microsoft.com/office/drawing/2014/main" val="10006"/>
                      </a:ext>
                    </a:extLst>
                  </a:tr>
                </a:tbl>
              </a:graphicData>
            </a:graphic>
          </p:graphicFrame>
        </mc:Choice>
        <mc:Fallback>
          <p:pic>
            <p:nvPicPr>
              <p:cNvPr id="6" name="Content Placeholder 5 full-image fallback"/>
              <p:cNvPicPr>
                <a:picLocks noChangeAspect="1"/>
              </p:cNvPicPr>
              <p:nvPr/>
            </p:nvPicPr>
            <p:blipFill>
              <a:blip r:embed="rId2"/>
              <a:stretch>
                <a:fillRect/>
              </a:stretch>
            </p:blipFill>
            <p:spPr>
              <a:xfrm>
                <a:off x="609600" y="952500"/>
                <a:ext cx="10972800" cy="4657474"/>
              </a:xfrm>
              <a:prstGeom prst="rect">
                <a:avLst/>
              </a:prstGeom>
            </p:spPr>
          </p:pic>
        </mc:Fallback>
      </mc:AlternateContent>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4</a:t>
            </a:r>
            <a:r>
              <a:rPr lang="en-US" dirty="0">
                <a:solidFill>
                  <a:srgbClr val="548235"/>
                </a:solidFill>
              </a:rPr>
              <a:t> – Önnur hornaföll </a:t>
            </a:r>
            <a:endParaRPr dirty="0"/>
          </a:p>
        </p:txBody>
      </p:sp>
      <p:pic>
        <p:nvPicPr>
          <p:cNvPr id="3" name="Picture 1" descr="Hringur þar sem sérhver fjórðungur er merktur. Í fjórðungi I eru merkingar fyrir sin t, cos t, tan t, sec t, csc t og cot t. Í fjórðungi II eru merkingar fyrir sin t og csc t. Í fjórðungi III eru merkingar fyrir tan t og cot t. Í fjórðungi IV eru merkingar fyrir cos t og sec t."/>
          <p:cNvPicPr>
            <a:picLocks noGrp="1" noChangeAspect="1"/>
          </p:cNvPicPr>
          <p:nvPr/>
        </p:nvPicPr>
        <p:blipFill>
          <a:blip r:embed="rId3"/>
          <a:stretch>
            <a:fillRect/>
          </a:stretch>
        </p:blipFill>
        <p:spPr bwMode="auto">
          <a:xfrm>
            <a:off x="2971800" y="952500"/>
            <a:ext cx="62484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Hringur þar sem sérhver fjórðungur er merktur. Í fjórðungi I eru merkingar fyrir sin t, cos t, tan t, sec t, csc t og cot t. Í fjórðungi II eru merkingar fyrir sin t og csc t. Í fjórðungi III eru merkingar fyrir tan t og cot t. Í fjórðungi IV eru merkingar fyrir cos t og sec t.</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5</a:t>
            </a:r>
            <a:r>
              <a:rPr lang="en-US" dirty="0">
                <a:solidFill>
                  <a:srgbClr val="548235"/>
                </a:solidFill>
              </a:rPr>
              <a:t> – Önnur hornaföll </a:t>
            </a:r>
            <a:endParaRPr dirty="0"/>
          </a:p>
        </p:txBody>
      </p:sp>
      <p:pic>
        <p:nvPicPr>
          <p:cNvPr id="3" name="Picture 1" descr="Graph of parabola with points (-2, 4) and (2, 4) labeled."/>
          <p:cNvPicPr>
            <a:picLocks noGrp="1" noChangeAspect="1"/>
          </p:cNvPicPr>
          <p:nvPr/>
        </p:nvPicPr>
        <p:blipFill>
          <a:blip r:embed="rId3"/>
          <a:stretch>
            <a:fillRect/>
          </a:stretch>
        </p:blipFill>
        <p:spPr bwMode="auto">
          <a:xfrm>
            <a:off x="1447800" y="952500"/>
            <a:ext cx="93091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Fallið f(x) = x² er jafnstætt fall.</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6</a:t>
            </a:r>
            <a:r>
              <a:rPr lang="en-US" dirty="0">
                <a:solidFill>
                  <a:srgbClr val="548235"/>
                </a:solidFill>
              </a:rPr>
              <a:t> – Önnur hornaföll </a:t>
            </a:r>
            <a:endParaRPr dirty="0"/>
          </a:p>
        </p:txBody>
      </p:sp>
      <p:pic>
        <p:nvPicPr>
          <p:cNvPr id="3" name="Picture 1" descr="Graph of function with labels for points (-1, -1) and (1, 1)."/>
          <p:cNvPicPr>
            <a:picLocks noGrp="1" noChangeAspect="1"/>
          </p:cNvPicPr>
          <p:nvPr/>
        </p:nvPicPr>
        <p:blipFill>
          <a:blip r:embed="rId3"/>
          <a:stretch>
            <a:fillRect/>
          </a:stretch>
        </p:blipFill>
        <p:spPr bwMode="auto">
          <a:xfrm>
            <a:off x="3873500" y="952500"/>
            <a:ext cx="444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Fallið f(x) = x³ er oddstætt fall.</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7</a:t>
            </a:r>
            <a:r>
              <a:rPr lang="en-US" dirty="0">
                <a:solidFill>
                  <a:srgbClr val="548235"/>
                </a:solidFill>
              </a:rPr>
              <a:t> – Önnur hornaföll </a:t>
            </a:r>
            <a:endParaRPr dirty="0"/>
          </a:p>
        </p:txBody>
      </p:sp>
      <p:pic>
        <p:nvPicPr>
          <p:cNvPr id="3" name="Picture 1" descr="Hringur með hornunum t og -t. Punkturinn (x, y) er þar sem lokaarmur hornsins t sker hringinn. Punkturinn (x, -y) er þar sem lokaarmur hornsins -t sker hringinn."/>
          <p:cNvPicPr>
            <a:picLocks noGrp="1" noChangeAspect="1"/>
          </p:cNvPicPr>
          <p:nvPr/>
        </p:nvPicPr>
        <p:blipFill>
          <a:blip r:embed="rId3"/>
          <a:stretch>
            <a:fillRect/>
          </a:stretch>
        </p:blipFill>
        <p:spPr bwMode="auto">
          <a:xfrm>
            <a:off x="3022600" y="952500"/>
            <a:ext cx="61468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Hringur með hornunum t og -t. Punkturinn (x, y) er þar sem lokaarmur hornsins t sker hringinn. Punkturinn (x, -y) er þar sem lokaarmur hornsins -t sker hringinn.</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Tafla 2</a:t>
            </a:r>
            <a:r>
              <a:rPr lang="en-US" dirty="0">
                <a:solidFill>
                  <a:srgbClr val="548235"/>
                </a:solidFill>
              </a:rPr>
              <a:t> – Önnur hornaföll </a:t>
            </a:r>
            <a:endParaRPr dirty="0"/>
          </a:p>
        </p:txBody>
      </p:sp>
      <mc:AlternateContent xmlns:mc="http://schemas.openxmlformats.org/markup-compatibility/2006" xmlns:a14="http://schemas.microsoft.com/office/drawing/2010/main">
        <mc:Choice Requires="a14">
          <p:graphicFrame>
            <p:nvGraphicFramePr>
              <p:cNvPr id="6" name="Content Placeholder 5"/>
              <p:cNvGraphicFramePr>
                <a:graphicFrameLocks noGrp="1"/>
              </p:cNvGraphicFramePr>
              <p:nvPr>
                <p:ph idx="1"/>
              </p:nvPr>
            </p:nvGraphicFramePr>
            <p:xfrm>
              <a:off x="609600" y="952500"/>
              <a:ext cx="10972800" cy="2894965"/>
            </p:xfrm>
            <a:graphic>
              <a:graphicData uri="http://schemas.openxmlformats.org/drawingml/2006/table">
                <a:tbl>
                  <a:tblPr bandRow="1">
                    <a:tableStyleId>{5C22544A-7EE6-4342-B048-85BDC9FD1C3A}</a:tableStyleId>
                  </a:tblPr>
                  <a:tblGrid>
                    <a:gridCol w="3657600">
                      <a:extLst>
                        <a:ext uri="{9D8B030D-6E8A-4147-A177-3AD203B41FA5}">
                          <a16:colId xmlns:a16="http://schemas.microsoft.com/office/drawing/2014/main" val="20000"/>
                        </a:ext>
                      </a:extLst>
                    </a:gridCol>
                    <a:gridCol w="3657600">
                      <a:extLst>
                        <a:ext uri="{9D8B030D-6E8A-4147-A177-3AD203B41FA5}">
                          <a16:colId xmlns:a16="http://schemas.microsoft.com/office/drawing/2014/main" val="20001"/>
                        </a:ext>
                      </a:extLst>
                    </a:gridCol>
                    <a:gridCol w="3657600">
                      <a:extLst>
                        <a:ext uri="{9D8B030D-6E8A-4147-A177-3AD203B41FA5}">
                          <a16:colId xmlns:a16="http://schemas.microsoft.com/office/drawing/2014/main" val="20002"/>
                        </a:ext>
                      </a:extLst>
                    </a:gridCol>
                  </a:tblGrid>
                  <a:tr h="0">
                    <a:tc>
                      <a:txBody>
                        <a:bodyPr/>
                        <a:lstStyle/>
                        <a:p>
                          <a:pPr marL="0" lvl="0" indent="0">
                            <a:buNone/>
                          </a:pPr>
                          <a14:m>
                            <m:oMathPara xmlns:m="http://schemas.openxmlformats.org/officeDocument/2006/math">
                              <m:oMathParaPr>
                                <m:jc m:val="centerGroup"/>
                              </m:oMathParaPr>
                              <m:oMath xmlns:m="http://schemas.openxmlformats.org/officeDocument/2006/math">
                                <m:m>
                                  <m:mPr>
                                    <m:mcs>
                                      <m:mc>
                                        <m:mcPr>
                                          <m:count m:val="1"/>
                                          <m:mcJc m:val="center"/>
                                        </m:mcPr>
                                      </m:mc>
                                    </m:mcs>
                                    <m:ctrlPr>
                                      <a:rPr i="1">
                                        <a:latin typeface="Cambria Math" panose="02040503050406030204" pitchFamily="18" charset="0"/>
                                      </a:rPr>
                                    </m:ctrlPr>
                                  </m:mPr>
                                  <m:mr>
                                    <m:e>
                                      <m:r>
                                        <a:rPr>
                                          <a:latin typeface="Cambria Math" panose="02040503050406030204" pitchFamily="18" charset="0"/>
                                        </a:rPr>
                                        <m:t> </m:t>
                                      </m:r>
                                      <m:r>
                                        <m:rPr>
                                          <m:sty m:val="p"/>
                                        </m:rPr>
                                        <a:rPr>
                                          <a:latin typeface="Cambria Math" panose="02040503050406030204" pitchFamily="18" charset="0"/>
                                        </a:rPr>
                                        <m:t>sin</m:t>
                                      </m:r>
                                      <m:r>
                                        <a:rPr>
                                          <a:latin typeface="Cambria Math" panose="02040503050406030204" pitchFamily="18" charset="0"/>
                                        </a:rPr>
                                        <m:t> </m:t>
                                      </m:r>
                                      <m:r>
                                        <a:rPr>
                                          <a:latin typeface="Cambria Math" panose="02040503050406030204" pitchFamily="18" charset="0"/>
                                        </a:rPr>
                                        <m:t>𝑡</m:t>
                                      </m:r>
                                      <m:r>
                                        <a:rPr>
                                          <a:latin typeface="Cambria Math" panose="02040503050406030204" pitchFamily="18" charset="0"/>
                                        </a:rPr>
                                        <m:t>=</m:t>
                                      </m:r>
                                      <m:r>
                                        <a:rPr>
                                          <a:latin typeface="Cambria Math" panose="02040503050406030204" pitchFamily="18" charset="0"/>
                                        </a:rPr>
                                        <m:t>𝑦</m:t>
                                      </m:r>
                                    </m:e>
                                  </m:mr>
                                  <m:mr>
                                    <m:e>
                                      <m:r>
                                        <m:rPr>
                                          <m:sty m:val="p"/>
                                        </m:rPr>
                                        <a:rPr>
                                          <a:latin typeface="Cambria Math" panose="02040503050406030204" pitchFamily="18" charset="0"/>
                                        </a:rPr>
                                        <m:t>sin</m:t>
                                      </m:r>
                                      <m:d>
                                        <m:dPr>
                                          <m:ctrlPr>
                                            <a:rPr i="1">
                                              <a:latin typeface="Cambria Math" panose="02040503050406030204" pitchFamily="18" charset="0"/>
                                            </a:rPr>
                                          </m:ctrlPr>
                                        </m:dPr>
                                        <m:e>
                                          <m:r>
                                            <a:rPr>
                                              <a:latin typeface="Cambria Math" panose="02040503050406030204" pitchFamily="18" charset="0"/>
                                            </a:rPr>
                                            <m:t>−</m:t>
                                          </m:r>
                                          <m:r>
                                            <a:rPr>
                                              <a:latin typeface="Cambria Math" panose="02040503050406030204" pitchFamily="18" charset="0"/>
                                            </a:rPr>
                                            <m:t>𝑡</m:t>
                                          </m:r>
                                        </m:e>
                                      </m:d>
                                      <m:r>
                                        <a:rPr>
                                          <a:latin typeface="Cambria Math" panose="02040503050406030204" pitchFamily="18" charset="0"/>
                                        </a:rPr>
                                        <m:t>=−</m:t>
                                      </m:r>
                                      <m:r>
                                        <a:rPr>
                                          <a:latin typeface="Cambria Math" panose="02040503050406030204" pitchFamily="18" charset="0"/>
                                        </a:rPr>
                                        <m:t>𝑦</m:t>
                                      </m:r>
                                    </m:e>
                                  </m:mr>
                                  <m:mr>
                                    <m:e>
                                      <m:r>
                                        <a:rPr>
                                          <a:latin typeface="Cambria Math" panose="02040503050406030204" pitchFamily="18" charset="0"/>
                                        </a:rPr>
                                        <m:t> </m:t>
                                      </m:r>
                                      <m:r>
                                        <m:rPr>
                                          <m:sty m:val="p"/>
                                        </m:rPr>
                                        <a:rPr>
                                          <a:latin typeface="Cambria Math" panose="02040503050406030204" pitchFamily="18" charset="0"/>
                                        </a:rPr>
                                        <m:t>sin</m:t>
                                      </m:r>
                                      <m:r>
                                        <a:rPr>
                                          <a:latin typeface="Cambria Math" panose="02040503050406030204" pitchFamily="18" charset="0"/>
                                        </a:rPr>
                                        <m:t> </m:t>
                                      </m:r>
                                      <m:r>
                                        <a:rPr>
                                          <a:latin typeface="Cambria Math" panose="02040503050406030204" pitchFamily="18" charset="0"/>
                                        </a:rPr>
                                        <m:t>𝑡</m:t>
                                      </m:r>
                                      <m:r>
                                        <a:rPr>
                                          <a:latin typeface="Cambria Math" panose="02040503050406030204" pitchFamily="18" charset="0"/>
                                        </a:rPr>
                                        <m:t>≠</m:t>
                                      </m:r>
                                      <m:r>
                                        <m:rPr>
                                          <m:sty m:val="p"/>
                                        </m:rPr>
                                        <a:rPr>
                                          <a:latin typeface="Cambria Math" panose="02040503050406030204" pitchFamily="18" charset="0"/>
                                        </a:rPr>
                                        <m:t>sin</m:t>
                                      </m:r>
                                      <m:d>
                                        <m:dPr>
                                          <m:ctrlPr>
                                            <a:rPr i="1">
                                              <a:latin typeface="Cambria Math" panose="02040503050406030204" pitchFamily="18" charset="0"/>
                                            </a:rPr>
                                          </m:ctrlPr>
                                        </m:dPr>
                                        <m:e>
                                          <m:r>
                                            <a:rPr>
                                              <a:latin typeface="Cambria Math" panose="02040503050406030204" pitchFamily="18" charset="0"/>
                                            </a:rPr>
                                            <m:t>−</m:t>
                                          </m:r>
                                          <m:r>
                                            <a:rPr>
                                              <a:latin typeface="Cambria Math" panose="02040503050406030204" pitchFamily="18" charset="0"/>
                                            </a:rPr>
                                            <m:t>𝑡</m:t>
                                          </m:r>
                                        </m:e>
                                      </m:d>
                                    </m:e>
                                  </m:mr>
                                </m:m>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m>
                                  <m:mPr>
                                    <m:mcs>
                                      <m:mc>
                                        <m:mcPr>
                                          <m:count m:val="1"/>
                                          <m:mcJc m:val="center"/>
                                        </m:mcPr>
                                      </m:mc>
                                    </m:mcs>
                                    <m:ctrlPr>
                                      <a:rPr i="1">
                                        <a:latin typeface="Cambria Math" panose="02040503050406030204" pitchFamily="18" charset="0"/>
                                      </a:rPr>
                                    </m:ctrlPr>
                                  </m:mPr>
                                  <m:mr>
                                    <m:e>
                                      <m:r>
                                        <a:rPr>
                                          <a:latin typeface="Cambria Math" panose="02040503050406030204" pitchFamily="18" charset="0"/>
                                        </a:rPr>
                                        <m:t> </m:t>
                                      </m:r>
                                      <m:r>
                                        <m:rPr>
                                          <m:nor/>
                                        </m:rPr>
                                        <a:rPr/>
                                        <m:t>cos</m:t>
                                      </m:r>
                                      <m:r>
                                        <a:rPr>
                                          <a:latin typeface="Cambria Math" panose="02040503050406030204" pitchFamily="18" charset="0"/>
                                        </a:rPr>
                                        <m:t> </m:t>
                                      </m:r>
                                      <m:r>
                                        <a:rPr>
                                          <a:latin typeface="Cambria Math" panose="02040503050406030204" pitchFamily="18" charset="0"/>
                                        </a:rPr>
                                        <m:t>𝑡</m:t>
                                      </m:r>
                                      <m:r>
                                        <a:rPr>
                                          <a:latin typeface="Cambria Math" panose="02040503050406030204" pitchFamily="18" charset="0"/>
                                        </a:rPr>
                                        <m:t>=</m:t>
                                      </m:r>
                                      <m:r>
                                        <a:rPr>
                                          <a:latin typeface="Cambria Math" panose="02040503050406030204" pitchFamily="18" charset="0"/>
                                        </a:rPr>
                                        <m:t>𝑥</m:t>
                                      </m:r>
                                    </m:e>
                                  </m:mr>
                                  <m:mr>
                                    <m:e>
                                      <m:r>
                                        <m:rPr>
                                          <m:sty m:val="p"/>
                                        </m:rPr>
                                        <a:rPr>
                                          <a:latin typeface="Cambria Math" panose="02040503050406030204" pitchFamily="18" charset="0"/>
                                        </a:rPr>
                                        <m:t>cos</m:t>
                                      </m:r>
                                      <m:d>
                                        <m:dPr>
                                          <m:ctrlPr>
                                            <a:rPr i="1">
                                              <a:latin typeface="Cambria Math" panose="02040503050406030204" pitchFamily="18" charset="0"/>
                                            </a:rPr>
                                          </m:ctrlPr>
                                        </m:dPr>
                                        <m:e>
                                          <m:r>
                                            <a:rPr>
                                              <a:latin typeface="Cambria Math" panose="02040503050406030204" pitchFamily="18" charset="0"/>
                                            </a:rPr>
                                            <m:t>−</m:t>
                                          </m:r>
                                          <m:r>
                                            <a:rPr>
                                              <a:latin typeface="Cambria Math" panose="02040503050406030204" pitchFamily="18" charset="0"/>
                                            </a:rPr>
                                            <m:t>𝑡</m:t>
                                          </m:r>
                                        </m:e>
                                      </m:d>
                                      <m:r>
                                        <a:rPr>
                                          <a:latin typeface="Cambria Math" panose="02040503050406030204" pitchFamily="18" charset="0"/>
                                        </a:rPr>
                                        <m:t>=</m:t>
                                      </m:r>
                                      <m:r>
                                        <a:rPr>
                                          <a:latin typeface="Cambria Math" panose="02040503050406030204" pitchFamily="18" charset="0"/>
                                        </a:rPr>
                                        <m:t>𝑥</m:t>
                                      </m:r>
                                    </m:e>
                                  </m:mr>
                                  <m:mr>
                                    <m:e>
                                      <m:r>
                                        <a:rPr>
                                          <a:latin typeface="Cambria Math" panose="02040503050406030204" pitchFamily="18" charset="0"/>
                                        </a:rPr>
                                        <m:t> </m:t>
                                      </m:r>
                                      <m:r>
                                        <m:rPr>
                                          <m:sty m:val="p"/>
                                        </m:rPr>
                                        <a:rPr>
                                          <a:latin typeface="Cambria Math" panose="02040503050406030204" pitchFamily="18" charset="0"/>
                                        </a:rPr>
                                        <m:t>cos</m:t>
                                      </m:r>
                                      <m:r>
                                        <a:rPr>
                                          <a:latin typeface="Cambria Math" panose="02040503050406030204" pitchFamily="18" charset="0"/>
                                        </a:rPr>
                                        <m:t> </m:t>
                                      </m:r>
                                      <m:r>
                                        <a:rPr>
                                          <a:latin typeface="Cambria Math" panose="02040503050406030204" pitchFamily="18" charset="0"/>
                                        </a:rPr>
                                        <m:t>𝑡</m:t>
                                      </m:r>
                                      <m:r>
                                        <a:rPr>
                                          <a:latin typeface="Cambria Math" panose="02040503050406030204" pitchFamily="18" charset="0"/>
                                        </a:rPr>
                                        <m:t>=</m:t>
                                      </m:r>
                                      <m:r>
                                        <m:rPr>
                                          <m:sty m:val="p"/>
                                        </m:rPr>
                                        <a:rPr>
                                          <a:latin typeface="Cambria Math" panose="02040503050406030204" pitchFamily="18" charset="0"/>
                                        </a:rPr>
                                        <m:t>cos</m:t>
                                      </m:r>
                                      <m:d>
                                        <m:dPr>
                                          <m:ctrlPr>
                                            <a:rPr i="1">
                                              <a:latin typeface="Cambria Math" panose="02040503050406030204" pitchFamily="18" charset="0"/>
                                            </a:rPr>
                                          </m:ctrlPr>
                                        </m:dPr>
                                        <m:e>
                                          <m:r>
                                            <a:rPr>
                                              <a:latin typeface="Cambria Math" panose="02040503050406030204" pitchFamily="18" charset="0"/>
                                            </a:rPr>
                                            <m:t>−</m:t>
                                          </m:r>
                                          <m:r>
                                            <a:rPr>
                                              <a:latin typeface="Cambria Math" panose="02040503050406030204" pitchFamily="18" charset="0"/>
                                            </a:rPr>
                                            <m:t>𝑡</m:t>
                                          </m:r>
                                        </m:e>
                                      </m:d>
                                    </m:e>
                                  </m:mr>
                                </m:m>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m>
                                  <m:mPr>
                                    <m:mcs>
                                      <m:mc>
                                        <m:mcPr>
                                          <m:count m:val="1"/>
                                          <m:mcJc m:val="center"/>
                                        </m:mcPr>
                                      </m:mc>
                                    </m:mcs>
                                    <m:ctrlPr>
                                      <a:rPr i="1">
                                        <a:latin typeface="Cambria Math" panose="02040503050406030204" pitchFamily="18" charset="0"/>
                                      </a:rPr>
                                    </m:ctrlPr>
                                  </m:mPr>
                                  <m:mr>
                                    <m:e>
                                      <m:r>
                                        <a:rPr>
                                          <a:latin typeface="Cambria Math" panose="02040503050406030204" pitchFamily="18" charset="0"/>
                                        </a:rPr>
                                        <m:t> </m:t>
                                      </m:r>
                                      <m:r>
                                        <m:rPr>
                                          <m:nor/>
                                        </m:rPr>
                                        <a:rPr/>
                                        <m:t>tan</m:t>
                                      </m:r>
                                      <m:d>
                                        <m:dPr>
                                          <m:ctrlPr>
                                            <a:rPr i="1">
                                              <a:latin typeface="Cambria Math" panose="02040503050406030204" pitchFamily="18" charset="0"/>
                                            </a:rPr>
                                          </m:ctrlPr>
                                        </m:dPr>
                                        <m:e>
                                          <m:r>
                                            <a:rPr>
                                              <a:latin typeface="Cambria Math" panose="02040503050406030204" pitchFamily="18" charset="0"/>
                                            </a:rPr>
                                            <m:t>𝑡</m:t>
                                          </m:r>
                                        </m:e>
                                      </m:d>
                                      <m:r>
                                        <a:rPr>
                                          <a:latin typeface="Cambria Math" panose="02040503050406030204" pitchFamily="18" charset="0"/>
                                        </a:rPr>
                                        <m:t>=</m:t>
                                      </m:r>
                                      <m:f>
                                        <m:fPr>
                                          <m:ctrlPr>
                                            <a:rPr i="1">
                                              <a:latin typeface="Cambria Math" panose="02040503050406030204" pitchFamily="18" charset="0"/>
                                            </a:rPr>
                                          </m:ctrlPr>
                                        </m:fPr>
                                        <m:num>
                                          <m:r>
                                            <a:rPr>
                                              <a:latin typeface="Cambria Math" panose="02040503050406030204" pitchFamily="18" charset="0"/>
                                            </a:rPr>
                                            <m:t>𝑦</m:t>
                                          </m:r>
                                        </m:num>
                                        <m:den>
                                          <m:r>
                                            <a:rPr>
                                              <a:latin typeface="Cambria Math" panose="02040503050406030204" pitchFamily="18" charset="0"/>
                                            </a:rPr>
                                            <m:t>𝑥</m:t>
                                          </m:r>
                                        </m:den>
                                      </m:f>
                                    </m:e>
                                  </m:mr>
                                  <m:mr>
                                    <m:e>
                                      <m:r>
                                        <a:rPr>
                                          <a:latin typeface="Cambria Math" panose="02040503050406030204" pitchFamily="18" charset="0"/>
                                        </a:rPr>
                                        <m:t> </m:t>
                                      </m:r>
                                      <m:r>
                                        <m:rPr>
                                          <m:sty m:val="p"/>
                                        </m:rPr>
                                        <a:rPr>
                                          <a:latin typeface="Cambria Math" panose="02040503050406030204" pitchFamily="18" charset="0"/>
                                        </a:rPr>
                                        <m:t>tan</m:t>
                                      </m:r>
                                      <m:d>
                                        <m:dPr>
                                          <m:ctrlPr>
                                            <a:rPr i="1">
                                              <a:latin typeface="Cambria Math" panose="02040503050406030204" pitchFamily="18" charset="0"/>
                                            </a:rPr>
                                          </m:ctrlPr>
                                        </m:dPr>
                                        <m:e>
                                          <m:r>
                                            <a:rPr>
                                              <a:latin typeface="Cambria Math" panose="02040503050406030204" pitchFamily="18" charset="0"/>
                                            </a:rPr>
                                            <m:t>−</m:t>
                                          </m:r>
                                          <m:r>
                                            <a:rPr>
                                              <a:latin typeface="Cambria Math" panose="02040503050406030204" pitchFamily="18" charset="0"/>
                                            </a:rPr>
                                            <m:t>𝑡</m:t>
                                          </m:r>
                                        </m:e>
                                      </m:d>
                                      <m:r>
                                        <a:rPr>
                                          <a:latin typeface="Cambria Math" panose="02040503050406030204" pitchFamily="18" charset="0"/>
                                        </a:rPr>
                                        <m:t>=−</m:t>
                                      </m:r>
                                      <m:f>
                                        <m:fPr>
                                          <m:ctrlPr>
                                            <a:rPr i="1">
                                              <a:latin typeface="Cambria Math" panose="02040503050406030204" pitchFamily="18" charset="0"/>
                                            </a:rPr>
                                          </m:ctrlPr>
                                        </m:fPr>
                                        <m:num>
                                          <m:r>
                                            <a:rPr>
                                              <a:latin typeface="Cambria Math" panose="02040503050406030204" pitchFamily="18" charset="0"/>
                                            </a:rPr>
                                            <m:t>𝑦</m:t>
                                          </m:r>
                                        </m:num>
                                        <m:den>
                                          <m:r>
                                            <a:rPr>
                                              <a:latin typeface="Cambria Math" panose="02040503050406030204" pitchFamily="18" charset="0"/>
                                            </a:rPr>
                                            <m:t>𝑥</m:t>
                                          </m:r>
                                        </m:den>
                                      </m:f>
                                    </m:e>
                                  </m:mr>
                                  <m:mr>
                                    <m:e>
                                      <m:r>
                                        <a:rPr>
                                          <a:latin typeface="Cambria Math" panose="02040503050406030204" pitchFamily="18" charset="0"/>
                                        </a:rPr>
                                        <m:t> </m:t>
                                      </m:r>
                                      <m:r>
                                        <m:rPr>
                                          <m:sty m:val="p"/>
                                        </m:rPr>
                                        <a:rPr>
                                          <a:latin typeface="Cambria Math" panose="02040503050406030204" pitchFamily="18" charset="0"/>
                                        </a:rPr>
                                        <m:t>tan</m:t>
                                      </m:r>
                                      <m:r>
                                        <a:rPr>
                                          <a:latin typeface="Cambria Math" panose="02040503050406030204" pitchFamily="18" charset="0"/>
                                        </a:rPr>
                                        <m:t> </m:t>
                                      </m:r>
                                      <m:r>
                                        <a:rPr>
                                          <a:latin typeface="Cambria Math" panose="02040503050406030204" pitchFamily="18" charset="0"/>
                                        </a:rPr>
                                        <m:t>𝑡</m:t>
                                      </m:r>
                                      <m:r>
                                        <a:rPr>
                                          <a:latin typeface="Cambria Math" panose="02040503050406030204" pitchFamily="18" charset="0"/>
                                        </a:rPr>
                                        <m:t>≠</m:t>
                                      </m:r>
                                      <m:r>
                                        <m:rPr>
                                          <m:sty m:val="p"/>
                                        </m:rPr>
                                        <a:rPr>
                                          <a:latin typeface="Cambria Math" panose="02040503050406030204" pitchFamily="18" charset="0"/>
                                        </a:rPr>
                                        <m:t>tan</m:t>
                                      </m:r>
                                      <m:d>
                                        <m:dPr>
                                          <m:ctrlPr>
                                            <a:rPr i="1">
                                              <a:latin typeface="Cambria Math" panose="02040503050406030204" pitchFamily="18" charset="0"/>
                                            </a:rPr>
                                          </m:ctrlPr>
                                        </m:dPr>
                                        <m:e>
                                          <m:r>
                                            <a:rPr>
                                              <a:latin typeface="Cambria Math" panose="02040503050406030204" pitchFamily="18" charset="0"/>
                                            </a:rPr>
                                            <m:t>−</m:t>
                                          </m:r>
                                          <m:r>
                                            <a:rPr>
                                              <a:latin typeface="Cambria Math" panose="02040503050406030204" pitchFamily="18" charset="0"/>
                                            </a:rPr>
                                            <m:t>𝑡</m:t>
                                          </m:r>
                                        </m:e>
                                      </m:d>
                                    </m:e>
                                  </m:mr>
                                </m:m>
                              </m:oMath>
                            </m:oMathPara>
                          </a14:m>
                          <a:endParaRPr/>
                        </a:p>
                      </a:txBody>
                      <a:tcPr/>
                    </a:tc>
                    <a:extLst>
                      <a:ext uri="{0D108BD9-81ED-4DB2-BD59-A6C34878D82A}">
                        <a16:rowId xmlns:a16="http://schemas.microsoft.com/office/drawing/2014/main" val="10000"/>
                      </a:ext>
                    </a:extLst>
                  </a:tr>
                  <a:tr h="0">
                    <a:tc>
                      <a:txBody>
                        <a:bodyPr/>
                        <a:lstStyle/>
                        <a:p>
                          <a:pPr marL="0" lvl="0" indent="0">
                            <a:buNone/>
                          </a:pPr>
                          <a14:m>
                            <m:oMathPara xmlns:m="http://schemas.openxmlformats.org/officeDocument/2006/math">
                              <m:oMathParaPr>
                                <m:jc m:val="centerGroup"/>
                              </m:oMathParaPr>
                              <m:oMath xmlns:m="http://schemas.openxmlformats.org/officeDocument/2006/math">
                                <m:m>
                                  <m:mPr>
                                    <m:mcs>
                                      <m:mc>
                                        <m:mcPr>
                                          <m:count m:val="1"/>
                                          <m:mcJc m:val="center"/>
                                        </m:mcPr>
                                      </m:mc>
                                    </m:mcs>
                                    <m:ctrlPr>
                                      <a:rPr i="1">
                                        <a:latin typeface="Cambria Math" panose="02040503050406030204" pitchFamily="18" charset="0"/>
                                      </a:rPr>
                                    </m:ctrlPr>
                                  </m:mPr>
                                  <m:mr>
                                    <m:e>
                                      <m:r>
                                        <a:rPr>
                                          <a:latin typeface="Cambria Math" panose="02040503050406030204" pitchFamily="18" charset="0"/>
                                        </a:rPr>
                                        <m:t> </m:t>
                                      </m:r>
                                      <m:r>
                                        <m:rPr>
                                          <m:sty m:val="p"/>
                                        </m:rPr>
                                        <a:rPr>
                                          <a:latin typeface="Cambria Math" panose="02040503050406030204" pitchFamily="18" charset="0"/>
                                        </a:rPr>
                                        <m:t>sec</m:t>
                                      </m:r>
                                      <m:r>
                                        <a:rPr>
                                          <a:latin typeface="Cambria Math" panose="02040503050406030204" pitchFamily="18" charset="0"/>
                                        </a:rPr>
                                        <m:t> </m:t>
                                      </m:r>
                                      <m:r>
                                        <a:rPr>
                                          <a:latin typeface="Cambria Math" panose="02040503050406030204" pitchFamily="18" charset="0"/>
                                        </a:rPr>
                                        <m:t>𝑡</m:t>
                                      </m:r>
                                      <m:r>
                                        <a:rPr>
                                          <a:latin typeface="Cambria Math" panose="02040503050406030204" pitchFamily="18" charset="0"/>
                                        </a:rPr>
                                        <m:t>=</m:t>
                                      </m:r>
                                      <m:f>
                                        <m:fPr>
                                          <m:ctrlPr>
                                            <a:rPr i="1">
                                              <a:latin typeface="Cambria Math" panose="02040503050406030204" pitchFamily="18" charset="0"/>
                                            </a:rPr>
                                          </m:ctrlPr>
                                        </m:fPr>
                                        <m:num>
                                          <m:r>
                                            <a:rPr>
                                              <a:latin typeface="Cambria Math" panose="02040503050406030204" pitchFamily="18" charset="0"/>
                                            </a:rPr>
                                            <m:t>1</m:t>
                                          </m:r>
                                        </m:num>
                                        <m:den>
                                          <m:r>
                                            <a:rPr>
                                              <a:latin typeface="Cambria Math" panose="02040503050406030204" pitchFamily="18" charset="0"/>
                                            </a:rPr>
                                            <m:t>𝑥</m:t>
                                          </m:r>
                                        </m:den>
                                      </m:f>
                                    </m:e>
                                  </m:mr>
                                  <m:mr>
                                    <m:e>
                                      <m:r>
                                        <m:rPr>
                                          <m:sty m:val="p"/>
                                        </m:rPr>
                                        <a:rPr>
                                          <a:latin typeface="Cambria Math" panose="02040503050406030204" pitchFamily="18" charset="0"/>
                                        </a:rPr>
                                        <m:t>sec</m:t>
                                      </m:r>
                                      <m:d>
                                        <m:dPr>
                                          <m:ctrlPr>
                                            <a:rPr i="1">
                                              <a:latin typeface="Cambria Math" panose="02040503050406030204" pitchFamily="18" charset="0"/>
                                            </a:rPr>
                                          </m:ctrlPr>
                                        </m:dPr>
                                        <m:e>
                                          <m:r>
                                            <a:rPr>
                                              <a:latin typeface="Cambria Math" panose="02040503050406030204" pitchFamily="18" charset="0"/>
                                            </a:rPr>
                                            <m:t>−</m:t>
                                          </m:r>
                                          <m:r>
                                            <a:rPr>
                                              <a:latin typeface="Cambria Math" panose="02040503050406030204" pitchFamily="18" charset="0"/>
                                            </a:rPr>
                                            <m:t>𝑡</m:t>
                                          </m:r>
                                        </m:e>
                                      </m:d>
                                      <m:r>
                                        <a:rPr>
                                          <a:latin typeface="Cambria Math" panose="02040503050406030204" pitchFamily="18" charset="0"/>
                                        </a:rPr>
                                        <m:t>=</m:t>
                                      </m:r>
                                      <m:f>
                                        <m:fPr>
                                          <m:ctrlPr>
                                            <a:rPr i="1">
                                              <a:latin typeface="Cambria Math" panose="02040503050406030204" pitchFamily="18" charset="0"/>
                                            </a:rPr>
                                          </m:ctrlPr>
                                        </m:fPr>
                                        <m:num>
                                          <m:r>
                                            <a:rPr>
                                              <a:latin typeface="Cambria Math" panose="02040503050406030204" pitchFamily="18" charset="0"/>
                                            </a:rPr>
                                            <m:t>1</m:t>
                                          </m:r>
                                        </m:num>
                                        <m:den>
                                          <m:r>
                                            <a:rPr>
                                              <a:latin typeface="Cambria Math" panose="02040503050406030204" pitchFamily="18" charset="0"/>
                                            </a:rPr>
                                            <m:t>𝑥</m:t>
                                          </m:r>
                                        </m:den>
                                      </m:f>
                                    </m:e>
                                  </m:mr>
                                  <m:mr>
                                    <m:e>
                                      <m:r>
                                        <a:rPr>
                                          <a:latin typeface="Cambria Math" panose="02040503050406030204" pitchFamily="18" charset="0"/>
                                        </a:rPr>
                                        <m:t> </m:t>
                                      </m:r>
                                      <m:r>
                                        <m:rPr>
                                          <m:sty m:val="p"/>
                                        </m:rPr>
                                        <a:rPr>
                                          <a:latin typeface="Cambria Math" panose="02040503050406030204" pitchFamily="18" charset="0"/>
                                        </a:rPr>
                                        <m:t>sec</m:t>
                                      </m:r>
                                      <m:r>
                                        <a:rPr>
                                          <a:latin typeface="Cambria Math" panose="02040503050406030204" pitchFamily="18" charset="0"/>
                                        </a:rPr>
                                        <m:t> </m:t>
                                      </m:r>
                                      <m:r>
                                        <a:rPr>
                                          <a:latin typeface="Cambria Math" panose="02040503050406030204" pitchFamily="18" charset="0"/>
                                        </a:rPr>
                                        <m:t>𝑡</m:t>
                                      </m:r>
                                      <m:r>
                                        <a:rPr>
                                          <a:latin typeface="Cambria Math" panose="02040503050406030204" pitchFamily="18" charset="0"/>
                                        </a:rPr>
                                        <m:t>=</m:t>
                                      </m:r>
                                      <m:r>
                                        <m:rPr>
                                          <m:sty m:val="p"/>
                                        </m:rPr>
                                        <a:rPr>
                                          <a:latin typeface="Cambria Math" panose="02040503050406030204" pitchFamily="18" charset="0"/>
                                        </a:rPr>
                                        <m:t>sec</m:t>
                                      </m:r>
                                      <m:d>
                                        <m:dPr>
                                          <m:ctrlPr>
                                            <a:rPr i="1">
                                              <a:latin typeface="Cambria Math" panose="02040503050406030204" pitchFamily="18" charset="0"/>
                                            </a:rPr>
                                          </m:ctrlPr>
                                        </m:dPr>
                                        <m:e>
                                          <m:r>
                                            <a:rPr>
                                              <a:latin typeface="Cambria Math" panose="02040503050406030204" pitchFamily="18" charset="0"/>
                                            </a:rPr>
                                            <m:t>−</m:t>
                                          </m:r>
                                          <m:r>
                                            <a:rPr>
                                              <a:latin typeface="Cambria Math" panose="02040503050406030204" pitchFamily="18" charset="0"/>
                                            </a:rPr>
                                            <m:t>𝑡</m:t>
                                          </m:r>
                                        </m:e>
                                      </m:d>
                                    </m:e>
                                  </m:mr>
                                </m:m>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m>
                                  <m:mPr>
                                    <m:mcs>
                                      <m:mc>
                                        <m:mcPr>
                                          <m:count m:val="1"/>
                                          <m:mcJc m:val="center"/>
                                        </m:mcPr>
                                      </m:mc>
                                    </m:mcs>
                                    <m:ctrlPr>
                                      <a:rPr i="1">
                                        <a:latin typeface="Cambria Math" panose="02040503050406030204" pitchFamily="18" charset="0"/>
                                      </a:rPr>
                                    </m:ctrlPr>
                                  </m:mPr>
                                  <m:mr>
                                    <m:e>
                                      <m:r>
                                        <a:rPr>
                                          <a:latin typeface="Cambria Math" panose="02040503050406030204" pitchFamily="18" charset="0"/>
                                        </a:rPr>
                                        <m:t> </m:t>
                                      </m:r>
                                      <m:r>
                                        <m:rPr>
                                          <m:sty m:val="p"/>
                                        </m:rPr>
                                        <a:rPr>
                                          <a:latin typeface="Cambria Math" panose="02040503050406030204" pitchFamily="18" charset="0"/>
                                        </a:rPr>
                                        <m:t>csc</m:t>
                                      </m:r>
                                      <m:r>
                                        <a:rPr>
                                          <a:latin typeface="Cambria Math" panose="02040503050406030204" pitchFamily="18" charset="0"/>
                                        </a:rPr>
                                        <m:t> </m:t>
                                      </m:r>
                                      <m:r>
                                        <a:rPr>
                                          <a:latin typeface="Cambria Math" panose="02040503050406030204" pitchFamily="18" charset="0"/>
                                        </a:rPr>
                                        <m:t>𝑡</m:t>
                                      </m:r>
                                      <m:r>
                                        <a:rPr>
                                          <a:latin typeface="Cambria Math" panose="02040503050406030204" pitchFamily="18" charset="0"/>
                                        </a:rPr>
                                        <m:t>=</m:t>
                                      </m:r>
                                      <m:f>
                                        <m:fPr>
                                          <m:ctrlPr>
                                            <a:rPr i="1">
                                              <a:latin typeface="Cambria Math" panose="02040503050406030204" pitchFamily="18" charset="0"/>
                                            </a:rPr>
                                          </m:ctrlPr>
                                        </m:fPr>
                                        <m:num>
                                          <m:r>
                                            <a:rPr>
                                              <a:latin typeface="Cambria Math" panose="02040503050406030204" pitchFamily="18" charset="0"/>
                                            </a:rPr>
                                            <m:t>1</m:t>
                                          </m:r>
                                        </m:num>
                                        <m:den>
                                          <m:r>
                                            <a:rPr>
                                              <a:latin typeface="Cambria Math" panose="02040503050406030204" pitchFamily="18" charset="0"/>
                                            </a:rPr>
                                            <m:t>𝑦</m:t>
                                          </m:r>
                                        </m:den>
                                      </m:f>
                                    </m:e>
                                  </m:mr>
                                  <m:mr>
                                    <m:e>
                                      <m:r>
                                        <a:rPr>
                                          <a:latin typeface="Cambria Math" panose="02040503050406030204" pitchFamily="18" charset="0"/>
                                        </a:rPr>
                                        <m:t> </m:t>
                                      </m:r>
                                      <m:r>
                                        <m:rPr>
                                          <m:sty m:val="p"/>
                                        </m:rPr>
                                        <a:rPr>
                                          <a:latin typeface="Cambria Math" panose="02040503050406030204" pitchFamily="18" charset="0"/>
                                        </a:rPr>
                                        <m:t>csc</m:t>
                                      </m:r>
                                      <m:d>
                                        <m:dPr>
                                          <m:ctrlPr>
                                            <a:rPr i="1">
                                              <a:latin typeface="Cambria Math" panose="02040503050406030204" pitchFamily="18" charset="0"/>
                                            </a:rPr>
                                          </m:ctrlPr>
                                        </m:dPr>
                                        <m:e>
                                          <m:r>
                                            <a:rPr>
                                              <a:latin typeface="Cambria Math" panose="02040503050406030204" pitchFamily="18" charset="0"/>
                                            </a:rPr>
                                            <m:t>−</m:t>
                                          </m:r>
                                          <m:r>
                                            <a:rPr>
                                              <a:latin typeface="Cambria Math" panose="02040503050406030204" pitchFamily="18" charset="0"/>
                                            </a:rPr>
                                            <m:t>𝑡</m:t>
                                          </m:r>
                                        </m:e>
                                      </m:d>
                                      <m:r>
                                        <a:rPr>
                                          <a:latin typeface="Cambria Math" panose="02040503050406030204" pitchFamily="18" charset="0"/>
                                        </a:rPr>
                                        <m:t>=</m:t>
                                      </m:r>
                                      <m:f>
                                        <m:fPr>
                                          <m:ctrlPr>
                                            <a:rPr i="1">
                                              <a:latin typeface="Cambria Math" panose="02040503050406030204" pitchFamily="18" charset="0"/>
                                            </a:rPr>
                                          </m:ctrlPr>
                                        </m:fPr>
                                        <m:num>
                                          <m:r>
                                            <a:rPr>
                                              <a:latin typeface="Cambria Math" panose="02040503050406030204" pitchFamily="18" charset="0"/>
                                            </a:rPr>
                                            <m:t>1</m:t>
                                          </m:r>
                                        </m:num>
                                        <m:den>
                                          <m:r>
                                            <a:rPr>
                                              <a:latin typeface="Cambria Math" panose="02040503050406030204" pitchFamily="18" charset="0"/>
                                            </a:rPr>
                                            <m:t>−</m:t>
                                          </m:r>
                                          <m:r>
                                            <a:rPr>
                                              <a:latin typeface="Cambria Math" panose="02040503050406030204" pitchFamily="18" charset="0"/>
                                            </a:rPr>
                                            <m:t>𝑦</m:t>
                                          </m:r>
                                        </m:den>
                                      </m:f>
                                    </m:e>
                                  </m:mr>
                                  <m:mr>
                                    <m:e>
                                      <m:r>
                                        <a:rPr>
                                          <a:latin typeface="Cambria Math" panose="02040503050406030204" pitchFamily="18" charset="0"/>
                                        </a:rPr>
                                        <m:t> </m:t>
                                      </m:r>
                                      <m:r>
                                        <m:rPr>
                                          <m:sty m:val="p"/>
                                        </m:rPr>
                                        <a:rPr>
                                          <a:latin typeface="Cambria Math" panose="02040503050406030204" pitchFamily="18" charset="0"/>
                                        </a:rPr>
                                        <m:t>csc</m:t>
                                      </m:r>
                                      <m:r>
                                        <a:rPr>
                                          <a:latin typeface="Cambria Math" panose="02040503050406030204" pitchFamily="18" charset="0"/>
                                        </a:rPr>
                                        <m:t> </m:t>
                                      </m:r>
                                      <m:r>
                                        <a:rPr>
                                          <a:latin typeface="Cambria Math" panose="02040503050406030204" pitchFamily="18" charset="0"/>
                                        </a:rPr>
                                        <m:t>𝑡</m:t>
                                      </m:r>
                                      <m:r>
                                        <a:rPr>
                                          <a:latin typeface="Cambria Math" panose="02040503050406030204" pitchFamily="18" charset="0"/>
                                        </a:rPr>
                                        <m:t>≠</m:t>
                                      </m:r>
                                      <m:r>
                                        <m:rPr>
                                          <m:sty m:val="p"/>
                                        </m:rPr>
                                        <a:rPr>
                                          <a:latin typeface="Cambria Math" panose="02040503050406030204" pitchFamily="18" charset="0"/>
                                        </a:rPr>
                                        <m:t>csc</m:t>
                                      </m:r>
                                      <m:d>
                                        <m:dPr>
                                          <m:ctrlPr>
                                            <a:rPr i="1">
                                              <a:latin typeface="Cambria Math" panose="02040503050406030204" pitchFamily="18" charset="0"/>
                                            </a:rPr>
                                          </m:ctrlPr>
                                        </m:dPr>
                                        <m:e>
                                          <m:r>
                                            <a:rPr>
                                              <a:latin typeface="Cambria Math" panose="02040503050406030204" pitchFamily="18" charset="0"/>
                                            </a:rPr>
                                            <m:t>−</m:t>
                                          </m:r>
                                          <m:r>
                                            <a:rPr>
                                              <a:latin typeface="Cambria Math" panose="02040503050406030204" pitchFamily="18" charset="0"/>
                                            </a:rPr>
                                            <m:t>𝑡</m:t>
                                          </m:r>
                                        </m:e>
                                      </m:d>
                                    </m:e>
                                  </m:mr>
                                </m:m>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m>
                                  <m:mPr>
                                    <m:mcs>
                                      <m:mc>
                                        <m:mcPr>
                                          <m:count m:val="1"/>
                                          <m:mcJc m:val="center"/>
                                        </m:mcPr>
                                      </m:mc>
                                    </m:mcs>
                                    <m:ctrlPr>
                                      <a:rPr i="1">
                                        <a:latin typeface="Cambria Math" panose="02040503050406030204" pitchFamily="18" charset="0"/>
                                      </a:rPr>
                                    </m:ctrlPr>
                                  </m:mPr>
                                  <m:mr>
                                    <m:e>
                                      <m:r>
                                        <a:rPr>
                                          <a:latin typeface="Cambria Math" panose="02040503050406030204" pitchFamily="18" charset="0"/>
                                        </a:rPr>
                                        <m:t> </m:t>
                                      </m:r>
                                      <m:r>
                                        <m:rPr>
                                          <m:sty m:val="p"/>
                                        </m:rPr>
                                        <a:rPr>
                                          <a:latin typeface="Cambria Math" panose="02040503050406030204" pitchFamily="18" charset="0"/>
                                        </a:rPr>
                                        <m:t>cot</m:t>
                                      </m:r>
                                      <m:r>
                                        <a:rPr>
                                          <a:latin typeface="Cambria Math" panose="02040503050406030204" pitchFamily="18" charset="0"/>
                                        </a:rPr>
                                        <m:t> </m:t>
                                      </m:r>
                                      <m:r>
                                        <a:rPr>
                                          <a:latin typeface="Cambria Math" panose="02040503050406030204" pitchFamily="18" charset="0"/>
                                        </a:rPr>
                                        <m:t>𝑡</m:t>
                                      </m:r>
                                      <m:r>
                                        <a:rPr>
                                          <a:latin typeface="Cambria Math" panose="02040503050406030204" pitchFamily="18" charset="0"/>
                                        </a:rPr>
                                        <m:t>=</m:t>
                                      </m:r>
                                      <m:f>
                                        <m:fPr>
                                          <m:ctrlPr>
                                            <a:rPr i="1">
                                              <a:latin typeface="Cambria Math" panose="02040503050406030204" pitchFamily="18" charset="0"/>
                                            </a:rPr>
                                          </m:ctrlPr>
                                        </m:fPr>
                                        <m:num>
                                          <m:r>
                                            <a:rPr>
                                              <a:latin typeface="Cambria Math" panose="02040503050406030204" pitchFamily="18" charset="0"/>
                                            </a:rPr>
                                            <m:t>𝑥</m:t>
                                          </m:r>
                                        </m:num>
                                        <m:den>
                                          <m:r>
                                            <a:rPr>
                                              <a:latin typeface="Cambria Math" panose="02040503050406030204" pitchFamily="18" charset="0"/>
                                            </a:rPr>
                                            <m:t>𝑦</m:t>
                                          </m:r>
                                        </m:den>
                                      </m:f>
                                    </m:e>
                                  </m:mr>
                                  <m:mr>
                                    <m:e>
                                      <m:r>
                                        <a:rPr>
                                          <a:latin typeface="Cambria Math" panose="02040503050406030204" pitchFamily="18" charset="0"/>
                                        </a:rPr>
                                        <m:t> </m:t>
                                      </m:r>
                                      <m:r>
                                        <m:rPr>
                                          <m:sty m:val="p"/>
                                        </m:rPr>
                                        <a:rPr>
                                          <a:latin typeface="Cambria Math" panose="02040503050406030204" pitchFamily="18" charset="0"/>
                                        </a:rPr>
                                        <m:t>cot</m:t>
                                      </m:r>
                                      <m:d>
                                        <m:dPr>
                                          <m:ctrlPr>
                                            <a:rPr i="1">
                                              <a:latin typeface="Cambria Math" panose="02040503050406030204" pitchFamily="18" charset="0"/>
                                            </a:rPr>
                                          </m:ctrlPr>
                                        </m:dPr>
                                        <m:e>
                                          <m:r>
                                            <a:rPr>
                                              <a:latin typeface="Cambria Math" panose="02040503050406030204" pitchFamily="18" charset="0"/>
                                            </a:rPr>
                                            <m:t>−</m:t>
                                          </m:r>
                                          <m:r>
                                            <a:rPr>
                                              <a:latin typeface="Cambria Math" panose="02040503050406030204" pitchFamily="18" charset="0"/>
                                            </a:rPr>
                                            <m:t>𝑡</m:t>
                                          </m:r>
                                        </m:e>
                                      </m:d>
                                      <m:r>
                                        <a:rPr>
                                          <a:latin typeface="Cambria Math" panose="02040503050406030204" pitchFamily="18" charset="0"/>
                                        </a:rPr>
                                        <m:t>=</m:t>
                                      </m:r>
                                      <m:f>
                                        <m:fPr>
                                          <m:ctrlPr>
                                            <a:rPr i="1">
                                              <a:latin typeface="Cambria Math" panose="02040503050406030204" pitchFamily="18" charset="0"/>
                                            </a:rPr>
                                          </m:ctrlPr>
                                        </m:fPr>
                                        <m:num>
                                          <m:r>
                                            <a:rPr>
                                              <a:latin typeface="Cambria Math" panose="02040503050406030204" pitchFamily="18" charset="0"/>
                                            </a:rPr>
                                            <m:t>𝑥</m:t>
                                          </m:r>
                                        </m:num>
                                        <m:den>
                                          <m:r>
                                            <a:rPr>
                                              <a:latin typeface="Cambria Math" panose="02040503050406030204" pitchFamily="18" charset="0"/>
                                            </a:rPr>
                                            <m:t>−</m:t>
                                          </m:r>
                                          <m:r>
                                            <a:rPr>
                                              <a:latin typeface="Cambria Math" panose="02040503050406030204" pitchFamily="18" charset="0"/>
                                            </a:rPr>
                                            <m:t>𝑦</m:t>
                                          </m:r>
                                        </m:den>
                                      </m:f>
                                    </m:e>
                                  </m:mr>
                                  <m:mr>
                                    <m:e>
                                      <m:r>
                                        <a:rPr>
                                          <a:latin typeface="Cambria Math" panose="02040503050406030204" pitchFamily="18" charset="0"/>
                                        </a:rPr>
                                        <m:t> </m:t>
                                      </m:r>
                                      <m:r>
                                        <m:rPr>
                                          <m:sty m:val="p"/>
                                        </m:rPr>
                                        <a:rPr>
                                          <a:latin typeface="Cambria Math" panose="02040503050406030204" pitchFamily="18" charset="0"/>
                                        </a:rPr>
                                        <m:t>cot</m:t>
                                      </m:r>
                                      <m:r>
                                        <a:rPr>
                                          <a:latin typeface="Cambria Math" panose="02040503050406030204" pitchFamily="18" charset="0"/>
                                        </a:rPr>
                                        <m:t> </m:t>
                                      </m:r>
                                      <m:r>
                                        <a:rPr>
                                          <a:latin typeface="Cambria Math" panose="02040503050406030204" pitchFamily="18" charset="0"/>
                                        </a:rPr>
                                        <m:t>𝑡</m:t>
                                      </m:r>
                                      <m:r>
                                        <a:rPr>
                                          <a:latin typeface="Cambria Math" panose="02040503050406030204" pitchFamily="18" charset="0"/>
                                        </a:rPr>
                                        <m:t>≠</m:t>
                                      </m:r>
                                      <m:r>
                                        <a:rPr>
                                          <a:latin typeface="Cambria Math" panose="02040503050406030204" pitchFamily="18" charset="0"/>
                                        </a:rPr>
                                        <m:t>𝑐𝑜𝑡</m:t>
                                      </m:r>
                                      <m:d>
                                        <m:dPr>
                                          <m:ctrlPr>
                                            <a:rPr i="1">
                                              <a:latin typeface="Cambria Math" panose="02040503050406030204" pitchFamily="18" charset="0"/>
                                            </a:rPr>
                                          </m:ctrlPr>
                                        </m:dPr>
                                        <m:e>
                                          <m:r>
                                            <a:rPr>
                                              <a:latin typeface="Cambria Math" panose="02040503050406030204" pitchFamily="18" charset="0"/>
                                            </a:rPr>
                                            <m:t>−</m:t>
                                          </m:r>
                                          <m:r>
                                            <a:rPr>
                                              <a:latin typeface="Cambria Math" panose="02040503050406030204" pitchFamily="18" charset="0"/>
                                            </a:rPr>
                                            <m:t>𝑡</m:t>
                                          </m:r>
                                        </m:e>
                                      </m:d>
                                    </m:e>
                                  </m:mr>
                                </m:m>
                              </m:oMath>
                            </m:oMathPara>
                          </a14:m>
                          <a:endParaRPr dirty="0"/>
                        </a:p>
                      </a:txBody>
                      <a:tcPr/>
                    </a:tc>
                    <a:extLst>
                      <a:ext uri="{0D108BD9-81ED-4DB2-BD59-A6C34878D82A}">
                        <a16:rowId xmlns:a16="http://schemas.microsoft.com/office/drawing/2014/main" val="10001"/>
                      </a:ext>
                    </a:extLst>
                  </a:tr>
                </a:tbl>
              </a:graphicData>
            </a:graphic>
          </p:graphicFrame>
        </mc:Choice>
        <mc:Fallback xmlns="">
          <p:pic>
            <p:nvPicPr>
              <p:cNvPr id="6" name="Content Placeholder 5 full-image fallback"/>
              <p:cNvPicPr>
                <a:picLocks noChangeAspect="1"/>
              </p:cNvPicPr>
              <p:nvPr/>
            </p:nvPicPr>
            <p:blipFill>
              <a:blip r:embed="rId2"/>
              <a:stretch>
                <a:fillRect/>
              </a:stretch>
            </p:blipFill>
            <p:spPr>
              <a:xfrm>
                <a:off x="609600" y="952500"/>
                <a:ext cx="10972800" cy="2894965"/>
              </a:xfrm>
              <a:prstGeom prst="rect">
                <a:avLst/>
              </a:prstGeom>
            </p:spPr>
          </p:pic>
        </mc:Fallback>
      </mc:AlternateContent>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8</a:t>
            </a:r>
            <a:r>
              <a:rPr lang="en-US" dirty="0">
                <a:solidFill>
                  <a:srgbClr val="548235"/>
                </a:solidFill>
              </a:rPr>
              <a:t> – Önnur hornaföll </a:t>
            </a:r>
            <a:endParaRPr dirty="0"/>
          </a:p>
        </p:txBody>
      </p:sp>
      <p:pic>
        <p:nvPicPr>
          <p:cNvPr id="3" name="Picture 1" descr="Hringur með horninu t. Punkturinn (12/13, y) er þar sem lokaarmur hornsins sker hringinn."/>
          <p:cNvPicPr>
            <a:picLocks noGrp="1" noChangeAspect="1"/>
          </p:cNvPicPr>
          <p:nvPr/>
        </p:nvPicPr>
        <p:blipFill>
          <a:blip r:embed="rId3"/>
          <a:stretch>
            <a:fillRect/>
          </a:stretch>
        </p:blipFill>
        <p:spPr bwMode="auto">
          <a:xfrm>
            <a:off x="3136900" y="952500"/>
            <a:ext cx="59309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Hringur með horninu t. Punkturinn (12/13, y) er þar sem lokaarmur hornsins sker hringinn.</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9</a:t>
            </a:r>
            <a:r>
              <a:rPr lang="en-US" dirty="0">
                <a:solidFill>
                  <a:srgbClr val="548235"/>
                </a:solidFill>
              </a:rPr>
              <a:t> – Önnur hornaföll </a:t>
            </a:r>
            <a:endParaRPr dirty="0"/>
          </a:p>
        </p:txBody>
      </p:sp>
      <p:pic>
        <p:nvPicPr>
          <p:cNvPr id="3" name="Picture 1" descr="Hringur með horninu t. Punkturinn (1/2, -√3/2) er þar sem lokaarmur hornsins sker hringinn."/>
          <p:cNvPicPr>
            <a:picLocks noGrp="1" noChangeAspect="1"/>
          </p:cNvPicPr>
          <p:nvPr/>
        </p:nvPicPr>
        <p:blipFill>
          <a:blip r:embed="rId3"/>
          <a:stretch>
            <a:fillRect/>
          </a:stretch>
        </p:blipFill>
        <p:spPr bwMode="auto">
          <a:xfrm>
            <a:off x="3136900" y="952500"/>
            <a:ext cx="59309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Hringur með horninu t. Punkturinn (1/2, -√3/2) er þar sem lokaarmur hornsins sker hringinn.</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10</a:t>
            </a:r>
            <a:r>
              <a:rPr lang="en-US" dirty="0">
                <a:solidFill>
                  <a:srgbClr val="548235"/>
                </a:solidFill>
              </a:rPr>
              <a:t> – Önnur hornaföll </a:t>
            </a:r>
            <a:endParaRPr dirty="0"/>
          </a:p>
        </p:txBody>
      </p:sp>
      <p:pic>
        <p:nvPicPr>
          <p:cNvPr id="3" name="Picture 1" descr="Hringur með horninu t. Punkturinn (0, -1) er þar sem lokaarmur hornsins sker hringinn."/>
          <p:cNvPicPr>
            <a:picLocks noGrp="1" noChangeAspect="1"/>
          </p:cNvPicPr>
          <p:nvPr/>
        </p:nvPicPr>
        <p:blipFill>
          <a:blip r:embed="rId3"/>
          <a:stretch>
            <a:fillRect/>
          </a:stretch>
        </p:blipFill>
        <p:spPr bwMode="auto">
          <a:xfrm>
            <a:off x="3302000" y="952500"/>
            <a:ext cx="5588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Hringur með horninu t. Punkturinn (0, -1) er þar sem lokaarmur hornsins sker hringinn.</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dirty="0">
                <a:solidFill>
                  <a:srgbClr val="548235"/>
                </a:solidFill>
              </a:rPr>
              <a:t>5.4 Hornareikningur rétthyrndra þríhyrninga</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pPr marL="0" lvl="0" indent="0">
                  <a:buNone/>
                </a:pPr>
                <a:r>
                  <a:rPr b="1"/>
                  <a:t>Námsmarkmið</a:t>
                </a:r>
              </a:p>
              <a:p>
                <a:pPr lvl="0"/>
                <a:r>
                  <a:t>Nota rétthyrnda þríhyrninga til að reikna gildi hornafalla.</a:t>
                </a:r>
              </a:p>
              <a:p>
                <a:pPr lvl="0"/>
                <a:r>
                  <a:t>Finna fallgildi fyrir </a:t>
                </a:r>
                <a14:m>
                  <m:oMath xmlns:m="http://schemas.openxmlformats.org/officeDocument/2006/math">
                    <m:r>
                      <a:rPr>
                        <a:latin typeface="Cambria Math" panose="02040503050406030204" pitchFamily="18" charset="0"/>
                      </a:rPr>
                      <m:t>30</m:t>
                    </m:r>
                    <m:sSup>
                      <m:sSupPr>
                        <m:ctrlPr>
                          <a:rPr i="1">
                            <a:latin typeface="Cambria Math" panose="02040503050406030204" pitchFamily="18" charset="0"/>
                          </a:rPr>
                        </m:ctrlPr>
                      </m:sSupPr>
                      <m:e>
                        <m:r>
                          <a:rPr>
                            <a:latin typeface="Cambria Math" panose="02040503050406030204" pitchFamily="18" charset="0"/>
                          </a:rPr>
                          <m:t>​</m:t>
                        </m:r>
                      </m:e>
                      <m:sup>
                        <m:r>
                          <a:rPr>
                            <a:latin typeface="Cambria Math" panose="02040503050406030204" pitchFamily="18" charset="0"/>
                          </a:rPr>
                          <m:t>∘</m:t>
                        </m:r>
                      </m:sup>
                    </m:sSup>
                    <m:d>
                      <m:dPr>
                        <m:ctrlPr>
                          <a:rPr i="1">
                            <a:latin typeface="Cambria Math" panose="02040503050406030204" pitchFamily="18" charset="0"/>
                          </a:rPr>
                        </m:ctrlPr>
                      </m:dPr>
                      <m:e>
                        <m:f>
                          <m:fPr>
                            <m:ctrlPr>
                              <a:rPr i="1">
                                <a:latin typeface="Cambria Math" panose="02040503050406030204" pitchFamily="18" charset="0"/>
                              </a:rPr>
                            </m:ctrlPr>
                          </m:fPr>
                          <m:num>
                            <m:r>
                              <a:rPr>
                                <a:latin typeface="Cambria Math" panose="02040503050406030204" pitchFamily="18" charset="0"/>
                              </a:rPr>
                              <m:t>𝜋</m:t>
                            </m:r>
                          </m:num>
                          <m:den>
                            <m:r>
                              <a:rPr>
                                <a:latin typeface="Cambria Math" panose="02040503050406030204" pitchFamily="18" charset="0"/>
                              </a:rPr>
                              <m:t>6</m:t>
                            </m:r>
                          </m:den>
                        </m:f>
                      </m:e>
                    </m:d>
                    <m:r>
                      <a:rPr>
                        <a:latin typeface="Cambria Math" panose="02040503050406030204" pitchFamily="18" charset="0"/>
                      </a:rPr>
                      <m:t>,</m:t>
                    </m:r>
                  </m:oMath>
                </a14:m>
                <a:r>
                  <a:t> </a:t>
                </a:r>
                <a14:m>
                  <m:oMath xmlns:m="http://schemas.openxmlformats.org/officeDocument/2006/math">
                    <m:r>
                      <a:rPr>
                        <a:latin typeface="Cambria Math" panose="02040503050406030204" pitchFamily="18" charset="0"/>
                      </a:rPr>
                      <m:t>45</m:t>
                    </m:r>
                    <m:sSup>
                      <m:sSupPr>
                        <m:ctrlPr>
                          <a:rPr i="1">
                            <a:latin typeface="Cambria Math" panose="02040503050406030204" pitchFamily="18" charset="0"/>
                          </a:rPr>
                        </m:ctrlPr>
                      </m:sSupPr>
                      <m:e>
                        <m:r>
                          <a:rPr>
                            <a:latin typeface="Cambria Math" panose="02040503050406030204" pitchFamily="18" charset="0"/>
                          </a:rPr>
                          <m:t>​</m:t>
                        </m:r>
                      </m:e>
                      <m:sup>
                        <m:r>
                          <a:rPr>
                            <a:latin typeface="Cambria Math" panose="02040503050406030204" pitchFamily="18" charset="0"/>
                          </a:rPr>
                          <m:t>∘</m:t>
                        </m:r>
                      </m:sup>
                    </m:sSup>
                    <m:d>
                      <m:dPr>
                        <m:ctrlPr>
                          <a:rPr i="1">
                            <a:latin typeface="Cambria Math" panose="02040503050406030204" pitchFamily="18" charset="0"/>
                          </a:rPr>
                        </m:ctrlPr>
                      </m:dPr>
                      <m:e>
                        <m:f>
                          <m:fPr>
                            <m:ctrlPr>
                              <a:rPr i="1">
                                <a:latin typeface="Cambria Math" panose="02040503050406030204" pitchFamily="18" charset="0"/>
                              </a:rPr>
                            </m:ctrlPr>
                          </m:fPr>
                          <m:num>
                            <m:r>
                              <a:rPr>
                                <a:latin typeface="Cambria Math" panose="02040503050406030204" pitchFamily="18" charset="0"/>
                              </a:rPr>
                              <m:t>𝜋</m:t>
                            </m:r>
                          </m:num>
                          <m:den>
                            <m:r>
                              <a:rPr>
                                <a:latin typeface="Cambria Math" panose="02040503050406030204" pitchFamily="18" charset="0"/>
                              </a:rPr>
                              <m:t>4</m:t>
                            </m:r>
                          </m:den>
                        </m:f>
                      </m:e>
                    </m:d>
                    <m:r>
                      <a:rPr>
                        <a:latin typeface="Cambria Math" panose="02040503050406030204" pitchFamily="18" charset="0"/>
                      </a:rPr>
                      <m:t>,</m:t>
                    </m:r>
                  </m:oMath>
                </a14:m>
                <a:r>
                  <a:t> og </a:t>
                </a:r>
                <a14:m>
                  <m:oMath xmlns:m="http://schemas.openxmlformats.org/officeDocument/2006/math">
                    <m:r>
                      <a:rPr>
                        <a:latin typeface="Cambria Math" panose="02040503050406030204" pitchFamily="18" charset="0"/>
                      </a:rPr>
                      <m:t>60</m:t>
                    </m:r>
                    <m:sSup>
                      <m:sSupPr>
                        <m:ctrlPr>
                          <a:rPr i="1">
                            <a:latin typeface="Cambria Math" panose="02040503050406030204" pitchFamily="18" charset="0"/>
                          </a:rPr>
                        </m:ctrlPr>
                      </m:sSupPr>
                      <m:e>
                        <m:r>
                          <a:rPr>
                            <a:latin typeface="Cambria Math" panose="02040503050406030204" pitchFamily="18" charset="0"/>
                          </a:rPr>
                          <m:t>​</m:t>
                        </m:r>
                      </m:e>
                      <m:sup>
                        <m:r>
                          <a:rPr>
                            <a:latin typeface="Cambria Math" panose="02040503050406030204" pitchFamily="18" charset="0"/>
                          </a:rPr>
                          <m:t>∘</m:t>
                        </m:r>
                      </m:sup>
                    </m:sSup>
                    <m:d>
                      <m:dPr>
                        <m:ctrlPr>
                          <a:rPr i="1">
                            <a:latin typeface="Cambria Math" panose="02040503050406030204" pitchFamily="18" charset="0"/>
                          </a:rPr>
                        </m:ctrlPr>
                      </m:dPr>
                      <m:e>
                        <m:f>
                          <m:fPr>
                            <m:ctrlPr>
                              <a:rPr i="1">
                                <a:latin typeface="Cambria Math" panose="02040503050406030204" pitchFamily="18" charset="0"/>
                              </a:rPr>
                            </m:ctrlPr>
                          </m:fPr>
                          <m:num>
                            <m:r>
                              <a:rPr>
                                <a:latin typeface="Cambria Math" panose="02040503050406030204" pitchFamily="18" charset="0"/>
                              </a:rPr>
                              <m:t>𝜋</m:t>
                            </m:r>
                          </m:num>
                          <m:den>
                            <m:r>
                              <a:rPr>
                                <a:latin typeface="Cambria Math" panose="02040503050406030204" pitchFamily="18" charset="0"/>
                              </a:rPr>
                              <m:t>3</m:t>
                            </m:r>
                          </m:den>
                        </m:f>
                      </m:e>
                    </m:d>
                    <m:r>
                      <a:rPr>
                        <a:latin typeface="Cambria Math" panose="02040503050406030204" pitchFamily="18" charset="0"/>
                      </a:rPr>
                      <m:t>.</m:t>
                    </m:r>
                  </m:oMath>
                </a14:m>
                <a:r>
                  <a:t> </a:t>
                </a:r>
              </a:p>
              <a:p>
                <a:pPr lvl="0"/>
                <a:r>
                  <a:t>Nota tengsl hornafalla fyllihorna.</a:t>
                </a:r>
              </a:p>
              <a:p>
                <a:pPr lvl="0"/>
                <a:r>
                  <a:t>Nota skilgreiningar hornafalla fyrir hvaða horn sem er.</a:t>
                </a:r>
              </a:p>
              <a:p>
                <a:pPr lvl="0"/>
                <a:r>
                  <a:t>Nota hornareikning rétthyrndra þríhyrninga til að leysa hagnýt verkefni.</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2"/>
                <a:stretch>
                  <a:fillRect l="-1387" t="-1467"/>
                </a:stretch>
              </a:blipFill>
            </p:spPr>
            <p:txBody>
              <a:bodyPr/>
              <a:lstStyle/>
              <a:p>
                <a:r>
                  <a:rPr lang="en-US">
                    <a:noFill/>
                  </a:rPr>
                  <a:t> </a:t>
                </a:r>
              </a:p>
            </p:txBody>
          </p:sp>
        </mc:Fallback>
      </mc:AlternateContent>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1</a:t>
            </a:r>
            <a:r>
              <a:rPr lang="en-US" dirty="0">
                <a:solidFill>
                  <a:srgbClr val="548235"/>
                </a:solidFill>
              </a:rPr>
              <a:t> – Hornareikningur rétthyrndra þríhyrninga</a:t>
            </a:r>
            <a:endParaRPr dirty="0"/>
          </a:p>
        </p:txBody>
      </p:sp>
      <p:pic>
        <p:nvPicPr>
          <p:cNvPr id="3" name="Picture 1" descr="Fjórðungur úr hring með geislann 1 og hornið t. Punkturinn (x,y) er þar sem lokaarmur hornsins sker hringinn."/>
          <p:cNvPicPr>
            <a:picLocks noGrp="1" noChangeAspect="1"/>
          </p:cNvPicPr>
          <p:nvPr/>
        </p:nvPicPr>
        <p:blipFill>
          <a:blip r:embed="rId3"/>
          <a:stretch>
            <a:fillRect/>
          </a:stretch>
        </p:blipFill>
        <p:spPr bwMode="auto">
          <a:xfrm>
            <a:off x="635000" y="952500"/>
            <a:ext cx="109093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Fjórðungur úr hring með geislann 1 og hornið t. Punkturinn (x,y) er þar sem lokaarmur hornsins sker hringinn.</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2</a:t>
            </a:r>
            <a:r>
              <a:rPr lang="en-US" dirty="0">
                <a:solidFill>
                  <a:srgbClr val="548235"/>
                </a:solidFill>
              </a:rPr>
              <a:t> – Hornareikningur rétthyrndra þríhyrninga</a:t>
            </a:r>
            <a:endParaRPr dirty="0"/>
          </a:p>
        </p:txBody>
      </p:sp>
      <p:pic>
        <p:nvPicPr>
          <p:cNvPr id="3" name="Picture 1" descr="A right triangle with hypotenuse, opposite, and adjacent sides labeled."/>
          <p:cNvPicPr>
            <a:picLocks noGrp="1" noChangeAspect="1"/>
          </p:cNvPicPr>
          <p:nvPr/>
        </p:nvPicPr>
        <p:blipFill>
          <a:blip r:embed="rId3"/>
          <a:stretch>
            <a:fillRect/>
          </a:stretch>
        </p:blipFill>
        <p:spPr bwMode="auto">
          <a:xfrm>
            <a:off x="609600" y="1739900"/>
            <a:ext cx="10972800" cy="30861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Hliðar rétthyrnds þríhyrnings miðað við hornið t.</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3</a:t>
            </a:r>
            <a:r>
              <a:rPr lang="en-US" dirty="0">
                <a:solidFill>
                  <a:srgbClr val="548235"/>
                </a:solidFill>
              </a:rPr>
              <a:t> – Hornareikningur rétthyrndra þríhyrninga</a:t>
            </a:r>
            <a:endParaRPr dirty="0"/>
          </a:p>
        </p:txBody>
      </p:sp>
      <p:pic>
        <p:nvPicPr>
          <p:cNvPr id="3" name="Picture 1" descr="Rétthyrndur þríhyrningur með hliðarlengdirnar 8, 15 og 17. Hornið alfa er einnig merkt."/>
          <p:cNvPicPr>
            <a:picLocks noGrp="1" noChangeAspect="1"/>
          </p:cNvPicPr>
          <p:nvPr/>
        </p:nvPicPr>
        <p:blipFill>
          <a:blip r:embed="rId3"/>
          <a:stretch>
            <a:fillRect/>
          </a:stretch>
        </p:blipFill>
        <p:spPr bwMode="auto">
          <a:xfrm>
            <a:off x="609600" y="1168400"/>
            <a:ext cx="10972800" cy="42418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Rétthyrndur þríhyrningur með hliðarlengdirnar 8, 15 og 17. Hornið alfa er einnig merkt.</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4</a:t>
            </a:r>
            <a:r>
              <a:rPr lang="en-US" dirty="0">
                <a:solidFill>
                  <a:srgbClr val="548235"/>
                </a:solidFill>
              </a:rPr>
              <a:t> – Hornareikningur rétthyrndra þríhyrninga</a:t>
            </a:r>
            <a:endParaRPr dirty="0"/>
          </a:p>
        </p:txBody>
      </p:sp>
      <p:pic>
        <p:nvPicPr>
          <p:cNvPr id="3" name="Picture 1" descr="Rétthyrndur þríhyrningur með hliðarlengdirnar 7, 24 og 25. Hornið t er einnig merkt."/>
          <p:cNvPicPr>
            <a:picLocks noGrp="1" noChangeAspect="1"/>
          </p:cNvPicPr>
          <p:nvPr/>
        </p:nvPicPr>
        <p:blipFill>
          <a:blip r:embed="rId3"/>
          <a:stretch>
            <a:fillRect/>
          </a:stretch>
        </p:blipFill>
        <p:spPr bwMode="auto">
          <a:xfrm>
            <a:off x="609600" y="1257300"/>
            <a:ext cx="10972800" cy="40513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Rétthyrndur þríhyrningur með hliðarlengdirnar 7, 24 og 25. Hornið t er einnig merkt.</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5</a:t>
            </a:r>
            <a:r>
              <a:rPr lang="en-US" dirty="0">
                <a:solidFill>
                  <a:srgbClr val="548235"/>
                </a:solidFill>
              </a:rPr>
              <a:t> – Hornareikningur rétthyrndra þríhyrninga</a:t>
            </a:r>
            <a:endParaRPr dirty="0"/>
          </a:p>
        </p:txBody>
      </p:sp>
      <p:pic>
        <p:nvPicPr>
          <p:cNvPr id="3" name="Picture 1" descr="Right triangle with angles alpha and beta. Sides are labeled hypotenuse, adjacent to alpha/opposite to beta, and adjacent to beta/opposite alpha."/>
          <p:cNvPicPr>
            <a:picLocks noGrp="1" noChangeAspect="1"/>
          </p:cNvPicPr>
          <p:nvPr/>
        </p:nvPicPr>
        <p:blipFill>
          <a:blip r:embed="rId3"/>
          <a:stretch>
            <a:fillRect/>
          </a:stretch>
        </p:blipFill>
        <p:spPr bwMode="auto">
          <a:xfrm>
            <a:off x="609600" y="1244600"/>
            <a:ext cx="10972800" cy="40767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Aðlæg hlið annars hornsins er mótlæg hlið hins.</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6</a:t>
            </a:r>
            <a:r>
              <a:rPr lang="en-US" dirty="0">
                <a:solidFill>
                  <a:srgbClr val="548235"/>
                </a:solidFill>
              </a:rPr>
              <a:t> – Hornareikningur rétthyrndra þríhyrninga</a:t>
            </a:r>
            <a:endParaRPr dirty="0"/>
          </a:p>
        </p:txBody>
      </p:sp>
      <p:pic>
        <p:nvPicPr>
          <p:cNvPr id="3" name="Picture 1" descr="Rétthyrndur þríhyrningur með hliðarlengdirnar 3, 4 og 5. Hornið alfa er einnig merkt."/>
          <p:cNvPicPr>
            <a:picLocks noGrp="1" noChangeAspect="1"/>
          </p:cNvPicPr>
          <p:nvPr/>
        </p:nvPicPr>
        <p:blipFill>
          <a:blip r:embed="rId3"/>
          <a:stretch>
            <a:fillRect/>
          </a:stretch>
        </p:blipFill>
        <p:spPr bwMode="auto">
          <a:xfrm>
            <a:off x="609600" y="1460500"/>
            <a:ext cx="10972800" cy="3644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Rétthyrndur þríhyrningur með hliðarlengdirnar 3, 4 og 5. Hornið alfa er einnig merkt.</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7</a:t>
            </a:r>
            <a:r>
              <a:rPr lang="en-US" dirty="0">
                <a:solidFill>
                  <a:srgbClr val="548235"/>
                </a:solidFill>
              </a:rPr>
              <a:t> - Hornareikningur rétthyrndra þríhyrninga</a:t>
            </a:r>
            <a:endParaRPr dirty="0"/>
          </a:p>
        </p:txBody>
      </p:sp>
      <p:pic>
        <p:nvPicPr>
          <p:cNvPr id="3" name="Picture 1" descr="Rétthyrndur þríhyrningur með hliðarlengdirnar 33, 56 og 65. Hornið t er einnig merkt."/>
          <p:cNvPicPr>
            <a:picLocks noGrp="1" noChangeAspect="1"/>
          </p:cNvPicPr>
          <p:nvPr/>
        </p:nvPicPr>
        <p:blipFill>
          <a:blip r:embed="rId3"/>
          <a:stretch>
            <a:fillRect/>
          </a:stretch>
        </p:blipFill>
        <p:spPr bwMode="auto">
          <a:xfrm>
            <a:off x="609600" y="990600"/>
            <a:ext cx="10972800" cy="45974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Rétthyrndur þríhyrningur með hliðarlengdirnar 33, 56 og 65. Hornið t er einnig merkt.</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8</a:t>
            </a:r>
            <a:r>
              <a:rPr lang="en-US" dirty="0">
                <a:solidFill>
                  <a:srgbClr val="548235"/>
                </a:solidFill>
              </a:rPr>
              <a:t> - Hornareikningur rétthyrndra þríhyrninga</a:t>
            </a:r>
            <a:endParaRPr dirty="0"/>
          </a:p>
        </p:txBody>
      </p:sp>
      <p:pic>
        <p:nvPicPr>
          <p:cNvPr id="3" name="Picture 1" descr="Two side by side graphs of circles with inscribed angles. First circle has angle of pi/3 inscribed. Second circle has angle of pi/4 inscribed."/>
          <p:cNvPicPr>
            <a:picLocks noGrp="1" noChangeAspect="1"/>
          </p:cNvPicPr>
          <p:nvPr/>
        </p:nvPicPr>
        <p:blipFill>
          <a:blip r:embed="rId3"/>
          <a:stretch>
            <a:fillRect/>
          </a:stretch>
        </p:blipFill>
        <p:spPr bwMode="auto">
          <a:xfrm>
            <a:off x="609600" y="1193800"/>
            <a:ext cx="10972800" cy="41783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Hliðarlengdir sérstakra þríhyrninga</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9</a:t>
            </a:r>
            <a:r>
              <a:rPr lang="en-US" dirty="0">
                <a:solidFill>
                  <a:srgbClr val="548235"/>
                </a:solidFill>
              </a:rPr>
              <a:t> - Hornareikningur rétthyrndra þríhyrninga</a:t>
            </a:r>
            <a:endParaRPr dirty="0"/>
          </a:p>
        </p:txBody>
      </p:sp>
      <p:pic>
        <p:nvPicPr>
          <p:cNvPr id="3" name="Picture 1" descr="A graph of circle with angle pi/3 inscribed."/>
          <p:cNvPicPr>
            <a:picLocks noGrp="1" noChangeAspect="1"/>
          </p:cNvPicPr>
          <p:nvPr/>
        </p:nvPicPr>
        <p:blipFill>
          <a:blip r:embed="rId3"/>
          <a:stretch>
            <a:fillRect/>
          </a:stretch>
        </p:blipFill>
        <p:spPr bwMode="auto">
          <a:xfrm>
            <a:off x="3035300" y="952500"/>
            <a:ext cx="61214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Sínus af π 3 er jafnt kósínus af π 6 og öfugt.</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10</a:t>
            </a:r>
            <a:r>
              <a:rPr lang="en-US" dirty="0">
                <a:solidFill>
                  <a:srgbClr val="548235"/>
                </a:solidFill>
              </a:rPr>
              <a:t> - Hornareikningur rétthyrndra þríhyrninga</a:t>
            </a:r>
            <a:endParaRPr dirty="0"/>
          </a:p>
        </p:txBody>
      </p:sp>
      <p:pic>
        <p:nvPicPr>
          <p:cNvPr id="3" name="Picture 1" descr="Right triangle with angles alpha and beta. Equivalence between sin alpha and cos beta. Equivalence between sin beta and cos alpha."/>
          <p:cNvPicPr>
            <a:picLocks noGrp="1" noChangeAspect="1"/>
          </p:cNvPicPr>
          <p:nvPr/>
        </p:nvPicPr>
        <p:blipFill>
          <a:blip r:embed="rId3"/>
          <a:stretch>
            <a:fillRect/>
          </a:stretch>
        </p:blipFill>
        <p:spPr bwMode="auto">
          <a:xfrm>
            <a:off x="2362200" y="952500"/>
            <a:ext cx="74676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Samfallsregla sínus og kósínus fyrir fyllihorn</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Tafla 1</a:t>
            </a:r>
            <a:r>
              <a:rPr lang="en-US" dirty="0">
                <a:solidFill>
                  <a:srgbClr val="548235"/>
                </a:solidFill>
              </a:rPr>
              <a:t> - Hornareikningur rétthyrndra þríhyrninga</a:t>
            </a:r>
            <a:endParaRPr dirty="0"/>
          </a:p>
        </p:txBody>
      </p:sp>
      <mc:AlternateContent xmlns:mc="http://schemas.openxmlformats.org/markup-compatibility/2006" xmlns:a14="http://schemas.microsoft.com/office/drawing/2010/main">
        <mc:Choice Requires="a14">
          <p:graphicFrame>
            <p:nvGraphicFramePr>
              <p:cNvPr id="6" name="Content Placeholder 5"/>
              <p:cNvGraphicFramePr>
                <a:graphicFrameLocks noGrp="1"/>
              </p:cNvGraphicFramePr>
              <p:nvPr>
                <p:ph idx="1"/>
              </p:nvPr>
            </p:nvGraphicFramePr>
            <p:xfrm>
              <a:off x="609600" y="952500"/>
              <a:ext cx="10972800" cy="1672590"/>
            </p:xfrm>
            <a:graphic>
              <a:graphicData uri="http://schemas.openxmlformats.org/drawingml/2006/table">
                <a:tbl>
                  <a:tblPr bandRow="1">
                    <a:tableStyleId>{5C22544A-7EE6-4342-B048-85BDC9FD1C3A}</a:tableStyleId>
                  </a:tblPr>
                  <a:tblGrid>
                    <a:gridCol w="5486400">
                      <a:extLst>
                        <a:ext uri="{9D8B030D-6E8A-4147-A177-3AD203B41FA5}">
                          <a16:colId xmlns:a16="http://schemas.microsoft.com/office/drawing/2014/main" val="20000"/>
                        </a:ext>
                      </a:extLst>
                    </a:gridCol>
                    <a:gridCol w="5486400">
                      <a:extLst>
                        <a:ext uri="{9D8B030D-6E8A-4147-A177-3AD203B41FA5}">
                          <a16:colId xmlns:a16="http://schemas.microsoft.com/office/drawing/2014/main" val="20001"/>
                        </a:ext>
                      </a:extLst>
                    </a:gridCol>
                  </a:tblGrid>
                  <a:tr h="0">
                    <a:tc>
                      <a:txBody>
                        <a:bodyPr/>
                        <a:lstStyle/>
                        <a:p>
                          <a:pPr marL="0" lvl="0" indent="0">
                            <a:buNone/>
                          </a:pPr>
                          <a14:m>
                            <m:oMathPara xmlns:m="http://schemas.openxmlformats.org/officeDocument/2006/math">
                              <m:oMathParaPr>
                                <m:jc m:val="center"/>
                              </m:oMathParaPr>
                              <m:oMath xmlns:m="http://schemas.openxmlformats.org/officeDocument/2006/math">
                                <m:r>
                                  <m:rPr>
                                    <m:sty m:val="p"/>
                                  </m:rPr>
                                  <a:rPr>
                                    <a:latin typeface="Cambria Math" panose="02040503050406030204" pitchFamily="18" charset="0"/>
                                  </a:rPr>
                                  <m:t>cos</m:t>
                                </m:r>
                                <m:r>
                                  <a:rPr>
                                    <a:latin typeface="Cambria Math" panose="02040503050406030204" pitchFamily="18" charset="0"/>
                                  </a:rPr>
                                  <m:t> </m:t>
                                </m:r>
                                <m:r>
                                  <a:rPr>
                                    <a:latin typeface="Cambria Math" panose="02040503050406030204" pitchFamily="18" charset="0"/>
                                  </a:rPr>
                                  <m:t>𝑡</m:t>
                                </m:r>
                                <m:r>
                                  <a:rPr>
                                    <a:latin typeface="Cambria Math" panose="02040503050406030204" pitchFamily="18" charset="0"/>
                                  </a:rPr>
                                  <m:t>=</m:t>
                                </m:r>
                                <m:r>
                                  <m:rPr>
                                    <m:sty m:val="p"/>
                                  </m:rPr>
                                  <a:rPr>
                                    <a:latin typeface="Cambria Math" panose="02040503050406030204" pitchFamily="18" charset="0"/>
                                  </a:rPr>
                                  <m:t>sin</m:t>
                                </m:r>
                                <m:d>
                                  <m:dPr>
                                    <m:ctrlPr>
                                      <a:rPr i="1">
                                        <a:latin typeface="Cambria Math" panose="02040503050406030204" pitchFamily="18" charset="0"/>
                                      </a:rPr>
                                    </m:ctrlPr>
                                  </m:dPr>
                                  <m:e>
                                    <m:f>
                                      <m:fPr>
                                        <m:ctrlPr>
                                          <a:rPr i="1">
                                            <a:latin typeface="Cambria Math" panose="02040503050406030204" pitchFamily="18" charset="0"/>
                                          </a:rPr>
                                        </m:ctrlPr>
                                      </m:fPr>
                                      <m:num>
                                        <m:r>
                                          <a:rPr>
                                            <a:latin typeface="Cambria Math" panose="02040503050406030204" pitchFamily="18" charset="0"/>
                                          </a:rPr>
                                          <m:t>𝜋</m:t>
                                        </m:r>
                                      </m:num>
                                      <m:den>
                                        <m:r>
                                          <a:rPr>
                                            <a:latin typeface="Cambria Math" panose="02040503050406030204" pitchFamily="18" charset="0"/>
                                          </a:rPr>
                                          <m:t>2</m:t>
                                        </m:r>
                                      </m:den>
                                    </m:f>
                                    <m:r>
                                      <a:rPr>
                                        <a:latin typeface="Cambria Math" panose="02040503050406030204" pitchFamily="18" charset="0"/>
                                      </a:rPr>
                                      <m:t>−</m:t>
                                    </m:r>
                                    <m:r>
                                      <a:rPr>
                                        <a:latin typeface="Cambria Math" panose="02040503050406030204" pitchFamily="18" charset="0"/>
                                      </a:rPr>
                                      <m:t>𝑡</m:t>
                                    </m:r>
                                  </m:e>
                                </m:d>
                              </m:oMath>
                            </m:oMathPara>
                          </a14:m>
                          <a:endParaRPr/>
                        </a:p>
                      </a:txBody>
                      <a:tcPr/>
                    </a:tc>
                    <a:tc>
                      <a:txBody>
                        <a:bodyPr/>
                        <a:lstStyle/>
                        <a:p>
                          <a:pPr marL="0" lvl="0" indent="0">
                            <a:buNone/>
                          </a:pPr>
                          <a14:m>
                            <m:oMathPara xmlns:m="http://schemas.openxmlformats.org/officeDocument/2006/math">
                              <m:oMathParaPr>
                                <m:jc m:val="center"/>
                              </m:oMathParaPr>
                              <m:oMath xmlns:m="http://schemas.openxmlformats.org/officeDocument/2006/math">
                                <m:r>
                                  <m:rPr>
                                    <m:sty m:val="p"/>
                                  </m:rPr>
                                  <a:rPr>
                                    <a:latin typeface="Cambria Math" panose="02040503050406030204" pitchFamily="18" charset="0"/>
                                  </a:rPr>
                                  <m:t>sin</m:t>
                                </m:r>
                                <m:r>
                                  <a:rPr>
                                    <a:latin typeface="Cambria Math" panose="02040503050406030204" pitchFamily="18" charset="0"/>
                                  </a:rPr>
                                  <m:t> </m:t>
                                </m:r>
                                <m:r>
                                  <a:rPr>
                                    <a:latin typeface="Cambria Math" panose="02040503050406030204" pitchFamily="18" charset="0"/>
                                  </a:rPr>
                                  <m:t>𝑡</m:t>
                                </m:r>
                                <m:r>
                                  <a:rPr>
                                    <a:latin typeface="Cambria Math" panose="02040503050406030204" pitchFamily="18" charset="0"/>
                                  </a:rPr>
                                  <m:t>=</m:t>
                                </m:r>
                                <m:r>
                                  <m:rPr>
                                    <m:sty m:val="p"/>
                                  </m:rPr>
                                  <a:rPr>
                                    <a:latin typeface="Cambria Math" panose="02040503050406030204" pitchFamily="18" charset="0"/>
                                  </a:rPr>
                                  <m:t>cos</m:t>
                                </m:r>
                                <m:d>
                                  <m:dPr>
                                    <m:ctrlPr>
                                      <a:rPr i="1">
                                        <a:latin typeface="Cambria Math" panose="02040503050406030204" pitchFamily="18" charset="0"/>
                                      </a:rPr>
                                    </m:ctrlPr>
                                  </m:dPr>
                                  <m:e>
                                    <m:f>
                                      <m:fPr>
                                        <m:ctrlPr>
                                          <a:rPr i="1">
                                            <a:latin typeface="Cambria Math" panose="02040503050406030204" pitchFamily="18" charset="0"/>
                                          </a:rPr>
                                        </m:ctrlPr>
                                      </m:fPr>
                                      <m:num>
                                        <m:r>
                                          <a:rPr>
                                            <a:latin typeface="Cambria Math" panose="02040503050406030204" pitchFamily="18" charset="0"/>
                                          </a:rPr>
                                          <m:t>𝜋</m:t>
                                        </m:r>
                                      </m:num>
                                      <m:den>
                                        <m:r>
                                          <a:rPr>
                                            <a:latin typeface="Cambria Math" panose="02040503050406030204" pitchFamily="18" charset="0"/>
                                          </a:rPr>
                                          <m:t>2</m:t>
                                        </m:r>
                                      </m:den>
                                    </m:f>
                                    <m:r>
                                      <a:rPr>
                                        <a:latin typeface="Cambria Math" panose="02040503050406030204" pitchFamily="18" charset="0"/>
                                      </a:rPr>
                                      <m:t>−</m:t>
                                    </m:r>
                                    <m:r>
                                      <a:rPr>
                                        <a:latin typeface="Cambria Math" panose="02040503050406030204" pitchFamily="18" charset="0"/>
                                      </a:rPr>
                                      <m:t>𝑡</m:t>
                                    </m:r>
                                  </m:e>
                                </m:d>
                              </m:oMath>
                            </m:oMathPara>
                          </a14:m>
                          <a:endParaRPr/>
                        </a:p>
                      </a:txBody>
                      <a:tcPr/>
                    </a:tc>
                    <a:extLst>
                      <a:ext uri="{0D108BD9-81ED-4DB2-BD59-A6C34878D82A}">
                        <a16:rowId xmlns:a16="http://schemas.microsoft.com/office/drawing/2014/main" val="10000"/>
                      </a:ext>
                    </a:extLst>
                  </a:tr>
                  <a:tr h="0">
                    <a:tc>
                      <a:txBody>
                        <a:bodyPr/>
                        <a:lstStyle/>
                        <a:p>
                          <a:pPr marL="0" lvl="0" indent="0">
                            <a:buNone/>
                          </a:pPr>
                          <a14:m>
                            <m:oMathPara xmlns:m="http://schemas.openxmlformats.org/officeDocument/2006/math">
                              <m:oMathParaPr>
                                <m:jc m:val="center"/>
                              </m:oMathParaPr>
                              <m:oMath xmlns:m="http://schemas.openxmlformats.org/officeDocument/2006/math">
                                <m:r>
                                  <m:rPr>
                                    <m:sty m:val="p"/>
                                  </m:rPr>
                                  <a:rPr>
                                    <a:latin typeface="Cambria Math" panose="02040503050406030204" pitchFamily="18" charset="0"/>
                                  </a:rPr>
                                  <m:t>tan</m:t>
                                </m:r>
                                <m:r>
                                  <a:rPr>
                                    <a:latin typeface="Cambria Math" panose="02040503050406030204" pitchFamily="18" charset="0"/>
                                  </a:rPr>
                                  <m:t> </m:t>
                                </m:r>
                                <m:r>
                                  <a:rPr>
                                    <a:latin typeface="Cambria Math" panose="02040503050406030204" pitchFamily="18" charset="0"/>
                                  </a:rPr>
                                  <m:t>𝑡</m:t>
                                </m:r>
                                <m:r>
                                  <a:rPr>
                                    <a:latin typeface="Cambria Math" panose="02040503050406030204" pitchFamily="18" charset="0"/>
                                  </a:rPr>
                                  <m:t>=</m:t>
                                </m:r>
                                <m:r>
                                  <m:rPr>
                                    <m:sty m:val="p"/>
                                  </m:rPr>
                                  <a:rPr>
                                    <a:latin typeface="Cambria Math" panose="02040503050406030204" pitchFamily="18" charset="0"/>
                                  </a:rPr>
                                  <m:t>cot</m:t>
                                </m:r>
                                <m:d>
                                  <m:dPr>
                                    <m:ctrlPr>
                                      <a:rPr i="1">
                                        <a:latin typeface="Cambria Math" panose="02040503050406030204" pitchFamily="18" charset="0"/>
                                      </a:rPr>
                                    </m:ctrlPr>
                                  </m:dPr>
                                  <m:e>
                                    <m:f>
                                      <m:fPr>
                                        <m:ctrlPr>
                                          <a:rPr i="1">
                                            <a:latin typeface="Cambria Math" panose="02040503050406030204" pitchFamily="18" charset="0"/>
                                          </a:rPr>
                                        </m:ctrlPr>
                                      </m:fPr>
                                      <m:num>
                                        <m:r>
                                          <a:rPr>
                                            <a:latin typeface="Cambria Math" panose="02040503050406030204" pitchFamily="18" charset="0"/>
                                          </a:rPr>
                                          <m:t>𝜋</m:t>
                                        </m:r>
                                      </m:num>
                                      <m:den>
                                        <m:r>
                                          <a:rPr>
                                            <a:latin typeface="Cambria Math" panose="02040503050406030204" pitchFamily="18" charset="0"/>
                                          </a:rPr>
                                          <m:t>2</m:t>
                                        </m:r>
                                      </m:den>
                                    </m:f>
                                    <m:r>
                                      <a:rPr>
                                        <a:latin typeface="Cambria Math" panose="02040503050406030204" pitchFamily="18" charset="0"/>
                                      </a:rPr>
                                      <m:t>−</m:t>
                                    </m:r>
                                    <m:r>
                                      <a:rPr>
                                        <a:latin typeface="Cambria Math" panose="02040503050406030204" pitchFamily="18" charset="0"/>
                                      </a:rPr>
                                      <m:t>𝑡</m:t>
                                    </m:r>
                                  </m:e>
                                </m:d>
                              </m:oMath>
                            </m:oMathPara>
                          </a14:m>
                          <a:endParaRPr/>
                        </a:p>
                      </a:txBody>
                      <a:tcPr/>
                    </a:tc>
                    <a:tc>
                      <a:txBody>
                        <a:bodyPr/>
                        <a:lstStyle/>
                        <a:p>
                          <a:pPr marL="0" lvl="0" indent="0">
                            <a:buNone/>
                          </a:pPr>
                          <a14:m>
                            <m:oMathPara xmlns:m="http://schemas.openxmlformats.org/officeDocument/2006/math">
                              <m:oMathParaPr>
                                <m:jc m:val="center"/>
                              </m:oMathParaPr>
                              <m:oMath xmlns:m="http://schemas.openxmlformats.org/officeDocument/2006/math">
                                <m:r>
                                  <m:rPr>
                                    <m:sty m:val="p"/>
                                  </m:rPr>
                                  <a:rPr>
                                    <a:latin typeface="Cambria Math" panose="02040503050406030204" pitchFamily="18" charset="0"/>
                                  </a:rPr>
                                  <m:t>cot</m:t>
                                </m:r>
                                <m:r>
                                  <a:rPr>
                                    <a:latin typeface="Cambria Math" panose="02040503050406030204" pitchFamily="18" charset="0"/>
                                  </a:rPr>
                                  <m:t> </m:t>
                                </m:r>
                                <m:r>
                                  <a:rPr>
                                    <a:latin typeface="Cambria Math" panose="02040503050406030204" pitchFamily="18" charset="0"/>
                                  </a:rPr>
                                  <m:t>𝑡</m:t>
                                </m:r>
                                <m:r>
                                  <a:rPr>
                                    <a:latin typeface="Cambria Math" panose="02040503050406030204" pitchFamily="18" charset="0"/>
                                  </a:rPr>
                                  <m:t>=</m:t>
                                </m:r>
                                <m:r>
                                  <m:rPr>
                                    <m:sty m:val="p"/>
                                  </m:rPr>
                                  <a:rPr>
                                    <a:latin typeface="Cambria Math" panose="02040503050406030204" pitchFamily="18" charset="0"/>
                                  </a:rPr>
                                  <m:t>tan</m:t>
                                </m:r>
                                <m:d>
                                  <m:dPr>
                                    <m:ctrlPr>
                                      <a:rPr i="1">
                                        <a:latin typeface="Cambria Math" panose="02040503050406030204" pitchFamily="18" charset="0"/>
                                      </a:rPr>
                                    </m:ctrlPr>
                                  </m:dPr>
                                  <m:e>
                                    <m:f>
                                      <m:fPr>
                                        <m:ctrlPr>
                                          <a:rPr i="1">
                                            <a:latin typeface="Cambria Math" panose="02040503050406030204" pitchFamily="18" charset="0"/>
                                          </a:rPr>
                                        </m:ctrlPr>
                                      </m:fPr>
                                      <m:num>
                                        <m:r>
                                          <a:rPr>
                                            <a:latin typeface="Cambria Math" panose="02040503050406030204" pitchFamily="18" charset="0"/>
                                          </a:rPr>
                                          <m:t>𝜋</m:t>
                                        </m:r>
                                      </m:num>
                                      <m:den>
                                        <m:r>
                                          <a:rPr>
                                            <a:latin typeface="Cambria Math" panose="02040503050406030204" pitchFamily="18" charset="0"/>
                                          </a:rPr>
                                          <m:t>2</m:t>
                                        </m:r>
                                      </m:den>
                                    </m:f>
                                    <m:r>
                                      <a:rPr>
                                        <a:latin typeface="Cambria Math" panose="02040503050406030204" pitchFamily="18" charset="0"/>
                                      </a:rPr>
                                      <m:t>−</m:t>
                                    </m:r>
                                    <m:r>
                                      <a:rPr>
                                        <a:latin typeface="Cambria Math" panose="02040503050406030204" pitchFamily="18" charset="0"/>
                                      </a:rPr>
                                      <m:t>𝑡</m:t>
                                    </m:r>
                                  </m:e>
                                </m:d>
                              </m:oMath>
                            </m:oMathPara>
                          </a14:m>
                          <a:endParaRPr/>
                        </a:p>
                      </a:txBody>
                      <a:tcPr/>
                    </a:tc>
                    <a:extLst>
                      <a:ext uri="{0D108BD9-81ED-4DB2-BD59-A6C34878D82A}">
                        <a16:rowId xmlns:a16="http://schemas.microsoft.com/office/drawing/2014/main" val="10001"/>
                      </a:ext>
                    </a:extLst>
                  </a:tr>
                  <a:tr h="0">
                    <a:tc>
                      <a:txBody>
                        <a:bodyPr/>
                        <a:lstStyle/>
                        <a:p>
                          <a:pPr marL="0" lvl="0" indent="0">
                            <a:buNone/>
                          </a:pPr>
                          <a14:m>
                            <m:oMathPara xmlns:m="http://schemas.openxmlformats.org/officeDocument/2006/math">
                              <m:oMathParaPr>
                                <m:jc m:val="center"/>
                              </m:oMathParaPr>
                              <m:oMath xmlns:m="http://schemas.openxmlformats.org/officeDocument/2006/math">
                                <m:r>
                                  <m:rPr>
                                    <m:sty m:val="p"/>
                                  </m:rPr>
                                  <a:rPr>
                                    <a:latin typeface="Cambria Math" panose="02040503050406030204" pitchFamily="18" charset="0"/>
                                  </a:rPr>
                                  <m:t>sec</m:t>
                                </m:r>
                                <m:r>
                                  <a:rPr>
                                    <a:latin typeface="Cambria Math" panose="02040503050406030204" pitchFamily="18" charset="0"/>
                                  </a:rPr>
                                  <m:t> </m:t>
                                </m:r>
                                <m:r>
                                  <a:rPr>
                                    <a:latin typeface="Cambria Math" panose="02040503050406030204" pitchFamily="18" charset="0"/>
                                  </a:rPr>
                                  <m:t>𝑡</m:t>
                                </m:r>
                                <m:r>
                                  <a:rPr>
                                    <a:latin typeface="Cambria Math" panose="02040503050406030204" pitchFamily="18" charset="0"/>
                                  </a:rPr>
                                  <m:t>=</m:t>
                                </m:r>
                                <m:r>
                                  <m:rPr>
                                    <m:sty m:val="p"/>
                                  </m:rPr>
                                  <a:rPr>
                                    <a:latin typeface="Cambria Math" panose="02040503050406030204" pitchFamily="18" charset="0"/>
                                  </a:rPr>
                                  <m:t>csc</m:t>
                                </m:r>
                                <m:d>
                                  <m:dPr>
                                    <m:ctrlPr>
                                      <a:rPr i="1">
                                        <a:latin typeface="Cambria Math" panose="02040503050406030204" pitchFamily="18" charset="0"/>
                                      </a:rPr>
                                    </m:ctrlPr>
                                  </m:dPr>
                                  <m:e>
                                    <m:f>
                                      <m:fPr>
                                        <m:ctrlPr>
                                          <a:rPr i="1">
                                            <a:latin typeface="Cambria Math" panose="02040503050406030204" pitchFamily="18" charset="0"/>
                                          </a:rPr>
                                        </m:ctrlPr>
                                      </m:fPr>
                                      <m:num>
                                        <m:r>
                                          <a:rPr>
                                            <a:latin typeface="Cambria Math" panose="02040503050406030204" pitchFamily="18" charset="0"/>
                                          </a:rPr>
                                          <m:t>𝜋</m:t>
                                        </m:r>
                                      </m:num>
                                      <m:den>
                                        <m:r>
                                          <a:rPr>
                                            <a:latin typeface="Cambria Math" panose="02040503050406030204" pitchFamily="18" charset="0"/>
                                          </a:rPr>
                                          <m:t>2</m:t>
                                        </m:r>
                                      </m:den>
                                    </m:f>
                                    <m:r>
                                      <a:rPr>
                                        <a:latin typeface="Cambria Math" panose="02040503050406030204" pitchFamily="18" charset="0"/>
                                      </a:rPr>
                                      <m:t>−</m:t>
                                    </m:r>
                                    <m:r>
                                      <a:rPr>
                                        <a:latin typeface="Cambria Math" panose="02040503050406030204" pitchFamily="18" charset="0"/>
                                      </a:rPr>
                                      <m:t>𝑡</m:t>
                                    </m:r>
                                  </m:e>
                                </m:d>
                              </m:oMath>
                            </m:oMathPara>
                          </a14:m>
                          <a:endParaRPr/>
                        </a:p>
                      </a:txBody>
                      <a:tcPr/>
                    </a:tc>
                    <a:tc>
                      <a:txBody>
                        <a:bodyPr/>
                        <a:lstStyle/>
                        <a:p>
                          <a:pPr marL="0" lvl="0" indent="0">
                            <a:buNone/>
                          </a:pPr>
                          <a14:m>
                            <m:oMathPara xmlns:m="http://schemas.openxmlformats.org/officeDocument/2006/math">
                              <m:oMathParaPr>
                                <m:jc m:val="center"/>
                              </m:oMathParaPr>
                              <m:oMath xmlns:m="http://schemas.openxmlformats.org/officeDocument/2006/math">
                                <m:r>
                                  <m:rPr>
                                    <m:sty m:val="p"/>
                                  </m:rPr>
                                  <a:rPr>
                                    <a:latin typeface="Cambria Math" panose="02040503050406030204" pitchFamily="18" charset="0"/>
                                  </a:rPr>
                                  <m:t>csc</m:t>
                                </m:r>
                                <m:r>
                                  <a:rPr>
                                    <a:latin typeface="Cambria Math" panose="02040503050406030204" pitchFamily="18" charset="0"/>
                                  </a:rPr>
                                  <m:t> </m:t>
                                </m:r>
                                <m:r>
                                  <a:rPr>
                                    <a:latin typeface="Cambria Math" panose="02040503050406030204" pitchFamily="18" charset="0"/>
                                  </a:rPr>
                                  <m:t>𝑡</m:t>
                                </m:r>
                                <m:r>
                                  <a:rPr>
                                    <a:latin typeface="Cambria Math" panose="02040503050406030204" pitchFamily="18" charset="0"/>
                                  </a:rPr>
                                  <m:t>=</m:t>
                                </m:r>
                                <m:r>
                                  <m:rPr>
                                    <m:sty m:val="p"/>
                                  </m:rPr>
                                  <a:rPr>
                                    <a:latin typeface="Cambria Math" panose="02040503050406030204" pitchFamily="18" charset="0"/>
                                  </a:rPr>
                                  <m:t>sec</m:t>
                                </m:r>
                                <m:d>
                                  <m:dPr>
                                    <m:ctrlPr>
                                      <a:rPr i="1">
                                        <a:latin typeface="Cambria Math" panose="02040503050406030204" pitchFamily="18" charset="0"/>
                                      </a:rPr>
                                    </m:ctrlPr>
                                  </m:dPr>
                                  <m:e>
                                    <m:f>
                                      <m:fPr>
                                        <m:ctrlPr>
                                          <a:rPr i="1">
                                            <a:latin typeface="Cambria Math" panose="02040503050406030204" pitchFamily="18" charset="0"/>
                                          </a:rPr>
                                        </m:ctrlPr>
                                      </m:fPr>
                                      <m:num>
                                        <m:r>
                                          <a:rPr>
                                            <a:latin typeface="Cambria Math" panose="02040503050406030204" pitchFamily="18" charset="0"/>
                                          </a:rPr>
                                          <m:t>𝜋</m:t>
                                        </m:r>
                                      </m:num>
                                      <m:den>
                                        <m:r>
                                          <a:rPr>
                                            <a:latin typeface="Cambria Math" panose="02040503050406030204" pitchFamily="18" charset="0"/>
                                          </a:rPr>
                                          <m:t>2</m:t>
                                        </m:r>
                                      </m:den>
                                    </m:f>
                                    <m:r>
                                      <a:rPr>
                                        <a:latin typeface="Cambria Math" panose="02040503050406030204" pitchFamily="18" charset="0"/>
                                      </a:rPr>
                                      <m:t>−</m:t>
                                    </m:r>
                                    <m:r>
                                      <a:rPr>
                                        <a:latin typeface="Cambria Math" panose="02040503050406030204" pitchFamily="18" charset="0"/>
                                      </a:rPr>
                                      <m:t>𝑡</m:t>
                                    </m:r>
                                  </m:e>
                                </m:d>
                              </m:oMath>
                            </m:oMathPara>
                          </a14:m>
                          <a:endParaRPr dirty="0"/>
                        </a:p>
                      </a:txBody>
                      <a:tcPr/>
                    </a:tc>
                    <a:extLst>
                      <a:ext uri="{0D108BD9-81ED-4DB2-BD59-A6C34878D82A}">
                        <a16:rowId xmlns:a16="http://schemas.microsoft.com/office/drawing/2014/main" val="10002"/>
                      </a:ext>
                    </a:extLst>
                  </a:tr>
                </a:tbl>
              </a:graphicData>
            </a:graphic>
          </p:graphicFrame>
        </mc:Choice>
        <mc:Fallback xmlns="">
          <p:pic>
            <p:nvPicPr>
              <p:cNvPr id="6" name="Content Placeholder 5 full-image fallback"/>
              <p:cNvPicPr>
                <a:picLocks noChangeAspect="1"/>
              </p:cNvPicPr>
              <p:nvPr/>
            </p:nvPicPr>
            <p:blipFill>
              <a:blip r:embed="rId2"/>
              <a:stretch>
                <a:fillRect/>
              </a:stretch>
            </p:blipFill>
            <p:spPr>
              <a:xfrm>
                <a:off x="609600" y="952500"/>
                <a:ext cx="10972800" cy="1672590"/>
              </a:xfrm>
              <a:prstGeom prst="rect">
                <a:avLst/>
              </a:prstGeom>
            </p:spPr>
          </p:pic>
        </mc:Fallback>
      </mc:AlternateContent>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11</a:t>
            </a:r>
            <a:r>
              <a:rPr lang="en-US" dirty="0">
                <a:solidFill>
                  <a:srgbClr val="548235"/>
                </a:solidFill>
              </a:rPr>
              <a:t> - Hornareikningur rétthyrndra þríhyrninga</a:t>
            </a:r>
            <a:endParaRPr dirty="0"/>
          </a:p>
        </p:txBody>
      </p:sp>
      <p:pic>
        <p:nvPicPr>
          <p:cNvPr id="3" name="Picture 1" descr="Rétthyrndur þríhyrningur með hliðarnar a, c og 7. Hornið 30 gráður er einnig merkt."/>
          <p:cNvPicPr>
            <a:picLocks noGrp="1" noChangeAspect="1"/>
          </p:cNvPicPr>
          <p:nvPr/>
        </p:nvPicPr>
        <p:blipFill>
          <a:blip r:embed="rId3"/>
          <a:stretch>
            <a:fillRect/>
          </a:stretch>
        </p:blipFill>
        <p:spPr bwMode="auto">
          <a:xfrm>
            <a:off x="1562100" y="952500"/>
            <a:ext cx="90805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Rétthyrndur þríhyrningur með hliðarnar a, c og 7. Hornið 30 gráður er einnig merkt.</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12</a:t>
            </a:r>
            <a:r>
              <a:rPr lang="en-US" dirty="0">
                <a:solidFill>
                  <a:srgbClr val="548235"/>
                </a:solidFill>
              </a:rPr>
              <a:t> - Hornareikningur rétthyrndra þríhyrninga</a:t>
            </a:r>
            <a:endParaRPr dirty="0"/>
          </a:p>
        </p:txBody>
      </p:sp>
      <p:pic>
        <p:nvPicPr>
          <p:cNvPr id="3" name="Picture 1" descr="Mynd af fjarskiptamastri þar sem línustrik liggja frá toppi og undirstöðu mastursins að punkti á jörðinni nokkru frá því. Línurnar tvær og mastrið mynda rétthyrndan þríhyrning. Hornið við topp mastursins er lægðarhornið. Hornið á jörðinni nokkru frá mastrinu er hæðarhornið."/>
          <p:cNvPicPr>
            <a:picLocks noGrp="1" noChangeAspect="1"/>
          </p:cNvPicPr>
          <p:nvPr/>
        </p:nvPicPr>
        <p:blipFill>
          <a:blip r:embed="rId3"/>
          <a:stretch>
            <a:fillRect/>
          </a:stretch>
        </p:blipFill>
        <p:spPr bwMode="auto">
          <a:xfrm>
            <a:off x="1663700" y="952500"/>
            <a:ext cx="88646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Mynd af fjarskiptamastri þar sem línustrik liggja frá toppi og undirstöðu mastursins að punkti á jörðinni nokkru frá því. Línurnar tvær og mastrið mynda rétthyrndan þríhyrning. Hornið við topp mastursins er lægðarhornið. Hornið á jörðinni nokkru frá mastrinu er hæðarhornið.</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13</a:t>
            </a:r>
            <a:r>
              <a:rPr lang="en-US" dirty="0">
                <a:solidFill>
                  <a:srgbClr val="548235"/>
                </a:solidFill>
              </a:rPr>
              <a:t> - Hornareikningur rétthyrndra þríhyrninga</a:t>
            </a:r>
            <a:endParaRPr dirty="0"/>
          </a:p>
        </p:txBody>
      </p:sp>
      <p:pic>
        <p:nvPicPr>
          <p:cNvPr id="3" name="Picture 1" descr="Hæðarhornið að tré frá athugunarstað er 57 gráður. Athugunarstaðurinn er 30 fet frá trénu."/>
          <p:cNvPicPr>
            <a:picLocks noGrp="1" noChangeAspect="1"/>
          </p:cNvPicPr>
          <p:nvPr/>
        </p:nvPicPr>
        <p:blipFill>
          <a:blip r:embed="rId3"/>
          <a:stretch>
            <a:fillRect/>
          </a:stretch>
        </p:blipFill>
        <p:spPr bwMode="auto">
          <a:xfrm>
            <a:off x="1409700" y="952500"/>
            <a:ext cx="93853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Hæðarhornið að tré frá athugunarstað er 57 gráður. Athugunarstaðurinn er 30 fet frá trénu.</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14</a:t>
            </a:r>
            <a:r>
              <a:rPr lang="en-US" dirty="0">
                <a:solidFill>
                  <a:srgbClr val="548235"/>
                </a:solidFill>
              </a:rPr>
              <a:t> - Hornareikningur rétthyrndra þríhyrninga</a:t>
            </a:r>
            <a:endParaRPr dirty="0"/>
          </a:p>
        </p:txBody>
      </p:sp>
      <p:pic>
        <p:nvPicPr>
          <p:cNvPr id="3" name="Picture 1" descr="Rétthyrndur þríhyrningur með hliðarlengdirnar 4 og 10; hornið A er merkt."/>
          <p:cNvPicPr>
            <a:picLocks noGrp="1" noChangeAspect="1"/>
          </p:cNvPicPr>
          <p:nvPr/>
        </p:nvPicPr>
        <p:blipFill>
          <a:blip r:embed="rId3"/>
          <a:stretch>
            <a:fillRect/>
          </a:stretch>
        </p:blipFill>
        <p:spPr bwMode="auto">
          <a:xfrm>
            <a:off x="1003300" y="952500"/>
            <a:ext cx="101981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Rétthyrndur þríhyrningur með hliðarlengdirnar 4 og 10; hornið A er merkt.</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15</a:t>
            </a:r>
            <a:r>
              <a:rPr lang="en-US" dirty="0">
                <a:solidFill>
                  <a:srgbClr val="548235"/>
                </a:solidFill>
              </a:rPr>
              <a:t> - Hornareikningur rétthyrndra þríhyrninga</a:t>
            </a:r>
            <a:endParaRPr dirty="0"/>
          </a:p>
        </p:txBody>
      </p:sp>
      <p:pic>
        <p:nvPicPr>
          <p:cNvPr id="3" name="Picture 1" descr="Rétthyrndur þríhyrningur með hliðarlengdirnar 10 og 8; hornið A er merkt."/>
          <p:cNvPicPr>
            <a:picLocks noGrp="1" noChangeAspect="1"/>
          </p:cNvPicPr>
          <p:nvPr/>
        </p:nvPicPr>
        <p:blipFill>
          <a:blip r:embed="rId3"/>
          <a:stretch>
            <a:fillRect/>
          </a:stretch>
        </p:blipFill>
        <p:spPr bwMode="auto">
          <a:xfrm>
            <a:off x="4178300" y="952500"/>
            <a:ext cx="38354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Rétthyrndur þríhyrningur með hliðarlengdirnar 10 og 8; hornið A er merkt.</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D73CF-74FD-40C7-933E-A08F14EB12B2}"/>
              </a:ext>
            </a:extLst>
          </p:cNvPr>
          <p:cNvSpPr>
            <a:spLocks noGrp="1"/>
          </p:cNvSpPr>
          <p:nvPr>
            <p:ph type="title"/>
          </p:nvPr>
        </p:nvSpPr>
        <p:spPr/>
        <p:txBody>
          <a:bodyPr/>
          <a:lstStyle/>
          <a:p>
            <a:pPr>
              <a:defRPr>
                <a:solidFill>
                  <a:srgbClr val="548235"/>
                </a:solidFill>
              </a:defRPr>
            </a:pPr>
            <a:r>
              <a:rPr lang="en-US" dirty="0">
                <a:solidFill>
                  <a:srgbClr val="548235"/>
                </a:solidFill>
              </a:rPr>
              <a:t>Notkunarleyfi</a:t>
            </a:r>
          </a:p>
        </p:txBody>
      </p:sp>
      <p:sp>
        <p:nvSpPr>
          <p:cNvPr id="3" name="TextBox 2">
            <a:extLst>
              <a:ext uri="{FF2B5EF4-FFF2-40B4-BE49-F238E27FC236}">
                <a16:creationId xmlns:a16="http://schemas.microsoft.com/office/drawing/2014/main" id="{7D738BEB-9522-1384-03E2-DA18D0218CAD}"/>
              </a:ext>
            </a:extLst>
          </p:cNvPr>
          <p:cNvSpPr txBox="1"/>
          <p:nvPr/>
        </p:nvSpPr>
        <p:spPr>
          <a:xfrm>
            <a:off x="835742" y="1783388"/>
            <a:ext cx="10518058" cy="1643527"/>
          </a:xfrm>
          <a:prstGeom prst="rect">
            <a:avLst/>
          </a:prstGeom>
          <a:noFill/>
        </p:spPr>
        <p:txBody>
          <a:bodyPr wrap="square" rtlCol="0">
            <a:spAutoFit/>
          </a:bodyPr>
          <a:lstStyle/>
          <a:p>
            <a:pPr marR="0" lvl="0" algn="l" defTabSz="914400" rtl="0" eaLnBrk="1" fontAlgn="auto" latinLnBrk="0" hangingPunct="1">
              <a:lnSpc>
                <a:spcPct val="90000"/>
              </a:lnSpc>
              <a:spcBef>
                <a:spcPts val="1000"/>
              </a:spcBef>
              <a:spcAft>
                <a:spcPts val="0"/>
              </a:spcAft>
              <a:buClrTx/>
              <a:buSzTx/>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Þetta ítarefni frá OpenStax er © Rice University og gefið út samkvæmt alþjóðlega CC BY 4.0-notkunarleyfinu. Heimilt er að afrita það eða breyta því, en geta verður OpenStax og Rice University sem rétthafa og tilgreina allar breytingar.</a:t>
            </a:r>
          </a:p>
        </p:txBody>
      </p:sp>
    </p:spTree>
    <p:extLst>
      <p:ext uri="{BB962C8B-B14F-4D97-AF65-F5344CB8AC3E}">
        <p14:creationId xmlns:p14="http://schemas.microsoft.com/office/powerpoint/2010/main" val="636211593"/>
      </p:ext>
    </p:extLst>
  </p:cSld>
  <p:clrMapOvr>
    <a:masterClrMapping/>
  </p:clrMapOvr>
</p:sld>
</file>

<file path=ppt/theme/theme1.xml><?xml version="1.0" encoding="utf-8"?>
<a:theme xmlns:a="http://schemas.openxmlformats.org/drawingml/2006/main" name="Office Theme">
  <a:themeElements>
    <a:clrScheme name="Custom 1">
      <a:dk1>
        <a:srgbClr val="000000"/>
      </a:dk1>
      <a:lt1>
        <a:srgbClr val="FFFFFF"/>
      </a:lt1>
      <a:dk2>
        <a:srgbClr val="44546A"/>
      </a:dk2>
      <a:lt2>
        <a:srgbClr val="E7E6E6"/>
      </a:lt2>
      <a:accent1>
        <a:srgbClr val="609A33"/>
      </a:accent1>
      <a:accent2>
        <a:srgbClr val="DB5935"/>
      </a:accent2>
      <a:accent3>
        <a:srgbClr val="464846"/>
      </a:accent3>
      <a:accent4>
        <a:srgbClr val="EAC322"/>
      </a:accent4>
      <a:accent5>
        <a:srgbClr val="1B1E3F"/>
      </a:accent5>
      <a:accent6>
        <a:srgbClr val="70AD47"/>
      </a:accent6>
      <a:hlink>
        <a:srgbClr val="29749C"/>
      </a:hlink>
      <a:folHlink>
        <a:srgbClr val="9450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TotalTime>
  <Words>4541</Words>
  <Application>Microsoft Macintosh PowerPoint</Application>
  <PresentationFormat>Widescreen</PresentationFormat>
  <Paragraphs>404</Paragraphs>
  <Slides>83</Slides>
  <Notes>70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83</vt:i4>
      </vt:variant>
    </vt:vector>
  </HeadingPairs>
  <TitlesOfParts>
    <vt:vector size="87" baseType="lpstr">
      <vt:lpstr>Arial</vt:lpstr>
      <vt:lpstr>Calibri</vt:lpstr>
      <vt:lpstr>Cambria Math</vt:lpstr>
      <vt:lpstr>Office Theme</vt:lpstr>
      <vt:lpstr>Precalculus 2e</vt:lpstr>
      <vt:lpstr>Chapter outline</vt:lpstr>
      <vt:lpstr>5.1 Angles</vt:lpstr>
      <vt:lpstr>Figure 1 - Angles</vt:lpstr>
      <vt:lpstr>Figure 2 - Angles</vt:lpstr>
      <vt:lpstr>Table 1 - Angles</vt:lpstr>
      <vt:lpstr>Figure 3 - Angles</vt:lpstr>
      <vt:lpstr>Figure 4 - Angles</vt:lpstr>
      <vt:lpstr>Figure 5 - Angles</vt:lpstr>
      <vt:lpstr>Figure 6 - Angles</vt:lpstr>
      <vt:lpstr>Figure 7 - Angles</vt:lpstr>
      <vt:lpstr>Figure 8 - Angles</vt:lpstr>
      <vt:lpstr>Figure 9 - Angles</vt:lpstr>
      <vt:lpstr>Figure 10 - Angles</vt:lpstr>
      <vt:lpstr>Figure 11 - Angles</vt:lpstr>
      <vt:lpstr>Figure 12 - Angles</vt:lpstr>
      <vt:lpstr>Figure 13 - Angles</vt:lpstr>
      <vt:lpstr>Figure 14 - Angles</vt:lpstr>
      <vt:lpstr>Figure 15 - Angles</vt:lpstr>
      <vt:lpstr>Figure 16 - Angles</vt:lpstr>
      <vt:lpstr>Figure 17 - Angles</vt:lpstr>
      <vt:lpstr>Figure 18 - Angles</vt:lpstr>
      <vt:lpstr>Figure 19 - Angles</vt:lpstr>
      <vt:lpstr>Figure 20 - Angles</vt:lpstr>
      <vt:lpstr>Figure 21 - Angles</vt:lpstr>
      <vt:lpstr>Figure 22 - Angles</vt:lpstr>
      <vt:lpstr>Figure 23 - Angles</vt:lpstr>
      <vt:lpstr>Figure 24 - Angles</vt:lpstr>
      <vt:lpstr>Figure 25 - Angles</vt:lpstr>
      <vt:lpstr>Figure 26 - Angles</vt:lpstr>
      <vt:lpstr>5.2 Unit Circle: Sine and Cosine Functions</vt:lpstr>
      <vt:lpstr>Figure 1 - Unit Circle: Sine and Cosine Functions</vt:lpstr>
      <vt:lpstr>Figure 2 - Unit Circle: Sine and Cosine Functions</vt:lpstr>
      <vt:lpstr>Figure 3 - Unit Circle: Sine and Cosine Functions</vt:lpstr>
      <vt:lpstr>Figure 4 - Unit Circle: Sine and Cosine Functions</vt:lpstr>
      <vt:lpstr>Figure 5 - Unit Circle: Sine and Cosine Functions</vt:lpstr>
      <vt:lpstr>Figure 6 - Unit Circle: Sine and Cosine Functions</vt:lpstr>
      <vt:lpstr>Figure 7 - Unit Circle: Sine and Cosine Functions</vt:lpstr>
      <vt:lpstr>Figure 8 - Unit Circle: Sine and Cosine Functions</vt:lpstr>
      <vt:lpstr>Figure 9 - Unit Circle: Sine and Cosine Functions</vt:lpstr>
      <vt:lpstr>Figure 10 - Unit Circle: Sine and Cosine Functions</vt:lpstr>
      <vt:lpstr>Figure 11 - Unit Circle: Sine and Cosine Functions</vt:lpstr>
      <vt:lpstr>Figure 12 - Unit Circle: Sine and Cosine Functions</vt:lpstr>
      <vt:lpstr>Figure 13 - Unit Circle: Sine and Cosine Functions</vt:lpstr>
      <vt:lpstr>Table 1 - Unit Circle: Sine and Cosine Functions</vt:lpstr>
      <vt:lpstr>Figure 14 - Unit Circle: Sine and Cosine Functions</vt:lpstr>
      <vt:lpstr>Figure 15 - Unit Circle: Sine and Cosine Functions</vt:lpstr>
      <vt:lpstr>Figure 16 - Unit Circle: Sine and Cosine Functions</vt:lpstr>
      <vt:lpstr>Figure 17 - Unit Circle: Sine and Cosine Functions</vt:lpstr>
      <vt:lpstr>Figure 18 - Unit Circle: Sine and Cosine Functions</vt:lpstr>
      <vt:lpstr>Figure 19 - Unit Circle: Sine and Cosine Functions</vt:lpstr>
      <vt:lpstr>5.3 The Other Trigonometric Functions (1 of 2)</vt:lpstr>
      <vt:lpstr>5.3 The Other Trigonometric Functions (2 of 2)</vt:lpstr>
      <vt:lpstr>Figure 1 - The Other Trigonometric Functions </vt:lpstr>
      <vt:lpstr>Figure 2 - The Other Trigonometric Functions </vt:lpstr>
      <vt:lpstr>Figure 3 - The Other Trigonometric Functions </vt:lpstr>
      <vt:lpstr>Table 1 - The Other Trigonometric Functions </vt:lpstr>
      <vt:lpstr>Figure 4 - The Other Trigonometric Functions </vt:lpstr>
      <vt:lpstr>Figure 5 - The Other Trigonometric Functions </vt:lpstr>
      <vt:lpstr>Figure 6 - The Other Trigonometric Functions </vt:lpstr>
      <vt:lpstr>Figure 7 - The Other Trigonometric Functions </vt:lpstr>
      <vt:lpstr>Table 2 - The Other Trigonometric Functions </vt:lpstr>
      <vt:lpstr>Figure 8 - The Other Trigonometric Functions </vt:lpstr>
      <vt:lpstr>Figure 9 - The Other Trigonometric Functions </vt:lpstr>
      <vt:lpstr>Figure 10 - The Other Trigonometric Functions </vt:lpstr>
      <vt:lpstr>5.4 Right Triangle Trigonometry</vt:lpstr>
      <vt:lpstr>Figure 1 - Right Triangle Trigonometry</vt:lpstr>
      <vt:lpstr>Figure 2 - Right Triangle Trigonometry</vt:lpstr>
      <vt:lpstr>Figure 3 - Right Triangle Trigonometry</vt:lpstr>
      <vt:lpstr>Figure 4 - Right Triangle Trigonometry</vt:lpstr>
      <vt:lpstr>Figure 5 - Right Triangle Trigonometry</vt:lpstr>
      <vt:lpstr>Figure 6 - Right Triangle Trigonometry</vt:lpstr>
      <vt:lpstr>Figure 7 - Right Triangle Trigonometry</vt:lpstr>
      <vt:lpstr>Figure 8 - Right Triangle Trigonometry</vt:lpstr>
      <vt:lpstr>Figure 9 - Right Triangle Trigonometry</vt:lpstr>
      <vt:lpstr>Figure 10 - Right Triangle Trigonometry</vt:lpstr>
      <vt:lpstr>Table 1 - Right Triangle Trigonometry</vt:lpstr>
      <vt:lpstr>Figure 11 - Right Triangle Trigonometry</vt:lpstr>
      <vt:lpstr>Figure 12 - Right Triangle Trigonometry</vt:lpstr>
      <vt:lpstr>Figure 13 - Right Triangle Trigonometry</vt:lpstr>
      <vt:lpstr>Figure 14 - Right Triangle Trigonometry</vt:lpstr>
      <vt:lpstr>Figure 15 - Right Triangle Trigonometry</vt:lpstr>
      <vt:lpstr>License</vt:lpstr>
    </vt:vector>
  </TitlesOfParts>
  <LinksUpToDate>false</LinksUpToDate>
  <SharedDoc>false</SharedDoc>
  <HyperlinksChanged>false</HyperlinksChanged>
  <AppVersion>16.0000</AppVersion>
</Properties>
</file>

<file path=docProps/app0.xml><?xml version="1.0" encoding="utf-8"?>
<Properties xmlns="http://schemas.openxmlformats.org/officeDocument/2006/extended-properties" xmlns:vt="http://schemas.openxmlformats.org/officeDocument/2006/docPropsVTypes">
  <TotalTime>300</TotalTime>
  <Words>44</Words>
  <Application>Microsoft Macintosh PowerPoint</Application>
  <PresentationFormat>Widescreen</PresentationFormat>
  <Paragraphs>12</Paragraphs>
  <Slides>4</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Arial</vt:lpstr>
      <vt:lpstr>Calibri</vt:lpstr>
      <vt:lpstr>Calibri Light</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Precalculus 2e</dc:title>
  <dc:creator/>
  <cp:keywords/>
  <cp:lastModifiedBy>Colby Powers</cp:lastModifiedBy>
  <cp:revision>3</cp:revision>
  <dcterms:created xsi:type="dcterms:W3CDTF">2025-12-16T18:44:51Z</dcterms:created>
  <dcterms:modified xsi:type="dcterms:W3CDTF">2025-12-16T21:21:54Z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subtitle">
    <vt:lpwstr>Chapter 5 Trigonometric Functions</vt:lpwstr>
  </property>
</Properties>
</file>