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app0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openxmlformats.org/package/2006/relationships/metadata/extended-properties" Target="docProps/app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</p:sldIdLst>
  <p:sldSz cx="12192000" cy="6858000"/>
  <p:notesSz cx="6858000" cy="9144000"/>
  <p:defaultTextStyle>
    <a:defPPr>
      <a:defRPr lang="en-US"/>
    </a:defPPr>
    <a:lvl1pPr marL="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60958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2" autoAdjust="0"/>
    <p:restoredTop sz="94694" autoAdjust="0"/>
  </p:normalViewPr>
  <p:slideViewPr>
    <p:cSldViewPr snapToGrid="0" snapToObjects="1">
      <p:cViewPr varScale="1">
        <p:scale>
          <a:sx n="121" d="100"/>
          <a:sy n="121" d="100"/>
        </p:scale>
        <p:origin x="736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presProps" Target="presProps.xml"/><Relationship Id="rId80" Type="http://schemas.openxmlformats.org/officeDocument/2006/relationships/viewProps" Target="viewProps.xml"/><Relationship Id="rId81" Type="http://schemas.openxmlformats.org/officeDocument/2006/relationships/theme" Target="theme/theme1.xml"/><Relationship Id="rId8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12/16/25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photo of a rainbow colored beam of light stretching across the floor.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sin(x). Local maximum at (pi/2, 1). Local minimum at (3pi/2, -1). Period of 2pi.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side-by-side graph of a unit circle and a graph of sin(x). The two graphs show the equivalence of the coordinates.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cos(x). Local maxima at (0,1) and (2pi, 1). Local minimum at (pi, -1). Period of 2pi.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Side-by-side graphs of sin(x) and cos(x). Graphs show period lengths for both functions, which is 2pi.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sin(x) that shows that sin(x) is an odd function due to the odd symmetry of the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cos(x) that shows that cos(x) is an even function due to the even symmetry of the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three items. The x-axis ranges from 0 to 2pi. The y-axis ranges from -1 to 1. The first item is the graph of sin(x) for one full period. The second is the graph of sin(2x) over two periods. The third is the graph of sin(x/2) for one half of a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four items. The x-axis ranges from -6pi to 6pi. The y-axis ranges from -4 to 4. The first item is the graph of sin(x), which has an amplitude of 1. The second is a graph of 2sin(x), which has amplitude of 2. The third is a graph of 3sin(x), which has an amplitude of 3. The fourth is a graph of 4 sin(x) with an amplitude of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-4sin(x). The function has an amplitude of 4. Local minima at (-3pi/2, -4) and (pi/2, -4). Local maxima at (-pi/2, 4) and (3pi/2, 4). Period of 2pi.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three items. The first item is a graph of sin(x). The second item is a graph of sin(x-pi/4), which is the same as sin(x) except shifted to the right by pi/4. The third item is a graph of sin(x-pi), which is the same as sin(x) except shifted to the right by 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y=Asin(x)+D. Graph shows the midline of the function at y=D.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two items. The first item is a graph of sin(x). The second item is a graph of sin(x)+2, which is the same as sin(x) except shifted up by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y=3sin(2x)+1. The graph has an amplitude of 3. There is a midline at y=1. There is a period of pi. Local maximum at (pi/4, 4) and local minimum at (3pi/4, -2).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-0.5cos(x)+0.5. The graph has an amplitude of 0.5. The graph has a period of 2pi. The graph has a range of [0, 1]. The graph is also reflected about the x-axis from the parent function cos(x).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sin(x)+2. Period of 2pi, amplitude of 1, and range of [1, 3].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3cos(pi/3x-pi/3)-2. Graph has amplitude of 3, period of 6, range of [-5,1].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4sin((pi/5)x-pi/5)+4. Graph has period of 10, amplitude of 4, range of [0,8].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-2sin((pi/2)x). Graph has range of [-2,2], period of 4, and amplitude of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3sin(*(pi/4)x-pi/4). Graph has amplitude of 3, period of 8, and a phase shift of 1 to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-2cos((pi/2)x+pi)+3. Graph shows an amplitude of 2, midline at y=3, and a period of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3sin(x). Graph has period of 2pi, amplitude of 3, and range of [-3,3].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circle lifted 4 feet off the ground. Circle has radius of 3 ft. There is a point P labeled on the circle's circumference.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-3cox(x)+4. Graph has midline at y=4, amplitude of 3, and period of 2pi.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spring with length 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sinusoidal graph with amplitude of 2, range of [-5, -1], period of 4, and midline at y=-3.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a cosine parent function, with amplitude of 3, period of pi, midline at y=-1, and range of [-4,2]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a cosine parent function with an amplitude of 2, period of 5, midline at y=3, and a range of [1,5].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sinusoidal graph with amplitude of 4, period of 10, midline at y=0, and range [-4,4].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cosine parent function, range of function is [-4,4], amplitude of 4, period of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sine parent function. Amplitude 2, period 2, midline y=0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cosine parent function. Amplitude 2, period 2, midline y=1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with a sine parent function. Amplitude 1, period 4 and midline y=0.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y=tangent of x. Asymptotes at -pi over 2 and pi over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43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a modified tangent function, with asymptotes at x=-1 and x=1.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44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a shifted tangent function, with vertical asymptotes at x=-1.5 and x=-0.5.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45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two periods of a modified tangent function, with asymptotes at x=-4 and x=4.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four periods of a modified tangent function, Vertical asymptotes at -3pi/4, -pi/4, pi/4, and 3pi/4.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47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cosine of x and secant of x. Asymptotes for secant of x shown at -3pi/2, -pi/2, pi/2, and 3pi/2.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cosecant of x and sin of x. Five vertical asymptotes shown at multiples of 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49</a:t>
            </a:fld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a modified secant function, which looks like an upward facing prarbola and a downward facing parabola.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50</a:t>
            </a:fld>
            <a:endParaRPr 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f(x) shows two branches separated by vertical asymptotes at x=0, x=3, and x=6. The left branch has a local minimum at (1.5, 5), and the right branch has a local maximum at (4.5, -4).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51</a:t>
            </a:fld>
            <a:endParaRPr 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a cosecant function. There are vertical asymptotes at x=0, x=pi/4, and x=pi/2.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52</a:t>
            </a:fld>
            <a:endParaRPr 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3 periods of a modified cosecant function, with 3 vertical asymptotes, and a dotted sinusoidal function that has local maximums where the cosecant function has local minimums and local minimums where the cosecant function has local maximums.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two periods of a modified cosine function. Range is [-1,3], graphed from x=-4 to x=4.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cotangent of x, with vertical asymptotes at multiples of pi.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55</a:t>
            </a:fld>
            <a:endParaRPr 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two periods of a modified tangent function and a modified cotangent function. Vertical asymptotes at x=-pi/4 and pi/4.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56</a:t>
            </a:fld>
            <a:endParaRPr 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a modified cotangent function. Vertical asymptotes at x=4 and x=12.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57</a:t>
            </a:fld>
            <a:endParaRPr 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showing that variable A is the coefficient of the tangent function and variable B is the coefficient of x, which is within that tangent function.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58</a:t>
            </a:fld>
            <a:endParaRPr 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a modified tangent function, with a vertical asymptote at x=4.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59</a:t>
            </a:fld>
            <a:endParaRPr 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The image presents four distinct graphs, each labeled with a Roman numeral and representing a trigonometric function. Graph I shows the tangent function, y = tan(x), characterized by increasing curves passing through the origin with vertical asymptotes at x = ±π/2. Graph II depicts the cosecant function, y = csc(x), with U-shaped branches opening upwards and downwards, and vertical asymptotes at integer multiples of π, such as x = π. Graph III illustrates the cotangent function, y = cot(x), featuring decreasing curves that cross the x-axis at x = π/2, with vertical asymptotes at integer multiples of π. Graph IV represents the secant function, y = sec(x), also showing U-shaped branches opening upwards and downwards, with vertical asymptotes at odd multiples of π/2, such as x = π/2 and x = 3π/2.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60</a:t>
            </a:fld>
            <a:endParaRPr 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man and the distance he is away from a boat.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61</a:t>
            </a:fld>
            <a:endParaRPr 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chart that says “Trig Functinos”, “Inverse Trig Functions”, “Domain: Measure of an angle”, “Domain: Ratio”, “Range: Ratio”, and “Range: Measure of an angle”.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64</a:t>
            </a:fld>
            <a:endParaRPr 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Two side-by-side graphs. The first graph, graph A, shows half of a period of the function sine of x. The second graph, graph B, shows half a period of the function cosine of x.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65</a:t>
            </a:fld>
            <a:endParaRPr 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one period of tangent of x, from -pi/2 to pi/2.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66</a:t>
            </a:fld>
            <a:endParaRPr 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the functions of sine of x and arc sine of x. There is a dotted line y=x between the two graphs, to show inverse nature of the two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67</a:t>
            </a:fld>
            <a:endParaRPr 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the functions of cosine of x and arc cosine of x. There is a dotted line at y=x to show the inverse nature of the two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68</a:t>
            </a:fld>
            <a:endParaRPr 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 graph of the functions of tangent of x and arc tangent of x. There is a dotted line at y=x to show the inverse nature of the two functions.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69</a:t>
            </a:fld>
            <a:endParaRPr 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right triangle with an angle theta. Adjacent to theta is the side a, opposite theta is the side p, and the hypoteneuse is side 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70</a:t>
            </a:fld>
            <a:endParaRPr 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right triangle with the angle theta. Adjacent to the angle theta is a side with a length of 9 and a hypoteneuse of length 12.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71</a:t>
            </a:fld>
            <a:endParaRPr 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right triangle with the angle theta. Opposite to the angle theta is a side with a length of 6 and a hypoteneuse of length 10.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72</a:t>
            </a:fld>
            <a:endParaRPr 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right triangle with angles theta and pi/2 - theta. Opposite the angle theta and adjacent the angle pi/2-theta is the side a. Adjacent the angle theta and opposite the angle pi/2 - theta is the side b. The hypoteneuse is labeled 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73</a:t>
            </a:fld>
            <a:endParaRPr 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right triangle with an angle theta. Oppostie the angle theta is a side with length 3. Adjacent the angle theta is a side with length 4. The hypoteneuse has angle of length 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74</a:t>
            </a:fld>
            <a:endParaRPr lang="en-US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t>An illustration of a right triangle with angle theta. Adjacent the angle theta is a side with length 4. Opposite the angle theta is a side with length 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="0" i="0" baseline="0">
                <a:solidFill>
                  <a:srgbClr val="70AD47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733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0A79003-2626-1D8F-FE0B-0F12900E5E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828800" y="3924300"/>
            <a:ext cx="8534400" cy="23198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52501"/>
            <a:ext cx="10972800" cy="5173664"/>
          </a:xfr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055687"/>
            <a:ext cx="5384800" cy="50704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A695E3-160A-1182-A08B-49F893982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054101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93863"/>
            <a:ext cx="5386917" cy="443230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054100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693863"/>
            <a:ext cx="5389033" cy="44323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293EA6-65EB-EBFA-B114-8CE108578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C07829-38D8-F49A-78AA-2EAC35A1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124460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609600" y="1011383"/>
            <a:ext cx="10972800" cy="3255818"/>
          </a:xfrm>
        </p:spPr>
        <p:txBody>
          <a:bodyPr/>
          <a:lstStyle>
            <a:lvl5pPr marL="1828800" indent="0">
              <a:buNone/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609600" y="4378037"/>
            <a:ext cx="10972800" cy="162790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5AFEFD2-D28D-C54F-70F8-461EEBE63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>
            <a:lvl1pPr algn="l">
              <a:defRPr sz="2800">
                <a:solidFill>
                  <a:srgbClr val="70AD47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8312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10972800" cy="586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927101"/>
            <a:ext cx="10972800" cy="5199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B1E3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DB593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1"/>
            <a:ext cx="1097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58" r:id="rId11"/>
    <p:sldLayoutId id="2147483659" r:id="rId12"/>
  </p:sldLayoutIdLst>
  <p:hf sldNum="0" hdr="0" ftr="0"/>
  <p:txStyles>
    <p:titleStyle>
      <a:lvl1pPr algn="l" defTabSz="457189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228600" algn="l" defTabSz="457189" rtl="0" eaLnBrk="1" latinLnBrk="0" hangingPunct="1">
        <a:spcBef>
          <a:spcPts val="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189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00320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657509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114697" indent="-457189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ed24e8849438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3_cf9796e9781f.png" 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Relationship Id="rId3" Type="http://schemas.openxmlformats.org/officeDocument/2006/relationships/image" Target="../media/v3_image9_8ba7598494b5.png" 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2.xml" /><Relationship Id="rId3" Type="http://schemas.openxmlformats.org/officeDocument/2006/relationships/image" Target="../media/v3_image16_a84db9720568.png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4.xml" /><Relationship Id="rId3" Type="http://schemas.openxmlformats.org/officeDocument/2006/relationships/image" Target="../media/v3_image18_5e64f32162fc.png" 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1.xml" /><Relationship Id="rId3" Type="http://schemas.openxmlformats.org/officeDocument/2006/relationships/image" Target="../media/v3_image25_4f347c2eb1eb.png" 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8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jp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0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1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2.jp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3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4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5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7.jp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38_d925506d6e5e.png" 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2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3.jp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5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46.jp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47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8.jp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9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0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5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52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53.jp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54.jp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5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6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7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8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2.xml" /><Relationship Id="rId3" Type="http://schemas.openxmlformats.org/officeDocument/2006/relationships/image" Target="../media/v3_image59_e9ce2de1bc8c.png" 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3.xml" /><Relationship Id="rId3" Type="http://schemas.openxmlformats.org/officeDocument/2006/relationships/image" Target="../media/v3_image60_dff1c1e4e9c6.png" 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2.jp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3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4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65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66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67.jp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8.jp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69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70.jpg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7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484188"/>
            <a:ext cx="10363200" cy="1470025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Undirbúningur fyrir stærðfræðigreiningu, 2. útgáfa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2072269"/>
            <a:ext cx="8534400" cy="1752600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 kafli Lotubundin föll</a:t>
            </a:r>
            <a:br/>
            <a:br/>
            <a:endParaRPr/>
          </a:p>
        </p:txBody>
      </p:sp>
      <p:pic>
        <p:nvPicPr>
          <p:cNvPr id="4" name="Cover Image" descr="Cover of the OpenStax textbook titled Precalculus 2e. The title is in large bold orange text set against a blue background, and the OpenStax logo is in white in the top right corner.&#10;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482" y="3298371"/>
            <a:ext cx="2473036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Efnisyfirlit kaflans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189" lvl="0" indent="-457189">
              <a:buAutoNum type="arabicPeriod"/>
            </a:pPr>
            <a:r>
              <a:rPr/>
              <a:t>Gröf sínus- og kósínusfalla</a:t>
            </a:r>
          </a:p>
          <a:p>
            <a:pPr marL="457189" lvl="0" indent="-457189">
              <a:buAutoNum type="arabicPeriod"/>
            </a:pPr>
            <a:r>
              <a:rPr/>
              <a:t>Gröf annarra hornafalla</a:t>
            </a:r>
          </a:p>
          <a:p>
            <a:pPr marL="457189" lvl="0" indent="-457189">
              <a:buAutoNum type="arabicPeriod"/>
            </a:pPr>
            <a:r>
              <a:rPr/>
              <a:t>Andhverf hornaföll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6.1 Gröf sínus- og kósínusfalla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:r>
                  <a:rPr b="1"/>
                  <a:t>Námsmarkmið</a:t>
                </a:r>
              </a:p>
              <a:p>
                <a:pPr lvl="0"/>
                <a:r>
                  <a:t>Teikna gröf afbrigða fallanna  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𝑦</m:t>
                    </m:r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/>
                      <m:t>sin</m:t>
                    </m:r>
                    <m:d>
                      <m:d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t>  og </a:t>
                </a:r>
                <a14:m>
                  <m:oMath xmlns:m="http://schemas.openxmlformats.org/officeDocument/2006/math">
                    <m:r>
                      <a:rPr>
                        <a:latin typeface="Cambria Math" panose="02040503050406030204" pitchFamily="18" charset="0"/>
                      </a:rPr>
                      <m:t>𝑦</m:t>
                    </m:r>
                    <m:r>
                      <a:rPr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/>
                      <m:t>cos</m:t>
                    </m:r>
                    <m:d>
                      <m:dPr>
                        <m:ctrlPr>
                          <a:rPr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t>  .</a:t>
                </a:r>
              </a:p>
              <a:p>
                <a:pPr lvl="0"/>
                <a:r>
                  <a:t>Nota fasahliðranir sínus- og kósínusferla.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7" t="-14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photo of a rainbow colored beam of light stretching across the floo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87700" y="952500"/>
            <a:ext cx="5816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Hægt er að kljúfa ljós í liti vegna bylgjueiginleika þess. (Mynd: „wonderferret“/Flickr)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451384586"/>
                  </p:ext>
                </p:extLst>
              </p:nvPr>
            </p:nvGraphicFramePr>
            <p:xfrm>
              <a:off x="609600" y="952500"/>
              <a:ext cx="10922000" cy="129476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pic>
            <p:nvPicPr>
              <p:cNvPr id="6" name="Content Placeholder 5 full-image fallback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600" y="952500"/>
                <a:ext cx="10922000" cy="1294766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graph of sin(x). Local maximum at (pi/2, 1). Local minimum at (3pi/2, -1). Period of 2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38200" y="952500"/>
            <a:ext cx="10502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Sínusfallið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side-by-side graph of a unit circle and a graph of sin(x). The two graphs show the equivalence of the coordinate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14400" y="952500"/>
            <a:ext cx="10363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Gildi sínusfallsins sett í hnitakerfi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285018587"/>
                  </p:ext>
                </p:extLst>
              </p:nvPr>
            </p:nvGraphicFramePr>
            <p:xfrm>
              <a:off x="609600" y="952500"/>
              <a:ext cx="10922000" cy="1294766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𝐱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5</m:t>
                                    </m:r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𝐜𝐨𝐬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𝐱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oMath>
                            </m:oMathPara>
                          </a14:m>
                          <a:endParaRPr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pic>
            <p:nvPicPr>
              <p:cNvPr id="6" name="Content Placeholder 5 full-image fallback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600" y="952500"/>
                <a:ext cx="10922000" cy="1294766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graph of cos(x). Local maxima at (0,1) and (2pi, 1). Local minimum at (pi, -1). Period of 2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663700"/>
            <a:ext cx="10972800" cy="3238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Kósínusfallið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öf sin(x) og cos(x) hlið við hlið. Gröfin sýna að lota beggja falla er 2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17900" y="952500"/>
            <a:ext cx="5156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Gröf sin(x) og cos(x) hlið við hlið. Gröfin sýna að lota beggja falla er 2pi.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graph of sin(x) that shows that sin(x) is an odd function due to the odd symmetry of the graph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130300"/>
            <a:ext cx="10972800" cy="4305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Oddstæð samhverfa sínusfallsins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graph of cos(x) that shows that cos(x) is an even function due to the even symmetry of the graph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838200" y="952500"/>
            <a:ext cx="10502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Jafnstæð samhverfa kósínusfallsins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þremur ferlum. x-ásinn nær frá 0 til 2pi og y-ásinn frá -1 til 1. Fyrsti ferillinn er graf sin(x) yfir eina heila lotu. Annar er graf sin(2x) yfir tvær lotur. Sá þriðji er graf sin(x/2) yfir hálfa lotu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955800" y="952500"/>
            <a:ext cx="8280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þremur ferlum. x-ásinn nær frá 0 til 2pi og y-ásinn frá -1 til 1. Fyrsti ferillinn er graf sin(x) yfir eina heila lotu. Annar er graf sin(2x) yfir tvær lotur. Sá þriðji er graf sin(x/2) yfir hálfa lotu.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fjórum ferlum. x-ásinn nær frá -6pi til 6pi og y-ásinn frá -4 til 4. Fyrsti ferillinn er graf sin(x) með útslag 1. Annar er graf 2sin(x) með útslag 2. Þriðji er graf 3sin(x) með útslag 3. Sá fjórði er graf 4 sin(x) með útslag 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498600"/>
            <a:ext cx="10972800" cy="3556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fjórum ferlum. x-ásinn nær frá -6pi til 6pi og y-ásinn frá -4 til 4. Fyrsti ferillinn er graf sin(x) með útslag 1. Annar er graf 2sin(x) með útslag 2. Þriðji er graf 3sin(x) með útslag 3. Sá fjórði er graf 4 sin(x) með útslag 4.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-4sin(x). Fallið hefur útslag 4. Staðbundin lággildi eru í (-3pi/2, -4) og (pi/2, -4). Staðbundin hágildi eru í (-pi/2, 4) og (3pi/2, 4). Lotan er 2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40000" y="952500"/>
            <a:ext cx="7112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-4sin(x). Fallið hefur útslag 4. Staðbundin lággildi eru í (-3pi/2, -4) og (pi/2, -4). Staðbundin hágildi eru í (-pi/2, 4) og (3pi/2, 4). Lotan er 2pi.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þremur ferlum. Fyrsti ferillinn er graf sin(x). Annar er graf sin(x-pi/4), sem er graf sin(x) hliðrað til hægri um pi/4. Sá þriðji er graf sin(x-pi), sem er graf sin(x) hliðrað til hægri um 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51000" y="952500"/>
            <a:ext cx="8902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þremur ferlum. Fyrsti ferillinn er graf sin(x). Annar er graf sin(x-pi/4), sem er graf sin(x) hliðrað til hægri um pi/4. Sá þriðji er graf sin(x-pi), sem er graf sin(x) hliðrað til hægri um pi.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y=Asin(x)+D. Grafið sýnir miðlínu fallsins við y=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51000" y="952500"/>
            <a:ext cx="8902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y=Asin(x)+D. Grafið sýnir miðlínu fallsins við y=D.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tveimur ferlum. Fyrsti ferillinn er graf sin(x). Annar er graf sin(x)+2, sem er graf sin(x) hliðrað upp um 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65200" y="952500"/>
            <a:ext cx="10261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tveimur ferlum. Fyrsti ferillinn er graf sin(x). Annar er graf sin(x)+2, sem er graf sin(x) hliðrað upp um 2.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y=3sin(2x)+1. Útslag grafsins er 3, miðlínan er y=1 og lotan er pi. Staðbundið hágildi er í (pi/4, 4) og staðbundið lággildi í (3pi/4, -2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78000" y="952500"/>
            <a:ext cx="8636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y=3sin(2x)+1. Útslag grafsins er 3, miðlínan er y=1 og lotan er pi. Staðbundið hágildi er í (pi/4, 4) og staðbundið lággildi í (3pi/4, -2).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-0.5cos(x)+0.5. Útslag grafsins er 0.5, lotan er 2pi og myndmengið er [0, 1]. Grafið fæst einnig með speglun grunnfallsins cos(x) um x-ásinn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447800"/>
            <a:ext cx="10972800" cy="36703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-0.5cos(x)+0.5. Útslag grafsins er 0.5, lotan er 2pi og myndmengið er [0, 1]. Grafið fæst einnig með speglun grunnfallsins cos(x) um x-ásinn.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16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sin(x)+2. Lotan er 2pi, útslagið 1 og myndmengið [1, 3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333500"/>
            <a:ext cx="10972800" cy="3898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sin(x)+2. Lotan er 2pi, útslagið 1 og myndmengið [1, 3].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17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3cos(pi/3x-pi/3)-2. Útslagið er 3, lotan 6 og myndmengið [-5,1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41600" y="952500"/>
            <a:ext cx="6908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3cos(pi/3x-pi/3)-2. Útslagið er 3, lotan 6 og myndmengið [-5,1].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18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4sin((pi/5)x-pi/5)+4. Lotan er 10, útslagið 4 og myndmengið [0,8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365500" y="952500"/>
            <a:ext cx="5461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4sin((pi/5)x-pi/5)+4. Lotan er 10, útslagið 4 og myndmengið [0,8].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19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-2sin((pi/2)x). Myndmengið er [-2,2], lotan 4 og útslagið 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87500" y="952500"/>
            <a:ext cx="9004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-2sin((pi/2)x). Myndmengið er [-2,2], lotan 4 og útslagið 2.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20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A graph of 3sin(*(pi/4)x-pi/4). Graph has amplitude of 3, period of 8, and a phase shift of 1 to the right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40000" y="952500"/>
            <a:ext cx="7112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Sínusferill sem hefur verið þjappað saman lárétt, teygður lóðrétt og hliðraður lárétt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21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-2cos((pi/2)x+pi)+3. Grafið hefur útslag 2, miðlínu við y=3 og lotu 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14600" y="952500"/>
            <a:ext cx="7162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-2cos((pi/2)x+pi)+3. Grafið hefur útslag 2, miðlínu við y=3 og lotu 4.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22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3sin(x). Lotan er 2pi, útslagið 3 og myndmengið [-3,3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40000" y="952500"/>
            <a:ext cx="7112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3sin(x). Lotan er 2pi, útslagið 3 og myndmengið [-3,3].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23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Mynd af hring sem er 4 fet yfir jörðu. Geisli hringsins er 3 ft. Punkturinn P er merktur á ummál hringsi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311400" y="952500"/>
            <a:ext cx="7569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 af hring sem er 4 fet yfir jörðu. Geisli hringsins er 3 ft. Punkturinn P er merktur á ummál hringsins.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24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-3cos(x)+4. Miðlínan er y=4, útslagið 3 og lotan 2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911600" y="952500"/>
            <a:ext cx="4356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-3cos(x)+4. Miðlínan er y=4, útslagið 3 og lotan 2pi.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25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Mynd af gormi með lengdina y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857500" y="952500"/>
            <a:ext cx="6464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 af gormi með lengdina y.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26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sínuslaga falls með útslag 2, myndmengið [-5, -1], lotulengd 4 og miðlínuna y=-3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98800" y="952500"/>
            <a:ext cx="6007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sínuslaga falls með útslag 2, myndmengið [-5, -1], lotulengd 4 og miðlínuna y=-3.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27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kósínusgrunnfalli, útslag 3, lotulengd pí, miðlínuna y=-1 og myndmengið [-4,2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60800" y="952500"/>
            <a:ext cx="4457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kósínusgrunnfalli, útslag 3, lotulengd pí, miðlínuna y=-1 og myndmengið [-4,2].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28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kósínusgrunnfalli, útslag 2, lotulengd 5, miðlínuna y=3 og myndmengið [1,5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628900" y="952500"/>
            <a:ext cx="6946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kósínusgrunnfalli, útslag 2, lotulengd 5, miðlínuna y=3 og myndmengið [1,5].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29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sínuslaga falls með útslag 4, lotulengd 10, miðlínuna y=0 og myndmengið [-4,4]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70300" y="952500"/>
            <a:ext cx="4851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sínuslaga falls með útslag 4, lotulengd 10, miðlínuna y=0 og myndmengið [-4,4].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30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kósínusgrunnfalli, myndmengið [-4,4], útslag 4 og lotulengd 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11500" y="952500"/>
            <a:ext cx="5969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kósínusgrunnfalli, myndmengið [-4,4], útslag 4 og lotulengd 2.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31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sínusgrunnfalli. Útslag 2, lotulengd 2 og miðlína y=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86000" y="952500"/>
            <a:ext cx="7607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sínusgrunnfalli. Útslag 2, lotulengd 2 og miðlína y=0.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32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kósínusgrunnfalli. Útslag 2, lotulengd 2 og miðlína y=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73300" y="952500"/>
            <a:ext cx="7632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kósínusgrunnfalli. Útslag 2, lotulengd 2 og miðlína y=1.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33</a:t>
            </a:r>
            <a:r>
              <a:rPr lang="en-US" dirty="0">
                <a:solidFill>
                  <a:srgbClr val="548235"/>
                </a:solidFill>
              </a:rPr>
              <a:t> – Gröf sínus- og kósínusfalla</a:t>
            </a:r>
            <a:endParaRPr dirty="0"/>
          </a:p>
        </p:txBody>
      </p:sp>
      <p:pic>
        <p:nvPicPr>
          <p:cNvPr id="3" name="Picture 1" descr="Graf með sínusgrunnfalli. Útslag 1, lotulengd 4 og miðlína y=0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98700" y="952500"/>
            <a:ext cx="7581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með sínusgrunnfalli. Útslag 1, lotulengd 4 og miðlína y=0.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6.2 Gröf annarra hornafalla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Greina graf fallsins  y=tan x.</a:t>
            </a:r>
          </a:p>
          <a:p>
            <a:pPr lvl="0"/>
            <a:r>
              <a:rPr/>
              <a:t>Teikna gröf afbrigða fallsins  y=tan x.</a:t>
            </a:r>
          </a:p>
          <a:p>
            <a:pPr lvl="0"/>
            <a:r>
              <a:rPr/>
              <a:t>Greina gröf fallanna  y=sec x  og  y=csc x.</a:t>
            </a:r>
          </a:p>
          <a:p>
            <a:pPr lvl="0"/>
            <a:r>
              <a:rPr/>
              <a:t>Teikna gröf afbrigða fallanna  y=sec x  og  y=csc x.</a:t>
            </a:r>
          </a:p>
          <a:p>
            <a:pPr lvl="0"/>
            <a:r>
              <a:rPr/>
              <a:t>Greina graf fallsins  y=cot x.</a:t>
            </a:r>
          </a:p>
          <a:p>
            <a:pPr lvl="0"/>
            <a:r>
              <a:rPr/>
              <a:t>Teikna gröf afbrigða fallsins  y=cot x.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1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69293280"/>
                  </p:ext>
                </p:extLst>
              </p:nvPr>
            </p:nvGraphicFramePr>
            <p:xfrm>
              <a:off x="609600" y="952500"/>
              <a:ext cx="10922000" cy="1242632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10922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109220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6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  <m:d>
                                  <m: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óskilgreint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ad>
                                  <m:ra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–1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ad>
                                      <m:radPr>
                                        <m:ctrlPr>
                                          <a:rPr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radPr>
                                      <m:deg/>
                                      <m:e>
                                        <m:r>
                                          <a:rPr>
                                            <a:latin typeface="Cambria Math" panose="02040503050406030204" pitchFamily="18" charset="0"/>
                                          </a:rPr>
                                          <m:t>3</m:t>
                                        </m:r>
                                      </m:e>
                                    </m:rad>
                                  </m:num>
                                  <m:den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ad>
                                  <m:radPr>
                                    <m:ctrlPr>
                                      <a:rPr i="1"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e>
                                </m:rad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óskilgreint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pic>
            <p:nvPicPr>
              <p:cNvPr id="6" name="Content Placeholder 5 full-image fallback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600" y="952500"/>
                <a:ext cx="10922000" cy="1242632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2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715631158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1.55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1.56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 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3.6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14.1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48.1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92.6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pic>
            <p:nvPicPr>
              <p:cNvPr id="6" name="Content Placeholder 5 full-image fallback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600" y="952500"/>
                <a:ext cx="10922000" cy="731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Tafla 3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6" name="Content Placeholder 5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420966893"/>
                  </p:ext>
                </p:extLst>
              </p:nvPr>
            </p:nvGraphicFramePr>
            <p:xfrm>
              <a:off x="609600" y="952500"/>
              <a:ext cx="10922000" cy="731520"/>
            </p:xfrm>
            <a:graphic>
              <a:graphicData uri="http://schemas.openxmlformats.org/drawingml/2006/table">
                <a:tbl>
                  <a:tblPr firstCol="1" bandRow="1">
                    <a:tableStyleId>{5C22544A-7EE6-4342-B048-85BDC9FD1C3A}</a:tableStyleId>
                  </a:tblPr>
                  <a:tblGrid>
                    <a:gridCol w="21844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1844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−1.3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−1.5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−1.55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−1.56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>
                                    <a:latin typeface="Cambria Math" panose="02040503050406030204" pitchFamily="18" charset="0"/>
                                  </a:rPr>
                                  <m:t>tan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 </m:t>
                                </m:r>
                                <m:r>
                                  <a:rPr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−3.6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−14.1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t>−48.1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lvl="0" indent="0">
                            <a:buNone/>
                          </a:pPr>
                          <a:r>
                            <a:rPr dirty="0"/>
                            <a:t>−92.6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pic>
            <p:nvPicPr>
              <p:cNvPr id="6" name="Content Placeholder 5 full-image fallback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9600" y="952500"/>
                <a:ext cx="10922000" cy="7315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y=tangent of x. Asymptotes at -pi over 2 and pi over 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01900" y="952500"/>
            <a:ext cx="7188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tangensfallsins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eins lotubils umbreytts tangensfalls, með aðfellum við x=-1 og x=1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701800" y="952500"/>
            <a:ext cx="8801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eins lotubils umbreytts tangensfalls, með aðfellum við x=-1 og x=1.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eins lotubils hliðraðs tangensfalls, með lóðréttum aðfellum við x=-1.5 og x=-0.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104900"/>
            <a:ext cx="10972800" cy="4343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eins lotubils hliðraðs tangensfalls, með lóðréttum aðfellum við x=-1.5 og x=-0.5.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two periods of a modified tangent function, with asymptotes at x=-4 and x=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63700" y="952500"/>
            <a:ext cx="88646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Teygt tangensfall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fjögurra lotubila umbreytts tangensfalls. Lóðréttar aðfellur eru við -3pi/4, -pi/4, pi/4 og 3pi/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489200" y="952500"/>
            <a:ext cx="7200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fjögurra lotubila umbreytts tangensfalls. Lóðréttar aðfellur eru við -3pi/4, -pi/4, pi/4 og 3pi/4.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cosine of x and secant of x. Asymptotes for secant of x shown at -3pi/2, -pi/2, pi/2, and 3pi/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98800" y="952500"/>
            <a:ext cx="5994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sekansfallsins, f(x)=sec(x)=1/cos(x)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cosecant of x and sin of x. Five vertical asymptotes shown at multiples of 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86100" y="952500"/>
            <a:ext cx="6019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kósekansfallsins, f(x)=csc(x)=1/sin(x)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eins lotubils umbreytts sekansfalls, sem líkist fleygboga sem opnast upp og fleygboga sem opnast niður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81400" y="952500"/>
            <a:ext cx="50292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eins lotubils umbreytts sekansfalls, sem líkist fleygboga sem opnast upp og fleygboga sem opnast niður.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f(x) hefur tvær greinar sem lóðréttar aðfellur við x=0, x=3 og x=6 aðskilja. Vinstri greinin hefur staðbundið lággildi í (1.5, 5) og hægri greinin staðbundið hágildi í (4.5, -4)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27300" y="952500"/>
            <a:ext cx="7137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f(x) hefur tvær greinar sem lóðréttar aðfellur við x=0, x=3 og x=6 aðskilja. Vinstri greinin hefur staðbundið lággildi í (1.5, 5) og hægri greinin staðbundið hágildi í (4.5, -4).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eins lotubils kósekansfalls. Lóðréttar aðfellur eru við x=0, x=pi/4 og x=pi/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445000" y="952500"/>
            <a:ext cx="3314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eins lotubils kósekansfalls. Lóðréttar aðfellur eru við x=0, x=pi/4 og x=pi/2.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3 periods of a modified cosecant function, with 3 vertical asymptotes, and a dotted sinusoidal function that has local maximums where the cosecant function has local minimums and local minimums where the cosecant function has local maximum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86100" y="952500"/>
            <a:ext cx="60198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Umbreytt kósekansfall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tveggja lotubila umbreytts kósínusfalls. Myndmengið er [-1,3] og grafið nær frá x=-4 til x=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111500" y="952500"/>
            <a:ext cx="5969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tveggja lotubila umbreytts kósínusfalls. Myndmengið er [-1,3] og grafið nær frá x=-4 til x=4.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13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cotangent of x, with vertical asymptotes at multiples of p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3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Kótangensfallið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14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tveggja lotubila umbreytts tangensfalls og umbreytts kótangensfalls. Lóðréttar aðfellur eru við x=-pi/4 og pi/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476500" y="952500"/>
            <a:ext cx="7226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tveggja lotubila umbreytts tangensfalls og umbreytts kótangensfalls. Lóðréttar aðfellur eru við x=-pi/4 og pi/4.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15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A graph of one period of a modified cotangent function. Vertical asymptotes at x=4 and x=1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489200" y="952500"/>
            <a:ext cx="72009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Eitt lotubil umbreytts kótangensfalls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16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sem sýnir að breytan A er stuðull tangensfallsins og breytan B er stuðull x innan tangensfallsi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2082800"/>
            <a:ext cx="10972800" cy="24130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sem sýnir að breytan A er stuðull tangensfallsins og breytan B er stuðull x innan tangensfallsins.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17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Graf eins lotubils umbreytts tangensfalls, með lóðréttri aðfellu við x=4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540000" y="952500"/>
            <a:ext cx="7112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Graf eins lotubils umbreytts tangensfalls, með lóðréttri aðfellu við x=4.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18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Myndin sýnir fjögur aðskilin gröf, hvert merkt með rómverskri tölu og táknar hornafall. Graf I sýnir tangensfallið, y = tan(x), með vaxandi ferlum sem liggja um upphafspunktinn og lóðréttar aðfellur við x = ±π/2. Graf II sýnir kósekansfallið, y = csc(x), með U-laga greinum sem opnast upp og niður og lóðréttar aðfellur við heiltölumargfeldi af π, svo sem x = π. Graf III sýnir kótangensfallið, y = cot(x), með minnkandi ferlum sem skera x-ásinn við x = π/2 og lóðréttar aðfellur við heiltölumargfeldi af π. Graf IV sýnir sekansfallið, y = sec(x), einnig með U-laga greinum sem opnast upp og niður og lóðréttar aðfellur við oddatölumargfeldi af π/2, svo sem x = π/2 og x = 3π/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739900"/>
            <a:ext cx="10972800" cy="308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Myndin sýnir fjögur aðskilin gröf, hvert merkt með rómverskri tölu og táknar hornafall. Graf I sýnir tangensfallið, y = tan(x), með vaxandi ferlum sem liggja um upphafspunktinn og lóðréttar aðfellur við x = ±π/2. Graf II sýnir kósekansfallið, y = csc(x), með U-laga greinum sem opnast upp og niður og lóðréttar aðfellur við heiltölumargfeldi af π, svo sem x = π. Graf III sýnir kótangensfallið, y = cot(x), með minnkandi ferlum sem skera x-ásinn við x = π/2 og lóðréttar aðfellur við heiltölumargfeldi af π. Graf IV sýnir sekansfallið, y = sec(x), einnig með U-laga greinum sem opnast upp og niður og lóðréttar aðfellur við oddatölumargfeldi af π/2, svo sem x = π/2 og x = 3π/2.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19</a:t>
            </a:r>
            <a:r>
              <a:rPr lang="en-US" dirty="0">
                <a:solidFill>
                  <a:srgbClr val="548235"/>
                </a:solidFill>
              </a:rPr>
              <a:t> – Gröf annarra hornafalla</a:t>
            </a:r>
            <a:endParaRPr dirty="0"/>
          </a:p>
        </p:txBody>
      </p:sp>
      <p:pic>
        <p:nvPicPr>
          <p:cNvPr id="3" name="Picture 1" descr="Mynd af manni og fjarlægð hans frá báti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222500" y="952500"/>
            <a:ext cx="7734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 af manni og fjarlægð hans frá báti.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6.3 Andhverf hornaföll (1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Skilja og nota andhverf sínus-, kósínus- og tangensföll.</a:t>
            </a:r>
          </a:p>
          <a:p>
            <a:pPr lvl="0"/>
            <a:r>
              <a:rPr/>
              <a:t>Finna nákvæmt gildi segða sem innihalda andhverf sínus-, kósínus- og tangensföll.</a:t>
            </a:r>
          </a:p>
          <a:p>
            <a:pPr lvl="0"/>
            <a:r>
              <a:rPr/>
              <a:t>Nota reiknivél til að reikna gildi andhverfra hornafalla.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marL="0" lvl="0" indent="0">
              <a:buNone/>
              <a:defRPr>
                <a:solidFill>
                  <a:srgbClr val="548235"/>
                </a:solidFill>
              </a:defRPr>
            </a:pPr>
            <a:r>
              <a:rPr>
                <a:solidFill>
                  <a:srgbClr val="548235"/>
                </a:solidFill>
              </a:rPr>
              <a:t>6.3 Andhverf hornaföll (2 af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b="1"/>
              <a:t>Námsmarkmið</a:t>
            </a:r>
          </a:p>
          <a:p>
            <a:pPr lvl="0"/>
            <a:r>
              <a:rPr/>
              <a:t>Finna nákvæm gildi samsettra falla sem innihalda andhverf hornaföll.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Skýringarmynd með textanum „Hornaföll“, „Andhverf hornaföll“, „Skilgreiningarmengi: stærð horns“, „Skilgreiningarmengi: hlutfall“, „Myndmengi: hlutfall“ og „Myndmengi: stærð horns“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2692400"/>
            <a:ext cx="10972800" cy="11684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Skýringarmynd með textanum „Hornaföll“, „Andhverf hornaföll“, „Skilgreiningarmengi: stærð horns“, „Skilgreiningarmengi: hlutfall“, „Myndmengi: hlutfall“ og „Myndmengi: stærð horns“.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2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Two side-by-side graphs. The first graph, graph A, shows half of a period of the function sine of x. The second graph, graph B, shows half a period of the function cosine of x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09700" y="952500"/>
            <a:ext cx="93853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(a) Sínusfall með skilgreiningarmengið takmarkað við [−π/2, π/2]; (b) kósínusfall með skilgreiningarmengið takmarkað við [0, π]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3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 graph of one period of tangent of x, from -pi/2 to pi/2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098800" y="952500"/>
            <a:ext cx="5994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Tangensfall með skilgreiningarmengið takmarkað við (−π/2, π/2)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4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 graph of the functions of sine of x and arc sine of x. There is a dotted line y=x between the two graphs, to show inverse nature of the two functions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159000" y="952500"/>
            <a:ext cx="78740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Sínusfallið og andhverfa sínusfallið (eða arkussínusfallið)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5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 graph of the functions of cosine of x and arc cosine of x. There is a dotted line at y=x to show the inverse nature of the two func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2781300" y="952500"/>
            <a:ext cx="6616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Kósínusfallið og andhverfa kósínusfallið (eða arkuskósínusfallið)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6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 graph of the functions of tangent of x and arc tangent of x. There is a dotted line at y=x to show the inverse nature of the two functions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479800" y="952500"/>
            <a:ext cx="52451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Tangensfallið og andhverfa tangensfallið (eða arkustangensfallið)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7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Mynd af rétthyrndum þríhyrningi með hornið theta. Aðlæg skammhlið við theta er hliðin a, mótlæg skammhlið er p og langhliðin er h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524000" y="952500"/>
            <a:ext cx="91567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 af rétthyrndum þríhyrningi með hornið theta. Aðlæg skammhlið við theta er hliðin a, mótlæg skammhlið er p og langhliðin er h.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8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Mynd af rétthyrndum þríhyrningi með hornið theta. Aðlæg skammhlið við hornið theta er 9 að lengd og langhliðin er 12 að leng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28700"/>
            <a:ext cx="10972800" cy="45085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 af rétthyrndum þríhyrningi með hornið theta. Aðlæg skammhlið við hornið theta er 9 að lengd og langhliðin er 12 að lengd.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9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Mynd af rétthyrndum þríhyrningi með hornið theta. Mótlæg skammhlið við hornið theta er 6 að lengd og langhliðin er 10 að lengd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739900"/>
            <a:ext cx="10972800" cy="30861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Mynd af rétthyrndum þríhyrningi með hornið theta. Mótlæg skammhlið við hornið theta er 6 að lengd og langhliðin er 10 að lengd.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10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n illustration of a right triangle with angles theta and pi/2 - theta. Opposite the angle theta and adjacent the angle pi/2-theta is the side a. Adjacent the angle theta and opposite the angle pi/2 - theta is the side b. The hypoteneuse is labeled c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92200"/>
            <a:ext cx="10972800" cy="43942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Rétthyrndur þríhyrningur sem sýnir sambönd fyllihornafalla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11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n illustration of a right triangle with an angle theta. Oppostie the angle theta is a side with length 3. Adjacent the angle theta is a side with length 4. The hypoteneuse has angle of length 5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939800" y="952500"/>
            <a:ext cx="10312400" cy="46609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Rétthyrndur þríhyrningur sem sýnir að ef cos θ = 4/5, þá er sin θ = 3/5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38539"/>
            <a:ext cx="9052560" cy="586961"/>
          </a:xfrm>
          <a:prstGeom prst="rect">
            <a:avLst/>
          </a:prstGeom>
        </p:spPr>
        <p:txBody>
          <a:bodyPr/>
          <a:lstStyle/>
          <a:p>
            <a:pPr lvl="0">
              <a:defRPr>
                <a:solidFill>
                  <a:srgbClr val="548235"/>
                </a:solidFill>
              </a:defRPr>
            </a:pPr>
            <a:r>
              <a:rPr dirty="0">
                <a:solidFill>
                  <a:srgbClr val="548235"/>
                </a:solidFill>
              </a:rPr>
              <a:t>Mynd 12</a:t>
            </a:r>
            <a:r>
              <a:rPr lang="en-US" dirty="0">
                <a:solidFill>
                  <a:srgbClr val="548235"/>
                </a:solidFill>
              </a:rPr>
              <a:t> – Andhverf hornaföll </a:t>
            </a:r>
            <a:endParaRPr dirty="0"/>
          </a:p>
        </p:txBody>
      </p:sp>
      <p:pic>
        <p:nvPicPr>
          <p:cNvPr id="3" name="Picture 1" descr="An illustration of a right triangle with angle theta. Adjacent the angle theta is a side with length 4. Opposite the angle theta is a side with length 7.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09600" y="1079500"/>
            <a:ext cx="10972800" cy="44196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609600" y="5613400"/>
            <a:ext cx="10972800" cy="508000"/>
          </a:xfrm>
          <a:prstGeom prst="rect">
            <a:avLst/>
          </a:prstGeom>
          <a:noFill/>
        </p:spPr>
        <p:txBody>
          <a:bodyPr/>
          <a:lstStyle/>
          <a:p>
            <a:pPr marL="0" lvl="0" indent="0" algn="ctr">
              <a:buNone/>
              <a:defRPr sz="1200"/>
            </a:pPr>
            <a:r>
              <a:rPr/>
              <a:t>Rétthyrndur þríhyrningur þar sem lengdir tveggja hliða eru þekktar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>
                <a:solidFill>
                  <a:srgbClr val="548235"/>
                </a:solidFill>
              </a:defRPr>
            </a:pPr>
            <a:r>
              <a:rPr lang="en-US" dirty="0">
                <a:solidFill>
                  <a:srgbClr val="548235"/>
                </a:solidFill>
              </a:rPr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464846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Þetta viðbótarefni frá OpenStax er © Rice University og gefið út samkvæmt alþjóðlega notkunarleyfinu CC BY 4.0; heimilt er að afrita það eða breyta því, en geta verður OpenStax og Rice University sem rétthafa og taka fram allar breytingar.</a:t>
            </a:r>
          </a:p>
        </p:txBody>
      </p:sp>
    </p:spTree>
    <p:extLst>
      <p:ext uri="{BB962C8B-B14F-4D97-AF65-F5344CB8AC3E}">
        <p14:creationId xmlns:p14="http://schemas.microsoft.com/office/powerpoint/2010/main" val="636211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4974</Words>
  <Application>Microsoft Macintosh PowerPoint</Application>
  <PresentationFormat>Widescreen</PresentationFormat>
  <Paragraphs>369</Paragraphs>
  <Slides>76</Slides>
  <Notes>64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76</vt:i4>
      </vt:variant>
    </vt:vector>
  </HeadingPairs>
  <TitlesOfParts>
    <vt:vector size="80" baseType="lpstr">
      <vt:lpstr>Arial</vt:lpstr>
      <vt:lpstr>Calibri</vt:lpstr>
      <vt:lpstr>Cambria Math</vt:lpstr>
      <vt:lpstr>Office Theme</vt:lpstr>
      <vt:lpstr>Precalculus 2e</vt:lpstr>
      <vt:lpstr>Chapter outline</vt:lpstr>
      <vt:lpstr>6.1 Graphs of the Sine and Cosine Functions</vt:lpstr>
      <vt:lpstr>Figure 1 - Graphs of the Sine and Cosine Functions</vt:lpstr>
      <vt:lpstr>Table 1 - Graphs of the Sine and Cosine Functions</vt:lpstr>
      <vt:lpstr>Figure 2 - Graphs of the Sine and Cosine Functions</vt:lpstr>
      <vt:lpstr>Figure 3 - Graphs of the Sine and Cosine Functions</vt:lpstr>
      <vt:lpstr>Table 2 - Graphs of the Sine and Cosine Functions</vt:lpstr>
      <vt:lpstr>Figure 4 - Graphs of the Sine and Cosine Functions</vt:lpstr>
      <vt:lpstr>Figure 5 - Graphs of the Sine and Cosine Functions</vt:lpstr>
      <vt:lpstr>Figure 6 - Graphs of the Sine and Cosine Functions</vt:lpstr>
      <vt:lpstr>Figure 7 - Graphs of the Sine and Cosine Functions</vt:lpstr>
      <vt:lpstr>Figure 8 - Graphs of the Sine and Cosine Functions</vt:lpstr>
      <vt:lpstr>Figure 9 - Graphs of the Sine and Cosine Functions</vt:lpstr>
      <vt:lpstr>Figure 10 - Graphs of the Sine and Cosine Functions</vt:lpstr>
      <vt:lpstr>Figure 11 - Graphs of the Sine and Cosine Functions</vt:lpstr>
      <vt:lpstr>Figure 12 - Graphs of the Sine and Cosine Functions</vt:lpstr>
      <vt:lpstr>Figure 13 - Graphs of the Sine and Cosine Functions</vt:lpstr>
      <vt:lpstr>Figure 14 - Graphs of the Sine and Cosine Functions</vt:lpstr>
      <vt:lpstr>Figure 15 - Graphs of the Sine and Cosine Functions</vt:lpstr>
      <vt:lpstr>Figure 16 - Graphs of the Sine and Cosine Functions</vt:lpstr>
      <vt:lpstr>Figure 17 - Graphs of the Sine and Cosine Functions</vt:lpstr>
      <vt:lpstr>Figure 18 - Graphs of the Sine and Cosine Functions</vt:lpstr>
      <vt:lpstr>Figure 19 - Graphs of the Sine and Cosine Functions</vt:lpstr>
      <vt:lpstr>Figure 20 - Graphs of the Sine and Cosine Functions</vt:lpstr>
      <vt:lpstr>Figure 21 - Graphs of the Sine and Cosine Functions</vt:lpstr>
      <vt:lpstr>Figure 22 - Graphs of the Sine and Cosine Functions</vt:lpstr>
      <vt:lpstr>Figure 23 - Graphs of the Sine and Cosine Functions</vt:lpstr>
      <vt:lpstr>Figure 24 - Graphs of the Sine and Cosine Functions</vt:lpstr>
      <vt:lpstr>Figure 25 - Graphs of the Sine and Cosine Functions</vt:lpstr>
      <vt:lpstr>Figure 26 - Graphs of the Sine and Cosine Functions</vt:lpstr>
      <vt:lpstr>Figure 27 - Graphs of the Sine and Cosine Functions</vt:lpstr>
      <vt:lpstr>Figure 28 - Graphs of the Sine and Cosine Functions</vt:lpstr>
      <vt:lpstr>Figure 29 - Graphs of the Sine and Cosine Functions</vt:lpstr>
      <vt:lpstr>Figure 30 - Graphs of the Sine and Cosine Functions</vt:lpstr>
      <vt:lpstr>Figure 31 - Graphs of the Sine and Cosine Functions</vt:lpstr>
      <vt:lpstr>Figure 32 - Graphs of the Sine and Cosine Functions</vt:lpstr>
      <vt:lpstr>Figure 33 - Graphs of the Sine and Cosine Functions</vt:lpstr>
      <vt:lpstr>6.2 Graphs of the Other Trigonometric Functions</vt:lpstr>
      <vt:lpstr>Table 1 - Graphs of the Other Trigonometric Functions</vt:lpstr>
      <vt:lpstr>Table 2 - Graphs of the Other Trigonometric Functions</vt:lpstr>
      <vt:lpstr>Table 3 - Graphs of the Other Trigonometric Functions</vt:lpstr>
      <vt:lpstr>Figure 1 - Graphs of the Other Trigonometric Functions</vt:lpstr>
      <vt:lpstr>Figure 2 - Graphs of the Other Trigonometric Functions</vt:lpstr>
      <vt:lpstr>Figure 3 - Graphs of the Other Trigonometric Functions</vt:lpstr>
      <vt:lpstr>Figure 4 - Graphs of the Other Trigonometric Functions</vt:lpstr>
      <vt:lpstr>Figure 5 - Graphs of the Other Trigonometric Functions</vt:lpstr>
      <vt:lpstr>Figure 6 - Graphs of the Other Trigonometric Functions</vt:lpstr>
      <vt:lpstr>Figure 7 - Graphs of the Other Trigonometric Functions</vt:lpstr>
      <vt:lpstr>Figure 8 - Graphs of the Other Trigonometric Functions</vt:lpstr>
      <vt:lpstr>Figure 9 - Graphs of the Other Trigonometric Functions</vt:lpstr>
      <vt:lpstr>Figure 10 - Graphs of the Other Trigonometric Functions</vt:lpstr>
      <vt:lpstr>Figure 11 - Graphs of the Other Trigonometric Functions</vt:lpstr>
      <vt:lpstr>Figure 12 - Graphs of the Other Trigonometric Functions</vt:lpstr>
      <vt:lpstr>Figure 13 - Graphs of the Other Trigonometric Functions</vt:lpstr>
      <vt:lpstr>Figure 14 - Graphs of the Other Trigonometric Functions</vt:lpstr>
      <vt:lpstr>Figure 15 - Graphs of the Other Trigonometric Functions</vt:lpstr>
      <vt:lpstr>Figure 16 - Graphs of the Other Trigonometric Functions</vt:lpstr>
      <vt:lpstr>Figure 17 - Graphs of the Other Trigonometric Functions</vt:lpstr>
      <vt:lpstr>Figure 18 - Graphs of the Other Trigonometric Functions</vt:lpstr>
      <vt:lpstr>Figure 19 - Graphs of the Other Trigonometric Functions</vt:lpstr>
      <vt:lpstr>6.3 Inverse Trigonometric Functions (1 of 2)</vt:lpstr>
      <vt:lpstr>6.3 Inverse Trigonometric Functions (2 of 2)</vt:lpstr>
      <vt:lpstr>Figure 1 - Inverse Trigonometric Functions </vt:lpstr>
      <vt:lpstr>Figure 2 - Inverse Trigonometric Functions </vt:lpstr>
      <vt:lpstr>Figure 3 - Inverse Trigonometric Functions </vt:lpstr>
      <vt:lpstr>Figure 4 - Inverse Trigonometric Functions </vt:lpstr>
      <vt:lpstr>Figure 5 - Inverse Trigonometric Functions </vt:lpstr>
      <vt:lpstr>Figure 6 - Inverse Trigonometric Functions </vt:lpstr>
      <vt:lpstr>Figure 7 - Inverse Trigonometric Functions </vt:lpstr>
      <vt:lpstr>Figure 8 - Inverse Trigonometric Functions </vt:lpstr>
      <vt:lpstr>Figure 9 - Inverse Trigonometric Functions </vt:lpstr>
      <vt:lpstr>Figure 10 - Inverse Trigonometric Functions </vt:lpstr>
      <vt:lpstr>Figure 11 - Inverse Trigonometric Functions </vt:lpstr>
      <vt:lpstr>Figure 12 - Inverse Trigonometric Functions </vt:lpstr>
      <vt:lpstr>License</vt:lpstr>
    </vt:vector>
  </TitlesOfParts>
  <LinksUpToDate>false</LinksUpToDate>
  <SharedDoc>false</SharedDoc>
  <HyperlinksChanged>false</HyperlinksChanged>
  <AppVersion>16.0000</AppVersion>
</Properties>
</file>

<file path=docProps/app0.xml><?xml version="1.0" encoding="utf-8"?>
<Properties xmlns="http://schemas.openxmlformats.org/officeDocument/2006/extended-properties" xmlns:vt="http://schemas.openxmlformats.org/officeDocument/2006/docPropsVTypes">
  <TotalTime>300</TotalTime>
  <Words>44</Words>
  <Application>Microsoft Macintosh PowerPoint</Application>
  <PresentationFormat>Widescreen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Precalculus 2e</dc:title>
  <dc:creator/>
  <cp:keywords/>
  <cp:lastModifiedBy>Colby Powers</cp:lastModifiedBy>
  <cp:revision>3</cp:revision>
  <dcterms:created xsi:type="dcterms:W3CDTF">2025-12-16T18:45:09Z</dcterms:created>
  <dcterms:modified xsi:type="dcterms:W3CDTF">2025-12-16T21:24:10Z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ubtitle">
    <vt:lpwstr>Chapter 6 Periodic Functions</vt:lpwstr>
  </property>
</Properties>
</file>