
<file path=[Content_Types].xml><?xml version="1.0" encoding="utf-8"?>
<Types xmlns="http://schemas.openxmlformats.org/package/2006/content-types">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app0.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 Id="rId5" Type="http://schemas.openxmlformats.org/package/2006/relationships/metadata/extended-properties" Target="docProps/app0.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49"/>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Lst>
  <p:sldSz cx="12192000" cy="6858000"/>
  <p:notesSz cx="6858000" cy="9144000"/>
  <p:defaultText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70AD47"/>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94" autoAdjust="0"/>
  </p:normalViewPr>
  <p:slideViewPr>
    <p:cSldViewPr snapToGrid="0" snapToObjects="1">
      <p:cViewPr varScale="1">
        <p:scale>
          <a:sx n="121" d="100"/>
          <a:sy n="121" d="100"/>
        </p:scale>
        <p:origin x="736" y="176"/>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notesMaster" Target="notesMasters/notesMaster1.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F9C1CCF-B725-44A7-AA57-5E433BD85C9F}" type="datetimeFigureOut">
              <a:rPr lang="en-US" smtClean="0"/>
              <a:t>12/18/25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8BDFEC3-8487-43E8-A154-7C12CBC1FFF2}" type="slidenum">
              <a:rPr lang="en-US" smtClean="0"/>
              <a:t>‹#›</a:t>
            </a:fld>
            <a:endParaRPr lang="en-US"/>
          </a:p>
        </p:txBody>
      </p:sp>
    </p:spTree>
    <p:extLst>
      <p:ext uri="{BB962C8B-B14F-4D97-AF65-F5344CB8AC3E}">
        <p14:creationId xmlns:p14="http://schemas.microsoft.com/office/powerpoint/2010/main" val="3782709779"/>
      </p:ext>
    </p:extLst>
  </p:cSld>
  <p:clrMap bg1="lt1" tx1="dk1" bg2="lt2" tx2="dk2" accent1="accent1" accent2="accent2" accent3="accent3" accent4="accent4" accent5="accent5" accent6="accent6" hlink="hlink" folHlink="folHlink"/>
  <p:hf sldNum="0" hdr="0" ftr="0" dt="0"/>
  <p:notesStyle>
    <a:lvl1pPr marL="0" algn="l" defTabSz="1219170" rtl="0" eaLnBrk="1" latinLnBrk="0" hangingPunct="1">
      <a:defRPr sz="1600" kern="1200">
        <a:solidFill>
          <a:schemeClr val="tx1"/>
        </a:solidFill>
        <a:latin typeface="+mn-lt"/>
        <a:ea typeface="+mn-ea"/>
        <a:cs typeface="+mn-cs"/>
      </a:defRPr>
    </a:lvl1pPr>
    <a:lvl2pPr marL="609585" algn="l" defTabSz="1219170" rtl="0" eaLnBrk="1" latinLnBrk="0" hangingPunct="1">
      <a:defRPr sz="1600" kern="1200">
        <a:solidFill>
          <a:schemeClr val="tx1"/>
        </a:solidFill>
        <a:latin typeface="+mn-lt"/>
        <a:ea typeface="+mn-ea"/>
        <a:cs typeface="+mn-cs"/>
      </a:defRPr>
    </a:lvl2pPr>
    <a:lvl3pPr marL="1219170" algn="l" defTabSz="1219170" rtl="0" eaLnBrk="1" latinLnBrk="0" hangingPunct="1">
      <a:defRPr sz="1600" kern="1200">
        <a:solidFill>
          <a:schemeClr val="tx1"/>
        </a:solidFill>
        <a:latin typeface="+mn-lt"/>
        <a:ea typeface="+mn-ea"/>
        <a:cs typeface="+mn-cs"/>
      </a:defRPr>
    </a:lvl3pPr>
    <a:lvl4pPr marL="1828754" algn="l" defTabSz="1219170" rtl="0" eaLnBrk="1" latinLnBrk="0" hangingPunct="1">
      <a:defRPr sz="1600" kern="1200">
        <a:solidFill>
          <a:schemeClr val="tx1"/>
        </a:solidFill>
        <a:latin typeface="+mn-lt"/>
        <a:ea typeface="+mn-ea"/>
        <a:cs typeface="+mn-cs"/>
      </a:defRPr>
    </a:lvl4pPr>
    <a:lvl5pPr marL="2438339" algn="l" defTabSz="1219170" rtl="0" eaLnBrk="1" latinLnBrk="0" hangingPunct="1">
      <a:defRPr sz="1600" kern="1200">
        <a:solidFill>
          <a:schemeClr val="tx1"/>
        </a:solidFill>
        <a:latin typeface="+mn-lt"/>
        <a:ea typeface="+mn-ea"/>
        <a:cs typeface="+mn-cs"/>
      </a:defRPr>
    </a:lvl5pPr>
    <a:lvl6pPr marL="3047924" algn="l" defTabSz="1219170" rtl="0" eaLnBrk="1" latinLnBrk="0" hangingPunct="1">
      <a:defRPr sz="1600" kern="1200">
        <a:solidFill>
          <a:schemeClr val="tx1"/>
        </a:solidFill>
        <a:latin typeface="+mn-lt"/>
        <a:ea typeface="+mn-ea"/>
        <a:cs typeface="+mn-cs"/>
      </a:defRPr>
    </a:lvl6pPr>
    <a:lvl7pPr marL="3657509" algn="l" defTabSz="1219170" rtl="0" eaLnBrk="1" latinLnBrk="0" hangingPunct="1">
      <a:defRPr sz="1600" kern="1200">
        <a:solidFill>
          <a:schemeClr val="tx1"/>
        </a:solidFill>
        <a:latin typeface="+mn-lt"/>
        <a:ea typeface="+mn-ea"/>
        <a:cs typeface="+mn-cs"/>
      </a:defRPr>
    </a:lvl7pPr>
    <a:lvl8pPr marL="4267093" algn="l" defTabSz="1219170" rtl="0" eaLnBrk="1" latinLnBrk="0" hangingPunct="1">
      <a:defRPr sz="1600" kern="1200">
        <a:solidFill>
          <a:schemeClr val="tx1"/>
        </a:solidFill>
        <a:latin typeface="+mn-lt"/>
        <a:ea typeface="+mn-ea"/>
        <a:cs typeface="+mn-cs"/>
      </a:defRPr>
    </a:lvl8pPr>
    <a:lvl9pPr marL="4876678" algn="l" defTabSz="1219170"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skateboarder catches air in a concrete skatepark with the ocean and a sunset horizon in the background. Other people are seen relaxing on the beach and in the skatepark.</a:t>
            </a:r>
          </a:p>
        </p:txBody>
      </p:sp>
      <p:sp>
        <p:nvSpPr>
          <p:cNvPr id="4" name="Slide Number Placeholder 3"/>
          <p:cNvSpPr>
            <a:spLocks noGrp="1"/>
          </p:cNvSpPr>
          <p:nvPr>
            <p:ph type="sldNum" sz="quarter" idx="10"/>
          </p:nvPr>
        </p:nvSpPr>
        <p:spPr/>
        <p:txBody>
          <a:bodyPr/>
          <a:lstStyle/>
          <a:p>
            <a:fld id="{18BDFEC3-8487-43E8-A154-7C12CBC1FFF2}" type="slidenum">
              <a:rPr lang="en-US"/>
              <a:t>4</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presents three graphs, each depicting a different type of linear system. The first graph on the left shows an "Independent System," where two distinct lines (one blue, one red) intersect at a single point, labeled (7/5, -11/5), indicating a unique solution. The middle graph illustrates an "Inconsistent System," with two parallel lines (one blue, one red) that never intersect, signifying no solution. The third graph on the right represents a "Dependent System," showing a single blue line with two labeled points (1, 2) and (-1, -2), implying that the two equations describe the same line, resulting in infinitely many solutions.</a:t>
            </a:r>
          </a:p>
        </p:txBody>
      </p:sp>
      <p:sp>
        <p:nvSpPr>
          <p:cNvPr id="4" name="Slide Number Placeholder 3"/>
          <p:cNvSpPr>
            <a:spLocks noGrp="1"/>
          </p:cNvSpPr>
          <p:nvPr>
            <p:ph type="sldNum" sz="quarter" idx="10"/>
          </p:nvPr>
        </p:nvSpPr>
        <p:spPr/>
        <p:txBody>
          <a:bodyPr/>
          <a:lstStyle/>
          <a:p>
            <a:fld id="{18BDFEC3-8487-43E8-A154-7C12CBC1FFF2}" type="slidenum">
              <a:rPr lang="en-US"/>
              <a:t>5</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displays two intersecting lines representing the equations x + 3y = 8 (red) and 2x - 9 = y (blue), with their intersection point clearly marked at (5, 1).</a:t>
            </a:r>
          </a:p>
        </p:txBody>
      </p:sp>
      <p:sp>
        <p:nvSpPr>
          <p:cNvPr id="4" name="Slide Number Placeholder 3"/>
          <p:cNvSpPr>
            <a:spLocks noGrp="1"/>
          </p:cNvSpPr>
          <p:nvPr>
            <p:ph type="sldNum" sz="quarter" idx="10"/>
          </p:nvPr>
        </p:nvSpPr>
        <p:spPr/>
        <p:txBody>
          <a:bodyPr/>
          <a:lstStyle/>
          <a:p>
            <a:fld id="{18BDFEC3-8487-43E8-A154-7C12CBC1FFF2}" type="slidenum">
              <a:rPr lang="en-US"/>
              <a:t>6</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image displays a Cartesian coordinate system with grid lines, an x-axis, and a y-axis. Two linear equations are plotted. The first line is red and labeled "y = x + 1". The second line is blue and labeled "y = -2x - 8". The two lines intersect at a single point, which is marked with a black dot and explicitly labeled with the coordinates "(-3, -2)".</a:t>
            </a:r>
          </a:p>
        </p:txBody>
      </p:sp>
      <p:sp>
        <p:nvSpPr>
          <p:cNvPr id="4" name="Slide Number Placeholder 3"/>
          <p:cNvSpPr>
            <a:spLocks noGrp="1"/>
          </p:cNvSpPr>
          <p:nvPr>
            <p:ph type="sldNum" sz="quarter" idx="10"/>
          </p:nvPr>
        </p:nvSpPr>
        <p:spPr/>
        <p:txBody>
          <a:bodyPr/>
          <a:lstStyle/>
          <a:p>
            <a:fld id="{18BDFEC3-8487-43E8-A154-7C12CBC1FFF2}" type="slidenum">
              <a:rPr lang="en-US"/>
              <a:t>7</a:t>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graph displays a system of two linear equations plotted on a coordinate plane. The blue line represents the equation x + 2y = -1, while the red line represents the equation -x + y = 3. The point where these two lines intersect, indicated by a black dot, is the solution to the system of equations and is labeled as (-7/3, 2/3). The x-axis ranges from -6 to 6, and the y-axis ranges from -5 to 5, with a grid background to aid in reading the coordinates.</a:t>
            </a:r>
          </a:p>
        </p:txBody>
      </p:sp>
      <p:sp>
        <p:nvSpPr>
          <p:cNvPr id="4" name="Slide Number Placeholder 3"/>
          <p:cNvSpPr>
            <a:spLocks noGrp="1"/>
          </p:cNvSpPr>
          <p:nvPr>
            <p:ph type="sldNum" sz="quarter" idx="10"/>
          </p:nvPr>
        </p:nvSpPr>
        <p:spPr/>
        <p:txBody>
          <a:bodyPr/>
          <a:lstStyle/>
          <a:p>
            <a:fld id="{18BDFEC3-8487-43E8-A154-7C12CBC1FFF2}" type="slidenum">
              <a:rPr lang="en-US"/>
              <a:t>8</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shows two linear equations, 3x + 5y = -11 (red) and x - 2y = 11 (blue), intersecting at the point (3, -4) on a Cartesian coordinate system.</a:t>
            </a:r>
          </a:p>
        </p:txBody>
      </p:sp>
      <p:sp>
        <p:nvSpPr>
          <p:cNvPr id="4" name="Slide Number Placeholder 3"/>
          <p:cNvSpPr>
            <a:spLocks noGrp="1"/>
          </p:cNvSpPr>
          <p:nvPr>
            <p:ph type="sldNum" sz="quarter" idx="10"/>
          </p:nvPr>
        </p:nvSpPr>
        <p:spPr/>
        <p:txBody>
          <a:bodyPr/>
          <a:lstStyle/>
          <a:p>
            <a:fld id="{18BDFEC3-8487-43E8-A154-7C12CBC1FFF2}" type="slidenum">
              <a:rPr lang="en-US"/>
              <a:t>9</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displays two intersecting lines: a red line representing 2x + 3y = -16 and a blue line representing 5x - 10y = 30. Their intersection point is labeled as (-2, -4).</a:t>
            </a:r>
          </a:p>
        </p:txBody>
      </p:sp>
      <p:sp>
        <p:nvSpPr>
          <p:cNvPr id="4" name="Slide Number Placeholder 3"/>
          <p:cNvSpPr>
            <a:spLocks noGrp="1"/>
          </p:cNvSpPr>
          <p:nvPr>
            <p:ph type="sldNum" sz="quarter" idx="10"/>
          </p:nvPr>
        </p:nvSpPr>
        <p:spPr/>
        <p:txBody>
          <a:bodyPr/>
          <a:lstStyle/>
          <a:p>
            <a:fld id="{18BDFEC3-8487-43E8-A154-7C12CBC1FFF2}" type="slidenum">
              <a:rPr lang="en-US"/>
              <a:t>10</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Cartesian coordinate system shows two distinct parallel lines. The red line, labeled with the equation y = -1/2x + 9/2, has a negative slope and a y-intercept of 4.5. The blue line, labeled with the equation y = -1/2x + 13/2, also has a negative slope of -1/2 and a y-intercept of 6.5. Both lines extend across the grid, with the x-axis ranging from -12 to 12 and the y-axis ranging from -12 to 12, marked with increments of 2.</a:t>
            </a:r>
          </a:p>
        </p:txBody>
      </p:sp>
      <p:sp>
        <p:nvSpPr>
          <p:cNvPr id="4" name="Slide Number Placeholder 3"/>
          <p:cNvSpPr>
            <a:spLocks noGrp="1"/>
          </p:cNvSpPr>
          <p:nvPr>
            <p:ph type="sldNum" sz="quarter" idx="10"/>
          </p:nvPr>
        </p:nvSpPr>
        <p:spPr/>
        <p:txBody>
          <a:bodyPr/>
          <a:lstStyle/>
          <a:p>
            <a:fld id="{18BDFEC3-8487-43E8-A154-7C12CBC1FFF2}" type="slidenum">
              <a:rPr lang="en-US"/>
              <a:t>11</a:t>
            </a:fld>
            <a:endParaRPr 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coordinate plane displays the graphs of two linear equations. The first equation, x + 3y = 2, is represented by a red line. The second equation, 3x + 9y = 6, is represented by a blue line. Both lines are coincident, meaning they overlap perfectly, indicating that the two equations are equivalent and have infinitely many solutions. The x-axis is labeled from -5 to 5, and the y-axis is labeled from -5 to 5. The lines pass through points such as (2, 0) and (-4, 2).</a:t>
            </a:r>
          </a:p>
        </p:txBody>
      </p:sp>
      <p:sp>
        <p:nvSpPr>
          <p:cNvPr id="4" name="Slide Number Placeholder 3"/>
          <p:cNvSpPr>
            <a:spLocks noGrp="1"/>
          </p:cNvSpPr>
          <p:nvPr>
            <p:ph type="sldNum" sz="quarter" idx="10"/>
          </p:nvPr>
        </p:nvSpPr>
        <p:spPr/>
        <p:txBody>
          <a:bodyPr/>
          <a:lstStyle/>
          <a:p>
            <a:fld id="{18BDFEC3-8487-43E8-A154-7C12CBC1FFF2}" type="slidenum">
              <a:rPr lang="en-US"/>
              <a:t>12</a:t>
            </a:fld>
            <a:endParaRPr 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break-even graph plots Money (in hundreds of dollars) vs. Quantity (in hundreds of units), showing Cost, Revenue, and the break-even point at (7, 33), with profit/loss regions.</a:t>
            </a:r>
          </a:p>
        </p:txBody>
      </p:sp>
      <p:sp>
        <p:nvSpPr>
          <p:cNvPr id="4" name="Slide Number Placeholder 3"/>
          <p:cNvSpPr>
            <a:spLocks noGrp="1"/>
          </p:cNvSpPr>
          <p:nvPr>
            <p:ph type="sldNum" sz="quarter" idx="10"/>
          </p:nvPr>
        </p:nvSpPr>
        <p:spPr/>
        <p:txBody>
          <a:bodyPr/>
          <a:lstStyle/>
          <a:p>
            <a:fld id="{18BDFEC3-8487-43E8-A154-7C12CBC1FFF2}" type="slidenum">
              <a:rPr lang="en-US"/>
              <a:t>13</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plots 'Dollars' on the y-axis against 'Quantity' on the x-axis. The blue line represents the Revenue function, R(x) = 1.55x, starting from the origin. The red line represents the Cost function, C(x) = 0.85x + 35,000, starting from a y-intercept of 35,000. The two lines intersect at a point labeled 'Break-even point' with coordinates (50,000, 77,500). The shaded area where the revenue line is above the cost line, to the right of the break-even point, is labeled 'Profit'. The x-axis ranges from 0 to 100,000, and the y-axis ranges from 0 to 100,000.</a:t>
            </a:r>
          </a:p>
        </p:txBody>
      </p:sp>
      <p:sp>
        <p:nvSpPr>
          <p:cNvPr id="4" name="Slide Number Placeholder 3"/>
          <p:cNvSpPr>
            <a:spLocks noGrp="1"/>
          </p:cNvSpPr>
          <p:nvPr>
            <p:ph type="sldNum" sz="quarter" idx="10"/>
          </p:nvPr>
        </p:nvSpPr>
        <p:spPr/>
        <p:txBody>
          <a:bodyPr/>
          <a:lstStyle/>
          <a:p>
            <a:fld id="{18BDFEC3-8487-43E8-A154-7C12CBC1FFF2}" type="slidenum">
              <a:rPr lang="en-US"/>
              <a:t>14</a:t>
            </a:fld>
            <a:endParaRPr 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line graph showing profit P(x) = 0.7x - 35,000. The x-axis is quantity, y-axis is dollars profit. The break-even point is at (50,000, 0), where profit is zero.</a:t>
            </a:r>
          </a:p>
        </p:txBody>
      </p:sp>
      <p:sp>
        <p:nvSpPr>
          <p:cNvPr id="4" name="Slide Number Placeholder 3"/>
          <p:cNvSpPr>
            <a:spLocks noGrp="1"/>
          </p:cNvSpPr>
          <p:nvPr>
            <p:ph type="sldNum" sz="quarter" idx="10"/>
          </p:nvPr>
        </p:nvSpPr>
        <p:spPr/>
        <p:txBody>
          <a:bodyPr/>
          <a:lstStyle/>
          <a:p>
            <a:fld id="{18BDFEC3-8487-43E8-A154-7C12CBC1FFF2}" type="slidenum">
              <a:rPr lang="en-US"/>
              <a:t>15</a:t>
            </a:fld>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close-up shot captures a diverse assortment of US coins, including copper pennies, silver dimes, and quarters, creating a textured pile of everyday currency.</a:t>
            </a:r>
          </a:p>
        </p:txBody>
      </p:sp>
      <p:sp>
        <p:nvSpPr>
          <p:cNvPr id="4" name="Slide Number Placeholder 3"/>
          <p:cNvSpPr>
            <a:spLocks noGrp="1"/>
          </p:cNvSpPr>
          <p:nvPr>
            <p:ph type="sldNum" sz="quarter" idx="10"/>
          </p:nvPr>
        </p:nvSpPr>
        <p:spPr/>
        <p:txBody>
          <a:bodyPr/>
          <a:lstStyle/>
          <a:p>
            <a:fld id="{18BDFEC3-8487-43E8-A154-7C12CBC1FFF2}" type="slidenum">
              <a:rPr lang="en-US"/>
              <a:t>17</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Figure (a) displays three intersecting planes in red, green, and blue, meeting at a central point. Figure (b) shows a 2D projection of these planes with an arrow indicating a vertical dimension.</a:t>
            </a:r>
          </a:p>
        </p:txBody>
      </p:sp>
      <p:sp>
        <p:nvSpPr>
          <p:cNvPr id="4" name="Slide Number Placeholder 3"/>
          <p:cNvSpPr>
            <a:spLocks noGrp="1"/>
          </p:cNvSpPr>
          <p:nvPr>
            <p:ph type="sldNum" sz="quarter" idx="10"/>
          </p:nvPr>
        </p:nvSpPr>
        <p:spPr/>
        <p:txBody>
          <a:bodyPr/>
          <a:lstStyle/>
          <a:p>
            <a:fld id="{18BDFEC3-8487-43E8-A154-7C12CBC1FFF2}" type="slidenum">
              <a:rPr lang="en-US"/>
              <a:t>18</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The image displays three distinct examples of plane arrangements. Figure (a) depicts multiple planes intersecting, where an orange rectangular plane is intersected by several angled blue and teal planes. Figure (b) shows two sets of intersecting planes, with orange and blue/teal planes crossing each other in a grid-like fashion. Figure (c) illustrates three parallel planes, colored orange, dark blue, and light blue, stacked vertically.</a:t>
            </a:r>
          </a:p>
        </p:txBody>
      </p:sp>
      <p:sp>
        <p:nvSpPr>
          <p:cNvPr id="4" name="Slide Number Placeholder 3"/>
          <p:cNvSpPr>
            <a:spLocks noGrp="1"/>
          </p:cNvSpPr>
          <p:nvPr>
            <p:ph type="sldNum" sz="quarter" idx="10"/>
          </p:nvPr>
        </p:nvSpPr>
        <p:spPr/>
        <p:txBody>
          <a:bodyPr/>
          <a:lstStyle/>
          <a:p>
            <a:fld id="{18BDFEC3-8487-43E8-A154-7C12CBC1FFF2}" type="slidenum">
              <a:rPr lang="en-US"/>
              <a:t>19</a:t>
            </a:fld>
            <a:endParaRPr 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of three orthogonal planes, x=1 (green), y=-2 (red), and z=2 (blue), intersecting at the labeled point (1, -1, 2) in a 3D coordinate system.</a:t>
            </a:r>
          </a:p>
        </p:txBody>
      </p:sp>
      <p:sp>
        <p:nvSpPr>
          <p:cNvPr id="4" name="Slide Number Placeholder 3"/>
          <p:cNvSpPr>
            <a:spLocks noGrp="1"/>
          </p:cNvSpPr>
          <p:nvPr>
            <p:ph type="sldNum" sz="quarter" idx="10"/>
          </p:nvPr>
        </p:nvSpPr>
        <p:spPr/>
        <p:txBody>
          <a:bodyPr/>
          <a:lstStyle/>
          <a:p>
            <a:fld id="{18BDFEC3-8487-43E8-A154-7C12CBC1FFF2}" type="slidenum">
              <a:rPr lang="en-US"/>
              <a:t>20</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abstract blue and green graphic, resembling an X, paired with a system of three linear equations: x-y+z=0, -4x-2y+6z=0, and 4x+2y-6z=0.</a:t>
            </a:r>
          </a:p>
        </p:txBody>
      </p:sp>
      <p:sp>
        <p:nvSpPr>
          <p:cNvPr id="4" name="Slide Number Placeholder 3"/>
          <p:cNvSpPr>
            <a:spLocks noGrp="1"/>
          </p:cNvSpPr>
          <p:nvPr>
            <p:ph type="sldNum" sz="quarter" idx="10"/>
          </p:nvPr>
        </p:nvSpPr>
        <p:spPr/>
        <p:txBody>
          <a:bodyPr/>
          <a:lstStyle/>
          <a:p>
            <a:fld id="{18BDFEC3-8487-43E8-A154-7C12CBC1FFF2}" type="slidenum">
              <a:rPr lang="en-US"/>
              <a:t>21</a:t>
            </a:fld>
            <a:endParaRPr 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striking image of a brilliant comet streaking across a deep blue, star-studded sky. The comet's nucleus is intensely bright, fanning out into a long, glowing tail that gradually diffuses into the darkness, with numerous small white stars scattered throughout the celestial backdrop.</a:t>
            </a:r>
          </a:p>
        </p:txBody>
      </p:sp>
      <p:sp>
        <p:nvSpPr>
          <p:cNvPr id="4" name="Slide Number Placeholder 3"/>
          <p:cNvSpPr>
            <a:spLocks noGrp="1"/>
          </p:cNvSpPr>
          <p:nvPr>
            <p:ph type="sldNum" sz="quarter" idx="10"/>
          </p:nvPr>
        </p:nvSpPr>
        <p:spPr/>
        <p:txBody>
          <a:bodyPr/>
          <a:lstStyle/>
          <a:p>
            <a:fld id="{18BDFEC3-8487-43E8-A154-7C12CBC1FFF2}" type="slidenum">
              <a:rPr lang="en-US"/>
              <a:t>23</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Three graphs illustrate solutions for a system of a linear and a quadratic equation: (a) no solutions, (b) one solution (tangent), and (c) two distinct solutions.</a:t>
            </a:r>
          </a:p>
        </p:txBody>
      </p:sp>
      <p:sp>
        <p:nvSpPr>
          <p:cNvPr id="4" name="Slide Number Placeholder 3"/>
          <p:cNvSpPr>
            <a:spLocks noGrp="1"/>
          </p:cNvSpPr>
          <p:nvPr>
            <p:ph type="sldNum" sz="quarter" idx="10"/>
          </p:nvPr>
        </p:nvSpPr>
        <p:spPr/>
        <p:txBody>
          <a:bodyPr/>
          <a:lstStyle/>
          <a:p>
            <a:fld id="{18BDFEC3-8487-43E8-A154-7C12CBC1FFF2}" type="slidenum">
              <a:rPr lang="en-US"/>
              <a:t>24</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showing the intersection of the parabola y = x^2 + 1 (red) and the line x - y = -1 (blue) at points (0, 1) and (1, 2).</a:t>
            </a:r>
          </a:p>
        </p:txBody>
      </p:sp>
      <p:sp>
        <p:nvSpPr>
          <p:cNvPr id="4" name="Slide Number Placeholder 3"/>
          <p:cNvSpPr>
            <a:spLocks noGrp="1"/>
          </p:cNvSpPr>
          <p:nvPr>
            <p:ph type="sldNum" sz="quarter" idx="10"/>
          </p:nvPr>
        </p:nvSpPr>
        <p:spPr/>
        <p:txBody>
          <a:bodyPr/>
          <a:lstStyle/>
          <a:p>
            <a:fld id="{18BDFEC3-8487-43E8-A154-7C12CBC1FFF2}" type="slidenum">
              <a:rPr lang="en-US"/>
              <a:t>25</a:t>
            </a:fld>
            <a:endParaRPr 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An illustration showing the three possible numbers of intersection points between a line and a circle: zero (no solutions), one (a tangent line), or two (a secant line).</a:t>
            </a:r>
          </a:p>
        </p:txBody>
      </p:sp>
      <p:sp>
        <p:nvSpPr>
          <p:cNvPr id="4" name="Slide Number Placeholder 3"/>
          <p:cNvSpPr>
            <a:spLocks noGrp="1"/>
          </p:cNvSpPr>
          <p:nvPr>
            <p:ph type="sldNum" sz="quarter" idx="10"/>
          </p:nvPr>
        </p:nvSpPr>
        <p:spPr/>
        <p:txBody>
          <a:bodyPr/>
          <a:lstStyle/>
          <a:p>
            <a:fld id="{18BDFEC3-8487-43E8-A154-7C12CBC1FFF2}" type="slidenum">
              <a:rPr lang="en-US"/>
              <a:t>26</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red circle with equation x^2 + y^2 = 5 and a blue line with equation y = 3x - 5 on a Cartesian plane. The line intersects the circle at two points: (2, 1) and (1, -2).</a:t>
            </a:r>
          </a:p>
        </p:txBody>
      </p:sp>
      <p:sp>
        <p:nvSpPr>
          <p:cNvPr id="4" name="Slide Number Placeholder 3"/>
          <p:cNvSpPr>
            <a:spLocks noGrp="1"/>
          </p:cNvSpPr>
          <p:nvPr>
            <p:ph type="sldNum" sz="quarter" idx="10"/>
          </p:nvPr>
        </p:nvSpPr>
        <p:spPr/>
        <p:txBody>
          <a:bodyPr/>
          <a:lstStyle/>
          <a:p>
            <a:fld id="{18BDFEC3-8487-43E8-A154-7C12CBC1FFF2}" type="slidenum">
              <a:rPr lang="en-US"/>
              <a:t>27</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diagram illustrates the possible number of solutions (intersections) between an ellipse (blue) and a circle (red), ranging from zero to four, depending on their relative positions and sizes.</a:t>
            </a:r>
          </a:p>
        </p:txBody>
      </p:sp>
      <p:sp>
        <p:nvSpPr>
          <p:cNvPr id="4" name="Slide Number Placeholder 3"/>
          <p:cNvSpPr>
            <a:spLocks noGrp="1"/>
          </p:cNvSpPr>
          <p:nvPr>
            <p:ph type="sldNum" sz="quarter" idx="10"/>
          </p:nvPr>
        </p:nvSpPr>
        <p:spPr/>
        <p:txBody>
          <a:bodyPr/>
          <a:lstStyle/>
          <a:p>
            <a:fld id="{18BDFEC3-8487-43E8-A154-7C12CBC1FFF2}" type="slidenum">
              <a:rPr lang="en-US"/>
              <a:t>28</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displays a blue circle (x^2+y^2=25) and a red horizontal ellipse centered at the origin. The circle has a radius of 5. The ellipse intersects the circle at points (-5,1), (-5,-1), (5,1), and (5,-1).</a:t>
            </a:r>
          </a:p>
        </p:txBody>
      </p:sp>
      <p:sp>
        <p:nvSpPr>
          <p:cNvPr id="4" name="Slide Number Placeholder 3"/>
          <p:cNvSpPr>
            <a:spLocks noGrp="1"/>
          </p:cNvSpPr>
          <p:nvPr>
            <p:ph type="sldNum" sz="quarter" idx="10"/>
          </p:nvPr>
        </p:nvSpPr>
        <p:spPr/>
        <p:txBody>
          <a:bodyPr/>
          <a:lstStyle/>
          <a:p>
            <a:fld id="{18BDFEC3-8487-43E8-A154-7C12CBC1FFF2}" type="slidenum">
              <a:rPr lang="en-US"/>
              <a:t>29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This figure displays four graphs, each showing an inequality related to the parabola y = x^2 - 4. Graph (a) illustrates y &gt; x^2 - 4 with a dashed parabolic boundary and the region above the parabola shaded in purple. Graph (b) shows y ≥ x^2 - 4 with a solid parabolic boundary and the region above the parabola shaded in orange. Graph (c) represents y &lt; x^2 - 4 with a dashed parabolic boundary and the region below the parabola shaded in teal. Graph (d) depicts y ≤ x^2 - 4 with a solid parabolic boundary and the region below the parabola shaded in red.</a:t>
            </a:r>
          </a:p>
        </p:txBody>
      </p:sp>
      <p:sp>
        <p:nvSpPr>
          <p:cNvPr id="4" name="Slide Number Placeholder 3"/>
          <p:cNvSpPr>
            <a:spLocks noGrp="1"/>
          </p:cNvSpPr>
          <p:nvPr>
            <p:ph type="sldNum" sz="quarter" idx="10"/>
          </p:nvPr>
        </p:nvSpPr>
        <p:spPr/>
        <p:txBody>
          <a:bodyPr/>
          <a:lstStyle/>
          <a:p>
            <a:fld id="{18BDFEC3-8487-43E8-A154-7C12CBC1FFF2}" type="slidenum">
              <a:rPr lang="en-US"/>
              <a:t>30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graph illustrating the inequality y &gt; x^2 + 1, where the region above a dashed parabola with vertex (0, 1) is shaded. Points (0, 2) and (2, 0) are labeled on the graph.</a:t>
            </a:r>
          </a:p>
        </p:txBody>
      </p:sp>
      <p:sp>
        <p:nvSpPr>
          <p:cNvPr id="4" name="Slide Number Placeholder 3"/>
          <p:cNvSpPr>
            <a:spLocks noGrp="1"/>
          </p:cNvSpPr>
          <p:nvPr>
            <p:ph type="sldNum" sz="quarter" idx="10"/>
          </p:nvPr>
        </p:nvSpPr>
        <p:spPr/>
        <p:txBody>
          <a:bodyPr/>
          <a:lstStyle/>
          <a:p>
            <a:fld id="{18BDFEC3-8487-43E8-A154-7C12CBC1FFF2}" type="slidenum">
              <a:rPr lang="en-US"/>
              <a:t>31</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Cartesian coordinate system displays two parabolas. A red parabola opens upwards from the origin (0,0). A blue parabola opens downwards from its vertex at (0,12). The parabolas intersect at two points, marked with black dots and labeled as (-2,4) and (2,4). Shaded regions indicate the areas defined by the parabolas: the area between the two curves is shaded gray, the region above the red parabola and outside the blue parabola is shaded light red, and the region below the blue parabola and outside the red parabola is shaded light blue.</a:t>
            </a:r>
          </a:p>
        </p:txBody>
      </p:sp>
      <p:sp>
        <p:nvSpPr>
          <p:cNvPr id="4" name="Slide Number Placeholder 3"/>
          <p:cNvSpPr>
            <a:spLocks noGrp="1"/>
          </p:cNvSpPr>
          <p:nvPr>
            <p:ph type="sldNum" sz="quarter" idx="10"/>
          </p:nvPr>
        </p:nvSpPr>
        <p:spPr/>
        <p:txBody>
          <a:bodyPr/>
          <a:lstStyle/>
          <a:p>
            <a:fld id="{18BDFEC3-8487-43E8-A154-7C12CBC1FFF2}" type="slidenum">
              <a:rPr lang="en-US"/>
              <a:t>32</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Intense soccer action unfolds as a player in a blue jersey fights for possession, surrounded by opponents in red and white. The ball is at her feet in a pivotal moment of the game.</a:t>
            </a:r>
          </a:p>
        </p:txBody>
      </p:sp>
      <p:sp>
        <p:nvSpPr>
          <p:cNvPr id="4" name="Slide Number Placeholder 3"/>
          <p:cNvSpPr>
            <a:spLocks noGrp="1"/>
          </p:cNvSpPr>
          <p:nvPr>
            <p:ph type="sldNum" sz="quarter" idx="10"/>
          </p:nvPr>
        </p:nvSpPr>
        <p:spPr/>
        <p:txBody>
          <a:bodyPr/>
          <a:lstStyle/>
          <a:p>
            <a:fld id="{18BDFEC3-8487-43E8-A154-7C12CBC1FFF2}" type="slidenum">
              <a:rPr lang="en-US"/>
              <a:t>35</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close-up portrait of an elderly man, likely Carl Friedrich Gauss, depicted with a dark hat, white sideburns, and a formal white collar against a dark background, showcasing a serious expression.</a:t>
            </a:r>
          </a:p>
        </p:txBody>
      </p:sp>
      <p:sp>
        <p:nvSpPr>
          <p:cNvPr id="4" name="Slide Number Placeholder 3"/>
          <p:cNvSpPr>
            <a:spLocks noGrp="1"/>
          </p:cNvSpPr>
          <p:nvPr>
            <p:ph type="sldNum" sz="quarter" idx="10"/>
          </p:nvPr>
        </p:nvSpPr>
        <p:spPr/>
        <p:txBody>
          <a:bodyPr/>
          <a:lstStyle/>
          <a:p>
            <a:fld id="{18BDFEC3-8487-43E8-A154-7C12CBC1FFF2}" type="slidenum">
              <a:rPr lang="en-US"/>
              <a:t>41</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Two parallel lines are graphed on an xy-plane. The blue line represents y = (3/2)x and passes through the origin. The orange line represents y = (3/2)x - 2, with a y-intercept of -2.</a:t>
            </a:r>
          </a:p>
        </p:txBody>
      </p:sp>
      <p:sp>
        <p:nvSpPr>
          <p:cNvPr id="4" name="Slide Number Placeholder 3"/>
          <p:cNvSpPr>
            <a:spLocks noGrp="1"/>
          </p:cNvSpPr>
          <p:nvPr>
            <p:ph type="sldNum" sz="quarter" idx="10"/>
          </p:nvPr>
        </p:nvSpPr>
        <p:spPr/>
        <p:txBody>
          <a:bodyPr/>
          <a:lstStyle/>
          <a:p>
            <a:fld id="{18BDFEC3-8487-43E8-A154-7C12CBC1FFF2}" type="slidenum">
              <a:rPr lang="en-US"/>
              <a:t>44</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lvl="0" indent="0">
              <a:buNone/>
            </a:pPr>
            <a:r>
              <a:t>A blue and a green strip overlap to form an X-shape. Three linear equations are presented: x - 2y + 3z = 0 and 2x - 4y + 6z = 0 are in blue text, while 3x + y + 2z = 0 is in green text. The two blue equations are equivalent, defining a single plane associated with the blue strip. The green equation defines a second, distinct plane associated with the green strip. The intersection of these two planes is represented by the overlapping region of the strips, and a horizontal double-headed arrow spans a portion of this intersection.</a:t>
            </a:r>
          </a:p>
        </p:txBody>
      </p:sp>
      <p:sp>
        <p:nvSpPr>
          <p:cNvPr id="4" name="Slide Number Placeholder 3"/>
          <p:cNvSpPr>
            <a:spLocks noGrp="1"/>
          </p:cNvSpPr>
          <p:nvPr>
            <p:ph type="sldNum" sz="quarter" idx="10"/>
          </p:nvPr>
        </p:nvSpPr>
        <p:spPr/>
        <p:txBody>
          <a:bodyPr/>
          <a:lstStyle/>
          <a:p>
            <a:fld id="{18BDFEC3-8487-43E8-A154-7C12CBC1FFF2}" type="slidenum">
              <a:rPr lang="en-US"/>
              <a:t>45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noAutofit/>
          </a:bodyPr>
          <a:lstStyle>
            <a:lvl1pPr algn="ctr">
              <a:defRPr sz="6000" b="0" i="0" baseline="0">
                <a:solidFill>
                  <a:srgbClr val="70AD47"/>
                </a:solidFill>
                <a:latin typeface="+mj-lt"/>
                <a:cs typeface="Calibri" panose="020F0502020204030204" pitchFamily="34" charset="0"/>
              </a:defRPr>
            </a:lvl1pPr>
          </a:lstStyle>
          <a:p>
            <a:r>
              <a:rPr lang="en-US" dirty="0"/>
              <a:t>Title of the Book</a:t>
            </a:r>
          </a:p>
        </p:txBody>
      </p:sp>
      <p:sp>
        <p:nvSpPr>
          <p:cNvPr id="3" name="Subtitle 2"/>
          <p:cNvSpPr>
            <a:spLocks noGrp="1"/>
          </p:cNvSpPr>
          <p:nvPr>
            <p:ph type="subTitle" idx="1"/>
          </p:nvPr>
        </p:nvSpPr>
        <p:spPr>
          <a:xfrm>
            <a:off x="1828800" y="2072269"/>
            <a:ext cx="8534400" cy="1752600"/>
          </a:xfrm>
        </p:spPr>
        <p:txBody>
          <a:bodyPr>
            <a:normAutofit/>
          </a:bodyPr>
          <a:lstStyle>
            <a:lvl1pPr marL="0" indent="0" algn="ctr">
              <a:buNone/>
              <a:defRPr sz="3733">
                <a:solidFill>
                  <a:schemeClr val="tx1"/>
                </a:solidFill>
              </a:defRPr>
            </a:lvl1pPr>
            <a:lvl2pPr marL="457189" indent="0" algn="ctr">
              <a:buNone/>
              <a:defRPr>
                <a:solidFill>
                  <a:schemeClr val="tx1">
                    <a:tint val="75000"/>
                  </a:schemeClr>
                </a:solidFill>
              </a:defRPr>
            </a:lvl2pPr>
            <a:lvl3pPr marL="914377" indent="0" algn="ctr">
              <a:buNone/>
              <a:defRPr>
                <a:solidFill>
                  <a:schemeClr val="tx1">
                    <a:tint val="75000"/>
                  </a:schemeClr>
                </a:solidFill>
              </a:defRPr>
            </a:lvl3pPr>
            <a:lvl4pPr marL="1371566" indent="0" algn="ctr">
              <a:buNone/>
              <a:defRPr>
                <a:solidFill>
                  <a:schemeClr val="tx1">
                    <a:tint val="75000"/>
                  </a:schemeClr>
                </a:solidFill>
              </a:defRPr>
            </a:lvl4pPr>
            <a:lvl5pPr marL="1828754" indent="0" algn="ctr">
              <a:buNone/>
              <a:defRPr>
                <a:solidFill>
                  <a:schemeClr val="tx1">
                    <a:tint val="75000"/>
                  </a:schemeClr>
                </a:solidFill>
              </a:defRPr>
            </a:lvl5pPr>
            <a:lvl6pPr marL="2285943" indent="0" algn="ctr">
              <a:buNone/>
              <a:defRPr>
                <a:solidFill>
                  <a:schemeClr val="tx1">
                    <a:tint val="75000"/>
                  </a:schemeClr>
                </a:solidFill>
              </a:defRPr>
            </a:lvl6pPr>
            <a:lvl7pPr marL="2743131" indent="0" algn="ctr">
              <a:buNone/>
              <a:defRPr>
                <a:solidFill>
                  <a:schemeClr val="tx1">
                    <a:tint val="75000"/>
                  </a:schemeClr>
                </a:solidFill>
              </a:defRPr>
            </a:lvl7pPr>
            <a:lvl8pPr marL="3200320" indent="0" algn="ctr">
              <a:buNone/>
              <a:defRPr>
                <a:solidFill>
                  <a:schemeClr val="tx1">
                    <a:tint val="75000"/>
                  </a:schemeClr>
                </a:solidFill>
              </a:defRPr>
            </a:lvl8pPr>
            <a:lvl9pPr marL="3657509" indent="0" algn="ctr">
              <a:buNone/>
              <a:defRPr>
                <a:solidFill>
                  <a:schemeClr val="tx1">
                    <a:tint val="75000"/>
                  </a:schemeClr>
                </a:solidFill>
              </a:defRPr>
            </a:lvl9pPr>
          </a:lstStyle>
          <a:p>
            <a:r>
              <a:rPr lang="en-US" dirty="0"/>
              <a:t>Click to edit Master subtitle style</a:t>
            </a:r>
          </a:p>
        </p:txBody>
      </p:sp>
      <p:sp>
        <p:nvSpPr>
          <p:cNvPr id="5" name="Footer Placeholder 4"/>
          <p:cNvSpPr>
            <a:spLocks noGrp="1"/>
          </p:cNvSpPr>
          <p:nvPr>
            <p:ph type="ftr" sz="quarter" idx="11"/>
          </p:nvPr>
        </p:nvSpPr>
        <p:spPr/>
        <p:txBody>
          <a:bodyPr/>
          <a:lstStyle/>
          <a:p>
            <a:endParaRPr lang="en-US"/>
          </a:p>
        </p:txBody>
      </p:sp>
      <p:sp>
        <p:nvSpPr>
          <p:cNvPr id="8" name="Picture Placeholder 7">
            <a:extLst>
              <a:ext uri="{FF2B5EF4-FFF2-40B4-BE49-F238E27FC236}">
                <a16:creationId xmlns:a16="http://schemas.microsoft.com/office/drawing/2014/main" id="{80A79003-2626-1D8F-FE0B-0F12900E5EC8}"/>
              </a:ext>
            </a:extLst>
          </p:cNvPr>
          <p:cNvSpPr>
            <a:spLocks noGrp="1"/>
          </p:cNvSpPr>
          <p:nvPr>
            <p:ph type="pic" sz="quarter" idx="13"/>
          </p:nvPr>
        </p:nvSpPr>
        <p:spPr>
          <a:xfrm>
            <a:off x="1828800" y="3924300"/>
            <a:ext cx="8534400" cy="2319867"/>
          </a:xfrm>
        </p:spPr>
        <p:txBody>
          <a:bodyPr>
            <a:normAutofit/>
          </a:bodyPr>
          <a:lstStyle>
            <a:lvl1pPr>
              <a:defRPr sz="2800"/>
            </a:lvl1pPr>
          </a:lstStyle>
          <a:p>
            <a:endParaRPr lang="en-US" dirty="0"/>
          </a:p>
        </p:txBody>
      </p:sp>
    </p:spTree>
    <p:extLst>
      <p:ext uri="{BB962C8B-B14F-4D97-AF65-F5344CB8AC3E}">
        <p14:creationId xmlns:p14="http://schemas.microsoft.com/office/powerpoint/2010/main" val="144435751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609600" y="952501"/>
            <a:ext cx="10972800" cy="5173664"/>
          </a:xfrm>
        </p:spPr>
        <p:txBody>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C5EF2332-01BF-834F-8236-50238282D533}" type="slidenum">
              <a:rPr lang="en-US" smtClean="0"/>
              <a:t>‹#›</a:t>
            </a:fld>
            <a:endParaRPr lang="en-US"/>
          </a:p>
        </p:txBody>
      </p:sp>
    </p:spTree>
    <p:extLst>
      <p:ext uri="{BB962C8B-B14F-4D97-AF65-F5344CB8AC3E}">
        <p14:creationId xmlns:p14="http://schemas.microsoft.com/office/powerpoint/2010/main" val="33834600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a:prstGeom prst="rect">
            <a:avLst/>
          </a:prstGeom>
        </p:spPr>
        <p:txBody>
          <a:bodyPr anchor="t"/>
          <a:lstStyle>
            <a:lvl1pPr algn="l">
              <a:defRPr sz="4000" b="1" cap="all">
                <a:solidFill>
                  <a:srgbClr val="70AD47"/>
                </a:solidFill>
              </a:defRPr>
            </a:lvl1pPr>
          </a:lstStyle>
          <a:p>
            <a:r>
              <a:rPr lang="en-US" dirty="0"/>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189" indent="0">
              <a:buNone/>
              <a:defRPr sz="1800">
                <a:solidFill>
                  <a:schemeClr val="tx1">
                    <a:tint val="75000"/>
                  </a:schemeClr>
                </a:solidFill>
              </a:defRPr>
            </a:lvl2pPr>
            <a:lvl3pPr marL="914377" indent="0">
              <a:buNone/>
              <a:defRPr sz="1600">
                <a:solidFill>
                  <a:schemeClr val="tx1">
                    <a:tint val="75000"/>
                  </a:schemeClr>
                </a:solidFill>
              </a:defRPr>
            </a:lvl3pPr>
            <a:lvl4pPr marL="1371566" indent="0">
              <a:buNone/>
              <a:defRPr sz="1400">
                <a:solidFill>
                  <a:schemeClr val="tx1">
                    <a:tint val="75000"/>
                  </a:schemeClr>
                </a:solidFill>
              </a:defRPr>
            </a:lvl4pPr>
            <a:lvl5pPr marL="1828754" indent="0">
              <a:buNone/>
              <a:defRPr sz="1400">
                <a:solidFill>
                  <a:schemeClr val="tx1">
                    <a:tint val="75000"/>
                  </a:schemeClr>
                </a:solidFill>
              </a:defRPr>
            </a:lvl5pPr>
            <a:lvl6pPr marL="2285943" indent="0">
              <a:buNone/>
              <a:defRPr sz="1400">
                <a:solidFill>
                  <a:schemeClr val="tx1">
                    <a:tint val="75000"/>
                  </a:schemeClr>
                </a:solidFill>
              </a:defRPr>
            </a:lvl6pPr>
            <a:lvl7pPr marL="2743131" indent="0">
              <a:buNone/>
              <a:defRPr sz="1400">
                <a:solidFill>
                  <a:schemeClr val="tx1">
                    <a:tint val="75000"/>
                  </a:schemeClr>
                </a:solidFill>
              </a:defRPr>
            </a:lvl7pPr>
            <a:lvl8pPr marL="3200320" indent="0">
              <a:buNone/>
              <a:defRPr sz="1400">
                <a:solidFill>
                  <a:schemeClr val="tx1">
                    <a:tint val="75000"/>
                  </a:schemeClr>
                </a:solidFill>
              </a:defRPr>
            </a:lvl8pPr>
            <a:lvl9pPr marL="3657509" indent="0">
              <a:buNone/>
              <a:defRPr sz="1400">
                <a:solidFill>
                  <a:schemeClr val="tx1">
                    <a:tint val="75000"/>
                  </a:schemeClr>
                </a:solidFill>
              </a:defRPr>
            </a:lvl9pPr>
          </a:lstStyle>
          <a:p>
            <a:pPr lvl="0"/>
            <a:r>
              <a:rPr lang="en-US"/>
              <a:t>Click to edit Master text styles</a:t>
            </a:r>
          </a:p>
        </p:txBody>
      </p:sp>
      <p:sp>
        <p:nvSpPr>
          <p:cNvPr id="5" name="Footer Placeholder 4"/>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0730690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609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Content Placeholder 3"/>
          <p:cNvSpPr>
            <a:spLocks noGrp="1"/>
          </p:cNvSpPr>
          <p:nvPr>
            <p:ph sz="half" idx="2"/>
          </p:nvPr>
        </p:nvSpPr>
        <p:spPr>
          <a:xfrm>
            <a:off x="6197600" y="1055687"/>
            <a:ext cx="5384800" cy="507047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6" name="Footer Placeholder 5"/>
          <p:cNvSpPr>
            <a:spLocks noGrp="1"/>
          </p:cNvSpPr>
          <p:nvPr>
            <p:ph type="ftr" sz="quarter" idx="11"/>
          </p:nvPr>
        </p:nvSpPr>
        <p:spPr/>
        <p:txBody>
          <a:bodyPr/>
          <a:lstStyle/>
          <a:p>
            <a:endParaRPr lang="en-US" dirty="0"/>
          </a:p>
        </p:txBody>
      </p:sp>
      <p:sp>
        <p:nvSpPr>
          <p:cNvPr id="2" name="Title 1">
            <a:extLst>
              <a:ext uri="{FF2B5EF4-FFF2-40B4-BE49-F238E27FC236}">
                <a16:creationId xmlns:a16="http://schemas.microsoft.com/office/drawing/2014/main" id="{55A695E3-160A-1182-A08B-49F893982D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61988624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54101"/>
            <a:ext cx="5386917"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93863"/>
            <a:ext cx="5386917" cy="4432300"/>
          </a:xfrm>
        </p:spPr>
        <p:txBody>
          <a:bodyPr/>
          <a:lstStyle>
            <a:lvl1pPr marL="342900" indent="-342900">
              <a:buFont typeface="Arial" panose="020B0604020202020204" pitchFamily="34" charset="0"/>
              <a:buChar cha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Text Placeholder 4"/>
          <p:cNvSpPr>
            <a:spLocks noGrp="1"/>
          </p:cNvSpPr>
          <p:nvPr>
            <p:ph type="body" sz="quarter" idx="3"/>
          </p:nvPr>
        </p:nvSpPr>
        <p:spPr>
          <a:xfrm>
            <a:off x="6193369" y="1054100"/>
            <a:ext cx="5389033" cy="639763"/>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9" y="1693863"/>
            <a:ext cx="5389033" cy="44323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8" name="Footer Placeholder 7"/>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48293EA6-65EB-EBFA-B114-8CE108578312}"/>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535793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4" name="Footer Placeholder 3"/>
          <p:cNvSpPr>
            <a:spLocks noGrp="1"/>
          </p:cNvSpPr>
          <p:nvPr>
            <p:ph type="ftr" sz="quarter" idx="11"/>
          </p:nvPr>
        </p:nvSpPr>
        <p:spPr/>
        <p:txBody>
          <a:bodyPr/>
          <a:lstStyle/>
          <a:p>
            <a:endParaRPr lang="en-US"/>
          </a:p>
        </p:txBody>
      </p:sp>
      <p:sp>
        <p:nvSpPr>
          <p:cNvPr id="2" name="Title 1">
            <a:extLst>
              <a:ext uri="{FF2B5EF4-FFF2-40B4-BE49-F238E27FC236}">
                <a16:creationId xmlns:a16="http://schemas.microsoft.com/office/drawing/2014/main" id="{DCC07829-38D8-F49A-78AA-2EAC35A1A3B6}"/>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34727212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30901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2" y="273049"/>
            <a:ext cx="4011084" cy="1162051"/>
          </a:xfrm>
          <a:prstGeom prst="rect">
            <a:avLst/>
          </a:prstGeom>
        </p:spPr>
        <p:txBody>
          <a:bodyPr anchor="b"/>
          <a:lstStyle>
            <a:lvl1pPr algn="l">
              <a:defRPr sz="2000" b="1">
                <a:solidFill>
                  <a:srgbClr val="70AD47"/>
                </a:solidFill>
              </a:defRPr>
            </a:lvl1pPr>
          </a:lstStyle>
          <a:p>
            <a:r>
              <a:rPr lang="en-US" dirty="0"/>
              <a:t>Click to edit Master title style</a:t>
            </a:r>
          </a:p>
        </p:txBody>
      </p:sp>
      <p:sp>
        <p:nvSpPr>
          <p:cNvPr id="3" name="Content Placeholder 2"/>
          <p:cNvSpPr>
            <a:spLocks noGrp="1"/>
          </p:cNvSpPr>
          <p:nvPr>
            <p:ph idx="1"/>
          </p:nvPr>
        </p:nvSpPr>
        <p:spPr>
          <a:xfrm>
            <a:off x="4766733" y="273052"/>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400"/>
            </a:lvl1pPr>
            <a:lvl2pPr marL="457189" indent="0">
              <a:buNone/>
              <a:defRPr sz="1200"/>
            </a:lvl2pPr>
            <a:lvl3pPr marL="914377" indent="0">
              <a:buNone/>
              <a:defRPr sz="1000"/>
            </a:lvl3pPr>
            <a:lvl4pPr marL="1371566" indent="0">
              <a:buNone/>
              <a:defRPr sz="900"/>
            </a:lvl4pPr>
            <a:lvl5pPr marL="1828754" indent="0">
              <a:buNone/>
              <a:defRPr sz="900"/>
            </a:lvl5pPr>
            <a:lvl6pPr marL="2285943" indent="0">
              <a:buNone/>
              <a:defRPr sz="900"/>
            </a:lvl6pPr>
            <a:lvl7pPr marL="2743131" indent="0">
              <a:buNone/>
              <a:defRPr sz="900"/>
            </a:lvl7pPr>
            <a:lvl8pPr marL="3200320" indent="0">
              <a:buNone/>
              <a:defRPr sz="900"/>
            </a:lvl8pPr>
            <a:lvl9pPr marL="3657509" indent="0">
              <a:buNone/>
              <a:defRPr sz="900"/>
            </a:lvl9pPr>
          </a:lstStyle>
          <a:p>
            <a:pPr lvl="0"/>
            <a:r>
              <a:rPr lang="en-US"/>
              <a:t>Click to edit Master text styles</a:t>
            </a:r>
          </a:p>
        </p:txBody>
      </p:sp>
      <p:sp>
        <p:nvSpPr>
          <p:cNvPr id="6" name="Footer Placeholder 5"/>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5408956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1244600"/>
          </a:xfrm>
          <a:prstGeom prst="rect">
            <a:avLst/>
          </a:prstGeom>
        </p:spPr>
        <p:txBody>
          <a:bodyPr anchor="t">
            <a:normAutofit/>
          </a:bodyPr>
          <a:lstStyle>
            <a:lvl1pPr algn="l">
              <a:defRPr sz="1600" b="0"/>
            </a:lvl1pPr>
          </a:lstStyle>
          <a:p>
            <a:r>
              <a:rPr lang="en-US" dirty="0"/>
              <a:t>Click to edit Master title style</a:t>
            </a:r>
          </a:p>
        </p:txBody>
      </p:sp>
      <p:sp>
        <p:nvSpPr>
          <p:cNvPr id="3" name="Picture Placeholder 2"/>
          <p:cNvSpPr>
            <a:spLocks noGrp="1"/>
          </p:cNvSpPr>
          <p:nvPr>
            <p:ph type="pic" idx="1"/>
          </p:nvPr>
        </p:nvSpPr>
        <p:spPr>
          <a:xfrm>
            <a:off x="2389717" y="612775"/>
            <a:ext cx="7315200" cy="4114800"/>
          </a:xfrm>
        </p:spPr>
        <p:txBody>
          <a:bodyPr>
            <a:normAutofit/>
          </a:bodyPr>
          <a:lstStyle>
            <a:lvl1pPr marL="0" indent="0">
              <a:buNone/>
              <a:defRPr sz="28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endParaRPr lang="en-US" dirty="0"/>
          </a:p>
        </p:txBody>
      </p:sp>
      <p:sp>
        <p:nvSpPr>
          <p:cNvPr id="6" name="Footer Placeholder 5"/>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5668998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st Slide">
    <p:spTree>
      <p:nvGrpSpPr>
        <p:cNvPr id="1" name=""/>
        <p:cNvGrpSpPr/>
        <p:nvPr/>
      </p:nvGrpSpPr>
      <p:grpSpPr>
        <a:xfrm>
          <a:off x="0" y="0"/>
          <a:ext cx="0" cy="0"/>
          <a:chOff x="0" y="0"/>
          <a:chExt cx="0" cy="0"/>
        </a:xfrm>
      </p:grpSpPr>
      <p:sp>
        <p:nvSpPr>
          <p:cNvPr id="7" name="Content Placeholder 6"/>
          <p:cNvSpPr>
            <a:spLocks noGrp="1"/>
          </p:cNvSpPr>
          <p:nvPr>
            <p:ph sz="quarter" idx="12"/>
          </p:nvPr>
        </p:nvSpPr>
        <p:spPr>
          <a:xfrm>
            <a:off x="609600" y="1011383"/>
            <a:ext cx="10972800" cy="3255818"/>
          </a:xfrm>
        </p:spPr>
        <p:txBody>
          <a:bodyPr/>
          <a:lstStyle>
            <a:lvl5pPr marL="1828800" indent="0">
              <a:buNone/>
              <a:defRPr/>
            </a:lvl5p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Content Placeholder 6"/>
          <p:cNvSpPr>
            <a:spLocks noGrp="1"/>
          </p:cNvSpPr>
          <p:nvPr>
            <p:ph sz="quarter" idx="13" hasCustomPrompt="1"/>
          </p:nvPr>
        </p:nvSpPr>
        <p:spPr>
          <a:xfrm>
            <a:off x="609600" y="4378037"/>
            <a:ext cx="10972800" cy="1627909"/>
          </a:xfrm>
        </p:spPr>
        <p:txBody>
          <a:bodyPr>
            <a:normAutofit/>
          </a:bodyPr>
          <a:lstStyle>
            <a:lvl1pPr marL="0" indent="0">
              <a:buNone/>
              <a:defRPr sz="1600">
                <a:solidFill>
                  <a:schemeClr val="accent3"/>
                </a:solidFill>
              </a:defRPr>
            </a:lvl1pPr>
          </a:lstStyle>
          <a:p>
            <a:pPr lvl="0"/>
            <a:r>
              <a:rPr lang="en-US" dirty="0"/>
              <a:t>Caption</a:t>
            </a:r>
          </a:p>
        </p:txBody>
      </p:sp>
      <p:sp>
        <p:nvSpPr>
          <p:cNvPr id="6" name="Text Placeholder 5">
            <a:extLst>
              <a:ext uri="{FF2B5EF4-FFF2-40B4-BE49-F238E27FC236}">
                <a16:creationId xmlns:a16="http://schemas.microsoft.com/office/drawing/2014/main" id="{6E14F94F-1E52-2B42-BC75-C0C106E8BEC0}"/>
              </a:ext>
            </a:extLst>
          </p:cNvPr>
          <p:cNvSpPr>
            <a:spLocks noGrp="1"/>
          </p:cNvSpPr>
          <p:nvPr>
            <p:ph type="body" sz="quarter" idx="14" hasCustomPrompt="1"/>
          </p:nvPr>
        </p:nvSpPr>
        <p:spPr>
          <a:xfrm>
            <a:off x="838200" y="6271576"/>
            <a:ext cx="10515600" cy="442595"/>
          </a:xfrm>
        </p:spPr>
        <p:txBody>
          <a:bodyPr>
            <a:normAutofit/>
          </a:bodyPr>
          <a:lstStyle>
            <a:lvl1pPr marL="0" indent="0" algn="l">
              <a:buNone/>
              <a:defRPr sz="1200">
                <a:solidFill>
                  <a:schemeClr val="tx1"/>
                </a:solidFill>
              </a:defRPr>
            </a:lvl1pPr>
          </a:lstStyle>
          <a:p>
            <a:pPr algn="l"/>
            <a:r>
              <a:rPr lang="en-US" dirty="0"/>
              <a:t>This OpenStax ancillary resource is © Rice University under a CC BY 4.0 International license; it may be reproduced or modified but must be attributed to OpenStax, Rice University and any changes must be noted.</a:t>
            </a:r>
          </a:p>
        </p:txBody>
      </p:sp>
      <p:sp>
        <p:nvSpPr>
          <p:cNvPr id="3" name="Title 1">
            <a:extLst>
              <a:ext uri="{FF2B5EF4-FFF2-40B4-BE49-F238E27FC236}">
                <a16:creationId xmlns:a16="http://schemas.microsoft.com/office/drawing/2014/main" id="{75AFEFD2-D28D-C54F-70F8-461EEBE63A5A}"/>
              </a:ext>
            </a:extLst>
          </p:cNvPr>
          <p:cNvSpPr>
            <a:spLocks noGrp="1"/>
          </p:cNvSpPr>
          <p:nvPr>
            <p:ph type="title"/>
          </p:nvPr>
        </p:nvSpPr>
        <p:spPr>
          <a:xfrm>
            <a:off x="609600" y="238539"/>
            <a:ext cx="9052560" cy="586961"/>
          </a:xfrm>
          <a:prstGeom prst="rect">
            <a:avLst/>
          </a:prstGeom>
        </p:spPr>
        <p:txBody>
          <a:bodyPr/>
          <a:lstStyle>
            <a:lvl1pPr algn="l">
              <a:defRPr sz="2800">
                <a:solidFill>
                  <a:srgbClr val="70AD47"/>
                </a:solidFill>
              </a:defRPr>
            </a:lvl1pPr>
          </a:lstStyle>
          <a:p>
            <a:r>
              <a:rPr lang="en-US" dirty="0"/>
              <a:t>Click to edit Master title style</a:t>
            </a:r>
          </a:p>
        </p:txBody>
      </p:sp>
    </p:spTree>
    <p:extLst>
      <p:ext uri="{BB962C8B-B14F-4D97-AF65-F5344CB8AC3E}">
        <p14:creationId xmlns:p14="http://schemas.microsoft.com/office/powerpoint/2010/main" val="218831260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9"/>
            <a:ext cx="10972800" cy="1143000"/>
          </a:xfrm>
          <a:prstGeom prst="rect">
            <a:avLst/>
          </a:prstGeom>
        </p:spPr>
        <p:txBody>
          <a:bodyPr/>
          <a:lstStyle/>
          <a:p>
            <a:r>
              <a:rPr lang="en-US" dirty="0"/>
              <a:t>Click to edit Master title style</a:t>
            </a:r>
          </a:p>
        </p:txBody>
      </p:sp>
      <p:sp>
        <p:nvSpPr>
          <p:cNvPr id="3" name="Vertical Text Placeholder 2"/>
          <p:cNvSpPr>
            <a:spLocks noGrp="1"/>
          </p:cNvSpPr>
          <p:nvPr>
            <p:ph type="body" orient="vert" idx="1"/>
          </p:nvPr>
        </p:nvSpPr>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3139147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4"/>
          <p:cNvSpPr>
            <a:spLocks noGrp="1"/>
          </p:cNvSpPr>
          <p:nvPr>
            <p:ph type="ftr" sz="quarter" idx="11"/>
          </p:nvPr>
        </p:nvSpPr>
        <p:spPr/>
        <p:txBody>
          <a:bodyPr/>
          <a:lstStyle/>
          <a:p>
            <a:endParaRPr lang="en-US" dirty="0"/>
          </a:p>
        </p:txBody>
      </p:sp>
    </p:spTree>
    <p:extLst>
      <p:ext uri="{BB962C8B-B14F-4D97-AF65-F5344CB8AC3E}">
        <p14:creationId xmlns:p14="http://schemas.microsoft.com/office/powerpoint/2010/main" val="258152904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4" Type="http://schemas.openxmlformats.org/officeDocument/2006/relationships/image" Target="../media/image1.jp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4">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38539"/>
            <a:ext cx="10972800" cy="586961"/>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927101"/>
            <a:ext cx="10972800" cy="5199064"/>
          </a:xfrm>
          <a:prstGeom prst="rect">
            <a:avLst/>
          </a:prstGeom>
        </p:spPr>
        <p:txBody>
          <a:bodyPr vert="horz" lIns="91440" tIns="45720" rIns="91440" bIns="45720" rtlCol="0">
            <a:normAutofit/>
          </a:bodyPr>
          <a:lstStyle/>
          <a:p>
            <a:pPr marL="228600" marR="0" lvl="0" indent="-228600" algn="l" defTabSz="914400" rtl="0" eaLnBrk="1" fontAlgn="auto" latinLnBrk="0" hangingPunct="1">
              <a:lnSpc>
                <a:spcPct val="90000"/>
              </a:lnSpc>
              <a:spcBef>
                <a:spcPts val="1000"/>
              </a:spcBef>
              <a:spcAft>
                <a:spcPts val="0"/>
              </a:spcAft>
              <a:buClrTx/>
              <a:buSzTx/>
              <a:buFont typeface="Arial"/>
              <a:buChar char="•"/>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Click to edit Master text styles</a:t>
            </a:r>
          </a:p>
          <a:p>
            <a:pPr marL="685800" marR="0" lvl="1"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400" b="0" i="0" u="none" strike="noStrike" kern="1200" cap="none" spc="0" normalizeH="0" baseline="0" noProof="0" dirty="0">
                <a:ln>
                  <a:noFill/>
                </a:ln>
                <a:solidFill>
                  <a:srgbClr val="1B1E3F"/>
                </a:solidFill>
                <a:effectLst/>
                <a:uLnTx/>
                <a:uFillTx/>
                <a:latin typeface="Calibri" panose="020F0502020204030204"/>
                <a:ea typeface="+mn-ea"/>
                <a:cs typeface="+mn-cs"/>
              </a:rPr>
              <a:t>Second level</a:t>
            </a:r>
          </a:p>
          <a:p>
            <a:pPr marL="1143000" marR="0" lvl="2"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2000" b="0" i="0" u="none" strike="noStrike" kern="1200" cap="none" spc="0" normalizeH="0" baseline="0" noProof="0" dirty="0">
                <a:ln>
                  <a:noFill/>
                </a:ln>
                <a:solidFill>
                  <a:srgbClr val="DB5935"/>
                </a:solidFill>
                <a:effectLst/>
                <a:uLnTx/>
                <a:uFillTx/>
                <a:latin typeface="Calibri" panose="020F0502020204030204"/>
                <a:ea typeface="+mn-ea"/>
                <a:cs typeface="+mn-cs"/>
              </a:rPr>
              <a:t>Third level</a:t>
            </a:r>
          </a:p>
          <a:p>
            <a:pPr marL="1600200" marR="0" lvl="3"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464846"/>
                </a:solidFill>
                <a:effectLst/>
                <a:uLnTx/>
                <a:uFillTx/>
                <a:latin typeface="Calibri" panose="020F0502020204030204"/>
                <a:ea typeface="+mn-ea"/>
                <a:cs typeface="+mn-cs"/>
              </a:rPr>
              <a:t>Fourth level</a:t>
            </a:r>
          </a:p>
          <a:p>
            <a:pPr marL="2057400" marR="0" lvl="4" indent="-228600" algn="l" defTabSz="914400" rtl="0" eaLnBrk="1" fontAlgn="auto" latinLnBrk="0" hangingPunct="1">
              <a:lnSpc>
                <a:spcPct val="90000"/>
              </a:lnSpc>
              <a:spcBef>
                <a:spcPts val="500"/>
              </a:spcBef>
              <a:spcAft>
                <a:spcPts val="0"/>
              </a:spcAft>
              <a:buClrTx/>
              <a:buSzTx/>
              <a:buFont typeface="Arial"/>
              <a:buChar char="•"/>
              <a:tabLst/>
              <a:defRPr/>
            </a:pPr>
            <a:r>
              <a:rPr kumimoji="0" lang="en-US" sz="1800" b="0" i="0" u="none" strike="noStrike" kern="1200" cap="none" spc="0" normalizeH="0" baseline="0" noProof="0" dirty="0">
                <a:ln>
                  <a:noFill/>
                </a:ln>
                <a:solidFill>
                  <a:srgbClr val="000000"/>
                </a:solidFill>
                <a:effectLst/>
                <a:uLnTx/>
                <a:uFillTx/>
                <a:latin typeface="Calibri" panose="020F0502020204030204"/>
                <a:ea typeface="+mn-ea"/>
                <a:cs typeface="+mn-cs"/>
              </a:rPr>
              <a:t>Fifth level</a:t>
            </a:r>
          </a:p>
        </p:txBody>
      </p:sp>
      <p:sp>
        <p:nvSpPr>
          <p:cNvPr id="5" name="Footer Placeholder 4"/>
          <p:cNvSpPr>
            <a:spLocks noGrp="1"/>
          </p:cNvSpPr>
          <p:nvPr>
            <p:ph type="ftr" sz="quarter" idx="3"/>
          </p:nvPr>
        </p:nvSpPr>
        <p:spPr>
          <a:xfrm>
            <a:off x="609600" y="6356351"/>
            <a:ext cx="10972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67620087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58" r:id="rId11"/>
    <p:sldLayoutId id="2147483659" r:id="rId12"/>
  </p:sldLayoutIdLst>
  <p:hf sldNum="0" hdr="0" ftr="0"/>
  <p:txStyles>
    <p:titleStyle>
      <a:lvl1pPr algn="l" defTabSz="457189" rtl="0" eaLnBrk="1" latinLnBrk="0" hangingPunct="1">
        <a:spcBef>
          <a:spcPct val="0"/>
        </a:spcBef>
        <a:buNone/>
        <a:defRPr sz="2800" kern="1200">
          <a:solidFill>
            <a:schemeClr val="tx1"/>
          </a:solidFill>
          <a:latin typeface="+mj-lt"/>
          <a:ea typeface="+mj-ea"/>
          <a:cs typeface="+mj-cs"/>
        </a:defRPr>
      </a:lvl1pPr>
    </p:titleStyle>
    <p:bodyStyle>
      <a:lvl1pPr marL="457200" indent="-228600" algn="l" defTabSz="457189" rtl="0" eaLnBrk="1" latinLnBrk="0" hangingPunct="1">
        <a:spcBef>
          <a:spcPts val="0"/>
        </a:spcBef>
        <a:buFont typeface="Arial" panose="020B0604020202020204" pitchFamily="34" charset="0"/>
        <a:buChar char="•"/>
        <a:defRPr sz="3200" kern="1200">
          <a:solidFill>
            <a:schemeClr val="tx1"/>
          </a:solidFill>
          <a:latin typeface="+mn-lt"/>
          <a:ea typeface="+mn-ea"/>
          <a:cs typeface="+mn-cs"/>
        </a:defRPr>
      </a:lvl1pPr>
      <a:lvl2pPr marL="685800" indent="-228600" algn="l" defTabSz="457189"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457189"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457189"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743131" indent="-457189" algn="l" defTabSz="457189" rtl="0" eaLnBrk="1" latinLnBrk="0" hangingPunct="1">
        <a:spcBef>
          <a:spcPct val="20000"/>
        </a:spcBef>
        <a:buFont typeface="Arial"/>
        <a:buChar char="•"/>
        <a:defRPr sz="2000" kern="1200">
          <a:solidFill>
            <a:schemeClr val="tx1"/>
          </a:solidFill>
          <a:latin typeface="+mn-lt"/>
          <a:ea typeface="+mn-ea"/>
          <a:cs typeface="+mn-cs"/>
        </a:defRPr>
      </a:lvl6pPr>
      <a:lvl7pPr marL="3200320" indent="-457189" algn="l" defTabSz="457189" rtl="0" eaLnBrk="1" latinLnBrk="0" hangingPunct="1">
        <a:spcBef>
          <a:spcPct val="20000"/>
        </a:spcBef>
        <a:buFont typeface="Arial"/>
        <a:buChar char="•"/>
        <a:defRPr sz="2000" kern="1200">
          <a:solidFill>
            <a:schemeClr val="tx1"/>
          </a:solidFill>
          <a:latin typeface="+mn-lt"/>
          <a:ea typeface="+mn-ea"/>
          <a:cs typeface="+mn-cs"/>
        </a:defRPr>
      </a:lvl7pPr>
      <a:lvl8pPr marL="3657509" indent="-457189" algn="l" defTabSz="457189" rtl="0" eaLnBrk="1" latinLnBrk="0" hangingPunct="1">
        <a:spcBef>
          <a:spcPct val="20000"/>
        </a:spcBef>
        <a:buFont typeface="Arial"/>
        <a:buChar char="•"/>
        <a:defRPr sz="2000" kern="1200">
          <a:solidFill>
            <a:schemeClr val="tx1"/>
          </a:solidFill>
          <a:latin typeface="+mn-lt"/>
          <a:ea typeface="+mn-ea"/>
          <a:cs typeface="+mn-cs"/>
        </a:defRPr>
      </a:lvl8pPr>
      <a:lvl9pPr marL="4114697" indent="-457189" algn="l" defTabSz="457189"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189" rtl="0" eaLnBrk="1" latinLnBrk="0" hangingPunct="1">
        <a:defRPr sz="1800" kern="1200">
          <a:solidFill>
            <a:schemeClr val="tx1"/>
          </a:solidFill>
          <a:latin typeface="+mn-lt"/>
          <a:ea typeface="+mn-ea"/>
          <a:cs typeface="+mn-cs"/>
        </a:defRPr>
      </a:lvl1pPr>
      <a:lvl2pPr marL="457189" algn="l" defTabSz="457189" rtl="0" eaLnBrk="1" latinLnBrk="0" hangingPunct="1">
        <a:defRPr sz="1800" kern="1200">
          <a:solidFill>
            <a:schemeClr val="tx1"/>
          </a:solidFill>
          <a:latin typeface="+mn-lt"/>
          <a:ea typeface="+mn-ea"/>
          <a:cs typeface="+mn-cs"/>
        </a:defRPr>
      </a:lvl2pPr>
      <a:lvl3pPr marL="914377" algn="l" defTabSz="457189" rtl="0" eaLnBrk="1" latinLnBrk="0" hangingPunct="1">
        <a:defRPr sz="1800" kern="1200">
          <a:solidFill>
            <a:schemeClr val="tx1"/>
          </a:solidFill>
          <a:latin typeface="+mn-lt"/>
          <a:ea typeface="+mn-ea"/>
          <a:cs typeface="+mn-cs"/>
        </a:defRPr>
      </a:lvl3pPr>
      <a:lvl4pPr marL="1371566" algn="l" defTabSz="457189" rtl="0" eaLnBrk="1" latinLnBrk="0" hangingPunct="1">
        <a:defRPr sz="1800" kern="1200">
          <a:solidFill>
            <a:schemeClr val="tx1"/>
          </a:solidFill>
          <a:latin typeface="+mn-lt"/>
          <a:ea typeface="+mn-ea"/>
          <a:cs typeface="+mn-cs"/>
        </a:defRPr>
      </a:lvl4pPr>
      <a:lvl5pPr marL="1828754" algn="l" defTabSz="457189" rtl="0" eaLnBrk="1" latinLnBrk="0" hangingPunct="1">
        <a:defRPr sz="1800" kern="1200">
          <a:solidFill>
            <a:schemeClr val="tx1"/>
          </a:solidFill>
          <a:latin typeface="+mn-lt"/>
          <a:ea typeface="+mn-ea"/>
          <a:cs typeface="+mn-cs"/>
        </a:defRPr>
      </a:lvl5pPr>
      <a:lvl6pPr marL="2285943" algn="l" defTabSz="457189" rtl="0" eaLnBrk="1" latinLnBrk="0" hangingPunct="1">
        <a:defRPr sz="1800" kern="1200">
          <a:solidFill>
            <a:schemeClr val="tx1"/>
          </a:solidFill>
          <a:latin typeface="+mn-lt"/>
          <a:ea typeface="+mn-ea"/>
          <a:cs typeface="+mn-cs"/>
        </a:defRPr>
      </a:lvl6pPr>
      <a:lvl7pPr marL="2743131" algn="l" defTabSz="457189" rtl="0" eaLnBrk="1" latinLnBrk="0" hangingPunct="1">
        <a:defRPr sz="1800" kern="1200">
          <a:solidFill>
            <a:schemeClr val="tx1"/>
          </a:solidFill>
          <a:latin typeface="+mn-lt"/>
          <a:ea typeface="+mn-ea"/>
          <a:cs typeface="+mn-cs"/>
        </a:defRPr>
      </a:lvl7pPr>
      <a:lvl8pPr marL="3200320" algn="l" defTabSz="457189" rtl="0" eaLnBrk="1" latinLnBrk="0" hangingPunct="1">
        <a:defRPr sz="1800" kern="1200">
          <a:solidFill>
            <a:schemeClr val="tx1"/>
          </a:solidFill>
          <a:latin typeface="+mn-lt"/>
          <a:ea typeface="+mn-ea"/>
          <a:cs typeface="+mn-cs"/>
        </a:defRPr>
      </a:lvl8pPr>
      <a:lvl9pPr marL="3657509" algn="l" defTabSz="457189"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 Id="rId2" Type="http://schemas.openxmlformats.org/officeDocument/2006/relationships/image" Target="../media/v3_image2_ed24e8849438.png"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xml" /><Relationship Id="rId3" Type="http://schemas.openxmlformats.org/officeDocument/2006/relationships/image" Target="../media/v3_image4_a6fc168a2ab7.png"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8.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9.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0.xml" /><Relationship Id="rId3" Type="http://schemas.openxmlformats.org/officeDocument/2006/relationships/image" Target="../media/v3_image12_a410d58a5306.png"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1.xml" /><Relationship Id="rId3" Type="http://schemas.openxmlformats.org/officeDocument/2006/relationships/image" Target="../media/v3_image13_3d3194471feb.png"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2.xml" /><Relationship Id="rId3" Type="http://schemas.openxmlformats.org/officeDocument/2006/relationships/image" Target="../media/v3_image14_2a9384e28e47.png"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5.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 Id="rId3" Type="http://schemas.openxmlformats.org/officeDocument/2006/relationships/image" Target="../media/image16.jp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1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18.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19.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19.xml" /><Relationship Id="rId3" Type="http://schemas.openxmlformats.org/officeDocument/2006/relationships/image" Target="../media/v3_image21_c275a7d84215.png"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2.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1.xml" /><Relationship Id="rId3" Type="http://schemas.openxmlformats.org/officeDocument/2006/relationships/image" Target="../media/v3_image23_239b5d057d2e.png"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4.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notesSlide" Target="../notesSlides/notesSlide23.xml" /><Relationship Id="rId3" Type="http://schemas.openxmlformats.org/officeDocument/2006/relationships/image" Target="../media/v3_image25_09a8437f3917.png"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image" Target="../media/image26.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 Id="rId3" Type="http://schemas.openxmlformats.org/officeDocument/2006/relationships/image" Target="../media/image27.jp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2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 Id="rId3" Type="http://schemas.openxmlformats.org/officeDocument/2006/relationships/image" Target="../media/image29.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 Id="rId2" Type="http://schemas.openxmlformats.org/officeDocument/2006/relationships/image" Target="../media/v3_image30_eceb278f9678.png"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 Id="rId3" Type="http://schemas.openxmlformats.org/officeDocument/2006/relationships/image" Target="../media/image30.jp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 Id="rId3" Type="http://schemas.openxmlformats.org/officeDocument/2006/relationships/image" Target="../media/image31.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 Id="rId3" Type="http://schemas.openxmlformats.org/officeDocument/2006/relationships/image" Target="../media/image32.jp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 Id="rId3" Type="http://schemas.openxmlformats.org/officeDocument/2006/relationships/image" Target="../media/image33.jp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484188"/>
            <a:ext cx="10363200" cy="1470025"/>
          </a:xfrm>
          <a:prstGeom prst="rect">
            <a:avLst/>
          </a:prstGeom>
        </p:spPr>
        <p:txBody>
          <a:bodyPr/>
          <a:lstStyle/>
          <a:p>
            <a:pPr marL="0" lvl="0" indent="0">
              <a:buNone/>
              <a:defRPr>
                <a:solidFill>
                  <a:srgbClr val="548235"/>
                </a:solidFill>
              </a:defRPr>
            </a:pPr>
            <a:r>
              <a:rPr>
                <a:solidFill>
                  <a:srgbClr val="548235"/>
                </a:solidFill>
              </a:rPr>
              <a:t>Undirbúningur fyrir stærðfræðigreiningu, 2. útgáfa</a:t>
            </a:r>
          </a:p>
        </p:txBody>
      </p:sp>
      <p:sp>
        <p:nvSpPr>
          <p:cNvPr id="3" name="Subtitle 2"/>
          <p:cNvSpPr>
            <a:spLocks noGrp="1"/>
          </p:cNvSpPr>
          <p:nvPr>
            <p:ph type="subTitle" idx="1"/>
          </p:nvPr>
        </p:nvSpPr>
        <p:spPr>
          <a:xfrm>
            <a:off x="1828800" y="2072269"/>
            <a:ext cx="8534400" cy="1752600"/>
          </a:xfrm>
        </p:spPr>
        <p:txBody>
          <a:bodyPr>
            <a:normAutofit fontScale="85000" lnSpcReduction="10000"/>
          </a:bodyPr>
          <a:lstStyle/>
          <a:p>
            <a:pPr marL="0" lvl="0" indent="0">
              <a:buNone/>
              <a:defRPr>
                <a:solidFill>
                  <a:srgbClr val="548235"/>
                </a:solidFill>
              </a:defRPr>
            </a:pPr>
            <a:r>
              <a:rPr>
                <a:solidFill>
                  <a:srgbClr val="548235"/>
                </a:solidFill>
              </a:rPr>
              <a:t>9. kafli: Jöfnuhneppi og ójöfnuhneppi</a:t>
            </a:r>
            <a:br/>
            <a:br/>
            <a:endParaRPr/>
          </a:p>
        </p:txBody>
      </p:sp>
      <p:pic>
        <p:nvPicPr>
          <p:cNvPr id="4" name="Cover Image" descr="Cover of the OpenStax textbook titled Precalculus 2e. The title is in large bold orange text set against a blue background, and the OpenStax logo is in white in the top right corner.&#10;"/>
          <p:cNvPicPr>
            <a:picLocks noChangeAspect="1"/>
          </p:cNvPicPr>
          <p:nvPr/>
        </p:nvPicPr>
        <p:blipFill>
          <a:blip r:embed="rId2"/>
          <a:stretch>
            <a:fillRect/>
          </a:stretch>
        </p:blipFill>
        <p:spPr>
          <a:xfrm>
            <a:off x="4859482" y="3298371"/>
            <a:ext cx="2473036" cy="32004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a:solidFill>
                  <a:srgbClr val="548235"/>
                </a:solidFill>
              </a:rPr>
              <a:t>Efnisyfirlit kaflans</a:t>
            </a:r>
          </a:p>
        </p:txBody>
      </p:sp>
      <p:sp>
        <p:nvSpPr>
          <p:cNvPr id="3" name="Content Placeholder 2"/>
          <p:cNvSpPr>
            <a:spLocks noGrp="1"/>
          </p:cNvSpPr>
          <p:nvPr>
            <p:ph idx="1"/>
          </p:nvPr>
        </p:nvSpPr>
        <p:spPr/>
        <p:txBody>
          <a:bodyPr/>
          <a:lstStyle/>
          <a:p>
            <a:pPr marL="457189" lvl="0" indent="-457189">
              <a:buAutoNum type="arabicPeriod"/>
            </a:pPr>
            <a:r>
              <a:rPr/>
              <a:t>Línuleg jöfnuhneppi með tveimur breytum</a:t>
            </a:r>
          </a:p>
          <a:p>
            <a:pPr marL="457189" lvl="0" indent="-457189">
              <a:buAutoNum type="arabicPeriod"/>
            </a:pPr>
            <a:r>
              <a:rPr/>
              <a:t>Línuleg jöfnuhneppi með þremur breytum</a:t>
            </a:r>
          </a:p>
          <a:p>
            <a:pPr marL="457189" lvl="0" indent="-457189">
              <a:buAutoNum type="arabicPeriod"/>
            </a:pPr>
            <a:r>
              <a:rPr/>
              <a:t>Ólínuleg jöfnu- og ójöfnuhneppi með tveimur breytum</a:t>
            </a:r>
          </a:p>
          <a:p>
            <a:pPr marL="457189" lvl="0" indent="-457189">
              <a:buAutoNum type="arabicPeriod"/>
            </a:pPr>
            <a:r>
              <a:rPr/>
              <a:t>Stofnbrot</a:t>
            </a:r>
          </a:p>
          <a:p>
            <a:pPr marL="457189" lvl="0" indent="-457189">
              <a:buAutoNum type="arabicPeriod"/>
            </a:pPr>
            <a:r>
              <a:rPr/>
              <a:t>Fylki og fylkjaaðgerðir</a:t>
            </a:r>
          </a:p>
          <a:p>
            <a:pPr marL="457189" lvl="0" indent="-457189">
              <a:buAutoNum type="arabicPeriod"/>
            </a:pPr>
            <a:r>
              <a:rPr/>
              <a:t>Lausn jöfnuhneppa með Gauss-eyðingu</a:t>
            </a:r>
          </a:p>
          <a:p>
            <a:pPr marL="457189" lvl="0" indent="-457189">
              <a:buAutoNum type="arabicPeriod"/>
            </a:pPr>
            <a:r>
              <a:rPr/>
              <a:t>Lausn jöfnuhneppa með andhverfum fylkja</a:t>
            </a:r>
          </a:p>
          <a:p>
            <a:pPr marL="457189" lvl="0" indent="-457189">
              <a:buAutoNum type="arabicPeriod"/>
            </a:pPr>
            <a:r>
              <a:rPr/>
              <a:t>Lausn jöfnuhneppa með reglu Cramers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9.1 Línuleg jöfnuhneppi með tveimur breytum</a:t>
            </a:r>
          </a:p>
        </p:txBody>
      </p:sp>
      <p:sp>
        <p:nvSpPr>
          <p:cNvPr id="3" name="Content Placeholder 2"/>
          <p:cNvSpPr>
            <a:spLocks noGrp="1"/>
          </p:cNvSpPr>
          <p:nvPr>
            <p:ph idx="1"/>
          </p:nvPr>
        </p:nvSpPr>
        <p:spPr/>
        <p:txBody>
          <a:bodyPr/>
          <a:lstStyle/>
          <a:p>
            <a:pPr marL="0" lvl="0" indent="0">
              <a:buNone/>
            </a:pPr>
            <a:r>
              <a:rPr b="1"/>
              <a:t>Námsmarkmið</a:t>
            </a:r>
          </a:p>
          <a:p>
            <a:pPr lvl="0"/>
            <a:r>
              <a:rPr/>
              <a:t>Leysa jöfnuhneppi með myndrænni aðferð.</a:t>
            </a:r>
          </a:p>
          <a:p>
            <a:pPr lvl="0"/>
            <a:r>
              <a:rPr/>
              <a:t>Leysa jöfnuhneppi með innsetningaraðferð.</a:t>
            </a:r>
          </a:p>
          <a:p>
            <a:pPr lvl="0"/>
            <a:r>
              <a:rPr/>
              <a:t>Leysa jöfnuhneppi með samlagningaraðferð.</a:t>
            </a:r>
          </a:p>
          <a:p>
            <a:pPr lvl="0"/>
            <a:r>
              <a:rPr/>
              <a:t>Þekkja ósamkvæm jöfnuhneppi með tveimur breytum.</a:t>
            </a:r>
          </a:p>
          <a:p>
            <a:pPr lvl="0"/>
            <a:r>
              <a:rPr/>
              <a:t>Setja fram lausn háðs jöfnuhneppis með tveimur breytum.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Línuleg jöfnuhneppi með tveimur breytum</a:t>
            </a:r>
            <a:endParaRPr dirty="0"/>
          </a:p>
        </p:txBody>
      </p:sp>
      <p:pic>
        <p:nvPicPr>
          <p:cNvPr id="3" name="Picture 1" descr="A skateboarder catches air in a concrete skatepark with the ocean and a sunset horizon in the background. Other people are seen relaxing on the beach and in the skatepark."/>
          <p:cNvPicPr>
            <a:picLocks noGrp="1" noChangeAspect="1"/>
          </p:cNvPicPr>
          <p:nvPr/>
        </p:nvPicPr>
        <p:blipFill>
          <a:blip r:embed="rId3"/>
          <a:stretch>
            <a:fillRect/>
          </a:stretch>
        </p:blipFill>
        <p:spPr bwMode="auto">
          <a:xfrm>
            <a:off x="1600200" y="952500"/>
            <a:ext cx="9004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Thomas Sørenes)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Línuleg jöfnuhneppi með tveimur breytum</a:t>
            </a:r>
            <a:endParaRPr dirty="0"/>
          </a:p>
        </p:txBody>
      </p:sp>
      <p:pic>
        <p:nvPicPr>
          <p:cNvPr id="3" name="Picture 1" descr="Myndin sýnir þrjú gröf sem lýsa þremur gerðum línulegra jöfnuhneppa. Grafið til vinstri sýnir „óháð jöfnuhneppi“ þar sem tvær ólíkar línur, önnur blá og hin rauð, skerast í einum punkti, merktum (7/5, -11/5). Hneppið hefur því eina lausn. Miðgrafið sýnir „ósamkvæmt jöfnuhneppi“ með tveimur samsíða línum, annarri blárri og hinni rauðri, sem skerast aldrei. Hneppið hefur því enga lausn. Grafið til hægri sýnir „háð jöfnuhneppi“ sem eina bláa línu með merktu punktunum (1, 2) og (-1, -2). Jöfnurnar lýsa sömu línu og hneppið hefur því óendanlega margar lausnir."/>
          <p:cNvPicPr>
            <a:picLocks noGrp="1" noChangeAspect="1"/>
          </p:cNvPicPr>
          <p:nvPr/>
        </p:nvPicPr>
        <p:blipFill>
          <a:blip r:embed="rId3"/>
          <a:stretch>
            <a:fillRect/>
          </a:stretch>
        </p:blipFill>
        <p:spPr bwMode="auto">
          <a:xfrm>
            <a:off x="609600" y="1155700"/>
            <a:ext cx="10972800" cy="4241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þrjú gröf sem lýsa þremur gerðum línulegra jöfnuhneppa. Grafið til vinstri sýnir „óháð jöfnuhneppi“ þar sem tvær ólíkar línur, önnur blá og hin rauð, skerast í einum punkti, merktum (7/5, -11/5). Hneppið hefur því eina lausn. Miðgrafið sýnir „ósamkvæmt jöfnuhneppi“ með tveimur samsíða línum, annarri blárri og hinni rauðri, sem skerast aldrei. Hneppið hefur því enga lausn. Grafið til hægri sýnir „háð jöfnuhneppi“ sem eina bláa línu með merktu punktunum (1, 2) og (-1, -2). Jöfnurnar lýsa sömu línu og hneppið hefur því óendanlega margar lausnir.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Línuleg jöfnuhneppi með tveimur breytum</a:t>
            </a:r>
            <a:endParaRPr dirty="0"/>
          </a:p>
        </p:txBody>
      </p:sp>
      <p:pic>
        <p:nvPicPr>
          <p:cNvPr id="3" name="Picture 1" descr="Grafið sýnir tvær línur sem skerast og tákna jöfnurnar x + 3y = 8 (rauð) og 2x - 9 = y (blá). Skurðpunkturinn er greinilega merktur við (5, 1)."/>
          <p:cNvPicPr>
            <a:picLocks noGrp="1" noChangeAspect="1"/>
          </p:cNvPicPr>
          <p:nvPr/>
        </p:nvPicPr>
        <p:blipFill>
          <a:blip r:embed="rId3"/>
          <a:stretch>
            <a:fillRect/>
          </a:stretch>
        </p:blipFill>
        <p:spPr bwMode="auto">
          <a:xfrm>
            <a:off x="3759200" y="952500"/>
            <a:ext cx="468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tvær línur sem skerast og tákna jöfnurnar x + 3y = 8 (rauð) og 2x - 9 = y (blá). Skurðpunkturinn er greinilega merktur við (5,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Línuleg jöfnuhneppi með tveimur breytum</a:t>
            </a:r>
            <a:endParaRPr dirty="0"/>
          </a:p>
        </p:txBody>
      </p:sp>
      <p:pic>
        <p:nvPicPr>
          <p:cNvPr id="3" name="Picture 1" descr="Myndin sýnir kartesískt hnitakerfi með rúðuneti, x-ás og y-ás. Gröf tveggja línulegra jafna eru teiknuð. Fyrri línan er rauð og merkt „y = x + 1“. Hin er blá og merkt „y = -2x - 8“. Línurnar skerast í einum punkti sem er merktur með svörtum punkti og hnitunum „(-3, -2)“."/>
          <p:cNvPicPr>
            <a:picLocks noGrp="1" noChangeAspect="1"/>
          </p:cNvPicPr>
          <p:nvPr/>
        </p:nvPicPr>
        <p:blipFill>
          <a:blip r:embed="rId3"/>
          <a:stretch>
            <a:fillRect/>
          </a:stretch>
        </p:blipFill>
        <p:spPr bwMode="auto">
          <a:xfrm>
            <a:off x="3187700" y="952500"/>
            <a:ext cx="5816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Myndin sýnir kartesískt hnitakerfi með rúðuneti, x-ás og y-ás. Gröf tveggja línulegra jafna eru teiknuð. Fyrri línan er rauð og merkt „y = x + 1“. Hin er blá og merkt „y = -2x - 8“. Línurnar skerast í einum punkti sem er merktur með svörtum punkti og hnitunum „(-3, -2)“.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Línuleg jöfnuhneppi með tveimur breytum</a:t>
            </a:r>
            <a:endParaRPr dirty="0"/>
          </a:p>
        </p:txBody>
      </p:sp>
      <p:pic>
        <p:nvPicPr>
          <p:cNvPr id="3" name="Picture 1" descr="Grafið sýnir jöfnuhneppi tveggja línulegra jafna í hnitakerfi. Bláa línan táknar jöfnuna x + 2y = -1 en rauða línan jöfnuna -x + y = 3. Skurðpunktur línanna, merktur með svörtum punkti, er lausn jöfnuhneppisins og hefur hnitin (-7/3, 2/3). x-ásinn nær frá -6 til 6 og y-ásinn frá -5 til 5. Rúðunet auðveldar aflestur hnitanna."/>
          <p:cNvPicPr>
            <a:picLocks noGrp="1" noChangeAspect="1"/>
          </p:cNvPicPr>
          <p:nvPr/>
        </p:nvPicPr>
        <p:blipFill>
          <a:blip r:embed="rId3"/>
          <a:stretch>
            <a:fillRect/>
          </a:stretch>
        </p:blipFill>
        <p:spPr bwMode="auto">
          <a:xfrm>
            <a:off x="3124200" y="952500"/>
            <a:ext cx="5930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jöfnuhneppi tveggja línulegra jafna í hnitakerfi. Bláa línan táknar jöfnuna x + 2y = -1 en rauða línan jöfnuna -x + y = 3. Skurðpunktur línanna, merktur með svörtum punkti, er lausn jöfnuhneppisins og hefur hnitin (-7/3, 2/3). x-ásinn nær frá -6 til 6 og y-ásinn frá -5 til 5. Rúðunet auðveldar aflestur hnitanna.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6</a:t>
            </a:r>
            <a:r>
              <a:rPr lang="en-US" dirty="0">
                <a:solidFill>
                  <a:srgbClr val="548235"/>
                </a:solidFill>
              </a:rPr>
              <a:t> – Línuleg jöfnuhneppi með tveimur breytum</a:t>
            </a:r>
            <a:endParaRPr dirty="0"/>
          </a:p>
        </p:txBody>
      </p:sp>
      <p:pic>
        <p:nvPicPr>
          <p:cNvPr id="3" name="Picture 1" descr="Graf í kartesísku hnitakerfi sýnir línulegu jöfnurnar 3x + 5y = -11 (rauð) og x - 2y = 11 (blá), sem skerast í punktinum (3, -4)."/>
          <p:cNvPicPr>
            <a:picLocks noGrp="1" noChangeAspect="1"/>
          </p:cNvPicPr>
          <p:nvPr/>
        </p:nvPicPr>
        <p:blipFill>
          <a:blip r:embed="rId3"/>
          <a:stretch>
            <a:fillRect/>
          </a:stretch>
        </p:blipFill>
        <p:spPr bwMode="auto">
          <a:xfrm>
            <a:off x="3886200" y="952500"/>
            <a:ext cx="4419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í kartesísku hnitakerfi sýnir línulegu jöfnurnar 3x + 5y = -11 (rauð) og x - 2y = 11 (blá), sem skerast í punktinum (3,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7</a:t>
            </a:r>
            <a:r>
              <a:rPr lang="en-US" dirty="0">
                <a:solidFill>
                  <a:srgbClr val="548235"/>
                </a:solidFill>
              </a:rPr>
              <a:t> – Línuleg jöfnuhneppi með tveimur breytum</a:t>
            </a:r>
            <a:endParaRPr dirty="0"/>
          </a:p>
        </p:txBody>
      </p:sp>
      <p:pic>
        <p:nvPicPr>
          <p:cNvPr id="3" name="Picture 1" descr="Grafið sýnir tvær línur sem skerast: rauða línu sem táknar 2x + 3y = -16 og bláa línu sem táknar 5x - 10y = 30. Skurðpunktur þeirra er merktur (-2, -4)."/>
          <p:cNvPicPr>
            <a:picLocks noGrp="1" noChangeAspect="1"/>
          </p:cNvPicPr>
          <p:nvPr/>
        </p:nvPicPr>
        <p:blipFill>
          <a:blip r:embed="rId3"/>
          <a:stretch>
            <a:fillRect/>
          </a:stretch>
        </p:blipFill>
        <p:spPr bwMode="auto">
          <a:xfrm>
            <a:off x="3060700" y="952500"/>
            <a:ext cx="6070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tvær línur sem skerast: rauða línu sem táknar 2x + 3y = -16 og bláa línu sem táknar 5x - 10y = 30. Skurðpunktur þeirra er merktur (-2,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8</a:t>
            </a:r>
            <a:r>
              <a:rPr lang="en-US" dirty="0">
                <a:solidFill>
                  <a:srgbClr val="548235"/>
                </a:solidFill>
              </a:rPr>
              <a:t> – Línuleg jöfnuhneppi með tveimur breytum</a:t>
            </a:r>
            <a:endParaRPr dirty="0"/>
          </a:p>
        </p:txBody>
      </p:sp>
      <p:pic>
        <p:nvPicPr>
          <p:cNvPr id="3" name="Picture 1" descr="Kartesískt hnitakerfi sýnir tvær ólíkar samsíða línur. Rauða línan, merkt með jöfnunni y = -1/2x + 9/2, hefur neikvæða hallatölu og sker y-ásinn í 4.5. Bláa línan, merkt með jöfnunni y = -1/2x + 13/2, hefur einnig hallatöluna -1/2 og sker y-ásinn í 6.5. Báðar línurnar liggja þvert yfir rúðunetið. x-ásinn og y-ásinn ná frá -12 til 12 og kvarðinn er 2 einingar."/>
          <p:cNvPicPr>
            <a:picLocks noGrp="1" noChangeAspect="1"/>
          </p:cNvPicPr>
          <p:nvPr/>
        </p:nvPicPr>
        <p:blipFill>
          <a:blip r:embed="rId3"/>
          <a:stretch>
            <a:fillRect/>
          </a:stretch>
        </p:blipFill>
        <p:spPr bwMode="auto">
          <a:xfrm>
            <a:off x="2806700" y="952500"/>
            <a:ext cx="65786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Kartesískt hnitakerfi sýnir tvær ólíkar samsíða línur. Rauða línan, merkt með jöfnunni y = -1/2x + 9/2, hefur neikvæða hallatölu og sker y-ásinn í 4.5. Bláa línan, merkt með jöfnunni y = -1/2x + 13/2, hefur einnig hallatöluna -1/2 og sker y-ásinn í 6.5. Báðar línurnar liggja þvert yfir rúðunetið. x-ásinn og y-ásinn ná frá -12 til 12 og kvarðinn er 2 einingar.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9</a:t>
            </a:r>
            <a:r>
              <a:rPr lang="en-US" dirty="0">
                <a:solidFill>
                  <a:srgbClr val="548235"/>
                </a:solidFill>
              </a:rPr>
              <a:t> – Línuleg jöfnuhneppi með tveimur breytum</a:t>
            </a:r>
            <a:endParaRPr dirty="0"/>
          </a:p>
        </p:txBody>
      </p:sp>
      <p:pic>
        <p:nvPicPr>
          <p:cNvPr id="3" name="Picture 1" descr="Hnitakerfið sýnir gröf tveggja línulegra jafna. Rauða línan táknar jöfnuna x + 3y = 2 og bláa línan jöfnuna 3x + 9y = 6. Línurnar falla saman, þannig að jöfnurnar eru jafngildar og hafa óendanlega margar sameiginlegar lausnir. Bæði x-ásinn og y-ásinn eru merktir frá -5 til 5. Línurnar liggja meðal annars um punktana (2, 0) og (-4, 2)."/>
          <p:cNvPicPr>
            <a:picLocks noGrp="1" noChangeAspect="1"/>
          </p:cNvPicPr>
          <p:nvPr/>
        </p:nvPicPr>
        <p:blipFill>
          <a:blip r:embed="rId3"/>
          <a:stretch>
            <a:fillRect/>
          </a:stretch>
        </p:blipFill>
        <p:spPr bwMode="auto">
          <a:xfrm>
            <a:off x="3352800" y="952500"/>
            <a:ext cx="5499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Hnitakerfið sýnir gröf tveggja línulegra jafna. Rauða línan táknar jöfnuna x + 3y = 2 og bláa línan jöfnuna 3x + 9y = 6. Línurnar falla saman, þannig að jöfnurnar eru jafngildar og hafa óendanlega margar sameiginlegar lausnir. Bæði x-ásinn og y-ásinn eru merktir frá -5 til 5. Línurnar liggja meðal annars um punktana (2, 0) og (-4, 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10</a:t>
            </a:r>
            <a:r>
              <a:rPr lang="en-US" dirty="0">
                <a:solidFill>
                  <a:srgbClr val="548235"/>
                </a:solidFill>
              </a:rPr>
              <a:t> – Línuleg jöfnuhneppi með tveimur breytum</a:t>
            </a:r>
            <a:endParaRPr dirty="0"/>
          </a:p>
        </p:txBody>
      </p:sp>
      <p:pic>
        <p:nvPicPr>
          <p:cNvPr id="3" name="Picture 1" descr="Núllpunktsgraf sýnir fjárhæð (í hundruðum dollara) sem fall af magni (í hundruðum eininga). Á því sjást kostnaður, tekjur og núllpunkturinn (7, 33), ásamt hagnaðar- og tapssvæðum."/>
          <p:cNvPicPr>
            <a:picLocks noGrp="1" noChangeAspect="1"/>
          </p:cNvPicPr>
          <p:nvPr/>
        </p:nvPicPr>
        <p:blipFill>
          <a:blip r:embed="rId3"/>
          <a:stretch>
            <a:fillRect/>
          </a:stretch>
        </p:blipFill>
        <p:spPr bwMode="auto">
          <a:xfrm>
            <a:off x="2794000" y="952500"/>
            <a:ext cx="6604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Núllpunktsgraf sýnir fjárhæð (í hundruðum dollara) sem fall af magni (í hundruðum eininga). Á því sjást kostnaður, tekjur og núllpunkturinn (7, 33), ásamt hagnaðar- og tapssvæðum.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11</a:t>
            </a:r>
            <a:r>
              <a:rPr lang="en-US" dirty="0">
                <a:solidFill>
                  <a:srgbClr val="548235"/>
                </a:solidFill>
              </a:rPr>
              <a:t> – Línuleg jöfnuhneppi með tveimur breytum</a:t>
            </a:r>
            <a:endParaRPr dirty="0"/>
          </a:p>
        </p:txBody>
      </p:sp>
      <p:pic>
        <p:nvPicPr>
          <p:cNvPr id="3" name="Picture 1" descr="Línuritið sýnir „dollara“ á y-ásnum sem fall af „magni“ á x-ásnum. Bláa línan táknar tekjufallið R(x) = 1.55x og hefst í upphafspunktinum. Rauða línan táknar kostnaðarfallið C(x) = 0.85x + 35,000 og sker y-ásinn í 35,000. Línurnar skerast í núllpunkti rekstrar með hnitunum (50,000, 77,500). Skyggða svæðið hægra megin við núllpunktinn, þar sem tekjulínan liggur ofan við kostnaðarlínuna, er merkt „hagnaður“. Bæði x-ásinn og y-ásinn ná frá 0 til 100,000."/>
          <p:cNvPicPr>
            <a:picLocks noGrp="1" noChangeAspect="1"/>
          </p:cNvPicPr>
          <p:nvPr/>
        </p:nvPicPr>
        <p:blipFill>
          <a:blip r:embed="rId3"/>
          <a:stretch>
            <a:fillRect/>
          </a:stretch>
        </p:blipFill>
        <p:spPr bwMode="auto">
          <a:xfrm>
            <a:off x="2781300" y="952500"/>
            <a:ext cx="662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Línuritið sýnir „dollara“ á y-ásnum sem fall af „magni“ á x-ásnum. Bláa línan táknar tekjufallið R(x) = 1.55x og hefst í upphafspunktinum. Rauða línan táknar kostnaðarfallið C(x) = 0.85x + 35,000 og sker y-ásinn í 35,000. Línurnar skerast í núllpunkti rekstrar með hnitunum (50,000, 77,500). Skyggða svæðið hægra megin við núllpunktinn, þar sem tekjulínan liggur ofan við kostnaðarlínuna, er merkt „hagnaður“. Bæði x-ásinn og y-ásinn ná frá 0 til 100,000.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12</a:t>
            </a:r>
            <a:r>
              <a:rPr lang="en-US" dirty="0">
                <a:solidFill>
                  <a:srgbClr val="548235"/>
                </a:solidFill>
              </a:rPr>
              <a:t> – Línuleg jöfnuhneppi með tveimur breytum</a:t>
            </a:r>
            <a:endParaRPr dirty="0"/>
          </a:p>
        </p:txBody>
      </p:sp>
      <p:pic>
        <p:nvPicPr>
          <p:cNvPr id="3" name="Picture 1" descr="Línuritið sýnir hagnaðinn P(x) = 0.7x - 35,000. x-ásinn sýnir magn og y-ásinn hagnað í dollurum. Núllpunkturinn er (50,000, 0), þar sem hagnaðurinn er núll."/>
          <p:cNvPicPr>
            <a:picLocks noGrp="1" noChangeAspect="1"/>
          </p:cNvPicPr>
          <p:nvPr/>
        </p:nvPicPr>
        <p:blipFill>
          <a:blip r:embed="rId3"/>
          <a:stretch>
            <a:fillRect/>
          </a:stretch>
        </p:blipFill>
        <p:spPr bwMode="auto">
          <a:xfrm>
            <a:off x="1943100" y="952500"/>
            <a:ext cx="8305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Línuritið sýnir hagnaðinn P(x) = 0.7x - 35,000. x-ásinn sýnir magn og y-ásinn hagnað í dollurum. Núllpunkturinn er (50,000, 0), þar sem hagnaðurinn er núll.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9.2 Línuleg jöfnuhneppi með þremur breytum</a:t>
            </a:r>
          </a:p>
        </p:txBody>
      </p:sp>
      <p:sp>
        <p:nvSpPr>
          <p:cNvPr id="3" name="Content Placeholder 2"/>
          <p:cNvSpPr>
            <a:spLocks noGrp="1"/>
          </p:cNvSpPr>
          <p:nvPr>
            <p:ph idx="1"/>
          </p:nvPr>
        </p:nvSpPr>
        <p:spPr/>
        <p:txBody>
          <a:bodyPr/>
          <a:lstStyle/>
          <a:p>
            <a:pPr marL="0" lvl="0" indent="0">
              <a:buNone/>
            </a:pPr>
            <a:r>
              <a:rPr b="1"/>
              <a:t>Námsmarkmið</a:t>
            </a:r>
          </a:p>
          <a:p>
            <a:pPr lvl="0"/>
            <a:r>
              <a:rPr/>
              <a:t>Leysa hneppi þriggja jafna með þremur breytum.</a:t>
            </a:r>
          </a:p>
          <a:p>
            <a:pPr lvl="0"/>
            <a:r>
              <a:rPr/>
              <a:t>Þekkja ósamkvæm jöfnuhneppi með þremur breytum.</a:t>
            </a:r>
          </a:p>
          <a:p>
            <a:pPr lvl="0"/>
            <a:r>
              <a:rPr/>
              <a:t>Setja fram lausn háðs jöfnuhneppis með þremur breytum.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Línuleg jöfnuhneppi með þremur breytum</a:t>
            </a:r>
            <a:endParaRPr dirty="0"/>
          </a:p>
        </p:txBody>
      </p:sp>
      <p:pic>
        <p:nvPicPr>
          <p:cNvPr id="3" name="Picture 1" descr="A close-up shot captures a diverse assortment of US coins, including copper pennies, silver dimes, and quarters, creating a textured pile of everyday currency."/>
          <p:cNvPicPr>
            <a:picLocks noGrp="1" noChangeAspect="1"/>
          </p:cNvPicPr>
          <p:nvPr/>
        </p:nvPicPr>
        <p:blipFill>
          <a:blip r:embed="rId3"/>
          <a:stretch>
            <a:fillRect/>
          </a:stretch>
        </p:blipFill>
        <p:spPr bwMode="auto">
          <a:xfrm>
            <a:off x="2997200" y="952500"/>
            <a:ext cx="6210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„Elembis“, Wikimedia Commons)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Línuleg jöfnuhneppi með þremur breytum</a:t>
            </a:r>
            <a:endParaRPr dirty="0"/>
          </a:p>
        </p:txBody>
      </p:sp>
      <p:pic>
        <p:nvPicPr>
          <p:cNvPr id="3" name="Picture 1" descr="Figure (a) displays three intersecting planes in red, green, and blue, meeting at a central point. Figure (b) shows a 2D projection of these planes with an arrow indicating a vertical dimension."/>
          <p:cNvPicPr>
            <a:picLocks noGrp="1" noChangeAspect="1"/>
          </p:cNvPicPr>
          <p:nvPr/>
        </p:nvPicPr>
        <p:blipFill>
          <a:blip r:embed="rId3"/>
          <a:stretch>
            <a:fillRect/>
          </a:stretch>
        </p:blipFill>
        <p:spPr bwMode="auto">
          <a:xfrm>
            <a:off x="1333500" y="952500"/>
            <a:ext cx="9512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Þrjár sléttur skerast í einum punkti og tákna jöfnuhneppi með þremur jöfnum og þremur breytum sem hefur eina lausn. (b) Þrjár sléttur skerast í línu og tákna slíkt jöfnuhneppi með óendanlega margar lausnir.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3</a:t>
            </a:r>
            <a:r>
              <a:rPr lang="en-US" dirty="0">
                <a:solidFill>
                  <a:srgbClr val="548235"/>
                </a:solidFill>
              </a:rPr>
              <a:t> – Línuleg jöfnuhneppi með þremur breytum</a:t>
            </a:r>
            <a:endParaRPr dirty="0"/>
          </a:p>
        </p:txBody>
      </p:sp>
      <p:pic>
        <p:nvPicPr>
          <p:cNvPr id="3" name="Picture 1" descr="The image displays three distinct examples of plane arrangements. Figure (a) depicts multiple planes intersecting, where an orange rectangular plane is intersected by several angled blue and teal planes. Figure (b) shows two sets of intersecting planes, with orange and blue/teal planes crossing each other in a grid-like fashion. Figure (c) illustrates three parallel planes, colored orange, dark blue, and light blue, stacked vertically."/>
          <p:cNvPicPr>
            <a:picLocks noGrp="1" noChangeAspect="1"/>
          </p:cNvPicPr>
          <p:nvPr/>
        </p:nvPicPr>
        <p:blipFill>
          <a:blip r:embed="rId3"/>
          <a:stretch>
            <a:fillRect/>
          </a:stretch>
        </p:blipFill>
        <p:spPr bwMode="auto">
          <a:xfrm>
            <a:off x="609600" y="1168400"/>
            <a:ext cx="10972800" cy="4241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Allar þrjár myndirnar sýna jöfnuhneppi með þremur jöfnum og þremur breytum sem hafa enga lausn. (a) Slétturnar þrjár skerast tvær og tvær en ekki allar í sama punkti. (b) Tvær sléttanna eru samsíða og skera þriðju sléttuna en skerast ekki hvor við aðra. (c) Allar þrjár slétturnar eru samsíða og hafa því engan skurðpunkt.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4</a:t>
            </a:r>
            <a:r>
              <a:rPr lang="en-US" dirty="0">
                <a:solidFill>
                  <a:srgbClr val="548235"/>
                </a:solidFill>
              </a:rPr>
              <a:t> – Línuleg jöfnuhneppi með þremur breytum</a:t>
            </a:r>
            <a:endParaRPr dirty="0"/>
          </a:p>
        </p:txBody>
      </p:sp>
      <p:pic>
        <p:nvPicPr>
          <p:cNvPr id="3" name="Picture 1" descr="Mynd af þremur innbyrðis hornréttum sléttum, x=1 (græn), y=-2 (rauð) og z=2 (blá), sem skerast í merktum punkti (1, -1, 2) í þrívíðu hnitakerfi."/>
          <p:cNvPicPr>
            <a:picLocks noGrp="1" noChangeAspect="1"/>
          </p:cNvPicPr>
          <p:nvPr/>
        </p:nvPicPr>
        <p:blipFill>
          <a:blip r:embed="rId3"/>
          <a:stretch>
            <a:fillRect/>
          </a:stretch>
        </p:blipFill>
        <p:spPr bwMode="auto">
          <a:xfrm>
            <a:off x="3302000" y="952500"/>
            <a:ext cx="5588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af þremur innbyrðis hornréttum sléttum, x=1 (græn), y=-2 (rauð) og z=2 (blá), sem skerast í merktum punkti (1, -1, 2) í þrívíðu hnitakerfi.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5</a:t>
            </a:r>
            <a:r>
              <a:rPr lang="en-US" dirty="0">
                <a:solidFill>
                  <a:srgbClr val="548235"/>
                </a:solidFill>
              </a:rPr>
              <a:t> – Línuleg jöfnuhneppi með þremur breytum</a:t>
            </a:r>
            <a:endParaRPr dirty="0"/>
          </a:p>
        </p:txBody>
      </p:sp>
      <p:pic>
        <p:nvPicPr>
          <p:cNvPr id="3" name="Picture 1" descr="Óhlutbundin blá og græn mynd sem líkist X, ásamt jöfnuhneppi þriggja línulegra jafna: x-y+z=0, -4x-2y+6z=0 og 4x+2y-6z=0."/>
          <p:cNvPicPr>
            <a:picLocks noGrp="1" noChangeAspect="1"/>
          </p:cNvPicPr>
          <p:nvPr/>
        </p:nvPicPr>
        <p:blipFill>
          <a:blip r:embed="rId3"/>
          <a:stretch>
            <a:fillRect/>
          </a:stretch>
        </p:blipFill>
        <p:spPr bwMode="auto">
          <a:xfrm>
            <a:off x="3149600" y="952500"/>
            <a:ext cx="589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Óhlutbundin blá og græn mynd sem líkist X, ásamt jöfnuhneppi þriggja línulegra jafna: x-y+z=0, -4x-2y+6z=0 og 4x+2y-6z=0.</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marL="0" lvl="0" indent="0">
              <a:buNone/>
              <a:defRPr>
                <a:solidFill>
                  <a:srgbClr val="548235"/>
                </a:solidFill>
              </a:defRPr>
            </a:pPr>
            <a:r>
              <a:rPr dirty="0">
                <a:solidFill>
                  <a:srgbClr val="548235"/>
                </a:solidFill>
              </a:rPr>
              <a:t>9.3 Ólínuleg jöfnu- og ójöfnuhneppi með tveimur breytum</a:t>
            </a:r>
          </a:p>
        </p:txBody>
      </p:sp>
      <p:sp>
        <p:nvSpPr>
          <p:cNvPr id="3" name="Content Placeholder 2"/>
          <p:cNvSpPr>
            <a:spLocks noGrp="1"/>
          </p:cNvSpPr>
          <p:nvPr>
            <p:ph idx="1"/>
          </p:nvPr>
        </p:nvSpPr>
        <p:spPr/>
        <p:txBody>
          <a:bodyPr/>
          <a:lstStyle/>
          <a:p>
            <a:pPr marL="0" lvl="0" indent="0">
              <a:buNone/>
            </a:pPr>
            <a:r>
              <a:rPr b="1"/>
              <a:t>Námsmarkmið</a:t>
            </a:r>
          </a:p>
          <a:p>
            <a:pPr lvl="0"/>
            <a:r>
              <a:rPr/>
              <a:t>Leysa ólínulegt jöfnuhneppi með innsetningu.</a:t>
            </a:r>
          </a:p>
          <a:p>
            <a:pPr lvl="0"/>
            <a:r>
              <a:rPr/>
              <a:t>Leysa ólínulegt jöfnuhneppi með eyðingu.</a:t>
            </a:r>
          </a:p>
          <a:p>
            <a:pPr lvl="0"/>
            <a:r>
              <a:rPr/>
              <a:t>Teikna graf ólínulegrar ójöfnu.</a:t>
            </a:r>
          </a:p>
          <a:p>
            <a:pPr lvl="0"/>
            <a:r>
              <a:rPr/>
              <a:t>Teikna graf ólínulegs ójöfnuhneppis.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1</a:t>
            </a:r>
            <a:r>
              <a:rPr lang="en-US" dirty="0">
                <a:solidFill>
                  <a:srgbClr val="548235"/>
                </a:solidFill>
              </a:rPr>
              <a:t> – Ólínuleg jöfnu- og ójöfnuhneppi með tveimur breytum</a:t>
            </a:r>
            <a:endParaRPr dirty="0"/>
          </a:p>
        </p:txBody>
      </p:sp>
      <p:pic>
        <p:nvPicPr>
          <p:cNvPr id="3" name="Picture 1" descr="A striking image of a brilliant comet streaking across a deep blue, star-studded sky. The comet's nucleus is intensely bright, fanning out into a long, glowing tail that gradually diffuses into the darkness, with numerous small white stars scattered throughout the celestial backdrop."/>
          <p:cNvPicPr>
            <a:picLocks noGrp="1" noChangeAspect="1"/>
          </p:cNvPicPr>
          <p:nvPr/>
        </p:nvPicPr>
        <p:blipFill>
          <a:blip r:embed="rId3"/>
          <a:stretch>
            <a:fillRect/>
          </a:stretch>
        </p:blipFill>
        <p:spPr bwMode="auto">
          <a:xfrm>
            <a:off x="2921000" y="952500"/>
            <a:ext cx="6350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Halley-halastjarnan (mynd: „NASA Blueshift“/Flickr)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2</a:t>
            </a:r>
            <a:r>
              <a:rPr lang="en-US" dirty="0">
                <a:solidFill>
                  <a:srgbClr val="548235"/>
                </a:solidFill>
              </a:rPr>
              <a:t> – Ólínuleg jöfnu- og ójöfnuhneppi með tveimur breytum</a:t>
            </a:r>
            <a:endParaRPr dirty="0"/>
          </a:p>
        </p:txBody>
      </p:sp>
      <p:pic>
        <p:nvPicPr>
          <p:cNvPr id="3" name="Picture 1" descr="Þrjú gröf sýna lausnir jöfnuhneppis með línulegri jöfnu og annars stigs jöfnu: (a) engin lausn, (b) ein lausn (snertill) og (c) tvær ólíkar lausnir."/>
          <p:cNvPicPr>
            <a:picLocks noGrp="1" noChangeAspect="1"/>
          </p:cNvPicPr>
          <p:nvPr/>
        </p:nvPicPr>
        <p:blipFill>
          <a:blip r:embed="rId3"/>
          <a:stretch>
            <a:fillRect/>
          </a:stretch>
        </p:blipFill>
        <p:spPr bwMode="auto">
          <a:xfrm>
            <a:off x="609600" y="1397000"/>
            <a:ext cx="10972800" cy="3771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Þrjú gröf sýna lausnir jöfnuhneppis með línulegri jöfnu og annars stigs jöfnu: (a) engin lausn, (b) ein lausn (snertill) og (c) tvær ólíkar lausnir.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3</a:t>
            </a:r>
            <a:r>
              <a:rPr lang="en-US" dirty="0">
                <a:solidFill>
                  <a:srgbClr val="548235"/>
                </a:solidFill>
              </a:rPr>
              <a:t> – Ólínuleg jöfnu- og ójöfnuhneppi með tveimur breytum</a:t>
            </a:r>
            <a:endParaRPr dirty="0"/>
          </a:p>
        </p:txBody>
      </p:sp>
      <p:pic>
        <p:nvPicPr>
          <p:cNvPr id="3" name="Picture 1" descr="Graf sem sýnir skurðpunkta fleygbogans y = x^2 + 1 (rauður) og línunnar x - y = -1 (blá) í punktunum (0, 1) og (1, 2)."/>
          <p:cNvPicPr>
            <a:picLocks noGrp="1" noChangeAspect="1"/>
          </p:cNvPicPr>
          <p:nvPr/>
        </p:nvPicPr>
        <p:blipFill>
          <a:blip r:embed="rId3"/>
          <a:stretch>
            <a:fillRect/>
          </a:stretch>
        </p:blipFill>
        <p:spPr bwMode="auto">
          <a:xfrm>
            <a:off x="3848100" y="952500"/>
            <a:ext cx="45085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skurðpunkta fleygbogans y = x^2 + 1 (rauður) og línunnar x - y = -1 (blá) í punktunum (0, 1) og (1, 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4</a:t>
            </a:r>
            <a:r>
              <a:rPr lang="en-US" dirty="0">
                <a:solidFill>
                  <a:srgbClr val="548235"/>
                </a:solidFill>
              </a:rPr>
              <a:t> – Ólínuleg jöfnu- og ójöfnuhneppi með tveimur breytum</a:t>
            </a:r>
            <a:endParaRPr dirty="0"/>
          </a:p>
        </p:txBody>
      </p:sp>
      <p:pic>
        <p:nvPicPr>
          <p:cNvPr id="3" name="Picture 1" descr="Mynd sem sýnir þrjá möguleika á fjölda skurðpunkta línu og hrings: engan (engin lausn), einn (snertill) eða tvo (skurðlína)."/>
          <p:cNvPicPr>
            <a:picLocks noGrp="1" noChangeAspect="1"/>
          </p:cNvPicPr>
          <p:nvPr/>
        </p:nvPicPr>
        <p:blipFill>
          <a:blip r:embed="rId3"/>
          <a:stretch>
            <a:fillRect/>
          </a:stretch>
        </p:blipFill>
        <p:spPr bwMode="auto">
          <a:xfrm>
            <a:off x="609600" y="1295400"/>
            <a:ext cx="10972800" cy="39751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sem sýnir þrjá möguleika á fjölda skurðpunkta línu og hrings: engan (engin lausn), einn (snertill) eða tvo (skurðlína).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5</a:t>
            </a:r>
            <a:r>
              <a:rPr lang="en-US" dirty="0">
                <a:solidFill>
                  <a:srgbClr val="548235"/>
                </a:solidFill>
              </a:rPr>
              <a:t> – Ólínuleg jöfnu- og ójöfnuhneppi með tveimur breytum</a:t>
            </a:r>
            <a:endParaRPr dirty="0"/>
          </a:p>
        </p:txBody>
      </p:sp>
      <p:pic>
        <p:nvPicPr>
          <p:cNvPr id="3" name="Picture 1" descr="Rauður hringur með jöfnuna x^2 + y^2 = 5 og blá lína með jöfnuna y = 3x - 5 í kartesísku hnitakerfi. Línan sker hringinn í tveimur punktum: (2, 1) og (1, -2)."/>
          <p:cNvPicPr>
            <a:picLocks noGrp="1" noChangeAspect="1"/>
          </p:cNvPicPr>
          <p:nvPr/>
        </p:nvPicPr>
        <p:blipFill>
          <a:blip r:embed="rId3"/>
          <a:stretch>
            <a:fillRect/>
          </a:stretch>
        </p:blipFill>
        <p:spPr bwMode="auto">
          <a:xfrm>
            <a:off x="3771900" y="952500"/>
            <a:ext cx="4648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Rauður hringur með jöfnuna x^2 + y^2 = 5 og blá lína með jöfnuna y = 3x - 5 í kartesísku hnitakerfi. Línan sker hringinn í tveimur punktum: (2, 1) og (1, -2).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6</a:t>
            </a:r>
            <a:r>
              <a:rPr lang="en-US" dirty="0">
                <a:solidFill>
                  <a:srgbClr val="548235"/>
                </a:solidFill>
              </a:rPr>
              <a:t> – Ólínuleg jöfnu- og ójöfnuhneppi með tveimur breytum</a:t>
            </a:r>
            <a:endParaRPr dirty="0"/>
          </a:p>
        </p:txBody>
      </p:sp>
      <p:pic>
        <p:nvPicPr>
          <p:cNvPr id="3" name="Picture 1" descr="Fjöldi lausna (skurðpunkta) sporbaugsins (blár) og hringsins (rauður) getur verið frá núlli upp í fjóra eftir innbyrðis legu og stærð þeirra."/>
          <p:cNvPicPr>
            <a:picLocks noGrp="1" noChangeAspect="1"/>
          </p:cNvPicPr>
          <p:nvPr/>
        </p:nvPicPr>
        <p:blipFill>
          <a:blip r:embed="rId3"/>
          <a:stretch>
            <a:fillRect/>
          </a:stretch>
        </p:blipFill>
        <p:spPr bwMode="auto">
          <a:xfrm>
            <a:off x="609600" y="1917700"/>
            <a:ext cx="10972800" cy="27178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Fjöldi lausna (skurðpunkta) sporbaugsins (blár) og hringsins (rauður) getur verið frá núlli upp í fjóra eftir innbyrðis legu og stærð þeirra.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7</a:t>
            </a:r>
            <a:r>
              <a:rPr lang="en-US" dirty="0">
                <a:solidFill>
                  <a:srgbClr val="548235"/>
                </a:solidFill>
              </a:rPr>
              <a:t> – Ólínuleg jöfnu- og ójöfnuhneppi með tveimur breytum</a:t>
            </a:r>
            <a:endParaRPr dirty="0"/>
          </a:p>
        </p:txBody>
      </p:sp>
      <p:pic>
        <p:nvPicPr>
          <p:cNvPr id="3" name="Picture 1" descr="Grafið sýnir bláan hring (x^2+y^2=25) og rauðan láréttan sporbaug með miðju í upphafspunkti. Radíus hringsins er 5. Sporbaugurinn sker hringinn í punktunum (-5,1), (-5,-1), (5,1) og (5,-1)."/>
          <p:cNvPicPr>
            <a:picLocks noGrp="1" noChangeAspect="1"/>
          </p:cNvPicPr>
          <p:nvPr/>
        </p:nvPicPr>
        <p:blipFill>
          <a:blip r:embed="rId3"/>
          <a:stretch>
            <a:fillRect/>
          </a:stretch>
        </p:blipFill>
        <p:spPr bwMode="auto">
          <a:xfrm>
            <a:off x="3390900" y="952500"/>
            <a:ext cx="5410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Grafið sýnir bláan hring (x^2+y^2=25) og rauðan láréttan sporbaug með miðju í upphafspunkti. Radíus hringsins er 5. Sporbaugurinn sker hringinn í punktunum (-5,1), (-5,-1), (5,1) og (5,-1).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8</a:t>
            </a:r>
            <a:r>
              <a:rPr lang="en-US" dirty="0">
                <a:solidFill>
                  <a:srgbClr val="548235"/>
                </a:solidFill>
              </a:rPr>
              <a:t> – Ólínuleg jöfnu- og ójöfnuhneppi með tveimur breytum</a:t>
            </a:r>
            <a:endParaRPr dirty="0"/>
          </a:p>
        </p:txBody>
      </p:sp>
      <p:pic>
        <p:nvPicPr>
          <p:cNvPr id="3" name="Picture 1" descr="This figure displays four graphs, each showing an inequality related to the parabola y = x^2 - 4. Graph (a) illustrates y &gt; x^2 - 4 with a dashed parabolic boundary and the region above the parabola shaded in purple. Graph (b) shows y ≥ x^2 - 4 with a solid parabolic boundary and the region above the parabola shaded in orange. Graph (c) represents y &lt; x^2 - 4 with a dashed parabolic boundary and the region below the parabola shaded in teal. Graph (d) depicts y ≤ x^2 - 4 with a solid parabolic boundary and the region below the parabola shaded in red."/>
          <p:cNvPicPr>
            <a:picLocks noGrp="1" noChangeAspect="1"/>
          </p:cNvPicPr>
          <p:nvPr/>
        </p:nvPicPr>
        <p:blipFill>
          <a:blip r:embed="rId3"/>
          <a:stretch>
            <a:fillRect/>
          </a:stretch>
        </p:blipFill>
        <p:spPr bwMode="auto">
          <a:xfrm>
            <a:off x="1257300" y="952500"/>
            <a:ext cx="96901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(a) dæmi um y&gt;a; (b) dæmi um y≥a; (c) dæmi um y&lt;a; (d) dæmi um y≤a</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9</a:t>
            </a:r>
            <a:r>
              <a:rPr lang="en-US" dirty="0">
                <a:solidFill>
                  <a:srgbClr val="548235"/>
                </a:solidFill>
              </a:rPr>
              <a:t> – Ólínuleg jöfnu- og ójöfnuhneppi með tveimur breytum</a:t>
            </a:r>
            <a:endParaRPr dirty="0"/>
          </a:p>
        </p:txBody>
      </p:sp>
      <p:pic>
        <p:nvPicPr>
          <p:cNvPr id="3" name="Picture 1" descr="Graf sem sýnir ójöfnuna y &gt; x^2 + 1. Svæðið ofan við fleygboga teiknaða með brotalínu með topppunktinn (0, 1) er skyggt. Punktarnir (0, 2) og (2, 0) eru merktir á grafið."/>
          <p:cNvPicPr>
            <a:picLocks noGrp="1" noChangeAspect="1"/>
          </p:cNvPicPr>
          <p:nvPr/>
        </p:nvPicPr>
        <p:blipFill>
          <a:blip r:embed="rId3"/>
          <a:stretch>
            <a:fillRect/>
          </a:stretch>
        </p:blipFill>
        <p:spPr bwMode="auto">
          <a:xfrm>
            <a:off x="2781300" y="952500"/>
            <a:ext cx="66294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Graf sem sýnir ójöfnuna y &gt; x^2 + 1. Svæðið ofan við fleygboga teiknaða með brotalínu með topppunktinn (0, 1) er skyggt. Punktarnir (0, 2) og (2, 0) eru merktir á grafið.</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normAutofit fontScale="90000"/>
          </a:bodyPr>
          <a:lstStyle/>
          <a:p>
            <a:pPr lvl="0">
              <a:defRPr>
                <a:solidFill>
                  <a:srgbClr val="548235"/>
                </a:solidFill>
              </a:defRPr>
            </a:pPr>
            <a:r>
              <a:rPr dirty="0">
                <a:solidFill>
                  <a:srgbClr val="548235"/>
                </a:solidFill>
              </a:rPr>
              <a:t>Mynd 10</a:t>
            </a:r>
            <a:r>
              <a:rPr lang="en-US" dirty="0">
                <a:solidFill>
                  <a:srgbClr val="548235"/>
                </a:solidFill>
              </a:rPr>
              <a:t> – Ólínuleg jöfnu- og ójöfnuhneppi með tveimur breytum</a:t>
            </a:r>
            <a:endParaRPr dirty="0"/>
          </a:p>
        </p:txBody>
      </p:sp>
      <p:pic>
        <p:nvPicPr>
          <p:cNvPr id="3" name="Picture 1" descr="Kartesískt hnitakerfi sýnir tvo fleygboga. Rauður fleygbogi opnast upp frá upphafspunktinum (0,0). Blár fleygbogi opnast niður frá topppunktinum (0,12). Fleygbogarnir skerast í tveimur punktum, sem eru merktir með svörtum punktum og hnitunum (-2,4) og (2,4). Skyggingin sýnir svæðin sem fleygbogarnir afmarka: svæðið milli ferlanna er grátt, svæðið ofan við rauða fleygbogann og utan þess bláa er ljósrautt og svæðið neðan við bláa fleygbogann og utan þess rauða er ljósblátt."/>
          <p:cNvPicPr>
            <a:picLocks noGrp="1" noChangeAspect="1"/>
          </p:cNvPicPr>
          <p:nvPr/>
        </p:nvPicPr>
        <p:blipFill>
          <a:blip r:embed="rId3"/>
          <a:stretch>
            <a:fillRect/>
          </a:stretch>
        </p:blipFill>
        <p:spPr bwMode="auto">
          <a:xfrm>
            <a:off x="3111500" y="952500"/>
            <a:ext cx="59563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Kartesískt hnitakerfi sýnir tvo fleygboga. Rauður fleygbogi opnast upp frá upphafspunktinum (0,0). Blár fleygbogi opnast niður frá topppunktinum (0,12). Fleygbogarnir skerast í tveimur punktum, sem eru merktir með svörtum punktum og hnitunum (-2,4) og (2,4). Skyggingin sýnir svæðin sem fleygbogarnir afmarka: svæðið milli ferlanna er grátt, svæðið ofan við rauða fleygbogann og utan þess bláa er ljósrautt og svæðið neðan við bláa fleygbogann og utan þess rauða er ljósblátt.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9.4 Stofnbrot</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pPr marL="0" lvl="0" indent="0">
                  <a:buNone/>
                </a:pPr>
                <a:r>
                  <a:rPr b="1"/>
                  <a:t>Námsmarkmið</a:t>
                </a:r>
              </a:p>
              <a:p>
                <a:pPr lvl="0"/>
                <a:r>
                  <a:t>Setja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𝑃</m:t>
                        </m:r>
                        <m:d>
                          <m:dPr>
                            <m:ctrlPr>
                              <a:rPr i="1">
                                <a:latin typeface="Cambria Math" panose="02040503050406030204" pitchFamily="18" charset="0"/>
                              </a:rPr>
                            </m:ctrlPr>
                          </m:dPr>
                          <m:e>
                            <m:r>
                              <a:rPr>
                                <a:latin typeface="Cambria Math" panose="02040503050406030204" pitchFamily="18" charset="0"/>
                              </a:rPr>
                              <m:t>𝑥</m:t>
                            </m:r>
                          </m:e>
                        </m:d>
                      </m:num>
                      <m:den>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den>
                    </m:f>
                  </m:oMath>
                </a14:m>
                <a:r>
                  <a:t> fram sem stofnbrot, þar sem </a:t>
                </a:r>
                <a14:m>
                  <m:oMath xmlns:m="http://schemas.openxmlformats.org/officeDocument/2006/math">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oMath>
                </a14:m>
                <a:r>
                  <a:t> hefur aðeins óendurtekna línulega þætti.</a:t>
                </a:r>
              </a:p>
              <a:p>
                <a:pPr lvl="0"/>
                <a:r>
                  <a:t>Setja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𝑃</m:t>
                        </m:r>
                        <m:d>
                          <m:dPr>
                            <m:ctrlPr>
                              <a:rPr i="1">
                                <a:latin typeface="Cambria Math" panose="02040503050406030204" pitchFamily="18" charset="0"/>
                              </a:rPr>
                            </m:ctrlPr>
                          </m:dPr>
                          <m:e>
                            <m:r>
                              <a:rPr>
                                <a:latin typeface="Cambria Math" panose="02040503050406030204" pitchFamily="18" charset="0"/>
                              </a:rPr>
                              <m:t>𝑥</m:t>
                            </m:r>
                          </m:e>
                        </m:d>
                      </m:num>
                      <m:den>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den>
                    </m:f>
                  </m:oMath>
                </a14:m>
                <a:r>
                  <a:t> fram sem stofnbrot, þar sem </a:t>
                </a:r>
                <a14:m>
                  <m:oMath xmlns:m="http://schemas.openxmlformats.org/officeDocument/2006/math">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oMath>
                </a14:m>
                <a:r>
                  <a:t> hefur endurtekna línulega þætti.</a:t>
                </a:r>
              </a:p>
              <a:p>
                <a:pPr lvl="0"/>
                <a:r>
                  <a:t>Setja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𝑃</m:t>
                        </m:r>
                        <m:d>
                          <m:dPr>
                            <m:ctrlPr>
                              <a:rPr i="1">
                                <a:latin typeface="Cambria Math" panose="02040503050406030204" pitchFamily="18" charset="0"/>
                              </a:rPr>
                            </m:ctrlPr>
                          </m:dPr>
                          <m:e>
                            <m:r>
                              <a:rPr>
                                <a:latin typeface="Cambria Math" panose="02040503050406030204" pitchFamily="18" charset="0"/>
                              </a:rPr>
                              <m:t>𝑥</m:t>
                            </m:r>
                          </m:e>
                        </m:d>
                      </m:num>
                      <m:den>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den>
                    </m:f>
                  </m:oMath>
                </a14:m>
                <a:r>
                  <a:t> fram sem stofnbrot, þar sem </a:t>
                </a:r>
                <a14:m>
                  <m:oMath xmlns:m="http://schemas.openxmlformats.org/officeDocument/2006/math">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oMath>
                </a14:m>
                <a:r>
                  <a:t> hefur óendurtekinn óþáttanlegan annars stigs þátt.</a:t>
                </a:r>
              </a:p>
              <a:p>
                <a:pPr lvl="0"/>
                <a:r>
                  <a:t>Setja </a:t>
                </a:r>
                <a14:m>
                  <m:oMath xmlns:m="http://schemas.openxmlformats.org/officeDocument/2006/math">
                    <m:f>
                      <m:fPr>
                        <m:ctrlPr>
                          <a:rPr i="1">
                            <a:latin typeface="Cambria Math" panose="02040503050406030204" pitchFamily="18" charset="0"/>
                          </a:rPr>
                        </m:ctrlPr>
                      </m:fPr>
                      <m:num>
                        <m:r>
                          <a:rPr>
                            <a:latin typeface="Cambria Math" panose="02040503050406030204" pitchFamily="18" charset="0"/>
                          </a:rPr>
                          <m:t>𝑃</m:t>
                        </m:r>
                        <m:d>
                          <m:dPr>
                            <m:ctrlPr>
                              <a:rPr i="1">
                                <a:latin typeface="Cambria Math" panose="02040503050406030204" pitchFamily="18" charset="0"/>
                              </a:rPr>
                            </m:ctrlPr>
                          </m:dPr>
                          <m:e>
                            <m:r>
                              <a:rPr>
                                <a:latin typeface="Cambria Math" panose="02040503050406030204" pitchFamily="18" charset="0"/>
                              </a:rPr>
                              <m:t>𝑥</m:t>
                            </m:r>
                          </m:e>
                        </m:d>
                      </m:num>
                      <m:den>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den>
                    </m:f>
                  </m:oMath>
                </a14:m>
                <a:r>
                  <a:t> fram sem stofnbrot, þar sem </a:t>
                </a:r>
                <a14:m>
                  <m:oMath xmlns:m="http://schemas.openxmlformats.org/officeDocument/2006/math">
                    <m:r>
                      <a:rPr>
                        <a:latin typeface="Cambria Math" panose="02040503050406030204" pitchFamily="18" charset="0"/>
                      </a:rPr>
                      <m:t>𝑄</m:t>
                    </m:r>
                    <m:d>
                      <m:dPr>
                        <m:ctrlPr>
                          <a:rPr i="1">
                            <a:latin typeface="Cambria Math" panose="02040503050406030204" pitchFamily="18" charset="0"/>
                          </a:rPr>
                        </m:ctrlPr>
                      </m:dPr>
                      <m:e>
                        <m:r>
                          <a:rPr>
                            <a:latin typeface="Cambria Math" panose="02040503050406030204" pitchFamily="18" charset="0"/>
                          </a:rPr>
                          <m:t>𝑥</m:t>
                        </m:r>
                      </m:e>
                    </m:d>
                  </m:oMath>
                </a14:m>
                <a:r>
                  <a:t> hefur endurtekinn óþáttanlegan annars stigs þátt.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387" t="-1467" b="-3178"/>
                </a:stretch>
              </a:blipFill>
            </p:spPr>
            <p:txBody>
              <a:bodyPr/>
              <a:lstStyle/>
              <a:p>
                <a:r>
                  <a:rPr lang="en-US">
                    <a:noFill/>
                  </a:rPr>
                  <a:t> </a:t>
                </a:r>
              </a:p>
            </p:txBody>
          </p:sp>
        </mc:Fallback>
      </mc:AlternateContent>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9.5 Fylki og fylkjaaðgerðir</a:t>
            </a:r>
          </a:p>
        </p:txBody>
      </p:sp>
      <p:sp>
        <p:nvSpPr>
          <p:cNvPr id="3" name="Content Placeholder 2"/>
          <p:cNvSpPr>
            <a:spLocks noGrp="1"/>
          </p:cNvSpPr>
          <p:nvPr>
            <p:ph idx="1"/>
          </p:nvPr>
        </p:nvSpPr>
        <p:spPr/>
        <p:txBody>
          <a:bodyPr/>
          <a:lstStyle/>
          <a:p>
            <a:pPr marL="0" lvl="0" indent="0">
              <a:buNone/>
            </a:pPr>
            <a:r>
              <a:rPr b="1"/>
              <a:t>Námsmarkmið</a:t>
            </a:r>
          </a:p>
          <a:p>
            <a:pPr lvl="0"/>
            <a:r>
              <a:rPr/>
              <a:t>Finna summu og mismun tveggja fylkja.</a:t>
            </a:r>
          </a:p>
          <a:p>
            <a:pPr lvl="0"/>
            <a:r>
              <a:rPr/>
              <a:t>Finna skalarmargfeldi fylkis.</a:t>
            </a:r>
          </a:p>
          <a:p>
            <a:pPr lvl="0"/>
            <a:r>
              <a:rPr/>
              <a:t>Finna margfeldi tveggja fylkja.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Fylki og fylkjaaðgerðir</a:t>
            </a:r>
            <a:endParaRPr dirty="0"/>
          </a:p>
        </p:txBody>
      </p:sp>
      <p:pic>
        <p:nvPicPr>
          <p:cNvPr id="3" name="Picture 1" descr="Intense soccer action unfolds as a player in a blue jersey fights for possession, surrounded by opponents in red and white. The ball is at her feet in a pivotal moment of the game."/>
          <p:cNvPicPr>
            <a:picLocks noGrp="1" noChangeAspect="1"/>
          </p:cNvPicPr>
          <p:nvPr/>
        </p:nvPicPr>
        <p:blipFill>
          <a:blip r:embed="rId3"/>
          <a:stretch>
            <a:fillRect/>
          </a:stretch>
        </p:blipFill>
        <p:spPr bwMode="auto">
          <a:xfrm>
            <a:off x="3784600" y="952500"/>
            <a:ext cx="46228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(mynd: „SD Dirk“, Flickr)</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Fylki og fylkjaaðgerðir</a:t>
            </a:r>
            <a:endParaRPr dirty="0"/>
          </a:p>
        </p:txBody>
      </p:sp>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endParaRPr/>
                    </a:p>
                  </a:txBody>
                  <a:tcPr/>
                </a:tc>
                <a:tc>
                  <a:txBody>
                    <a:bodyPr/>
                    <a:lstStyle/>
                    <a:p>
                      <a:pPr marL="0" lvl="0" indent="0">
                        <a:buNone/>
                      </a:pPr>
                      <a:r>
                        <a:t>Wildcats</a:t>
                      </a:r>
                    </a:p>
                  </a:txBody>
                  <a:tcPr/>
                </a:tc>
                <a:tc>
                  <a:txBody>
                    <a:bodyPr/>
                    <a:lstStyle/>
                    <a:p>
                      <a:pPr marL="0" lvl="0" indent="0">
                        <a:buNone/>
                      </a:pPr>
                      <a:r>
                        <a:t>Mud Cats</a:t>
                      </a:r>
                    </a:p>
                  </a:txBody>
                  <a:tcPr/>
                </a:tc>
                <a:extLst>
                  <a:ext uri="{0D108BD9-81ED-4DB2-BD59-A6C34878D82A}">
                    <a16:rowId xmlns:a16="http://schemas.microsoft.com/office/drawing/2014/main" val="10000"/>
                  </a:ext>
                </a:extLst>
              </a:tr>
              <a:tr h="0">
                <a:tc>
                  <a:txBody>
                    <a:bodyPr/>
                    <a:lstStyle/>
                    <a:p>
                      <a:pPr marL="0" lvl="0" indent="0">
                        <a:buNone/>
                      </a:pPr>
                      <a:r>
                        <a:rPr b="1"/>
                        <a:t>Mörk</a:t>
                      </a:r>
                    </a:p>
                  </a:txBody>
                  <a:tcPr/>
                </a:tc>
                <a:tc>
                  <a:txBody>
                    <a:bodyPr/>
                    <a:lstStyle/>
                    <a:p>
                      <a:pPr marL="0" lvl="0" indent="0">
                        <a:buNone/>
                      </a:pPr>
                      <a:r>
                        <a:t>6</a:t>
                      </a:r>
                    </a:p>
                  </a:txBody>
                  <a:tcPr/>
                </a:tc>
                <a:tc>
                  <a:txBody>
                    <a:bodyPr/>
                    <a:lstStyle/>
                    <a:p>
                      <a:pPr marL="0" lvl="0" indent="0">
                        <a:buNone/>
                      </a:pPr>
                      <a:r>
                        <a:t>10</a:t>
                      </a:r>
                    </a:p>
                  </a:txBody>
                  <a:tcPr/>
                </a:tc>
                <a:extLst>
                  <a:ext uri="{0D108BD9-81ED-4DB2-BD59-A6C34878D82A}">
                    <a16:rowId xmlns:a16="http://schemas.microsoft.com/office/drawing/2014/main" val="10001"/>
                  </a:ext>
                </a:extLst>
              </a:tr>
              <a:tr h="0">
                <a:tc>
                  <a:txBody>
                    <a:bodyPr/>
                    <a:lstStyle/>
                    <a:p>
                      <a:pPr marL="0" lvl="0" indent="0">
                        <a:buNone/>
                      </a:pPr>
                      <a:r>
                        <a:rPr b="1"/>
                        <a:t>Boltar</a:t>
                      </a:r>
                    </a:p>
                  </a:txBody>
                  <a:tcPr/>
                </a:tc>
                <a:tc>
                  <a:txBody>
                    <a:bodyPr/>
                    <a:lstStyle/>
                    <a:p>
                      <a:pPr marL="0" lvl="0" indent="0">
                        <a:buNone/>
                      </a:pPr>
                      <a:r>
                        <a:t>30</a:t>
                      </a:r>
                    </a:p>
                  </a:txBody>
                  <a:tcPr/>
                </a:tc>
                <a:tc>
                  <a:txBody>
                    <a:bodyPr/>
                    <a:lstStyle/>
                    <a:p>
                      <a:pPr marL="0" lvl="0" indent="0">
                        <a:buNone/>
                      </a:pPr>
                      <a:r>
                        <a:t>24</a:t>
                      </a:r>
                    </a:p>
                  </a:txBody>
                  <a:tcPr/>
                </a:tc>
                <a:extLst>
                  <a:ext uri="{0D108BD9-81ED-4DB2-BD59-A6C34878D82A}">
                    <a16:rowId xmlns:a16="http://schemas.microsoft.com/office/drawing/2014/main" val="10002"/>
                  </a:ext>
                </a:extLst>
              </a:tr>
              <a:tr h="0">
                <a:tc>
                  <a:txBody>
                    <a:bodyPr/>
                    <a:lstStyle/>
                    <a:p>
                      <a:pPr marL="0" lvl="0" indent="0">
                        <a:buNone/>
                      </a:pPr>
                      <a:r>
                        <a:rPr b="1"/>
                        <a:t>Keppnistreyjur</a:t>
                      </a:r>
                    </a:p>
                  </a:txBody>
                  <a:tcPr/>
                </a:tc>
                <a:tc>
                  <a:txBody>
                    <a:bodyPr/>
                    <a:lstStyle/>
                    <a:p>
                      <a:pPr marL="0" lvl="0" indent="0">
                        <a:buNone/>
                      </a:pPr>
                      <a:r>
                        <a:t>14</a:t>
                      </a:r>
                    </a:p>
                  </a:txBody>
                  <a:tcPr/>
                </a:tc>
                <a:tc>
                  <a:txBody>
                    <a:bodyPr/>
                    <a:lstStyle/>
                    <a:p>
                      <a:pPr marL="0" lvl="0" indent="0">
                        <a:buNone/>
                      </a:pPr>
                      <a:r>
                        <a:t>20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2</a:t>
            </a:r>
            <a:r>
              <a:rPr lang="en-US" dirty="0">
                <a:solidFill>
                  <a:srgbClr val="548235"/>
                </a:solidFill>
              </a:rPr>
              <a:t> – Fylki og fylkjaaðgerðir</a:t>
            </a:r>
            <a:endParaRPr dirty="0"/>
          </a:p>
        </p:txBody>
      </p:sp>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endParaRPr/>
                    </a:p>
                  </a:txBody>
                  <a:tcPr/>
                </a:tc>
                <a:tc>
                  <a:txBody>
                    <a:bodyPr/>
                    <a:lstStyle/>
                    <a:p>
                      <a:pPr marL="0" lvl="0" indent="0">
                        <a:buNone/>
                      </a:pPr>
                      <a:r>
                        <a:t>Tölvustofa A</a:t>
                      </a:r>
                    </a:p>
                  </a:txBody>
                  <a:tcPr/>
                </a:tc>
                <a:tc>
                  <a:txBody>
                    <a:bodyPr/>
                    <a:lstStyle/>
                    <a:p>
                      <a:pPr marL="0" lvl="0" indent="0">
                        <a:buNone/>
                      </a:pPr>
                      <a:r>
                        <a:t>Tölvustofa B</a:t>
                      </a:r>
                    </a:p>
                  </a:txBody>
                  <a:tcPr/>
                </a:tc>
                <a:extLst>
                  <a:ext uri="{0D108BD9-81ED-4DB2-BD59-A6C34878D82A}">
                    <a16:rowId xmlns:a16="http://schemas.microsoft.com/office/drawing/2014/main" val="10000"/>
                  </a:ext>
                </a:extLst>
              </a:tr>
              <a:tr h="0">
                <a:tc>
                  <a:txBody>
                    <a:bodyPr/>
                    <a:lstStyle/>
                    <a:p>
                      <a:pPr marL="0" lvl="0" indent="0">
                        <a:buNone/>
                      </a:pPr>
                      <a:r>
                        <a:rPr b="1"/>
                        <a:t>Tölvur</a:t>
                      </a:r>
                    </a:p>
                  </a:txBody>
                  <a:tcPr/>
                </a:tc>
                <a:tc>
                  <a:txBody>
                    <a:bodyPr/>
                    <a:lstStyle/>
                    <a:p>
                      <a:pPr marL="0" lvl="0" indent="0">
                        <a:buNone/>
                      </a:pPr>
                      <a:r>
                        <a:t>15</a:t>
                      </a:r>
                    </a:p>
                  </a:txBody>
                  <a:tcPr/>
                </a:tc>
                <a:tc>
                  <a:txBody>
                    <a:bodyPr/>
                    <a:lstStyle/>
                    <a:p>
                      <a:pPr marL="0" lvl="0" indent="0">
                        <a:buNone/>
                      </a:pPr>
                      <a:r>
                        <a:t>27</a:t>
                      </a:r>
                    </a:p>
                  </a:txBody>
                  <a:tcPr/>
                </a:tc>
                <a:extLst>
                  <a:ext uri="{0D108BD9-81ED-4DB2-BD59-A6C34878D82A}">
                    <a16:rowId xmlns:a16="http://schemas.microsoft.com/office/drawing/2014/main" val="10001"/>
                  </a:ext>
                </a:extLst>
              </a:tr>
              <a:tr h="0">
                <a:tc>
                  <a:txBody>
                    <a:bodyPr/>
                    <a:lstStyle/>
                    <a:p>
                      <a:pPr marL="0" lvl="0" indent="0">
                        <a:buNone/>
                      </a:pPr>
                      <a:r>
                        <a:rPr b="1"/>
                        <a:t>Tölvuborð</a:t>
                      </a:r>
                    </a:p>
                  </a:txBody>
                  <a:tcPr/>
                </a:tc>
                <a:tc>
                  <a:txBody>
                    <a:bodyPr/>
                    <a:lstStyle/>
                    <a:p>
                      <a:pPr marL="0" lvl="0" indent="0">
                        <a:buNone/>
                      </a:pPr>
                      <a:r>
                        <a:t>16</a:t>
                      </a:r>
                    </a:p>
                  </a:txBody>
                  <a:tcPr/>
                </a:tc>
                <a:tc>
                  <a:txBody>
                    <a:bodyPr/>
                    <a:lstStyle/>
                    <a:p>
                      <a:pPr marL="0" lvl="0" indent="0">
                        <a:buNone/>
                      </a:pPr>
                      <a:r>
                        <a:t>34</a:t>
                      </a:r>
                    </a:p>
                  </a:txBody>
                  <a:tcPr/>
                </a:tc>
                <a:extLst>
                  <a:ext uri="{0D108BD9-81ED-4DB2-BD59-A6C34878D82A}">
                    <a16:rowId xmlns:a16="http://schemas.microsoft.com/office/drawing/2014/main" val="10002"/>
                  </a:ext>
                </a:extLst>
              </a:tr>
              <a:tr h="0">
                <a:tc>
                  <a:txBody>
                    <a:bodyPr/>
                    <a:lstStyle/>
                    <a:p>
                      <a:pPr marL="0" lvl="0" indent="0">
                        <a:buNone/>
                      </a:pPr>
                      <a:r>
                        <a:rPr b="1"/>
                        <a:t>Stólar</a:t>
                      </a:r>
                    </a:p>
                  </a:txBody>
                  <a:tcPr/>
                </a:tc>
                <a:tc>
                  <a:txBody>
                    <a:bodyPr/>
                    <a:lstStyle/>
                    <a:p>
                      <a:pPr marL="0" lvl="0" indent="0">
                        <a:buNone/>
                      </a:pPr>
                      <a:r>
                        <a:t>16</a:t>
                      </a:r>
                    </a:p>
                  </a:txBody>
                  <a:tcPr/>
                </a:tc>
                <a:tc>
                  <a:txBody>
                    <a:bodyPr/>
                    <a:lstStyle/>
                    <a:p>
                      <a:pPr marL="0" lvl="0" indent="0">
                        <a:buNone/>
                      </a:pPr>
                      <a:r>
                        <a:t>34</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3</a:t>
            </a:r>
            <a:r>
              <a:rPr lang="en-US" dirty="0">
                <a:solidFill>
                  <a:srgbClr val="548235"/>
                </a:solidFill>
              </a:rPr>
              <a:t> – Fylki og fylkjaaðgerðir</a:t>
            </a:r>
            <a:endParaRPr dirty="0"/>
          </a:p>
        </p:txBody>
      </p:sp>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3657600">
                  <a:extLst>
                    <a:ext uri="{9D8B030D-6E8A-4147-A177-3AD203B41FA5}">
                      <a16:colId xmlns:a16="http://schemas.microsoft.com/office/drawing/2014/main" val="20000"/>
                    </a:ext>
                  </a:extLst>
                </a:gridCol>
                <a:gridCol w="3657600">
                  <a:extLst>
                    <a:ext uri="{9D8B030D-6E8A-4147-A177-3AD203B41FA5}">
                      <a16:colId xmlns:a16="http://schemas.microsoft.com/office/drawing/2014/main" val="20001"/>
                    </a:ext>
                  </a:extLst>
                </a:gridCol>
                <a:gridCol w="3657600">
                  <a:extLst>
                    <a:ext uri="{9D8B030D-6E8A-4147-A177-3AD203B41FA5}">
                      <a16:colId xmlns:a16="http://schemas.microsoft.com/office/drawing/2014/main" val="20002"/>
                    </a:ext>
                  </a:extLst>
                </a:gridCol>
              </a:tblGrid>
              <a:tr h="0">
                <a:tc>
                  <a:txBody>
                    <a:bodyPr/>
                    <a:lstStyle/>
                    <a:p>
                      <a:endParaRPr/>
                    </a:p>
                  </a:txBody>
                  <a:tcPr/>
                </a:tc>
                <a:tc>
                  <a:txBody>
                    <a:bodyPr/>
                    <a:lstStyle/>
                    <a:p>
                      <a:pPr marL="0" lvl="0" indent="0">
                        <a:buNone/>
                      </a:pPr>
                      <a:r>
                        <a:t>Wildcats</a:t>
                      </a:r>
                    </a:p>
                  </a:txBody>
                  <a:tcPr/>
                </a:tc>
                <a:tc>
                  <a:txBody>
                    <a:bodyPr/>
                    <a:lstStyle/>
                    <a:p>
                      <a:pPr marL="0" lvl="0" indent="0">
                        <a:buNone/>
                      </a:pPr>
                      <a:r>
                        <a:t>Mud Cats</a:t>
                      </a:r>
                    </a:p>
                  </a:txBody>
                  <a:tcPr/>
                </a:tc>
                <a:extLst>
                  <a:ext uri="{0D108BD9-81ED-4DB2-BD59-A6C34878D82A}">
                    <a16:rowId xmlns:a16="http://schemas.microsoft.com/office/drawing/2014/main" val="10000"/>
                  </a:ext>
                </a:extLst>
              </a:tr>
              <a:tr h="0">
                <a:tc>
                  <a:txBody>
                    <a:bodyPr/>
                    <a:lstStyle/>
                    <a:p>
                      <a:pPr marL="0" lvl="0" indent="0">
                        <a:buNone/>
                      </a:pPr>
                      <a:r>
                        <a:rPr b="1"/>
                        <a:t>Mörk</a:t>
                      </a:r>
                    </a:p>
                  </a:txBody>
                  <a:tcPr/>
                </a:tc>
                <a:tc>
                  <a:txBody>
                    <a:bodyPr/>
                    <a:lstStyle/>
                    <a:p>
                      <a:pPr marL="0" lvl="0" indent="0">
                        <a:buNone/>
                      </a:pPr>
                      <a:r>
                        <a:t>6</a:t>
                      </a:r>
                    </a:p>
                  </a:txBody>
                  <a:tcPr/>
                </a:tc>
                <a:tc>
                  <a:txBody>
                    <a:bodyPr/>
                    <a:lstStyle/>
                    <a:p>
                      <a:pPr marL="0" lvl="0" indent="0">
                        <a:buNone/>
                      </a:pPr>
                      <a:r>
                        <a:t>10</a:t>
                      </a:r>
                    </a:p>
                  </a:txBody>
                  <a:tcPr/>
                </a:tc>
                <a:extLst>
                  <a:ext uri="{0D108BD9-81ED-4DB2-BD59-A6C34878D82A}">
                    <a16:rowId xmlns:a16="http://schemas.microsoft.com/office/drawing/2014/main" val="10001"/>
                  </a:ext>
                </a:extLst>
              </a:tr>
              <a:tr h="0">
                <a:tc>
                  <a:txBody>
                    <a:bodyPr/>
                    <a:lstStyle/>
                    <a:p>
                      <a:pPr marL="0" lvl="0" indent="0">
                        <a:buNone/>
                      </a:pPr>
                      <a:r>
                        <a:rPr b="1"/>
                        <a:t>Boltar</a:t>
                      </a:r>
                    </a:p>
                  </a:txBody>
                  <a:tcPr/>
                </a:tc>
                <a:tc>
                  <a:txBody>
                    <a:bodyPr/>
                    <a:lstStyle/>
                    <a:p>
                      <a:pPr marL="0" lvl="0" indent="0">
                        <a:buNone/>
                      </a:pPr>
                      <a:r>
                        <a:t>30</a:t>
                      </a:r>
                    </a:p>
                  </a:txBody>
                  <a:tcPr/>
                </a:tc>
                <a:tc>
                  <a:txBody>
                    <a:bodyPr/>
                    <a:lstStyle/>
                    <a:p>
                      <a:pPr marL="0" lvl="0" indent="0">
                        <a:buNone/>
                      </a:pPr>
                      <a:r>
                        <a:t>24</a:t>
                      </a:r>
                    </a:p>
                  </a:txBody>
                  <a:tcPr/>
                </a:tc>
                <a:extLst>
                  <a:ext uri="{0D108BD9-81ED-4DB2-BD59-A6C34878D82A}">
                    <a16:rowId xmlns:a16="http://schemas.microsoft.com/office/drawing/2014/main" val="10002"/>
                  </a:ext>
                </a:extLst>
              </a:tr>
              <a:tr h="0">
                <a:tc>
                  <a:txBody>
                    <a:bodyPr/>
                    <a:lstStyle/>
                    <a:p>
                      <a:pPr marL="0" lvl="0" indent="0">
                        <a:buNone/>
                      </a:pPr>
                      <a:r>
                        <a:rPr b="1"/>
                        <a:t>Keppnistreyjur</a:t>
                      </a:r>
                    </a:p>
                  </a:txBody>
                  <a:tcPr/>
                </a:tc>
                <a:tc>
                  <a:txBody>
                    <a:bodyPr/>
                    <a:lstStyle/>
                    <a:p>
                      <a:pPr marL="0" lvl="0" indent="0">
                        <a:buNone/>
                      </a:pPr>
                      <a:r>
                        <a:t>14</a:t>
                      </a:r>
                    </a:p>
                  </a:txBody>
                  <a:tcPr/>
                </a:tc>
                <a:tc>
                  <a:txBody>
                    <a:bodyPr/>
                    <a:lstStyle/>
                    <a:p>
                      <a:pPr marL="0" lvl="0" indent="0">
                        <a:buNone/>
                      </a:pPr>
                      <a:r>
                        <a:t>20</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4</a:t>
            </a:r>
            <a:r>
              <a:rPr lang="en-US" dirty="0">
                <a:solidFill>
                  <a:srgbClr val="548235"/>
                </a:solidFill>
              </a:rPr>
              <a:t> – Fylki og fylkjaaðgerðir</a:t>
            </a:r>
            <a:endParaRPr dirty="0"/>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3305840541"/>
              </p:ext>
            </p:extLst>
          </p:nvPr>
        </p:nvGraphicFramePr>
        <p:xfrm>
          <a:off x="609600" y="952500"/>
          <a:ext cx="10972800" cy="1097280"/>
        </p:xfrm>
        <a:graphic>
          <a:graphicData uri="http://schemas.openxmlformats.org/drawingml/2006/table">
            <a:tbl>
              <a:tblPr firstCol="1" bandRow="1">
                <a:tableStyleId>{5C22544A-7EE6-4342-B048-85BDC9FD1C3A}</a:tableStyleId>
              </a:tblPr>
              <a:tblGrid>
                <a:gridCol w="5486400">
                  <a:extLst>
                    <a:ext uri="{9D8B030D-6E8A-4147-A177-3AD203B41FA5}">
                      <a16:colId xmlns:a16="http://schemas.microsoft.com/office/drawing/2014/main" val="20000"/>
                    </a:ext>
                  </a:extLst>
                </a:gridCol>
                <a:gridCol w="5486400">
                  <a:extLst>
                    <a:ext uri="{9D8B030D-6E8A-4147-A177-3AD203B41FA5}">
                      <a16:colId xmlns:a16="http://schemas.microsoft.com/office/drawing/2014/main" val="20001"/>
                    </a:ext>
                  </a:extLst>
                </a:gridCol>
              </a:tblGrid>
              <a:tr h="0">
                <a:tc>
                  <a:txBody>
                    <a:bodyPr/>
                    <a:lstStyle/>
                    <a:p>
                      <a:pPr marL="0" lvl="0" indent="0">
                        <a:buNone/>
                      </a:pPr>
                      <a:r>
                        <a:rPr b="1"/>
                        <a:t>Mark</a:t>
                      </a:r>
                    </a:p>
                  </a:txBody>
                  <a:tcPr/>
                </a:tc>
                <a:tc>
                  <a:txBody>
                    <a:bodyPr/>
                    <a:lstStyle/>
                    <a:p>
                      <a:pPr marL="0" lvl="0" indent="0">
                        <a:buNone/>
                      </a:pPr>
                      <a:r>
                        <a:t>$300</a:t>
                      </a:r>
                    </a:p>
                  </a:txBody>
                  <a:tcPr/>
                </a:tc>
                <a:extLst>
                  <a:ext uri="{0D108BD9-81ED-4DB2-BD59-A6C34878D82A}">
                    <a16:rowId xmlns:a16="http://schemas.microsoft.com/office/drawing/2014/main" val="10000"/>
                  </a:ext>
                </a:extLst>
              </a:tr>
              <a:tr h="0">
                <a:tc>
                  <a:txBody>
                    <a:bodyPr/>
                    <a:lstStyle/>
                    <a:p>
                      <a:pPr marL="0" lvl="0" indent="0">
                        <a:buNone/>
                      </a:pPr>
                      <a:r>
                        <a:rPr b="1"/>
                        <a:t>Bolti</a:t>
                      </a:r>
                    </a:p>
                  </a:txBody>
                  <a:tcPr/>
                </a:tc>
                <a:tc>
                  <a:txBody>
                    <a:bodyPr/>
                    <a:lstStyle/>
                    <a:p>
                      <a:pPr marL="0" lvl="0" indent="0">
                        <a:buNone/>
                      </a:pPr>
                      <a:r>
                        <a:t>$10</a:t>
                      </a:r>
                    </a:p>
                  </a:txBody>
                  <a:tcPr/>
                </a:tc>
                <a:extLst>
                  <a:ext uri="{0D108BD9-81ED-4DB2-BD59-A6C34878D82A}">
                    <a16:rowId xmlns:a16="http://schemas.microsoft.com/office/drawing/2014/main" val="10001"/>
                  </a:ext>
                </a:extLst>
              </a:tr>
              <a:tr h="0">
                <a:tc>
                  <a:txBody>
                    <a:bodyPr/>
                    <a:lstStyle/>
                    <a:p>
                      <a:pPr marL="0" lvl="0" indent="0">
                        <a:buNone/>
                      </a:pPr>
                      <a:r>
                        <a:rPr b="1"/>
                        <a:t>Keppnistreyja</a:t>
                      </a:r>
                    </a:p>
                  </a:txBody>
                  <a:tcPr/>
                </a:tc>
                <a:tc>
                  <a:txBody>
                    <a:bodyPr/>
                    <a:lstStyle/>
                    <a:p>
                      <a:pPr marL="0" lvl="0" indent="0">
                        <a:buNone/>
                      </a:pPr>
                      <a:r>
                        <a:rPr dirty="0"/>
                        <a:t>$30</a:t>
                      </a:r>
                    </a:p>
                  </a:txBody>
                  <a:tcPr/>
                </a:tc>
                <a:extLst>
                  <a:ext uri="{0D108BD9-81ED-4DB2-BD59-A6C34878D82A}">
                    <a16:rowId xmlns:a16="http://schemas.microsoft.com/office/drawing/2014/main" val="10002"/>
                  </a:ext>
                </a:extLst>
              </a:tr>
            </a:tbl>
          </a:graphicData>
        </a:graphic>
      </p:graphicFrame>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9.6 Lausn jöfnuhneppa með Gauss-eyðingu</a:t>
            </a:r>
          </a:p>
        </p:txBody>
      </p:sp>
      <p:sp>
        <p:nvSpPr>
          <p:cNvPr id="3" name="Content Placeholder 2"/>
          <p:cNvSpPr>
            <a:spLocks noGrp="1"/>
          </p:cNvSpPr>
          <p:nvPr>
            <p:ph idx="1"/>
          </p:nvPr>
        </p:nvSpPr>
        <p:spPr/>
        <p:txBody>
          <a:bodyPr/>
          <a:lstStyle/>
          <a:p>
            <a:pPr marL="0" lvl="0" indent="0">
              <a:buNone/>
            </a:pPr>
            <a:r>
              <a:rPr b="1"/>
              <a:t>Námsmarkmið</a:t>
            </a:r>
          </a:p>
          <a:p>
            <a:pPr lvl="0"/>
            <a:r>
              <a:rPr/>
              <a:t>Skrá aukið fylki jöfnuhneppis.</a:t>
            </a:r>
          </a:p>
          <a:p>
            <a:pPr lvl="0"/>
            <a:r>
              <a:rPr/>
              <a:t>Skrá jöfnuhneppi út frá auknu fylki.</a:t>
            </a:r>
          </a:p>
          <a:p>
            <a:pPr lvl="0"/>
            <a:r>
              <a:rPr/>
              <a:t>Framkvæma línuaðgerðir á fylki.</a:t>
            </a:r>
          </a:p>
          <a:p>
            <a:pPr lvl="0"/>
            <a:r>
              <a:rPr/>
              <a:t>Leysa línulegt jöfnuhneppi með fylkjum.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Lausn jöfnuhneppa með Gauss-eyðingu</a:t>
            </a:r>
            <a:endParaRPr dirty="0"/>
          </a:p>
        </p:txBody>
      </p:sp>
      <p:pic>
        <p:nvPicPr>
          <p:cNvPr id="3" name="Picture 1" descr="A close-up portrait of an elderly man, likely Carl Friedrich Gauss, depicted with a dark hat, white sideburns, and a formal white collar against a dark background, showcasing a serious expression."/>
          <p:cNvPicPr>
            <a:picLocks noGrp="1" noChangeAspect="1"/>
          </p:cNvPicPr>
          <p:nvPr/>
        </p:nvPicPr>
        <p:blipFill>
          <a:blip r:embed="rId3"/>
          <a:stretch>
            <a:fillRect/>
          </a:stretch>
        </p:blipFill>
        <p:spPr bwMode="auto">
          <a:xfrm>
            <a:off x="4279900" y="952500"/>
            <a:ext cx="36322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Þýski stærðfræðingurinn Carl Friedrich Gauss (1777–1855).</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9.7 Lausn jöfnuhneppa með andhverfum fylkja</a:t>
            </a:r>
          </a:p>
        </p:txBody>
      </p:sp>
      <p:sp>
        <p:nvSpPr>
          <p:cNvPr id="3" name="Content Placeholder 2"/>
          <p:cNvSpPr>
            <a:spLocks noGrp="1"/>
          </p:cNvSpPr>
          <p:nvPr>
            <p:ph idx="1"/>
          </p:nvPr>
        </p:nvSpPr>
        <p:spPr/>
        <p:txBody>
          <a:bodyPr/>
          <a:lstStyle/>
          <a:p>
            <a:pPr marL="0" lvl="0" indent="0">
              <a:buNone/>
            </a:pPr>
            <a:r>
              <a:rPr b="1"/>
              <a:t>Námsmarkmið</a:t>
            </a:r>
          </a:p>
          <a:p>
            <a:pPr lvl="0"/>
            <a:r>
              <a:rPr/>
              <a:t>Finna andhverfu fylkis.</a:t>
            </a:r>
          </a:p>
          <a:p>
            <a:pPr lvl="0"/>
            <a:r>
              <a:rPr/>
              <a:t>Leysa línulegt jöfnuhneppi með andhverfu fylki.</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marL="0" lvl="0" indent="0">
              <a:buNone/>
              <a:defRPr>
                <a:solidFill>
                  <a:srgbClr val="548235"/>
                </a:solidFill>
              </a:defRPr>
            </a:pPr>
            <a:r>
              <a:rPr dirty="0">
                <a:solidFill>
                  <a:srgbClr val="548235"/>
                </a:solidFill>
              </a:rPr>
              <a:t>9.8 Lausn jöfnuhneppa með reglu Cramers</a:t>
            </a:r>
          </a:p>
        </p:txBody>
      </p:sp>
      <p:sp>
        <p:nvSpPr>
          <p:cNvPr id="3" name="Content Placeholder 2"/>
          <p:cNvSpPr>
            <a:spLocks noGrp="1"/>
          </p:cNvSpPr>
          <p:nvPr>
            <p:ph idx="1"/>
          </p:nvPr>
        </p:nvSpPr>
        <p:spPr/>
        <p:txBody>
          <a:bodyPr/>
          <a:lstStyle/>
          <a:p>
            <a:pPr marL="0" lvl="0" indent="0">
              <a:buNone/>
            </a:pPr>
            <a:r>
              <a:rPr b="1"/>
              <a:t>Námsmarkmið</a:t>
            </a:r>
          </a:p>
          <a:p>
            <a:pPr lvl="0"/>
            <a:r>
              <a:rPr/>
              <a:t>Reikna ákveður  2 × 2  fylkja.</a:t>
            </a:r>
          </a:p>
          <a:p>
            <a:pPr lvl="0"/>
            <a:r>
              <a:rPr/>
              <a:t>Beita reglu Cramers til að leysa jöfnuhneppi með tveimur breytum.</a:t>
            </a:r>
          </a:p>
          <a:p>
            <a:pPr lvl="0"/>
            <a:r>
              <a:rPr/>
              <a:t>Reikna ákveður  3 × 3  fylkja.</a:t>
            </a:r>
          </a:p>
          <a:p>
            <a:pPr lvl="0"/>
            <a:r>
              <a:rPr/>
              <a:t>Beita reglu Cramers til að leysa jöfnuhneppi þriggja jafna með þremur breytum.</a:t>
            </a:r>
          </a:p>
          <a:p>
            <a:pPr lvl="0"/>
            <a:r>
              <a:rPr/>
              <a:t>Þekkja eiginleika ákveða.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1</a:t>
            </a:r>
            <a:r>
              <a:rPr lang="en-US" dirty="0">
                <a:solidFill>
                  <a:srgbClr val="548235"/>
                </a:solidFill>
              </a:rPr>
              <a:t> – Lausn jöfnuhneppa með reglu Cramers</a:t>
            </a:r>
            <a:endParaRPr dirty="0"/>
          </a:p>
        </p:txBody>
      </p:sp>
      <p:pic>
        <p:nvPicPr>
          <p:cNvPr id="3" name="Picture 1" descr="Tvær samsíða línur eru teiknaðar í xy-hnitakerfi. Bláa línan sýnir y = (3/2)x og liggur í gegnum upphafspunktinn. Appelsínugula línan sýnir y = (3/2)x - 2 og sker y-ásinn í -2."/>
          <p:cNvPicPr>
            <a:picLocks noGrp="1" noChangeAspect="1"/>
          </p:cNvPicPr>
          <p:nvPr/>
        </p:nvPicPr>
        <p:blipFill>
          <a:blip r:embed="rId3"/>
          <a:stretch>
            <a:fillRect/>
          </a:stretch>
        </p:blipFill>
        <p:spPr bwMode="auto">
          <a:xfrm>
            <a:off x="3517900" y="952500"/>
            <a:ext cx="51689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Tvær samsíða línur eru teiknaðar í xy-hnitakerfi. Bláa línan sýnir y = (3/2)x og liggur í gegnum upphafspunktinn. Appelsínugula línan sýnir y = (3/2)x - 2 og sker y-ásinn í -2.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Mynd 2</a:t>
            </a:r>
            <a:r>
              <a:rPr lang="en-US" dirty="0">
                <a:solidFill>
                  <a:srgbClr val="548235"/>
                </a:solidFill>
              </a:rPr>
              <a:t> – Lausn jöfnuhneppa með reglu Cramers</a:t>
            </a:r>
            <a:endParaRPr dirty="0"/>
          </a:p>
        </p:txBody>
      </p:sp>
      <p:pic>
        <p:nvPicPr>
          <p:cNvPr id="3" name="Picture 1" descr="Blár og grænn borði skarast og mynda X. Þrjár línulegar jöfnur eru sýndar: x - 2y + 3z = 0 og 2x - 4y + 6z = 0 eru bláletraðar en 3x + y + 2z = 0 er grænletruð. Bláu jöfnurnar tvær eru jafngildar og lýsa sama fletinum, sem blái borðinn táknar. Græna jafnan lýsir öðrum, ólíkum fleti, sem græni borðinn táknar. Skurður flatanna tveggja er sýndur með svæðinu þar sem borðarnir skarast og lárétt ör með örvarodda á báðum endum liggur eftir hluta skurðarins."/>
          <p:cNvPicPr>
            <a:picLocks noGrp="1" noChangeAspect="1"/>
          </p:cNvPicPr>
          <p:nvPr/>
        </p:nvPicPr>
        <p:blipFill>
          <a:blip r:embed="rId3"/>
          <a:stretch>
            <a:fillRect/>
          </a:stretch>
        </p:blipFill>
        <p:spPr bwMode="auto">
          <a:xfrm>
            <a:off x="1206500" y="952500"/>
            <a:ext cx="9779000" cy="4660900"/>
          </a:xfrm>
          <a:prstGeom prst="rect">
            <a:avLst/>
          </a:prstGeom>
          <a:noFill/>
          <a:ln w="9525">
            <a:noFill/>
            <a:headEnd/>
            <a:tailEnd/>
          </a:ln>
        </p:spPr>
      </p:pic>
      <p:sp>
        <p:nvSpPr>
          <p:cNvPr id="4" name="TextBox 3"/>
          <p:cNvSpPr txBox="1"/>
          <p:nvPr/>
        </p:nvSpPr>
        <p:spPr>
          <a:xfrm>
            <a:off x="609600" y="5613400"/>
            <a:ext cx="10972800" cy="508000"/>
          </a:xfrm>
          <a:prstGeom prst="rect">
            <a:avLst/>
          </a:prstGeom>
          <a:noFill/>
        </p:spPr>
        <p:txBody>
          <a:bodyPr/>
          <a:lstStyle/>
          <a:p>
            <a:pPr marL="0" lvl="0" indent="0" algn="ctr">
              <a:buNone/>
              <a:defRPr sz="1200"/>
            </a:pPr>
            <a:r>
              <a:rPr/>
              <a:t>Blár og grænn borði skarast og mynda X. Þrjár línulegar jöfnur eru sýndar: x - 2y + 3z = 0 og 2x - 4y + 6z = 0 eru bláletraðar en 3x + y + 2z = 0 er grænletruð. Bláu jöfnurnar tvær eru jafngildar og lýsa sama fletinum, sem blái borðinn táknar. Græna jafnan lýsir öðrum, ólíkum fleti, sem græni borðinn táknar. Skurður flatanna tveggja er sýndur með svæðinu þar sem borðarnir skarast og lárétt ör með örvarodda á báðum endum liggur eftir hluta skurðarins.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38539"/>
            <a:ext cx="9052560" cy="586961"/>
          </a:xfrm>
          <a:prstGeom prst="rect">
            <a:avLst/>
          </a:prstGeom>
        </p:spPr>
        <p:txBody>
          <a:bodyPr/>
          <a:lstStyle/>
          <a:p>
            <a:pPr lvl="0">
              <a:defRPr>
                <a:solidFill>
                  <a:srgbClr val="548235"/>
                </a:solidFill>
              </a:defRPr>
            </a:pPr>
            <a:r>
              <a:rPr dirty="0">
                <a:solidFill>
                  <a:srgbClr val="548235"/>
                </a:solidFill>
              </a:rPr>
              <a:t>Tafla 1</a:t>
            </a:r>
            <a:r>
              <a:rPr lang="en-US" dirty="0">
                <a:solidFill>
                  <a:srgbClr val="548235"/>
                </a:solidFill>
              </a:rPr>
              <a:t> – Lausn jöfnuhneppa með reglu Cramers</a:t>
            </a:r>
            <a:endParaRPr dirty="0"/>
          </a:p>
        </p:txBody>
      </p:sp>
      <p:graphicFrame>
        <p:nvGraphicFramePr>
          <p:cNvPr id="6" name="Content Placeholder 5"/>
          <p:cNvGraphicFramePr>
            <a:graphicFrameLocks noGrp="1"/>
          </p:cNvGraphicFramePr>
          <p:nvPr>
            <p:ph idx="1"/>
          </p:nvPr>
        </p:nvGraphicFramePr>
        <p:xfrm>
          <a:off x="609600" y="952500"/>
          <a:ext cx="10972800" cy="1463040"/>
        </p:xfrm>
        <a:graphic>
          <a:graphicData uri="http://schemas.openxmlformats.org/drawingml/2006/table">
            <a:tbl>
              <a:tblPr firstRow="1" bandRow="1">
                <a:tableStyleId>{5C22544A-7EE6-4342-B048-85BDC9FD1C3A}</a:tableStyleId>
              </a:tblPr>
              <a:tblGrid>
                <a:gridCol w="2743200">
                  <a:extLst>
                    <a:ext uri="{9D8B030D-6E8A-4147-A177-3AD203B41FA5}">
                      <a16:colId xmlns:a16="http://schemas.microsoft.com/office/drawing/2014/main" val="20000"/>
                    </a:ext>
                  </a:extLst>
                </a:gridCol>
                <a:gridCol w="2743200">
                  <a:extLst>
                    <a:ext uri="{9D8B030D-6E8A-4147-A177-3AD203B41FA5}">
                      <a16:colId xmlns:a16="http://schemas.microsoft.com/office/drawing/2014/main" val="20001"/>
                    </a:ext>
                  </a:extLst>
                </a:gridCol>
                <a:gridCol w="2743200">
                  <a:extLst>
                    <a:ext uri="{9D8B030D-6E8A-4147-A177-3AD203B41FA5}">
                      <a16:colId xmlns:a16="http://schemas.microsoft.com/office/drawing/2014/main" val="20002"/>
                    </a:ext>
                  </a:extLst>
                </a:gridCol>
                <a:gridCol w="2743200">
                  <a:extLst>
                    <a:ext uri="{9D8B030D-6E8A-4147-A177-3AD203B41FA5}">
                      <a16:colId xmlns:a16="http://schemas.microsoft.com/office/drawing/2014/main" val="20003"/>
                    </a:ext>
                  </a:extLst>
                </a:gridCol>
              </a:tblGrid>
              <a:tr h="0">
                <a:tc>
                  <a:txBody>
                    <a:bodyPr/>
                    <a:lstStyle/>
                    <a:p>
                      <a:endParaRPr/>
                    </a:p>
                  </a:txBody>
                  <a:tcPr/>
                </a:tc>
                <a:tc>
                  <a:txBody>
                    <a:bodyPr/>
                    <a:lstStyle/>
                    <a:p>
                      <a:pPr marL="0" lvl="0" indent="0">
                        <a:buNone/>
                      </a:pPr>
                      <a:r>
                        <a:t>Fita (g)</a:t>
                      </a:r>
                    </a:p>
                  </a:txBody>
                  <a:tcPr/>
                </a:tc>
                <a:tc>
                  <a:txBody>
                    <a:bodyPr/>
                    <a:lstStyle/>
                    <a:p>
                      <a:pPr marL="0" lvl="0" indent="0">
                        <a:buNone/>
                      </a:pPr>
                      <a:r>
                        <a:t>Prótein (g)</a:t>
                      </a:r>
                    </a:p>
                  </a:txBody>
                  <a:tcPr/>
                </a:tc>
                <a:tc>
                  <a:txBody>
                    <a:bodyPr/>
                    <a:lstStyle/>
                    <a:p>
                      <a:pPr marL="0" lvl="0" indent="0">
                        <a:buNone/>
                      </a:pPr>
                      <a:r>
                        <a:t>Kolvetni (g)</a:t>
                      </a:r>
                    </a:p>
                  </a:txBody>
                  <a:tcPr/>
                </a:tc>
                <a:extLst>
                  <a:ext uri="{0D108BD9-81ED-4DB2-BD59-A6C34878D82A}">
                    <a16:rowId xmlns:a16="http://schemas.microsoft.com/office/drawing/2014/main" val="10000"/>
                  </a:ext>
                </a:extLst>
              </a:tr>
              <a:tr h="0">
                <a:tc>
                  <a:txBody>
                    <a:bodyPr/>
                    <a:lstStyle/>
                    <a:p>
                      <a:pPr marL="0" lvl="0" indent="0">
                        <a:buNone/>
                      </a:pPr>
                      <a:r>
                        <a:rPr b="1"/>
                        <a:t>Möndlur (10)</a:t>
                      </a:r>
                    </a:p>
                  </a:txBody>
                  <a:tcPr/>
                </a:tc>
                <a:tc>
                  <a:txBody>
                    <a:bodyPr/>
                    <a:lstStyle/>
                    <a:p>
                      <a:pPr marL="0" lvl="0" indent="0">
                        <a:buNone/>
                      </a:pPr>
                      <a:r>
                        <a:t>6</a:t>
                      </a:r>
                    </a:p>
                  </a:txBody>
                  <a:tcPr/>
                </a:tc>
                <a:tc>
                  <a:txBody>
                    <a:bodyPr/>
                    <a:lstStyle/>
                    <a:p>
                      <a:pPr marL="0" lvl="0" indent="0">
                        <a:buNone/>
                      </a:pPr>
                      <a:r>
                        <a:t>2</a:t>
                      </a:r>
                    </a:p>
                  </a:txBody>
                  <a:tcPr/>
                </a:tc>
                <a:tc>
                  <a:txBody>
                    <a:bodyPr/>
                    <a:lstStyle/>
                    <a:p>
                      <a:pPr marL="0" lvl="0" indent="0">
                        <a:buNone/>
                      </a:pPr>
                      <a:r>
                        <a:t>3</a:t>
                      </a:r>
                    </a:p>
                  </a:txBody>
                  <a:tcPr/>
                </a:tc>
                <a:extLst>
                  <a:ext uri="{0D108BD9-81ED-4DB2-BD59-A6C34878D82A}">
                    <a16:rowId xmlns:a16="http://schemas.microsoft.com/office/drawing/2014/main" val="10001"/>
                  </a:ext>
                </a:extLst>
              </a:tr>
              <a:tr h="0">
                <a:tc>
                  <a:txBody>
                    <a:bodyPr/>
                    <a:lstStyle/>
                    <a:p>
                      <a:pPr marL="0" lvl="0" indent="0">
                        <a:buNone/>
                      </a:pPr>
                      <a:r>
                        <a:rPr b="1"/>
                        <a:t>Trönuber (10)</a:t>
                      </a:r>
                    </a:p>
                  </a:txBody>
                  <a:tcPr/>
                </a:tc>
                <a:tc>
                  <a:txBody>
                    <a:bodyPr/>
                    <a:lstStyle/>
                    <a:p>
                      <a:pPr marL="0" lvl="0" indent="0">
                        <a:buNone/>
                      </a:pPr>
                      <a:r>
                        <a:t>0.02</a:t>
                      </a:r>
                    </a:p>
                  </a:txBody>
                  <a:tcPr/>
                </a:tc>
                <a:tc>
                  <a:txBody>
                    <a:bodyPr/>
                    <a:lstStyle/>
                    <a:p>
                      <a:pPr marL="0" lvl="0" indent="0">
                        <a:buNone/>
                      </a:pPr>
                      <a:r>
                        <a:t>0</a:t>
                      </a:r>
                    </a:p>
                  </a:txBody>
                  <a:tcPr/>
                </a:tc>
                <a:tc>
                  <a:txBody>
                    <a:bodyPr/>
                    <a:lstStyle/>
                    <a:p>
                      <a:pPr marL="0" lvl="0" indent="0">
                        <a:buNone/>
                      </a:pPr>
                      <a:r>
                        <a:t>8</a:t>
                      </a:r>
                    </a:p>
                  </a:txBody>
                  <a:tcPr/>
                </a:tc>
                <a:extLst>
                  <a:ext uri="{0D108BD9-81ED-4DB2-BD59-A6C34878D82A}">
                    <a16:rowId xmlns:a16="http://schemas.microsoft.com/office/drawing/2014/main" val="10002"/>
                  </a:ext>
                </a:extLst>
              </a:tr>
              <a:tr h="0">
                <a:tc>
                  <a:txBody>
                    <a:bodyPr/>
                    <a:lstStyle/>
                    <a:p>
                      <a:pPr marL="0" lvl="0" indent="0">
                        <a:buNone/>
                      </a:pPr>
                      <a:r>
                        <a:rPr b="1"/>
                        <a:t>Kasjúhnetur (10)</a:t>
                      </a:r>
                    </a:p>
                  </a:txBody>
                  <a:tcPr/>
                </a:tc>
                <a:tc>
                  <a:txBody>
                    <a:bodyPr/>
                    <a:lstStyle/>
                    <a:p>
                      <a:pPr marL="0" lvl="0" indent="0">
                        <a:buNone/>
                      </a:pPr>
                      <a:r>
                        <a:t>7</a:t>
                      </a:r>
                    </a:p>
                  </a:txBody>
                  <a:tcPr/>
                </a:tc>
                <a:tc>
                  <a:txBody>
                    <a:bodyPr/>
                    <a:lstStyle/>
                    <a:p>
                      <a:pPr marL="0" lvl="0" indent="0">
                        <a:buNone/>
                      </a:pPr>
                      <a:r>
                        <a:t>3.5</a:t>
                      </a:r>
                    </a:p>
                  </a:txBody>
                  <a:tcPr/>
                </a:tc>
                <a:tc>
                  <a:txBody>
                    <a:bodyPr/>
                    <a:lstStyle/>
                    <a:p>
                      <a:pPr marL="0" lvl="0" indent="0">
                        <a:buNone/>
                      </a:pPr>
                      <a:r>
                        <a:t>5.5</a:t>
                      </a:r>
                    </a:p>
                  </a:txBody>
                  <a:tcPr/>
                </a:tc>
                <a:extLst>
                  <a:ext uri="{0D108BD9-81ED-4DB2-BD59-A6C34878D82A}">
                    <a16:rowId xmlns:a16="http://schemas.microsoft.com/office/drawing/2014/main" val="10003"/>
                  </a:ext>
                </a:extLst>
              </a:tr>
            </a:tbl>
          </a:graphicData>
        </a:graphic>
      </p:graphicFrame>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6D73CF-74FD-40C7-933E-A08F14EB12B2}"/>
              </a:ext>
            </a:extLst>
          </p:cNvPr>
          <p:cNvSpPr>
            <a:spLocks noGrp="1"/>
          </p:cNvSpPr>
          <p:nvPr>
            <p:ph type="title"/>
          </p:nvPr>
        </p:nvSpPr>
        <p:spPr/>
        <p:txBody>
          <a:bodyPr/>
          <a:lstStyle/>
          <a:p>
            <a:pPr>
              <a:defRPr>
                <a:solidFill>
                  <a:srgbClr val="548235"/>
                </a:solidFill>
              </a:defRPr>
            </a:pPr>
            <a:r>
              <a:rPr lang="en-US" dirty="0">
                <a:solidFill>
                  <a:srgbClr val="548235"/>
                </a:solidFill>
              </a:rPr>
              <a:t>Notkunarleyfi</a:t>
            </a:r>
          </a:p>
        </p:txBody>
      </p:sp>
      <p:sp>
        <p:nvSpPr>
          <p:cNvPr id="3" name="TextBox 2">
            <a:extLst>
              <a:ext uri="{FF2B5EF4-FFF2-40B4-BE49-F238E27FC236}">
                <a16:creationId xmlns:a16="http://schemas.microsoft.com/office/drawing/2014/main" id="{7D738BEB-9522-1384-03E2-DA18D0218CAD}"/>
              </a:ext>
            </a:extLst>
          </p:cNvPr>
          <p:cNvSpPr txBox="1"/>
          <p:nvPr/>
        </p:nvSpPr>
        <p:spPr>
          <a:xfrm>
            <a:off x="835742" y="1783388"/>
            <a:ext cx="10518058" cy="1643527"/>
          </a:xfrm>
          <a:prstGeom prst="rect">
            <a:avLst/>
          </a:prstGeom>
          <a:noFill/>
        </p:spPr>
        <p:txBody>
          <a:bodyPr wrap="square" rtlCol="0">
            <a:spAutoFit/>
          </a:bodyPr>
          <a:lstStyle/>
          <a:p>
            <a:pPr marR="0" lvl="0" algn="l" defTabSz="914400" rtl="0" eaLnBrk="1" fontAlgn="auto" latinLnBrk="0" hangingPunct="1">
              <a:lnSpc>
                <a:spcPct val="90000"/>
              </a:lnSpc>
              <a:spcBef>
                <a:spcPts val="1000"/>
              </a:spcBef>
              <a:spcAft>
                <a:spcPts val="0"/>
              </a:spcAft>
              <a:buClrTx/>
              <a:buSzTx/>
              <a:tabLst/>
              <a:defRPr/>
            </a:pPr>
            <a:r>
              <a:rPr kumimoji="0" lang="en-US" sz="2800" b="0" i="0" u="none" strike="noStrike" kern="1200" cap="none" spc="0" normalizeH="0" baseline="0" noProof="0" dirty="0">
                <a:ln>
                  <a:noFill/>
                </a:ln>
                <a:solidFill>
                  <a:srgbClr val="464846"/>
                </a:solidFill>
                <a:effectLst/>
                <a:uLnTx/>
                <a:uFillTx/>
                <a:latin typeface="Calibri" panose="020F0502020204030204"/>
                <a:ea typeface="+mn-ea"/>
                <a:cs typeface="+mn-cs"/>
              </a:rPr>
              <a:t>Þetta ítarefni frá OpenStax er © Rice University og gefið út samkvæmt alþjóðlega CC BY 4.0-notkunarleyfinu. Heimilt er að afrita það eða breyta því, en vísa verður til OpenStax og Rice University og tilgreina allar breytingar.</a:t>
            </a:r>
          </a:p>
        </p:txBody>
      </p:sp>
    </p:spTree>
    <p:extLst>
      <p:ext uri="{BB962C8B-B14F-4D97-AF65-F5344CB8AC3E}">
        <p14:creationId xmlns:p14="http://schemas.microsoft.com/office/powerpoint/2010/main" val="636211593"/>
      </p:ext>
    </p:extLst>
  </p:cSld>
  <p:clrMapOvr>
    <a:masterClrMapping/>
  </p:clrMapOvr>
</p:sld>
</file>

<file path=ppt/theme/theme1.xml><?xml version="1.0" encoding="utf-8"?>
<a:theme xmlns:a="http://schemas.openxmlformats.org/drawingml/2006/main" name="Office Theme">
  <a:themeElements>
    <a:clrScheme name="Custom 1">
      <a:dk1>
        <a:srgbClr val="000000"/>
      </a:dk1>
      <a:lt1>
        <a:srgbClr val="FFFFFF"/>
      </a:lt1>
      <a:dk2>
        <a:srgbClr val="44546A"/>
      </a:dk2>
      <a:lt2>
        <a:srgbClr val="E7E6E6"/>
      </a:lt2>
      <a:accent1>
        <a:srgbClr val="609A33"/>
      </a:accent1>
      <a:accent2>
        <a:srgbClr val="DB5935"/>
      </a:accent2>
      <a:accent3>
        <a:srgbClr val="464846"/>
      </a:accent3>
      <a:accent4>
        <a:srgbClr val="EAC322"/>
      </a:accent4>
      <a:accent5>
        <a:srgbClr val="1B1E3F"/>
      </a:accent5>
      <a:accent6>
        <a:srgbClr val="70AD47"/>
      </a:accent6>
      <a:hlink>
        <a:srgbClr val="29749C"/>
      </a:hlink>
      <a:folHlink>
        <a:srgbClr val="94507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TotalTime>
  <Words>4515</Words>
  <Application>Microsoft Macintosh PowerPoint</Application>
  <PresentationFormat>Widescreen</PresentationFormat>
  <Paragraphs>242</Paragraphs>
  <Slides>47</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47</vt:i4>
      </vt:variant>
    </vt:vector>
  </HeadingPairs>
  <TitlesOfParts>
    <vt:vector size="51" baseType="lpstr">
      <vt:lpstr>Arial</vt:lpstr>
      <vt:lpstr>Calibri</vt:lpstr>
      <vt:lpstr>Cambria Math</vt:lpstr>
      <vt:lpstr>Office Theme</vt:lpstr>
      <vt:lpstr>Precalculus 2e</vt:lpstr>
      <vt:lpstr>Chapter outline</vt:lpstr>
      <vt:lpstr>9.1 Systems of Linear Equations: Two Variables</vt:lpstr>
      <vt:lpstr>Figure 1 - Systems of Linear Equations: Two Variables</vt:lpstr>
      <vt:lpstr>Figure 2 - Systems of Linear Equations: Two Variables</vt:lpstr>
      <vt:lpstr>Figure 3 - Systems of Linear Equations: Two Variables</vt:lpstr>
      <vt:lpstr>Figure 4 - Systems of Linear Equations: Two Variables</vt:lpstr>
      <vt:lpstr>Figure 5 - Systems of Linear Equations: Two Variables</vt:lpstr>
      <vt:lpstr>Figure 6 - Systems of Linear Equations: Two Variables</vt:lpstr>
      <vt:lpstr>Figure 7 - Systems of Linear Equations: Two Variables</vt:lpstr>
      <vt:lpstr>Figure 8 - Systems of Linear Equations: Two Variables</vt:lpstr>
      <vt:lpstr>Figure 9 - Systems of Linear Equations: Two Variables</vt:lpstr>
      <vt:lpstr>Figure 10 - Systems of Linear Equations: Two Variables</vt:lpstr>
      <vt:lpstr>Figure 11 - Systems of Linear Equations: Two Variables</vt:lpstr>
      <vt:lpstr>Figure 12 - Systems of Linear Equations: Two Variables</vt:lpstr>
      <vt:lpstr>9.2 Systems of Linear Equations: Three Variables</vt:lpstr>
      <vt:lpstr>Figure 1 - Systems of Linear Equations: Three Variables</vt:lpstr>
      <vt:lpstr>Figure 2 - Systems of Linear Equations: Three Variables</vt:lpstr>
      <vt:lpstr>Figure 3 - Systems of Linear Equations: Three Variables</vt:lpstr>
      <vt:lpstr>Figure 4 - Systems of Linear Equations: Three Variables</vt:lpstr>
      <vt:lpstr>Figure 5 - Systems of Linear Equations: Three Variables</vt:lpstr>
      <vt:lpstr>9.3 Systems of Nonlinear Equations and Inequalities: Two Variables</vt:lpstr>
      <vt:lpstr>Figure 1 - Systems of Nonlinear Equations and Inequalities: Two Variables</vt:lpstr>
      <vt:lpstr>Figure 2 - Systems of Nonlinear Equations and Inequalities: Two Variables</vt:lpstr>
      <vt:lpstr>Figure 3 - Systems of Nonlinear Equations and Inequalities: Two Variables</vt:lpstr>
      <vt:lpstr>Figure 4 - Systems of Nonlinear Equations and Inequalities: Two Variables</vt:lpstr>
      <vt:lpstr>Figure 5 - Systems of Nonlinear Equations and Inequalities: Two Variables</vt:lpstr>
      <vt:lpstr>Figure 6 - Systems of Nonlinear Equations and Inequalities: Two Variables</vt:lpstr>
      <vt:lpstr>Figure 7 - Systems of Nonlinear Equations and Inequalities: Two Variables</vt:lpstr>
      <vt:lpstr>Figure 8 - Systems of Nonlinear Equations and Inequalities: Two Variables</vt:lpstr>
      <vt:lpstr>Figure 9 - Systems of Nonlinear Equations and Inequalities: Two Variables</vt:lpstr>
      <vt:lpstr>Figure 10 - Systems of Nonlinear Equations and Inequalities: Two Variables</vt:lpstr>
      <vt:lpstr>9.4 Partial Fractions</vt:lpstr>
      <vt:lpstr>9.5 Matrices and Matrix Operations</vt:lpstr>
      <vt:lpstr>Figure 1 - Matrices and Matrix Operations</vt:lpstr>
      <vt:lpstr>Table 1 - Matrices and Matrix Operations</vt:lpstr>
      <vt:lpstr>Table 2 - Matrices and Matrix Operations</vt:lpstr>
      <vt:lpstr>Table 3 - Matrices and Matrix Operations</vt:lpstr>
      <vt:lpstr>Table 4 - Matrices and Matrix Operations</vt:lpstr>
      <vt:lpstr>9.6 Solving Systems with Gaussian Elimination</vt:lpstr>
      <vt:lpstr>Figure 1 - Solving Systems with Gaussian Elimination</vt:lpstr>
      <vt:lpstr>9.7 Solving Systems with Inverses</vt:lpstr>
      <vt:lpstr>9.8 Solving Systems with Cramer's Rule</vt:lpstr>
      <vt:lpstr>Figure 1 - Solving Systems with Cramer's Rule</vt:lpstr>
      <vt:lpstr>Figure 2 - Solving Systems with Cramer's Rule</vt:lpstr>
      <vt:lpstr>Table 1 - Solving Systems with Cramer's Rule</vt:lpstr>
      <vt:lpstr>License</vt:lpstr>
    </vt:vector>
  </TitlesOfParts>
  <LinksUpToDate>false</LinksUpToDate>
  <SharedDoc>false</SharedDoc>
  <HyperlinksChanged>false</HyperlinksChanged>
  <AppVersion>16.0000</AppVersion>
</Properties>
</file>

<file path=docProps/app0.xml><?xml version="1.0" encoding="utf-8"?>
<Properties xmlns="http://schemas.openxmlformats.org/officeDocument/2006/extended-properties" xmlns:vt="http://schemas.openxmlformats.org/officeDocument/2006/docPropsVTypes">
  <TotalTime>300</TotalTime>
  <Words>44</Words>
  <Application>Microsoft Macintosh PowerPoint</Application>
  <PresentationFormat>Widescreen</PresentationFormat>
  <Paragraphs>12</Paragraphs>
  <Slides>4</Slides>
  <Notes>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4</vt:i4>
      </vt:variant>
    </vt:vector>
  </HeadingPairs>
  <TitlesOfParts>
    <vt:vector size="8" baseType="lpstr">
      <vt:lpstr>Arial</vt:lpstr>
      <vt:lpstr>Calibri</vt:lpstr>
      <vt:lpstr>Calibri Light</vt:lpstr>
      <vt:lpstr>Office Theme</vt:lpstr>
      <vt:lpstr>Presentation Title</vt:lpstr>
      <vt:lpstr>Slide Title</vt:lpstr>
      <vt:lpstr>Section header</vt:lpstr>
      <vt:lpstr>Slide Title for Two-Content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Precalculus 2e</dc:title>
  <dc:creator/>
  <cp:keywords/>
  <cp:lastModifiedBy>Colby Powers</cp:lastModifiedBy>
  <cp:revision>3</cp:revision>
  <dcterms:created xsi:type="dcterms:W3CDTF">2025-12-16T18:46:46Z</dcterms:created>
  <dcterms:modified xsi:type="dcterms:W3CDTF">2025-12-18T19:18:42Z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subtitle">
    <vt:lpwstr>Chapter 9 Systems of Equations and Inequalities</vt:lpwstr>
  </property>
</Properties>
</file>