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  <p:sldId id="418" r:id="rId163"/>
    <p:sldId id="419" r:id="rId164"/>
    <p:sldId id="420" r:id="rId165"/>
    <p:sldId id="421" r:id="rId166"/>
    <p:sldId id="422" r:id="rId167"/>
    <p:sldId id="423" r:id="rId168"/>
    <p:sldId id="424" r:id="rId169"/>
    <p:sldId id="425" r:id="rId170"/>
    <p:sldId id="426" r:id="rId171"/>
    <p:sldId id="427" r:id="rId172"/>
    <p:sldId id="428" r:id="rId173"/>
    <p:sldId id="429" r:id="rId174"/>
    <p:sldId id="430" r:id="rId175"/>
    <p:sldId id="431" r:id="rId176"/>
    <p:sldId id="432" r:id="rId177"/>
    <p:sldId id="433" r:id="rId178"/>
    <p:sldId id="434" r:id="rId179"/>
    <p:sldId id="435" r:id="rId180"/>
    <p:sldId id="436" r:id="rId181"/>
    <p:sldId id="437" r:id="rId182"/>
    <p:sldId id="438" r:id="rId183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21" d="100"/>
          <a:sy n="121" d="100"/>
        </p:scale>
        <p:origin x="736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notesMaster" Target="notesMasters/notesMaster1.xml"/><Relationship Id="rId185" Type="http://schemas.openxmlformats.org/officeDocument/2006/relationships/presProps" Target="presProps.xml"/><Relationship Id="rId186" Type="http://schemas.openxmlformats.org/officeDocument/2006/relationships/viewProps" Target="viewProps.xml"/><Relationship Id="rId187" Type="http://schemas.openxmlformats.org/officeDocument/2006/relationships/theme" Target="theme/theme1.xml"/><Relationship Id="rId18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4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6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7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8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Three relations that demonstrate what constitute a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menu of donut prices from a coffee shop where a plain donut is $1.49 and a jelly donut and chocolate donut are $1.99.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menu of donut prices from a coffee shop where a plain donut is $1.49 and a jelly donut and chocolate donut are $1.99.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Association of the prices to the donuts.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function 31 = f(January) where 31 is the output, f is the rule, and January is the input.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parabola with labeled points (-3, 3), (1, 3), and (4, 24).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positive parabola centered at (1, 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positive parabola centered at (1, 0) with the labeled point (2, 1) where f(2) =1.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upward-facing parabola with a vertex at (0,1) and labeled points at (-1, 4) and (3,4). A line at y = 4 intersects the parabola at the labeled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Three graphs visually showing what is and is not a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circle.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absolute value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a function f(x) displays a blue curve on a coordinate plane with x and f(x) axes from -5 to 5. A dashed orange horizontal line at y=3 intersects the curve at two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graphs where the first graph is of the Top-Five Grossing Horror Movies for years 2000-2003 and Market Share of Horror Movies by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Diagram of how a function relates two relations.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Summary of interval notation.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Line graph of x=!2.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Summary of notations for inequalities, set-builder, and intervals.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Line graph of 1&lt;=x&lt;=3 and 5&lt;x.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Line graph of -2&lt;=x, -1&lt;=x&lt;3.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 that shows the x-axis is the domain and the y-axis is the range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function from (-3, 1].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previous function shows the domain and range.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Alaska Crude Oil Production where the y-axis is thousand barrels per day and the -axis is the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World Population Increase where the y-axis represents millions of people and the x-axis represents the 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Constant function f(x)=c.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Identity function f(x)=x.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Absolute function f(x)=|x|.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Quadratic function f(x)=x^2.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Cubic function f(x)-x^3.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Reciprocal function f(x)=1/x.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Reciprocal squared function f(x)=1/x^2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Square root function f(x)=sqrt(x).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Cube root function f(x)=x^(1/3).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square root function at (-4, 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C(n).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C(g)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each part of the piece-wise function f(x)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entire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parabola.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parabola with a line from points (-1, 4) and (2, 1) to show the changes for g(t) and 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 that shows the increasing and decreasing intervals and local maximum and minimum.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a function f(x) is displayed on a coordinate plane with the x-axis ranging from -5 to 5 and the f(x)-axis ranging from -20 to 20. The curve shows that the function is increasing from the left until it reaches a local maximum at the point (-2, 16), where it is noted that the local maximum is 16 and occurs at x = -2. Following this, the function decreases, passing through the origin, until it reaches a local minimum at the point (2, -16), with the caption indicating a local minimum of -16 occurring at x = 2. After this point, the function begins to increase again towards the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 that shows the increasing and decreasing intervals and local maximum.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reciprocal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reciprocal function on a graphing calculator.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showing the increasing and decreasing intervals of the toolkit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showing the increasing and decreasing intervals of the toolkit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showing the increasing and decreasing intervals of the toolkit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segment of a parabola with an absolute minimum at (0, -2) and absolute maximum at (2, 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cubic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cubic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f(x) on a graphing calculator.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exponential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82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Explanation of the composite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graphs of a positive parabola (g(x)) and a negative parabola (f(x)). The following points are plotted: g(1)=3 and f(3)=6.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87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graphs of a positive and negative parabola.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90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the function f(x) showing a parabola opening upwards, with its vertex located at the origin (0, 0). The parabola passes through points such as (-2, 4) and (2, 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91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parabola.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92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square root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93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Figure_01_05_038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97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Figure_01_05_001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98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Figure_01_05_002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99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Figure_01_05_003a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100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Figure_01_05_004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104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Figure_01_05_005a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105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points from the previous table for f(x) and g(x)=f(x-3).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108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parabola.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109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absolute function, y=|x|, and how it was transformed to y=|x+1|-3.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110</a:t>
            </a:fld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final function y=|x+1|-3.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111</a:t>
            </a:fld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square root function transposed right one unit and up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112</a:t>
            </a:fld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vertical and horizontal reflection of a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113</a:t>
            </a:fld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vertical reflection of the square root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114</a:t>
            </a:fld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horizontal reflection of the square root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115</a:t>
            </a:fld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k(t)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120</a:t>
            </a:fld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Graphs of all the transformations.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121</a:t>
            </a:fld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x^3 and its reflections.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122</a:t>
            </a:fld>
            <a:endParaRPr 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f(x) with labeled points at (1, 3) and (-1, -3).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123</a:t>
            </a:fld>
            <a:endParaRPr 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function that shows vertical stretching and compression.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124</a:t>
            </a:fld>
            <a:endParaRPr 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to represent the growth of the population of fruit flies.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125</a:t>
            </a:fld>
            <a:endParaRPr 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population function doubled.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126</a:t>
            </a:fld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transformation of f(x)=x^3.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130</a:t>
            </a:fld>
            <a:endParaRPr 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vertical stretch and compression of x^2.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131</a:t>
            </a:fld>
            <a:endParaRPr 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side-by-side graphs. The first graph has function for original population whose domain is [0,7] and range is [0,3]. The maximum value occurs at (3,3). The second graph has the same shape as the first except it is half as wide. It is a graph of transformed population, with a domain of [0, 3.5] and a range of [0,3]. The maximum occurs at (1.5, 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132</a:t>
            </a:fld>
            <a:endParaRPr 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previous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135</a:t>
            </a:fld>
            <a:endParaRPr 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f(x) being vertically compressed to g(x).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136</a:t>
            </a:fld>
            <a:endParaRPr 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half-circle.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141</a:t>
            </a:fld>
            <a:endParaRPr 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vertically stretch half-circle.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142</a:t>
            </a:fld>
            <a:endParaRPr 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vertically stretch and translated half-circle.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143</a:t>
            </a:fld>
            <a:endParaRPr 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vertically stretch and translated half-circle.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144</a:t>
            </a:fld>
            <a:endParaRPr 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145</a:t>
            </a:fld>
            <a:endParaRPr 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polynomial.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146</a:t>
            </a:fld>
            <a:endParaRPr 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Milky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148</a:t>
            </a:fld>
            <a:endParaRPr 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Number line describing the difference of the distance of 4 away from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149</a:t>
            </a:fld>
            <a:endParaRPr 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absolute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150</a:t>
            </a:fld>
            <a:endParaRPr 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different types of transformations for an absolute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151</a:t>
            </a:fld>
            <a:endParaRPr 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absolute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152</a:t>
            </a:fld>
            <a:endParaRPr 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transformations for an absolute function at (3, -2).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153</a:t>
            </a:fld>
            <a:endParaRPr 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transformations for an absolute function at (3, -2) and describes the ratios between the two different transformations.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154</a:t>
            </a:fld>
            <a:endParaRPr 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different types of transformations for an absolute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155</a:t>
            </a:fld>
            <a:endParaRPr lang="en-U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an absolute function with x-intercepts at -2 and 1.5.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156</a:t>
            </a:fld>
            <a:endParaRPr lang="en-US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g(x)=4|x-2|+2 and f(x)=1.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157</a:t>
            </a:fld>
            <a:endParaRPr 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absolute function and a vertical line, demonstrating how to see what outputs are less than the vertical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159</a:t>
            </a:fld>
            <a:endParaRPr lang="en-US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absolute function with x-intercepts at -0.25 and 2.75.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160</a:t>
            </a:fld>
            <a:endParaRPr lang="en-US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Diagram of a function and would be its inverse.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163</a:t>
            </a:fld>
            <a:endParaRPr lang="en-US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forecast of Monday’s through Thursday’s weather.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164</a:t>
            </a:fld>
            <a:endParaRPr lang="en-US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Domain and range of a function and its inverse.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166</a:t>
            </a:fld>
            <a:endParaRPr lang="en-US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absolute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168</a:t>
            </a:fld>
            <a:endParaRPr lang="en-US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g(x).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171</a:t>
            </a:fld>
            <a:endParaRPr lang="en-US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g(x).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172</a:t>
            </a:fld>
            <a:endParaRPr lang="en-US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174</a:t>
            </a:fld>
            <a:endParaRPr lang="en-US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f(x) and f^(-1)(x).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175</a:t>
            </a:fld>
            <a:endParaRPr lang="en-US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f^(-1)(x).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176</a:t>
            </a:fld>
            <a:endParaRPr lang="en-US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f(x) and f^(-1)(x).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177</a:t>
            </a:fld>
            <a:endParaRPr lang="en-US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178</a:t>
            </a:fld>
            <a:endParaRPr lang="en-US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square root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70AD47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ed24e8849438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v3_image3_7778d37ae286.png" 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v3_image4_16ee0a5bd992.png" 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v3_image5_aa53ef6f2e9f.png" 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v3_image6_0744628cf65a.png" 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v3_image7_5a3e6be56082.png" 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_9d6d8181f517.png" 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0_3a2549075506.png" 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v3_image17_244c7cb77b26.png" 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v3_image22_bf56404572fa.png" 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v3_image23_550dcef3f96b.png" 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v3_image24_5fd472259eb9.png" 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v3_image25_3d165c172abc.png" 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v3_image26_1d35ea1d3bee.png" 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v3_image29_34e0e87b3d13.png" 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v3_image31_be7d3c76f9c2.png" 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6.xml" /><Relationship Id="rId3" Type="http://schemas.openxmlformats.org/officeDocument/2006/relationships/image" Target="../media/v3_image32_79418037583a.png" 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v3_image33_e93821c09acf.png" 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8.xml" /><Relationship Id="rId3" Type="http://schemas.openxmlformats.org/officeDocument/2006/relationships/image" Target="../media/v3_image34_8907e50c477a.png" 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v3_image35_67d57068e013.png" 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0.xml" /><Relationship Id="rId3" Type="http://schemas.openxmlformats.org/officeDocument/2006/relationships/image" Target="../media/v3_image36_a3e3a68676a0.png" 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1.xml" /><Relationship Id="rId3" Type="http://schemas.openxmlformats.org/officeDocument/2006/relationships/image" Target="../media/v3_image37_fed4dbc4ea29.png" 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2.xml" /><Relationship Id="rId3" Type="http://schemas.openxmlformats.org/officeDocument/2006/relationships/image" Target="../media/v3_image38_5c093586ee1c.png" 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3.xml" /><Relationship Id="rId3" Type="http://schemas.openxmlformats.org/officeDocument/2006/relationships/image" Target="../media/v3_image39_73350ef42a1f.png" 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4.xml" /><Relationship Id="rId3" Type="http://schemas.openxmlformats.org/officeDocument/2006/relationships/image" Target="../media/v3_image40_71e2587b5898.png" 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5.xml" /><Relationship Id="rId3" Type="http://schemas.openxmlformats.org/officeDocument/2006/relationships/image" Target="../media/v3_image41_38124b75d0c5.png" 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6.xml" /><Relationship Id="rId3" Type="http://schemas.openxmlformats.org/officeDocument/2006/relationships/image" Target="../media/v3_image42_dd0ecb9c3206.png" 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3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4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5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6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7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9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0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4.xml" /><Relationship Id="rId3" Type="http://schemas.openxmlformats.org/officeDocument/2006/relationships/image" Target="../media/v3_image51_137900159a7b.png" 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5.xml" /><Relationship Id="rId3" Type="http://schemas.openxmlformats.org/officeDocument/2006/relationships/image" Target="../media/v3_image52_4cf0342e22bd.png" 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6.xml" /><Relationship Id="rId3" Type="http://schemas.openxmlformats.org/officeDocument/2006/relationships/image" Target="../media/v3_image53_5191b6dc7eb3.png" 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4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5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9.xml" /><Relationship Id="rId3" Type="http://schemas.openxmlformats.org/officeDocument/2006/relationships/image" Target="../media/v3_image56_540fbacd47ef.png" 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7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1.xml" /><Relationship Id="rId3" Type="http://schemas.openxmlformats.org/officeDocument/2006/relationships/image" Target="../media/v3_image58_7318264ef7e0.png" 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2.xml" /><Relationship Id="rId3" Type="http://schemas.openxmlformats.org/officeDocument/2006/relationships/image" Target="../media/v3_image59_5900fe0c8e3f.png" 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3.xml" /><Relationship Id="rId3" Type="http://schemas.openxmlformats.org/officeDocument/2006/relationships/image" Target="../media/v3_image60_aa032f351c55.png" 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4.xml" /><Relationship Id="rId3" Type="http://schemas.openxmlformats.org/officeDocument/2006/relationships/image" Target="../media/v3_image61_da7b43b599fe.png" 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2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3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4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5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66_470ef4c5ebc2.png" 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67_321800052426.png" 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9.xml" /><Relationship Id="rId3" Type="http://schemas.openxmlformats.org/officeDocument/2006/relationships/image" Target="../media/v3_image68_a18ef2f899a8.png" 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0.xml" /><Relationship Id="rId3" Type="http://schemas.openxmlformats.org/officeDocument/2006/relationships/image" Target="../media/v3_image69_285d1868b752.png" 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7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72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73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74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75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76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77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78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76_b37fd9d450f2.png" 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8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82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83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2.xml" /><Relationship Id="rId3" Type="http://schemas.openxmlformats.org/officeDocument/2006/relationships/image" Target="../media/v3_image84_a5385894f390.png" 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88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4.xml" /><Relationship Id="rId3" Type="http://schemas.openxmlformats.org/officeDocument/2006/relationships/image" Target="../media/v3_image89_99a1617016fd.png" 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91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92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93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94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95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0.xml" /><Relationship Id="rId3" Type="http://schemas.openxmlformats.org/officeDocument/2006/relationships/image" Target="../media/v3_image96_ac88968ecd9a.png" 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97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98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02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03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04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05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7.xml" /><Relationship Id="rId3" Type="http://schemas.openxmlformats.org/officeDocument/2006/relationships/image" Target="../media/v3_image106_d216e83bd8e0.png" 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07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08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1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1.xml" /><Relationship Id="rId3" Type="http://schemas.openxmlformats.org/officeDocument/2006/relationships/image" Target="../media/v3_image112_d41e40280d05.png" 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2.xml" /><Relationship Id="rId3" Type="http://schemas.openxmlformats.org/officeDocument/2006/relationships/image" Target="../media/v3_image113_60926d121961.png" 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15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16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2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22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23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24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25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26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27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28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29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4.xml" /><Relationship Id="rId3" Type="http://schemas.openxmlformats.org/officeDocument/2006/relationships/image" Target="../media/v3_image130_46d2bd43faa4.png" 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3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32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7.xml" /><Relationship Id="rId3" Type="http://schemas.openxmlformats.org/officeDocument/2006/relationships/image" Target="../media/v3_image133_5c20d50476d0.png" 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34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9.xml" /><Relationship Id="rId3" Type="http://schemas.openxmlformats.org/officeDocument/2006/relationships/image" Target="../media/v3_image135_c1b46204c225.png" 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136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39_aa582cbb5cc6.png" 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1.xml" /><Relationship Id="rId3" Type="http://schemas.openxmlformats.org/officeDocument/2006/relationships/image" Target="../media/v3_image137_a055f9a72bbf.png" 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2.xml" /><Relationship Id="rId3" Type="http://schemas.openxmlformats.org/officeDocument/2006/relationships/image" Target="../media/v3_image138_a3cac2060857.png" 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139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4.xml" /><Relationship Id="rId3" Type="http://schemas.openxmlformats.org/officeDocument/2006/relationships/image" Target="../media/v3_image140_bf0ba8137202.png" 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5.xml" /><Relationship Id="rId3" Type="http://schemas.openxmlformats.org/officeDocument/2006/relationships/image" Target="../media/v3_image141_018c259bd77c.png" 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42_73ee193ea187.png" 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Relationship Id="rId3" Type="http://schemas.openxmlformats.org/officeDocument/2006/relationships/image" Target="../media/image143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45_3faa18f14a44.png" 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46_b8dc35c89d79.png" 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147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148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pn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Relationship Id="rId3" Type="http://schemas.openxmlformats.org/officeDocument/2006/relationships/image" Target="../media/image150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Relationship Id="rId3" Type="http://schemas.openxmlformats.org/officeDocument/2006/relationships/image" Target="../media/image15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Relationship Id="rId3" Type="http://schemas.openxmlformats.org/officeDocument/2006/relationships/image" Target="../media/image152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Relationship Id="rId3" Type="http://schemas.openxmlformats.org/officeDocument/2006/relationships/image" Target="../media/image153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Relationship Id="rId3" Type="http://schemas.openxmlformats.org/officeDocument/2006/relationships/image" Target="../media/image154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155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6.pn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7.pn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Undirbúningur fyrir stærðfræðigreiningu, 2. útgáfa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1. kafli: Föll</a:t>
            </a:r>
            <a:br/>
            <a:br/>
            <a:endParaRPr/>
          </a:p>
        </p:txBody>
      </p:sp>
      <p:pic>
        <p:nvPicPr>
          <p:cNvPr id="4" name="Cover Image" descr="Cover of the OpenStax textbook titled Precalculus 2e. The title is in large bold orange text set against a blue background, and the OpenStax logo is in white in the top right corner.&#10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Efnisyfirlit kaflans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rPr/>
              <a:t>Föll og fallatáknun</a:t>
            </a:r>
          </a:p>
          <a:p>
            <a:pPr marL="457189" lvl="0" indent="-457189">
              <a:buAutoNum type="arabicPeriod"/>
            </a:pPr>
            <a:r>
              <a:rPr/>
              <a:t>Skilgreiningarmengi og myndmengi</a:t>
            </a:r>
          </a:p>
          <a:p>
            <a:pPr marL="457189" lvl="0" indent="-457189">
              <a:buAutoNum type="arabicPeriod"/>
            </a:pPr>
            <a:r>
              <a:rPr/>
              <a:t>Breytingarhraði og hegðun grafa</a:t>
            </a:r>
          </a:p>
          <a:p>
            <a:pPr marL="457189" lvl="0" indent="-457189">
              <a:buAutoNum type="arabicPeriod"/>
            </a:pPr>
            <a:r>
              <a:rPr/>
              <a:t>Samskeyting falla</a:t>
            </a:r>
          </a:p>
          <a:p>
            <a:pPr marL="457189" lvl="0" indent="-457189">
              <a:buAutoNum type="arabicPeriod"/>
            </a:pPr>
            <a:r>
              <a:rPr/>
              <a:t>Ummyndanir falla</a:t>
            </a:r>
          </a:p>
          <a:p>
            <a:pPr marL="457189" lvl="0" indent="-457189">
              <a:buAutoNum type="arabicPeriod"/>
            </a:pPr>
            <a:r>
              <a:rPr/>
              <a:t>Tölugildisföll</a:t>
            </a:r>
          </a:p>
          <a:p>
            <a:pPr marL="457189" lvl="0" indent="-457189">
              <a:buAutoNum type="arabicPeriod"/>
            </a:pPr>
            <a:r>
              <a:rPr/>
              <a:t>Andhverf föll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1.1 Föll og fallatáknun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Ákvarða hvort vensl lýsi falli.</a:t>
            </a:r>
          </a:p>
          <a:p>
            <a:pPr lvl="0"/>
            <a:r>
              <a:rPr/>
              <a:t>Finna gildi falls.</a:t>
            </a:r>
          </a:p>
          <a:p>
            <a:pPr lvl="0"/>
            <a:r>
              <a:rPr/>
              <a:t>Ákvarða hvort fall sé eintækt.</a:t>
            </a:r>
          </a:p>
          <a:p>
            <a:pPr lvl="0"/>
            <a:r>
              <a:rPr/>
              <a:t>Nota lóðrétta línuprófið til að bera kennsl á föll.</a:t>
            </a:r>
          </a:p>
          <a:p>
            <a:pPr lvl="0"/>
            <a:r>
              <a:rPr/>
              <a:t>Teikna gröf fallanna í fallsafninu.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Three relations that demonstrate what constitute a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625600"/>
            <a:ext cx="10972800" cy="3302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(a) Þessi vensl eru fall því hvert inntak tengist einu úttaki. Athugið að inntökin q og r gefa bæði úttakið n. (b) Þessi vensl eru einnig fall. Hér tengist hvert inntak einu úttaki. (c) Þessi vensl eru ekki fall því inntakið q tengist tveimur mismunandi úttökum.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A menu of donut prices from a coffee shop where a plain donut is $1.49 and a jelly donut and chocolate donut are $1.99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2500"/>
            <a:ext cx="9690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Verðskrá kleinuhringja á kaffihúsi: venjulegur kleinuhringur kostar $1.49 en sultufylltur kleinuhringur og súkkulaðikringla kosta $1.99.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A menu of donut prices from a coffee shop where a plain donut is $1.49 and a jelly donut and chocolate donut are $1.99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2500"/>
            <a:ext cx="9690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Verðskrá kleinuhringja á kaffihúsi: venjulegur kleinuhringur kostar $1.49 en sultufylltur kleinuhringur og súkkulaðikringla kosta $1.99.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Association of the prices to the donut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2500"/>
            <a:ext cx="9690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Tengsl verðs við kleinuhringi.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370379"/>
              </p:ext>
            </p:extLst>
          </p:nvPr>
        </p:nvGraphicFramePr>
        <p:xfrm>
          <a:off x="609600" y="952500"/>
          <a:ext cx="10972800" cy="15544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Einkunn í prósentum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0–56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57–61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62–66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67–71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72–77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78–86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87–91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92–100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Meðaleinkunn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4.0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Leikmaður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Sæti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Babe Ruth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Willie Mays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Ty Cobb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Walter Johnson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Hank Aaron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The function 31 = f(January) where 31 is the output, f is the rule, and January is the inpu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070100" y="952500"/>
            <a:ext cx="8039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Fallið 31 = f(January), þar sem 31 er úttakið, f er reglan og January er inntakið.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22143461"/>
                  </p:ext>
                </p:extLst>
              </p:nvPr>
            </p:nvGraphicFramePr>
            <p:xfrm>
              <a:off x="609600" y="952500"/>
              <a:ext cx="10896600" cy="29260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838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11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1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b="1"/>
                            <a:t>Númer mánaðar,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r>
                            <a:rPr b="1"/>
                            <a:t> (inntak)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b="1"/>
                            <a:t>Fjöldi daga í mánuði,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oMath>
                          </a14:m>
                          <a:r>
                            <a:rPr b="1"/>
                            <a:t> (úttak)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31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22143461"/>
                  </p:ext>
                </p:extLst>
              </p:nvPr>
            </p:nvGraphicFramePr>
            <p:xfrm>
              <a:off x="609600" y="952500"/>
              <a:ext cx="10896600" cy="29260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838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11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12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15" t="-3191" r="-1203030" b="-1542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7373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15" t="-70803" r="-1203030" b="-5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31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4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35184859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828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35184859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828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4" t="-10345" r="-501389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4" t="-110345" r="-501389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5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51174846"/>
                  </p:ext>
                </p:extLst>
              </p:nvPr>
            </p:nvGraphicFramePr>
            <p:xfrm>
              <a:off x="609600" y="952500"/>
              <a:ext cx="10972800" cy="18288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b="1"/>
                            <a:t>Aldur í árum,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b="1"/>
                            <a:t> (inntak)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b="1"/>
                            <a:t>Hæð í tommum,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b="1"/>
                            <a:t> (úttak)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54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51174846"/>
                  </p:ext>
                </p:extLst>
              </p:nvPr>
            </p:nvGraphicFramePr>
            <p:xfrm>
              <a:off x="609600" y="952500"/>
              <a:ext cx="10972800" cy="182880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4167" r="-701852" b="-1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104167" r="-701852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54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6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Inntak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Úttak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7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Inntak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Úttak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–3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8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Inntak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Úttak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9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Inntak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Úttak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Graph of a parabola with labeled points (-3, 3), (1, 3), and (4, 24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19500" y="952500"/>
            <a:ext cx="4940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fleygboga með merktu punktunum (-3, 3), (1, 3) og (4, 24).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10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Gæludýr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Minnistími í klukkustundum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Hvolpur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Fullorðinn hundur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Köttur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Gullfiskur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Bardagafiskur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11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56841700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828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56841700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828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4" t="-10345" r="-501389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4" t="-110345" r="-501389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Graph of a positive parabola centered at (1, 0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43300" y="952500"/>
            <a:ext cx="5105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fleygboga sem opnast upp og hefur topppunkt í (1, 0).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Graph of a positive parabola centered at (1, 0) with the labeled point (2, 1) where f(2) =1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19500" y="952500"/>
            <a:ext cx="4965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fleygboga sem opnast upp og hefur topppunkt í (1, 0), ásamt merkta punktinum (2, 1), þar sem f(2) =1.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Graph of an upward-facing parabola with a vertex at (0,1) and labeled points at (-1, 4) and (3,4). A line at y = 4 intersects the parabola at the labeled point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43300" y="952500"/>
            <a:ext cx="5105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fleygboga sem opnast upp, með topppunkt í (0,1) og merkta punkta í (-1, 4) og (3,4). Línan y = 4 sker fleygbogann í merktu punktunum.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12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Bókstafseinkunn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Meðaleinkunn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Graph of a polynomial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47900" y="952500"/>
            <a:ext cx="7708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margliðu.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Three graphs visually showing what is and is not a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752600"/>
            <a:ext cx="10972800" cy="3048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Þrjú gröf sem sýna myndrænt hvað telst fall og hvað ekki.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Graph of a polynomial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60400" y="952500"/>
            <a:ext cx="10871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margliðu.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13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Graph of a circl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43300" y="952500"/>
            <a:ext cx="5105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hrings.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14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Graph of absolute value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97200" y="952500"/>
            <a:ext cx="6197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tölugildisfalls.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15</a:t>
            </a:r>
            <a:r>
              <a:rPr lang="en-US" dirty="0">
                <a:solidFill>
                  <a:srgbClr val="548235"/>
                </a:solidFill>
              </a:rPr>
              <a:t> – Föll og fallatáknun</a:t>
            </a:r>
            <a:endParaRPr dirty="0"/>
          </a:p>
        </p:txBody>
      </p:sp>
      <p:pic>
        <p:nvPicPr>
          <p:cNvPr id="3" name="Picture 1" descr="A graph of a function f(x) displays a blue curve on a coordinate plane with x and f(x) axes from -5 to 5. A dashed orange horizontal line at y=3 intersects the curve at two point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43300" y="952500"/>
            <a:ext cx="5105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f(x) sýnir bláan feril í hnitakerfi þar sem x- og f(x)-ásarnir ná frá -5 til 5. Appelsínugul, slitin lárétt lína við y=3 sker ferilinn í tveimur punktum.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14</a:t>
            </a:r>
            <a:r>
              <a:rPr lang="en-US" dirty="0">
                <a:solidFill>
                  <a:srgbClr val="548235"/>
                </a:solidFill>
              </a:rPr>
              <a:t> – Föll og fallaritun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074779"/>
              </p:ext>
            </p:extLst>
          </p:nvPr>
        </p:nvGraphicFramePr>
        <p:xfrm>
          <a:off x="609600" y="952500"/>
          <a:ext cx="10896600" cy="7315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1.2 Skilgreiningarmengi og myndmengi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Finna skilgreiningarmengi falls sem er skilgreint með jöfnu.</a:t>
            </a:r>
          </a:p>
          <a:p>
            <a:pPr lvl="0"/>
            <a:r>
              <a:rPr/>
              <a:t>Teikna gröf bútaskilgreindra falla.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Two graphs where the first graph is of the Top-Five Grossing Horror Movies for years 2000-2003 and Market Share of Horror Movies by Year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016000"/>
            <a:ext cx="10972800" cy="4521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Byggt á gögnum sem www.the-numbers.com tók saman.3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Diagram of how a function relates two relatio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168400"/>
            <a:ext cx="10972800" cy="4241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Skýringarmynd sem sýnir hvernig fall tengir saman tvö vensl.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Summary of interval nota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81400" y="952500"/>
            <a:ext cx="5016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Yfirlit yfir bilaritun.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Line graph of x=!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435100"/>
            <a:ext cx="10972800" cy="3695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Talnalína fyrir x=!2.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Summary of notations for inequalities, set-builder, and interval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06700" y="952500"/>
            <a:ext cx="6565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Yfirlit yfir táknmál ójafna, mengjalýsinga og bila.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Line graph of 1&lt;=x&lt;=3 and 5&lt;x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2717800"/>
            <a:ext cx="10972800" cy="1130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Talnalína fyrir 1&lt;=x&lt;=3 og 5&lt;x.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Line graph of -2&lt;=x, -1&lt;=x&lt;3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2717800"/>
            <a:ext cx="10972800" cy="1130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Talnalína fyrir -2&lt;=x og -1&lt;=x&lt;3.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Graph of a polynomial that shows the x-axis is the domain and the y-axis is the range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94200" y="952500"/>
            <a:ext cx="3403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margliðu sem sýnir skilgreiningarmengið á x-ásnum og myndmengið á y-ásnum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Graph of a function from (-3, 1]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71800" y="952500"/>
            <a:ext cx="6235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 á bilinu (-3, 1].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Graph of the previous function shows the domain and rang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71800" y="952500"/>
            <a:ext cx="6248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hér á undan sýnir skilgreiningarmengið og myndmengið.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Graph of the Alaska Crude Oil Production where the y-axis is thousand barrels per day and the -axis is the year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28900" y="952500"/>
            <a:ext cx="6921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(mynd: aðlagað verk frá U.S. Energy Information Administration)4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Graph of World Population Increase where the y-axis represents millions of people and the x-axis represents the year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92400" y="952500"/>
            <a:ext cx="6819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yfir fjölgun jarðarbúa þar sem y-ásinn sýnir fjölda fólks í milljónum og x-ásinn ártalið.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13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Constant function f(x)=c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3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Fyrir fastafallið f(x)=c er skilgreiningarmengið allir rauntölur; inntaksgildin eru engum takmörkunum háð. Eina úttaksgildið er fastinn c og því er myndmengið mengið {c}, sem hefur aðeins þetta eina stak. Með bilaritun er það táknað [c,c], þ.e. bil sem bæði hefst og endar í c.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14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Identity function f(x)=x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3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Fyrir samsemdarfallið f(x)=x eru engar takmarkanir á x. Bæði skilgreiningarmengið og myndmengið eru mengi allra rauntalna.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15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Absolute function f(x)=|x|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3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Fyrir tölugildisfallið f(x)=| x | eru engar takmarkanir á x. Þar sem tölugildi er skilgreint sem fjarlægð frá 0 geta úttaksgildin hins vegar aðeins verið stærri en eða jöfn 0.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16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Quadratic function f(x)=x^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3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Fyrir annars stigs fallið f(x)= x 2 er skilgreiningarmengið allir rauntölur, enda nær grafið lárétt yfir alla rauntalnalínuna. Þar sem grafið tekur engin neikvæð gildi er myndmengið aðeins óneikvæðar rauntölur.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17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Cubic function f(x)-x^3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92500" y="952500"/>
            <a:ext cx="5207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Fyrir þriðja stigs fallið f(x)= x 3 er skilgreiningarmengið allir rauntölur, því grafið nær lárétt yfir alla rauntalnalínuna. Hið sama gildir um lóðrétta útbreiðslu grafsins og því ná bæði skilgreiningarmengið og myndmengið yfir allar rauntölur.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18</a:t>
            </a:r>
            <a:r>
              <a:rPr lang="en-US" dirty="0">
                <a:solidFill>
                  <a:srgbClr val="548235"/>
                </a:solidFill>
              </a:rPr>
              <a:t> – Skilgreiningarmengi og myndmengi</a:t>
            </a:r>
            <a:endParaRPr dirty="0"/>
          </a:p>
        </p:txBody>
      </p:sp>
      <p:pic>
        <p:nvPicPr>
          <p:cNvPr id="3" name="Picture 1" descr="Reciprocal function f(x)=1/x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45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Fyrir umhverfufallið f(x)= 1 x má ekki deila með 0 og því verður að útiloka 0 frá skilgreiningarmenginu. Þar að auki getur 1 deilt með tölu aldrei orðið 0 og því er 0 heldur ekki í gildismenginu. Með mengjalýsingu má einnig rita {x|x≠0}, þ.e. mengi allra rauntalna sem eru ekki núll.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19</a:t>
            </a:r>
            <a:r>
              <a:rPr lang="en-US" dirty="0">
                <a:solidFill>
                  <a:srgbClr val="548235"/>
                </a:solidFill>
              </a:rPr>
              <a:t> – Skilgreiningarmengi og gildismengi</a:t>
            </a:r>
            <a:endParaRPr dirty="0"/>
          </a:p>
        </p:txBody>
      </p:sp>
      <p:pic>
        <p:nvPicPr>
          <p:cNvPr id="3" name="Picture 1" descr="Reciprocal squared function f(x)=1/x^2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45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Fyrir fallið f(x)= 1 x 2 má ekki deila með 0 og því verður að útiloka 0 frá skilgreiningarmenginu. Ekkert x-gildi gefur heldur úttaksgildið 0 og því er 0 einnig útilokað frá gildismenginu. Þar sem nefnarinn er í öðru veldi eru úttaksgildi fallsins alltaf jákvæð og gildismengið inniheldur því aðeins jákvæðar tölur.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20</a:t>
            </a:r>
            <a:r>
              <a:rPr lang="en-US" dirty="0">
                <a:solidFill>
                  <a:srgbClr val="548235"/>
                </a:solidFill>
              </a:rPr>
              <a:t> – Skilgreiningarmengi og gildismengi</a:t>
            </a:r>
            <a:endParaRPr dirty="0"/>
          </a:p>
        </p:txBody>
      </p:sp>
      <p:pic>
        <p:nvPicPr>
          <p:cNvPr id="3" name="Picture 1" descr="Square root function f(x)=sqrt(x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45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Fyrir kvaðratrótarfallið f(x)= x er ekki hægt að taka kvaðratrót af neikvæðri rauntölu og því verða gildin í skilgreiningarmenginu að vera 0 eða stærri. Neikvæðar tölur eru heldur ekki í gildismenginu, því kvaðratrót jákvæðrar tölu x er samkvæmt skilgreiningu jákvæð, þótt neikvæða talan − x í öðru veldi gefi einnig x.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21</a:t>
            </a:r>
            <a:r>
              <a:rPr lang="en-US" dirty="0">
                <a:solidFill>
                  <a:srgbClr val="548235"/>
                </a:solidFill>
              </a:rPr>
              <a:t> – Skilgreiningarmengi og gildismengi</a:t>
            </a:r>
            <a:endParaRPr dirty="0"/>
          </a:p>
        </p:txBody>
      </p:sp>
      <p:pic>
        <p:nvPicPr>
          <p:cNvPr id="3" name="Picture 1" descr="Cube root function f(x)=x^(1/3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45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Fyrir teningsrótarfallið f(x)= x 3 innihalda bæði skilgreiningarmengið og gildismengið allar rauntölur. Hægt er að taka teningsrót, eða sérhverja rót með oddtöluvísi, af neikvæðri tölu og úttaksgildið verður þá neikvætt (fallið er oddstætt).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22</a:t>
            </a:r>
            <a:r>
              <a:rPr lang="en-US" dirty="0">
                <a:solidFill>
                  <a:srgbClr val="548235"/>
                </a:solidFill>
              </a:rPr>
              <a:t> – Skilgreiningarmengi og gildismengi</a:t>
            </a:r>
            <a:endParaRPr dirty="0"/>
          </a:p>
        </p:txBody>
      </p:sp>
      <p:pic>
        <p:nvPicPr>
          <p:cNvPr id="3" name="Picture 1" descr="Graph of a square root function at (-4, 0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54300" y="952500"/>
            <a:ext cx="6883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kvaðratrótarfalls í punktinum (-4, 0).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23</a:t>
            </a:r>
            <a:r>
              <a:rPr lang="en-US" dirty="0">
                <a:solidFill>
                  <a:srgbClr val="548235"/>
                </a:solidFill>
              </a:rPr>
              <a:t> – Skilgreiningarmengi og gildismengi</a:t>
            </a:r>
            <a:endParaRPr dirty="0"/>
          </a:p>
        </p:txBody>
      </p:sp>
      <p:pic>
        <p:nvPicPr>
          <p:cNvPr id="3" name="Picture 1" descr="Graph of C(n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38500" y="952500"/>
            <a:ext cx="5702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C(n).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24</a:t>
            </a:r>
            <a:r>
              <a:rPr lang="en-US" dirty="0">
                <a:solidFill>
                  <a:srgbClr val="548235"/>
                </a:solidFill>
              </a:rPr>
              <a:t> – Skilgreiningarmengi og gildismengi</a:t>
            </a:r>
            <a:endParaRPr dirty="0"/>
          </a:p>
        </p:txBody>
      </p:sp>
      <p:pic>
        <p:nvPicPr>
          <p:cNvPr id="3" name="Picture 1" descr="Graph of C(g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60600" y="952500"/>
            <a:ext cx="7670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C(g)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25</a:t>
            </a:r>
            <a:r>
              <a:rPr lang="en-US" dirty="0">
                <a:solidFill>
                  <a:srgbClr val="548235"/>
                </a:solidFill>
              </a:rPr>
              <a:t> – Skilgreiningarmengi og gildismengi</a:t>
            </a:r>
            <a:endParaRPr dirty="0"/>
          </a:p>
        </p:txBody>
      </p:sp>
      <p:pic>
        <p:nvPicPr>
          <p:cNvPr id="3" name="Picture 1" descr="Graph of each part of the piece-wise function f(x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435100"/>
            <a:ext cx="10972800" cy="3683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(a) f( x )= x 2  ef  x≤1; (b) f( x )=3 ef 1&lt; x≤2; (c) f( x )=x  ef x&gt;2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26</a:t>
            </a:r>
            <a:r>
              <a:rPr lang="en-US" dirty="0">
                <a:solidFill>
                  <a:srgbClr val="548235"/>
                </a:solidFill>
              </a:rPr>
              <a:t> – Skilgreiningarmengi og gildismengi</a:t>
            </a:r>
            <a:endParaRPr dirty="0"/>
          </a:p>
        </p:txBody>
      </p:sp>
      <p:pic>
        <p:nvPicPr>
          <p:cNvPr id="3" name="Picture 1" descr="Graph of the entire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92400" y="952500"/>
            <a:ext cx="6819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í heild.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1.3 Breytingarhraði og hegðun grafa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Finna meðalbreytingarhraða falls.</a:t>
            </a:r>
          </a:p>
          <a:p>
            <a:pPr lvl="0"/>
            <a:r>
              <a:rPr/>
              <a:t>Nota graf til að ákvarða hvar fall er vaxandi, minnkandi eða fast.</a:t>
            </a:r>
          </a:p>
          <a:p>
            <a:pPr lvl="0"/>
            <a:r>
              <a:rPr/>
              <a:t>Nota graf til að finna staðbundin hágildi og lággildi.</a:t>
            </a:r>
          </a:p>
          <a:p>
            <a:pPr lvl="0"/>
            <a:r>
              <a:rPr/>
              <a:t>Nota graf til að finna stærsta gildi og minnsta gildi falls.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98384762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2.62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2.41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3.68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98384762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2" t="-10345" r="-80208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2012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42" t="-110345" r="-80208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2.62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2.41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3.68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parabo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73500" y="952500"/>
            <a:ext cx="444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fleygboga.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parabola with a line from points (-1, 4) and (2, 1) to show the changes for g(t) and 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59200" y="952500"/>
            <a:ext cx="4660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fleygboga með línu milli punktanna (-1, 4) og (2, 1), sem sýnir breytingarnar á g(t) og t.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978857"/>
              </p:ext>
            </p:extLst>
          </p:nvPr>
        </p:nvGraphicFramePr>
        <p:xfrm>
          <a:off x="609600" y="952500"/>
          <a:ext cx="10972800" cy="100584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t</a:t>
                      </a:r>
                      <a:r>
                        <a:rPr b="1"/>
                        <a:t> (klukkustundir)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D</a:t>
                      </a:r>
                      <a:r>
                        <a:rPr b="1"/>
                        <a:t>(</a:t>
                      </a:r>
                      <a:r>
                        <a:rPr b="1" i="1"/>
                        <a:t>t</a:t>
                      </a:r>
                      <a:r>
                        <a:rPr b="1"/>
                        <a:t>) (mílur)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polynomial that shows the increasing and decreasing intervals and local maximum and minimum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98900" y="952500"/>
            <a:ext cx="4381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Fallið f( x )= x 3 −12x er vaxandi á ( −∞,−2 ) ∪ ​ ​ ( 2,∞ ) og minnkandi á (−2,2).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A graph of a function f(x) is displayed on a coordinate plane with the x-axis ranging from -5 to 5 and the f(x)-axis ranging from -20 to 20. The curve shows that the function is increasing from the left until it reaches a local maximum at the point (-2, 16), where it is noted that the local maximum is 16 and occurs at x = -2. Following this, the function decreases, passing through the origin, until it reaches a local minimum at the point (2, -16), with the caption indicating a local minimum of -16 occurring at x = 2. After this point, the function begins to increase again towards the righ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451100" y="952500"/>
            <a:ext cx="7289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f(x) er sýnt í hnitakerfi þar sem x-ásinn nær frá -5 til 5 og f(x)-ásinn frá -20 til 20. Ferillinn sýnir að fallið er vaxandi frá vinstri þar til það nær staðbundnu hágildi í punktinum (-2, 16). Hágildið er 16 og kemur fyrir þegar x = -2. Síðan minnkar fallið, fer í gegnum upphafspunktinn og nær staðbundnu lággildi í punktinum (2, -16). Lággildið er -16 og kemur fyrir þegar x = 2. Eftir það verður fallið aftur vaxandi til hægri.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polynomial that shows the increasing and decreasing intervals and local maximum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47900" y="952500"/>
            <a:ext cx="7696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Skilgreining á staðbundnu hágildi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polynomial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47900" y="952500"/>
            <a:ext cx="7696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margliðufalls.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reciprocal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09900" y="952500"/>
            <a:ext cx="6172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umhverfufalls.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the reciprocal function on a graphing calculator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168400"/>
            <a:ext cx="10972800" cy="422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andhverfa fallsins í grafískri reiknivél.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polynomial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09900" y="952500"/>
            <a:ext cx="6172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margliðu.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Table showing the increasing and decreasing intervals of the toolkit functio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65300" y="952500"/>
            <a:ext cx="8661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Tafla yfir vaxandi og minnkandi bil grunnfallanna.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Table showing the increasing and decreasing intervals of the toolkit functio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65300" y="952500"/>
            <a:ext cx="8661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Tafla yfir vaxandi og minnkandi bil grunnfallanna.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Table showing the increasing and decreasing intervals of the toolkit functio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65300" y="952500"/>
            <a:ext cx="8661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Tafla yfir vaxandi og minnkandi bil grunnfallanna.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13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segment of a parabola with an absolute minimum at (0, -2) and absolute maximum at (2, 2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78100" y="952500"/>
            <a:ext cx="7023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af hluta fleygboga með algilt lággildi í (0, -2) og algilt hágildi í (2, 2).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14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polynomial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76600" y="952500"/>
            <a:ext cx="5626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margliðu.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15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polynomial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10000" y="952500"/>
            <a:ext cx="4572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margliðu.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16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cubic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78100" y="952500"/>
            <a:ext cx="7035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þriðja stigs falls.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17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 cubic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00500" y="952500"/>
            <a:ext cx="4191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þriðja stigs falls.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Table showing yearly sales from 1998 to 2006. The left column lists years in ascending order, and the right column lists corresponding sales in millions of dollars: 201 (1998), 219 (1999), 233 (2000), 243 (2001), 249 (2002), 251 (2003), 249 (2004), 243 (2005), and 233 (2006)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84700" y="952500"/>
            <a:ext cx="30353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4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Table showing yearly population in thousands from 2000 to 2008. The left column lists years, and the right column lists corresponding population values: 87 (2000), 84 (2001), 83 (2002), 80 (2003), 77 (2004), 76 (2005), 78 (2006), 81 (2007), and 85 (2008)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35500" y="952500"/>
            <a:ext cx="29083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18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f(x) on a graphing calculator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00400" y="952500"/>
            <a:ext cx="5803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f(x) í grafískri reiknivél.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19</a:t>
            </a:r>
            <a:r>
              <a:rPr lang="en-US" dirty="0">
                <a:solidFill>
                  <a:srgbClr val="548235"/>
                </a:solidFill>
              </a:rPr>
              <a:t> – Breytingarhraði og hegðun grafa</a:t>
            </a:r>
            <a:endParaRPr dirty="0"/>
          </a:p>
        </p:txBody>
      </p:sp>
      <p:pic>
        <p:nvPicPr>
          <p:cNvPr id="3" name="Picture 1" descr="Graph of an exponential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89300" y="952500"/>
            <a:ext cx="5613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veldisfalls.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1.4 Samskeyting falla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Sameina föll með algebruaðgerðum.</a:t>
            </a:r>
          </a:p>
          <a:p>
            <a:pPr lvl="0"/>
            <a:r>
              <a:rPr/>
              <a:t>Mynda nýtt fall með samskeytingu falla.</a:t>
            </a:r>
          </a:p>
          <a:p>
            <a:pPr lvl="0"/>
            <a:r>
              <a:rPr/>
              <a:t>Reikna gildi samsettra falla.</a:t>
            </a:r>
          </a:p>
          <a:p>
            <a:pPr lvl="0"/>
            <a:r>
              <a:rPr/>
              <a:t>Finna skilgreiningarmengi samsetts falls.</a:t>
            </a:r>
          </a:p>
          <a:p>
            <a:pPr lvl="0"/>
            <a:r>
              <a:rPr/>
              <a:t>Þátta samsett fall í þau föll sem mynda það.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Samskeyting falla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5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5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3448" r="-201042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3448" r="-101042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7" t="-3448" r="-1042" b="-4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Samskeyting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43401374"/>
                  </p:ext>
                </p:extLst>
              </p:nvPr>
            </p:nvGraphicFramePr>
            <p:xfrm>
              <a:off x="609600" y="952500"/>
              <a:ext cx="10922000" cy="7668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43401374"/>
                  </p:ext>
                </p:extLst>
              </p:nvPr>
            </p:nvGraphicFramePr>
            <p:xfrm>
              <a:off x="609600" y="952500"/>
              <a:ext cx="10922000" cy="7668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010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3125" r="-401744" b="-1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81" t="-3125" r="-301744" b="-1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581" t="-3125" r="-201744" b="-1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581" t="-3125" r="-101744" b="-1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1" t="-3125" r="-1744" b="-115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Samskeyting falla</a:t>
            </a:r>
            <a:endParaRPr dirty="0"/>
          </a:p>
        </p:txBody>
      </p:sp>
      <p:pic>
        <p:nvPicPr>
          <p:cNvPr id="3" name="Picture 1" descr="Explanation of the composite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17700" y="952500"/>
            <a:ext cx="8369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Skýring á samsetta fallinu.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- Samskeyting falla</a:t>
            </a:r>
            <a:endParaRPr dirty="0"/>
          </a:p>
        </p:txBody>
      </p:sp>
      <p:pic>
        <p:nvPicPr>
          <p:cNvPr id="3" name="Picture 1" descr="Two graphs of a positive parabola (g(x)) and a negative parabola (f(x)). The following points are plotted: g(1)=3 and f(3)=6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Tvö gröf, annað af uppsveigðum fleygboga (g(x)) og hitt af niðursveigðum fleygboga (f(x)). Punktarnir g(1)=3 og f(3)=6 eru merktir inn á gröfin.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- Samskeyting falla</a:t>
            </a:r>
            <a:endParaRPr dirty="0"/>
          </a:p>
        </p:txBody>
      </p:sp>
      <p:pic>
        <p:nvPicPr>
          <p:cNvPr id="3" name="Picture 1" descr="Two graphs of a positive and negative parabo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Tvö gröf, annað af uppsveigðum fleygboga og hitt af niðursveigðum fleygboga.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- Samskeyting falla</a:t>
            </a:r>
            <a:endParaRPr dirty="0"/>
          </a:p>
        </p:txBody>
      </p:sp>
      <p:pic>
        <p:nvPicPr>
          <p:cNvPr id="3" name="Picture 1" descr="Graph of a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057400" y="952500"/>
            <a:ext cx="8064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- Samskeyting falla</a:t>
            </a:r>
            <a:endParaRPr dirty="0"/>
          </a:p>
        </p:txBody>
      </p:sp>
      <p:pic>
        <p:nvPicPr>
          <p:cNvPr id="3" name="Picture 1" descr="Graph of a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057400" y="952500"/>
            <a:ext cx="8064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- Samskeyting falla</a:t>
            </a:r>
            <a:endParaRPr dirty="0"/>
          </a:p>
        </p:txBody>
      </p:sp>
      <p:pic>
        <p:nvPicPr>
          <p:cNvPr id="3" name="Picture 1" descr="A graph of the function f(x) showing a parabola opening upwards, with its vertex located at the origin (0, 0). The parabola passes through points such as (-2, 4) and (2, 4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10000" y="952500"/>
            <a:ext cx="4572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f(x) sýnir fleygboga sem opnast upp og hefur topppunkt í upphafspunktinum (0, 0). Fleygboginn liggur meðal annars um punktana (-2, 4) og (2, 4).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- Samskeyting falla</a:t>
            </a:r>
            <a:endParaRPr dirty="0"/>
          </a:p>
        </p:txBody>
      </p:sp>
      <p:pic>
        <p:nvPicPr>
          <p:cNvPr id="3" name="Picture 1" descr="Graph of a parabo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22700" y="952500"/>
            <a:ext cx="4546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fleygboga.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- Samskeyting falla</a:t>
            </a:r>
            <a:endParaRPr dirty="0"/>
          </a:p>
        </p:txBody>
      </p:sp>
      <p:pic>
        <p:nvPicPr>
          <p:cNvPr id="3" name="Picture 1" descr="Graph of a square root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33600" y="952500"/>
            <a:ext cx="7924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kvaðratrótarfalls.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- Samskeyting falla</a:t>
            </a:r>
            <a:endParaRPr dirty="0"/>
          </a:p>
        </p:txBody>
      </p:sp>
      <p:pic>
        <p:nvPicPr>
          <p:cNvPr id="3" name="Picture 1" descr="Table with three columns labeled x, f(x), and g(x), showing values for x = 0 through 9. The entries are:&#10;0 → f(x)=7, g(x)=9;&#10;1 → f(x)=6, g(x)=5;&#10;2 → f(x)=5, g(x)=6;&#10;3 → f(x)=8, g(x)=2;&#10;4 → f(x)=4, g(x)=1;&#10;5 → f(x)=0, g(x)=8;&#10;6 → f(x)=2, g(x)=7;&#10;7 → f(x)=1, g(x)=3;&#10;8 → f(x)=9, g(x)=4;&#10;9 → f(x)=3, g(x)=0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08600" y="952500"/>
            <a:ext cx="15621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4</a:t>
            </a:r>
            <a:r>
              <a:rPr lang="en-US" dirty="0">
                <a:solidFill>
                  <a:srgbClr val="548235"/>
                </a:solidFill>
              </a:rPr>
              <a:t> - Samskeyting falla</a:t>
            </a:r>
            <a:endParaRPr dirty="0"/>
          </a:p>
        </p:txBody>
      </p:sp>
      <p:pic>
        <p:nvPicPr>
          <p:cNvPr id="3" name="Picture 1" descr="Table with columns x, f(x), and g(x), listing values for x from –3 to 3. The entries are:&#10;–3 → f(x)=11, g(x)=–8;&#10;–2 → f(x)=9, g(x)=–3;&#10;–1 → f(x)=7, g(x)=0;&#10;0 → f(x)=5, g(x)=1;&#10;1 → f(x)=3, g(x)=0;&#10;2 → f(x)=1, g(x)=–3;&#10;3 → f(x)=–1, g(x)=–8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91100" y="952500"/>
            <a:ext cx="21971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1.5 Ummyndanir falla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>
                  <a:buNone/>
                </a:pPr>
                <a:r>
                  <a:rPr b="1"/>
                  <a:t>Námsmarkmið</a:t>
                </a:r>
              </a:p>
              <a:p>
                <a:pPr lvl="0"/>
                <a:r>
                  <a:t>Teikna gröf falla með lóðréttum og láréttum hliðrunum.</a:t>
                </a:r>
              </a:p>
              <a:p>
                <a:pPr lvl="0"/>
                <a:r>
                  <a:t>Teikna gröf falla með speglun um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t>-ás og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t>-ás.</a:t>
                </a:r>
              </a:p>
              <a:p>
                <a:pPr lvl="0"/>
                <a:r>
                  <a:t>Ákvarða út frá grafi hvort fall sé jafnstætt, oddstætt eða hvorugt.</a:t>
                </a:r>
              </a:p>
              <a:p>
                <a:pPr lvl="0"/>
                <a:r>
                  <a:t>Teikna gröf falla með þjöppun og teygju.</a:t>
                </a:r>
              </a:p>
              <a:p>
                <a:pPr lvl="0"/>
                <a:r>
                  <a:t>Sameina ummyndanir.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7" t="-1467" r="-1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Figure_01_05_038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90800" y="952500"/>
            <a:ext cx="6997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(mynd: "Misko"/Flickr)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Figure_01_05_00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09800" y="952500"/>
            <a:ext cx="777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Teningsrótarfallið f(x)= x 3  hliðrað lóðrétt um k=1.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Figure_01_05_002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16200" y="952500"/>
            <a:ext cx="6959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Figure_01_05_002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Figure_01_05_003a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41600" y="952500"/>
            <a:ext cx="6896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Figure_01_05_003a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26129278"/>
                  </p:ext>
                </p:extLst>
              </p:nvPr>
            </p:nvGraphicFramePr>
            <p:xfrm>
              <a:off x="609600" y="952500"/>
              <a:ext cx="10934700" cy="10972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5621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26129278"/>
                  </p:ext>
                </p:extLst>
              </p:nvPr>
            </p:nvGraphicFramePr>
            <p:xfrm>
              <a:off x="609600" y="952500"/>
              <a:ext cx="10934700" cy="10972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5621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13" t="-10345" r="-601626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13" t="-110345" r="-601626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13" t="-210345" r="-601626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7456787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7456787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32481620"/>
                  </p:ext>
                </p:extLst>
              </p:nvPr>
            </p:nvGraphicFramePr>
            <p:xfrm>
              <a:off x="609600" y="952500"/>
              <a:ext cx="10922000" cy="10972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32481620"/>
                  </p:ext>
                </p:extLst>
              </p:nvPr>
            </p:nvGraphicFramePr>
            <p:xfrm>
              <a:off x="609600" y="952500"/>
              <a:ext cx="10922000" cy="109728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2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Figure_01_05_004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59000" y="952500"/>
            <a:ext cx="7886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Lárétt hliðrun fallsins f(x)= x 3 . Athugið að (x+1) jafngildir h=-1 og hliðrar því grafinu til vinstri, það er í átt að neikvæðum gildum x.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Figure_01_05_005a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41600" y="952500"/>
            <a:ext cx="6896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Figure_01_05_005a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4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86035157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86035157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5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96031735"/>
                  </p:ext>
                </p:extLst>
              </p:nvPr>
            </p:nvGraphicFramePr>
            <p:xfrm>
              <a:off x="609600" y="952500"/>
              <a:ext cx="10922000" cy="146304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96031735"/>
                  </p:ext>
                </p:extLst>
              </p:nvPr>
            </p:nvGraphicFramePr>
            <p:xfrm>
              <a:off x="609600" y="952500"/>
              <a:ext cx="10922000" cy="146304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2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3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the points from the previous table for f(x) and g(x)=f(x-3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38600" y="952500"/>
            <a:ext cx="4114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punktanna úr fyrri töflu fyrir f(x) og g(x)=f(x-3).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a parabo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41600" y="952500"/>
            <a:ext cx="6921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fleygboga.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an absolute function, y=|x|, and how it was transformed to y=|x+1|-3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tölugildisfallsins y=|x| og ummyndun þess í y=|x+1|-3.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The final function y=|x+1|-3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Lokafallið y=|x+1|-3.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a square root function transposed right one unit and up 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09800" y="952500"/>
            <a:ext cx="777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kvaðratrótarfalls hliðrað um eina einingu til hægri og tvær upp.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the vertical and horizontal reflection of a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30600" y="952500"/>
            <a:ext cx="5130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Lóðréttar og láréttar speglanir falls.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13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the vertical reflection of the square root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52500" y="952500"/>
            <a:ext cx="10287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Lóðrétt speglun kvaðratrótarfallsins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14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the horizontal reflection of the square root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Lárétt speglun kvaðratrótarfallsins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6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67019492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67019492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7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15522241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–1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–3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–7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–11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15522241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–1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–3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–7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–11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8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06753820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06753820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9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86329181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86329181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15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k(t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k(t)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16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s of all the transformatio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01700" y="952500"/>
            <a:ext cx="10388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allra ummyndananna.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17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x^3 and its reflectio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295400"/>
            <a:ext cx="10972800" cy="3975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(a) Grunnfallið af þriðja stigi. (b) Lárétt speglun grunnfallsins af þriðja stigi. (c) Lárétt og lóðrétt speglun gefa upphaflega þriðja stigs fallið.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18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f(x) with labeled points at (1, 3) and (-1, -3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f(x) með merktum punktum í (1, 3) og (-1, -3).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19</a:t>
            </a:r>
            <a:r>
              <a:rPr lang="en-US" dirty="0">
                <a:solidFill>
                  <a:srgbClr val="548235"/>
                </a:solidFill>
              </a:rPr>
              <a:t> - Ummyndanir falla</a:t>
            </a:r>
            <a:endParaRPr dirty="0"/>
          </a:p>
        </p:txBody>
      </p:sp>
      <p:pic>
        <p:nvPicPr>
          <p:cNvPr id="3" name="Picture 1" descr="Graph of a function that shows vertical stretching and compress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16200" y="952500"/>
            <a:ext cx="6959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Lóðrétt teygja og þjöppun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20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to represent the growth of the population of fruit flie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97200" y="952500"/>
            <a:ext cx="6184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sem sýnir vöxt ávaxtaflugustofns.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21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the population function double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97200" y="952500"/>
            <a:ext cx="6184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stofnfallsins eftir að gildi þess hafa verið tvöfölduð.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10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16916750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16916750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11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85874767"/>
                  </p:ext>
                </p:extLst>
              </p:nvPr>
            </p:nvGraphicFramePr>
            <p:xfrm>
              <a:off x="609600" y="952500"/>
              <a:ext cx="10922000" cy="970788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85874767"/>
                  </p:ext>
                </p:extLst>
              </p:nvPr>
            </p:nvGraphicFramePr>
            <p:xfrm>
              <a:off x="609600" y="952500"/>
              <a:ext cx="10922000" cy="970788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3448" r="-401163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81" t="-3448" r="-301163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581" t="-3448" r="-201163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581" t="-3448" r="-101163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1" t="-3448" r="-1163" b="-1724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50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62500" r="-401163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81" t="-62500" r="-301163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581" t="-62500" r="-201163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581" t="-62500" r="-101163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1" t="-62500" r="-1163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12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78507540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78507540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22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a transformation of f(x)=x^3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30600" y="952500"/>
            <a:ext cx="5130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ummyndunar fallsins f(x)=x^3.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23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the vertical stretch and compression of x^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86200" y="952500"/>
            <a:ext cx="4419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af lóðréttri teygju og samþjöppun fallsins x^2.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24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Two side-by-side graphs. The first graph has function for original population whose domain is [0,7] and range is [0,3]. The maximum value occurs at (3,3). The second graph has the same shape as the first except it is half as wide. It is a graph of transformed population, with a domain of [0, 3.5] and a range of [0,3]. The maximum occurs at (1.5, 3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028700"/>
            <a:ext cx="10972800" cy="4508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(a) Upprunalegt stofngraf (b) Samþjappað stofngraf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13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10757248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10757248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14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95408074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695408074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25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the previous tabl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409700"/>
            <a:ext cx="10972800" cy="3746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byggt á töflunni á undan.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26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f(x) being vertically compressed to g(x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97100" y="952500"/>
            <a:ext cx="7797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þar sem f(x) er þjappað saman lóðrétt og verður g(x).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15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57493217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157493217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16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57822439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57822439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17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070047553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34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070047553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34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18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07914148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07914148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35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27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a half-circl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hálfhrings.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28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a vertically stretch half-circl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af lóðrétt teygðum hálfhring.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29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a vertically stretch and translated half-circl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af lóðrétt teygðum og hliðruðum hálfhring.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30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a vertically stretch and translated half-circl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af lóðrétt teygðum og hliðruðum hálfhring.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31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f(x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10000" y="952500"/>
            <a:ext cx="4584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f(x).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32</a:t>
            </a:r>
            <a:r>
              <a:rPr lang="en-US" dirty="0">
                <a:solidFill>
                  <a:srgbClr val="548235"/>
                </a:solidFill>
              </a:rPr>
              <a:t> – Ummyndanir falla</a:t>
            </a:r>
            <a:endParaRPr dirty="0"/>
          </a:p>
        </p:txBody>
      </p:sp>
      <p:pic>
        <p:nvPicPr>
          <p:cNvPr id="3" name="Picture 1" descr="Graph of a polynomial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84600" y="952500"/>
            <a:ext cx="4635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margliðu.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1.6 Tölugildisföll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Teikna graf tölugildisfalls.</a:t>
            </a:r>
          </a:p>
          <a:p>
            <a:pPr lvl="0"/>
            <a:r>
              <a:rPr/>
              <a:t>Leysa tölugildisjöfnu.</a:t>
            </a:r>
          </a:p>
          <a:p>
            <a:pPr lvl="0"/>
            <a:r>
              <a:rPr/>
              <a:t>Leysa tölugildisójöfnu.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The Milky Wa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730500" y="952500"/>
            <a:ext cx="6731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Fjarlægðir í geimnum má mæla í allar áttir. Því er gagnlegt að lýsa fjarlægð með tölugildum. (mynd: "s58y"/Flickr)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Number line describing the difference of the distance of 4 away from 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2374900"/>
            <a:ext cx="10972800" cy="1828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Talnalína sem sýnir að fjarlægðin milli 4 og 5 er 1.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of an absolute function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tölugildisfalls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of the different types of transformations for an absolute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sem sýnir mismunandi ummyndanir tölugildisfalls.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of an absolute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tölugildisfalls.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of two transformations for an absolute function at (3, -2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tveggja ummyndana tölugildisfalls með punktinn (3, -2).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of two transformations for an absolute function at (3, -2) and describes the ratios between the two different transformatio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tveggja ummyndana tölugildisfalls með punktinn (3, -2), ásamt hlutföllunum milli ummyndananna.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of the different types of transformations for an absolute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(a) Graf tölugildisfallsins sker ekki lárétta ásinn. (b) Graf tölugildisfallsins sker lárétta ásinn í einum punkti. (c) Graf tölugildisfallsins sker lárétta ásinn í tveimur punktum.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an absolute function with x-intercepts at -2 and 1.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Teikna graf tölugildisfalls með skurðpunkta við x-ás í -2 og 1,5.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of g(x)=4|x-2|+2 and f(x)=1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08400" y="952500"/>
            <a:ext cx="4762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fallanna g(x)=4|x-2|+2 og f(x)=1.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Prófun bila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&lt;4</m:t>
                              </m:r>
                            </m:oMath>
                          </a14:m>
                          <a:r>
                            <a:t> eða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&gt;4?</m:t>
                              </m:r>
                            </m:oMath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&lt;1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0−5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Stærra en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1&lt;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&lt;9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6−5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Minna en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&gt;9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11−5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Stærra en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3" t="-10345" r="-301389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63" t="-10345" r="-201389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10345" r="-101389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3" t="-110345" r="-301389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110345" r="-101389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Stærra en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3" t="-210345" r="-301389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210345" r="-101389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Minna en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3" t="-310345" r="-301389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310345" r="-101389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Stærra en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of an absolute function and a vertical line, demonstrating how to see what outputs are less than the vertical lin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59000" y="952500"/>
            <a:ext cx="7886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til að finna punkta sem uppfylla tölugildisójöfnu.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– Tölugildisföll</a:t>
            </a:r>
            <a:endParaRPr dirty="0"/>
          </a:p>
        </p:txBody>
      </p:sp>
      <p:pic>
        <p:nvPicPr>
          <p:cNvPr id="3" name="Picture 1" descr="Graph of an absolute function with x-intercepts at -0.25 and 2.7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84500" y="952500"/>
            <a:ext cx="6223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tölugildisfalls með skurðpunkta við x-ás í -0,25 og 2,75.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1.7 Andhverf föll (1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Sannreyna að föll séu andhverf.</a:t>
            </a:r>
          </a:p>
          <a:p>
            <a:pPr lvl="0"/>
            <a:r>
              <a:rPr/>
              <a:t>Ákvarða skilgreiningarmengi og myndmengi andhverfs falls og takmarka skilgreiningarmengi falls þannig að það verði eintækt.</a:t>
            </a:r>
          </a:p>
          <a:p>
            <a:pPr lvl="0"/>
            <a:r>
              <a:rPr/>
              <a:t>Finna eða reikna gildi andhverfs falls.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1.7 Andhverf föll (2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Nota graf eintæks falls til að teikna graf andhverfa fallsins í sama hnitakerfi.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Diagram of a function and would be its invers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990600"/>
            <a:ext cx="10972800" cy="4572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Getur „fallavél“ unnið aftur á bak?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A forecast of Monday’s through Thursday’s weather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587500"/>
            <a:ext cx="10972800" cy="339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Veðurspá fyrir mánudag til fimmtudags.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1325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4,2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5,12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12,5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1325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010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3125" r="-100694" b="-18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125" r="-694" b="-184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113793" r="-100694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13793" r="-69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213793" r="-100694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13793" r="-69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Domain and range of a function and its invers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676400"/>
            <a:ext cx="10972800" cy="3225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Skilgreiningarmengi og myndmengi falls og andhverfa fallsins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29393996"/>
                  </p:ext>
                </p:extLst>
              </p:nvPr>
            </p:nvGraphicFramePr>
            <p:xfrm>
              <a:off x="609600" y="952500"/>
              <a:ext cx="10922000" cy="19451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Fastafall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Samsemdarfall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Annars stigs 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Þriðja stigs 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Andhverfufall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Andhverfa fernings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Teningsrót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Kvaðratrót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Tölugildi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ad>
                                  <m:ra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g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ad>
                                  <m:ra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29393996"/>
                  </p:ext>
                </p:extLst>
              </p:nvPr>
            </p:nvGraphicFramePr>
            <p:xfrm>
              <a:off x="609600" y="952500"/>
              <a:ext cx="10922000" cy="19451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Fastafall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Samsemdarfall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Annars stigs 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Þriðja stigs 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Andhverfufall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66667" r="-401744" b="-16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81" t="-66667" r="-301744" b="-16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581" t="-66667" r="-201744" b="-16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581" t="-66667" r="-101744" b="-16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1" t="-66667" r="-1744" b="-16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Andhverfa fernings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Teningsrót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Kvaðratrót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Tölugildi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227083" r="-401744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81" t="-227083" r="-301744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581" t="-227083" r="-201744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581" t="-227083" r="-101744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Graph of an absolute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003300"/>
            <a:ext cx="10972800" cy="4546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(a) Tölugildi (b) Andhverfa fernings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14531483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 (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minutes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)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/>
                                  <m:t> (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miles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)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70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14531483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70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4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3306444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828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 (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minutes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)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/>
                                  <m:t> (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miles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)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70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3306444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828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4" t="-10345" r="-501389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4" t="-110345" r="-501389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70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Graph of g(x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25600" y="952500"/>
            <a:ext cx="8940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g(x).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Graph of g(x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25600" y="952500"/>
            <a:ext cx="8940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g(x).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5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40697787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40697787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0345" r="-4011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1" t="-10345" r="-1163" b="-1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1" t="-110345" r="-4011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1" t="-110345" r="-1163" b="-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Graph of f(x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25600" y="952500"/>
            <a:ext cx="8940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Annars stigs fall með skilgreiningarmengið takmarkað við [0, ∞).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Graph of f(x) and f^(-1)(x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74800" y="952500"/>
            <a:ext cx="904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Ferningsfall og kvaðratrótarfall á óneikvæðu skilgreiningarmengi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Graph of f^(-1)(x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71800" y="952500"/>
            <a:ext cx="6248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andhverfa fallsins f^(-1)(x).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Graph of f(x) and f^(-1)(x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71800" y="952500"/>
            <a:ext cx="6248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Fallið og andhverfa þess, spegluð um línuna y = x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Graph of a lin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59200" y="952500"/>
            <a:ext cx="4660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línu.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p:pic>
        <p:nvPicPr>
          <p:cNvPr id="3" name="Picture 1" descr="Graph of a square root funct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59200" y="952500"/>
            <a:ext cx="4673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kvaðratrótarfalls.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6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49876714"/>
                  </p:ext>
                </p:extLst>
              </p:nvPr>
            </p:nvGraphicFramePr>
            <p:xfrm>
              <a:off x="609600" y="952500"/>
              <a:ext cx="108966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49876714"/>
                  </p:ext>
                </p:extLst>
              </p:nvPr>
            </p:nvGraphicFramePr>
            <p:xfrm>
              <a:off x="609600" y="952500"/>
              <a:ext cx="108966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282" t="-10345" r="-1002564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282" t="-110345" r="-1002564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7</a:t>
            </a:r>
            <a:r>
              <a:rPr lang="en-US" dirty="0">
                <a:solidFill>
                  <a:srgbClr val="548235"/>
                </a:solidFill>
              </a:rPr>
              <a:t> – Andhverf föll 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0825264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828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0825264"/>
                  </p:ext>
                </p:extLst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828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288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4" t="-10345" r="-501389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4" t="-110345" r="-501389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548235"/>
                </a:solidFill>
              </a:defRPr>
            </a:pPr>
            <a:r>
              <a:rPr lang="en-US" dirty="0">
                <a:solidFill>
                  <a:srgbClr val="548235"/>
                </a:solidFill>
              </a:rPr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ítarefni frá OpenStax er © Rice University og gefið út samkvæmt CC BY 4.0 International-notkunarleyfi. Heimilt er að afrita það eða breyta því, en geta verður OpenStax og Rice University sem höfunda og tilgreina allar breytingar.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6227</Words>
  <Application>Microsoft Macintosh PowerPoint</Application>
  <PresentationFormat>Widescreen</PresentationFormat>
  <Paragraphs>1143</Paragraphs>
  <Slides>182</Slides>
  <Notes>124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182</vt:i4>
      </vt:variant>
    </vt:vector>
  </HeadingPairs>
  <TitlesOfParts>
    <vt:vector size="186" baseType="lpstr">
      <vt:lpstr>Arial</vt:lpstr>
      <vt:lpstr>Calibri</vt:lpstr>
      <vt:lpstr>Cambria Math</vt:lpstr>
      <vt:lpstr>Office Theme</vt:lpstr>
      <vt:lpstr>Precalculus 2e</vt:lpstr>
      <vt:lpstr>Chapter outline</vt:lpstr>
      <vt:lpstr>1.1 Functions and Function Notation</vt:lpstr>
      <vt:lpstr>Figure 1 - Functions and Function Notation</vt:lpstr>
      <vt:lpstr>Figure 2 - Functions and Function Notation</vt:lpstr>
      <vt:lpstr>Figure 3 - Functions and Function Notation</vt:lpstr>
      <vt:lpstr>Figure 4 - Functions and Function Notation</vt:lpstr>
      <vt:lpstr>Table 1 - Functions and Function Notation</vt:lpstr>
      <vt:lpstr>Table 2 - Functions and Function Notation</vt:lpstr>
      <vt:lpstr>Figure 5 - Functions and Function Notation</vt:lpstr>
      <vt:lpstr>Table 3 - Functions and Function Notation</vt:lpstr>
      <vt:lpstr>Table 4 - Functions and Function Notation</vt:lpstr>
      <vt:lpstr>Table 5 - Functions and Function Notation</vt:lpstr>
      <vt:lpstr>Table 6 - Functions and Function Notation</vt:lpstr>
      <vt:lpstr>Table 7 - Functions and Function Notation</vt:lpstr>
      <vt:lpstr>Table 8 - Functions and Function Notation</vt:lpstr>
      <vt:lpstr>Table 9 - Functions and Function Notation</vt:lpstr>
      <vt:lpstr>Figure 6 - Functions and Function Notation</vt:lpstr>
      <vt:lpstr>Table 10 - Functions and Function Notation</vt:lpstr>
      <vt:lpstr>Table 11 - Functions and Function Notation</vt:lpstr>
      <vt:lpstr>Figure 7 - Functions and Function Notation</vt:lpstr>
      <vt:lpstr>Figure 8 - Functions and Function Notation</vt:lpstr>
      <vt:lpstr>Figure 9 - Functions and Function Notation</vt:lpstr>
      <vt:lpstr>Table 12 - Functions and Function Notation</vt:lpstr>
      <vt:lpstr>Figure 10 - Functions and Function Notation</vt:lpstr>
      <vt:lpstr>Figure 11 - Functions and Function Notation</vt:lpstr>
      <vt:lpstr>Figure 12 - Functions and Function Notation</vt:lpstr>
      <vt:lpstr>Figure 13 - Functions and Function Notation</vt:lpstr>
      <vt:lpstr>Figure 14 - Functions and Function Notation</vt:lpstr>
      <vt:lpstr>Figure 15 - Functions and Function Notation</vt:lpstr>
      <vt:lpstr>Table 14 - Functions and Function Notation</vt:lpstr>
      <vt:lpstr>1.2 Domain and Range</vt:lpstr>
      <vt:lpstr>Figure 1 - Domain and Range</vt:lpstr>
      <vt:lpstr>Figure 2 - Domain and Range</vt:lpstr>
      <vt:lpstr>Figure 3 - Domain and Range</vt:lpstr>
      <vt:lpstr>Figure 4 - Domain and Range</vt:lpstr>
      <vt:lpstr>Figure 5 - Domain and Range</vt:lpstr>
      <vt:lpstr>Figure 6 - Domain and Range</vt:lpstr>
      <vt:lpstr>Figure 7 - Domain and Range</vt:lpstr>
      <vt:lpstr>Figure 8 - Domain and Range</vt:lpstr>
      <vt:lpstr>Figure 9 - Domain and Range</vt:lpstr>
      <vt:lpstr>Figure 10 - Domain and Range</vt:lpstr>
      <vt:lpstr>Figure 11 - Domain and Range</vt:lpstr>
      <vt:lpstr>Figure 12 - Domain and Range</vt:lpstr>
      <vt:lpstr>Figure 13 - Domain and Range</vt:lpstr>
      <vt:lpstr>Figure 14 - Domain and Range</vt:lpstr>
      <vt:lpstr>Figure 15 - Domain and Range</vt:lpstr>
      <vt:lpstr>Figure 16 - Domain and Range</vt:lpstr>
      <vt:lpstr>Figure 17 - Domain and Range</vt:lpstr>
      <vt:lpstr>Figure 18 - Domain and Range</vt:lpstr>
      <vt:lpstr>Figure 19 - Domain and Range</vt:lpstr>
      <vt:lpstr>Figure 20 - Domain and Range</vt:lpstr>
      <vt:lpstr>Figure 21 - Domain and Range</vt:lpstr>
      <vt:lpstr>Figure 22 - Domain and Range</vt:lpstr>
      <vt:lpstr>Figure 23 - Domain and Range</vt:lpstr>
      <vt:lpstr>Figure 24 - Domain and Range</vt:lpstr>
      <vt:lpstr>Figure 25 - Domain and Range</vt:lpstr>
      <vt:lpstr>Figure 26 - Domain and Range</vt:lpstr>
      <vt:lpstr>1.3 Rates of Change and Behavior of Graphs</vt:lpstr>
      <vt:lpstr>Table 1 - Rates of Change and Behavior of Graphs</vt:lpstr>
      <vt:lpstr>Figure 1 - Rates of Change and Behavior of Graphs</vt:lpstr>
      <vt:lpstr>Figure 2 - Rates of Change and Behavior of Graphs</vt:lpstr>
      <vt:lpstr>Table 2 - Rates of Change and Behavior of Graphs</vt:lpstr>
      <vt:lpstr>Figure 3 - Rates of Change and Behavior of Graphs</vt:lpstr>
      <vt:lpstr>Figure 4 - Rates of Change and Behavior of Graphs</vt:lpstr>
      <vt:lpstr>Figure 5 - Rates of Change and Behavior of Graphs</vt:lpstr>
      <vt:lpstr>Figure 6 - Rates of Change and Behavior of Graphs</vt:lpstr>
      <vt:lpstr>Figure 7 - Rates of Change and Behavior of Graphs</vt:lpstr>
      <vt:lpstr>Figure 8 - Rates of Change and Behavior of Graphs</vt:lpstr>
      <vt:lpstr>Figure 9 - Rates of Change and Behavior of Graphs</vt:lpstr>
      <vt:lpstr>Figure 10 - Rates of Change and Behavior of Graphs</vt:lpstr>
      <vt:lpstr>Figure 11 - Rates of Change and Behavior of Graphs</vt:lpstr>
      <vt:lpstr>Figure 12 - Rates of Change and Behavior of Graphs</vt:lpstr>
      <vt:lpstr>Figure 13 - Rates of Change and Behavior of Graphs</vt:lpstr>
      <vt:lpstr>Figure 14 - Rates of Change and Behavior of Graphs</vt:lpstr>
      <vt:lpstr>Figure 15 - Rates of Change and Behavior of Graphs</vt:lpstr>
      <vt:lpstr>Figure 16 - Rates of Change and Behavior of Graphs</vt:lpstr>
      <vt:lpstr>Figure 17 - Rates of Change and Behavior of Graphs</vt:lpstr>
      <vt:lpstr>Table 3 - Rates of Change and Behavior of Graphs</vt:lpstr>
      <vt:lpstr>Table 4 - Rates of Change and Behavior of Graphs</vt:lpstr>
      <vt:lpstr>Figure 18 - Rates of Change and Behavior of Graphs</vt:lpstr>
      <vt:lpstr>Figure 19 - Rates of Change and Behavior of Graphs</vt:lpstr>
      <vt:lpstr>1.4 Composition of Functions</vt:lpstr>
      <vt:lpstr>Table 1 - Composition of Functions</vt:lpstr>
      <vt:lpstr>Table 2 - Composition of Functions</vt:lpstr>
      <vt:lpstr>Figure 1 - Composition of Functions</vt:lpstr>
      <vt:lpstr>Figure 2 - Composition of Functions</vt:lpstr>
      <vt:lpstr>Figure 3 - Composition of Functions</vt:lpstr>
      <vt:lpstr>Figure 4 - Composition of Functions</vt:lpstr>
      <vt:lpstr>Figure 5 - Composition of Functions</vt:lpstr>
      <vt:lpstr>Figure 6 - Composition of Functions</vt:lpstr>
      <vt:lpstr>Figure 7 - Composition of Functions</vt:lpstr>
      <vt:lpstr>Figure 8 - Composition of Functions</vt:lpstr>
      <vt:lpstr>Table 3 - Composition of Functions</vt:lpstr>
      <vt:lpstr>Table 4 - Composition of Functions</vt:lpstr>
      <vt:lpstr>1.5 Transformation of Functions</vt:lpstr>
      <vt:lpstr>Figure 1 - Transformation of Functions</vt:lpstr>
      <vt:lpstr>Figure 2 - Transformation of Functions</vt:lpstr>
      <vt:lpstr>Figure 3 - Transformation of Functions</vt:lpstr>
      <vt:lpstr>Figure 4 - Transformation of Functions</vt:lpstr>
      <vt:lpstr>Table 1 - Transformation of Functions</vt:lpstr>
      <vt:lpstr>Table 2 - Transformation of Functions</vt:lpstr>
      <vt:lpstr>Table 3 - Transformation of Functions</vt:lpstr>
      <vt:lpstr>Figure 5 - Transformation of Functions</vt:lpstr>
      <vt:lpstr>Figure 6 - Transformation of Functions</vt:lpstr>
      <vt:lpstr>Table 4 - Transformation of Functions</vt:lpstr>
      <vt:lpstr>Table 5 - Transformation of Functions</vt:lpstr>
      <vt:lpstr>Figure 7 - Transformation of Functions</vt:lpstr>
      <vt:lpstr>Figure 8 - Transformation of Functions</vt:lpstr>
      <vt:lpstr>Figure 9 - Transformation of Functions</vt:lpstr>
      <vt:lpstr>Figure 10 - Transformation of Functions</vt:lpstr>
      <vt:lpstr>Figure 11 - Transformation of Functions</vt:lpstr>
      <vt:lpstr>Figure 12 - Transformation of Functions</vt:lpstr>
      <vt:lpstr>Figure 13 - Transformation of Functions</vt:lpstr>
      <vt:lpstr>Figure 14 - Transformation of Functions</vt:lpstr>
      <vt:lpstr>Table 6 - Transformation of Functions</vt:lpstr>
      <vt:lpstr>Table 7 - Transformation of Functions</vt:lpstr>
      <vt:lpstr>Table 8 - Transformation of Functions</vt:lpstr>
      <vt:lpstr>Table 9 - Transformation of Functions</vt:lpstr>
      <vt:lpstr>Figure 15 - Transformation of Functions</vt:lpstr>
      <vt:lpstr>Figure 16 - Transformation of Functions</vt:lpstr>
      <vt:lpstr>Figure 17 - Transformation of Functions</vt:lpstr>
      <vt:lpstr>Figure 18 - Transformation of Functions</vt:lpstr>
      <vt:lpstr>Figure 19 - Transformation of Functions</vt:lpstr>
      <vt:lpstr>Figure 20 - Transformation of Functions</vt:lpstr>
      <vt:lpstr>Figure 21 - Transformation of Functions</vt:lpstr>
      <vt:lpstr>Table 10 - Transformation of Functions</vt:lpstr>
      <vt:lpstr>Table 11 - Transformation of Functions</vt:lpstr>
      <vt:lpstr>Table 12 - Transformation of Functions</vt:lpstr>
      <vt:lpstr>Figure 22 - Transformation of Functions</vt:lpstr>
      <vt:lpstr>Figure 23 - Transformation of Functions</vt:lpstr>
      <vt:lpstr>Figure 24 - Transformation of Functions</vt:lpstr>
      <vt:lpstr>Table 13 - Transformation of Functions</vt:lpstr>
      <vt:lpstr>Table 14 - Transformation of Functions</vt:lpstr>
      <vt:lpstr>Figure 25 - Transformation of Functions</vt:lpstr>
      <vt:lpstr>Figure 26 - Transformation of Functions</vt:lpstr>
      <vt:lpstr>Table 15 - Transformation of Functions</vt:lpstr>
      <vt:lpstr>Table 16 - Transformation of Functions</vt:lpstr>
      <vt:lpstr>Table 17 - Transformation of Functions</vt:lpstr>
      <vt:lpstr>Table 18 - Transformation of Functions</vt:lpstr>
      <vt:lpstr>Figure 27 - Transformation of Functions</vt:lpstr>
      <vt:lpstr>Figure 28 - Transformation of Functions</vt:lpstr>
      <vt:lpstr>Figure 29 - Transformation of Functions</vt:lpstr>
      <vt:lpstr>Figure 30 - Transformation of Functions</vt:lpstr>
      <vt:lpstr>Figure 31 - Transformation of Functions</vt:lpstr>
      <vt:lpstr>Figure 32 - Transformation of Functions</vt:lpstr>
      <vt:lpstr>1.6 Absolute Value Functions</vt:lpstr>
      <vt:lpstr>Figure 1 - Absolute Value Functions</vt:lpstr>
      <vt:lpstr>Figure 2 - Absolute Value Functions</vt:lpstr>
      <vt:lpstr>Figure 3 - Absolute Value Functions</vt:lpstr>
      <vt:lpstr>Figure 4 - Absolute Value Functions</vt:lpstr>
      <vt:lpstr>Figure 5 - Absolute Value Functions</vt:lpstr>
      <vt:lpstr>Figure 6 - Absolute Value Functions</vt:lpstr>
      <vt:lpstr>Figure 7 - Absolute Value Functions</vt:lpstr>
      <vt:lpstr>Figure 8 - Absolute Value Functions</vt:lpstr>
      <vt:lpstr>Figure 9 - Absolute Value Functions</vt:lpstr>
      <vt:lpstr>Figure 10 - Absolute Value Functions</vt:lpstr>
      <vt:lpstr>Table 1 - Absolute Value Functions</vt:lpstr>
      <vt:lpstr>Figure 11 - Absolute Value Functions</vt:lpstr>
      <vt:lpstr>Figure 12 - Absolute Value Functions</vt:lpstr>
      <vt:lpstr>1.7 Inverse Functions (1 of 2)</vt:lpstr>
      <vt:lpstr>1.7 Inverse Functions (2 of 2)</vt:lpstr>
      <vt:lpstr>Figure 1 - Inverse Functions </vt:lpstr>
      <vt:lpstr>Figure 2 - Inverse Functions </vt:lpstr>
      <vt:lpstr>Table 1 - Inverse Functions </vt:lpstr>
      <vt:lpstr>Figure 3 - Inverse Functions </vt:lpstr>
      <vt:lpstr>Table 2 - Inverse Functions </vt:lpstr>
      <vt:lpstr>Figure 4 - Inverse Functions </vt:lpstr>
      <vt:lpstr>Table 3 - Inverse Functions </vt:lpstr>
      <vt:lpstr>Table 4 - Inverse Functions </vt:lpstr>
      <vt:lpstr>Figure 5 - Inverse Functions </vt:lpstr>
      <vt:lpstr>Figure 6 - Inverse Functions </vt:lpstr>
      <vt:lpstr>Table 5 - Inverse Functions </vt:lpstr>
      <vt:lpstr>Figure 7 - Inverse Functions </vt:lpstr>
      <vt:lpstr>Figure 8 - Inverse Functions </vt:lpstr>
      <vt:lpstr>Figure 9 - Inverse Functions </vt:lpstr>
      <vt:lpstr>Figure 10 - Inverse Functions </vt:lpstr>
      <vt:lpstr>Figure 11 - Inverse Functions </vt:lpstr>
      <vt:lpstr>Figure 12 - Inverse Functions </vt:lpstr>
      <vt:lpstr>Table 6 - Inverse Functions </vt:lpstr>
      <vt:lpstr>Table 7 - Inverse Functions 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300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Precalculus 2e</dc:title>
  <dc:creator/>
  <cp:keywords/>
  <cp:lastModifiedBy>Colby Powers</cp:lastModifiedBy>
  <cp:revision>3</cp:revision>
  <dcterms:created xsi:type="dcterms:W3CDTF">2025-12-16T18:42:55Z</dcterms:created>
  <dcterms:modified xsi:type="dcterms:W3CDTF">2025-12-16T21:03:10Z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1 Functions</vt:lpwstr>
  </property>
</Properties>
</file>