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Front view of a subway train, the maglev train.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with the first row, labeled t, containing the seconds from 0 to 3, and with the second row, labeled D(t), containing the meters 250 to 499. The first row goes up by 1 second, and the second row goes up by 83 meters.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an increasing function with points at (-2, -4) and (0, 2).</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Scuba diver.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depicting an increasing function, a decreasing function, and a constant function.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depicting how to calculate the slope of a line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Cartesian coordinate system displays a straight blue line with an upward positive slope. The x-axis ranges from -8 to 8, and the y-axis ranges from -8 to 8, with grid lines and labels at integer intervals. Three distinct points are marked on the line: the first at coordinates (2, -7), the second at (3, 0) which is the x-intercept, and the third at (4, 1). The line extends indefinitely in both directions as indicated by arrows on its ends.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on a coordinate plane shows a line passing through the points (-3, 0) and (0, 1). The x and y axes range from -4 to 4.</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depicting how to calculate the slope of a line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increasing function with points at (-3, 0) and (0, 1).</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increasing line with points at (0, 2) and (-2, -4).</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linear function f(x) is graphed, showing a downward-sloping line that passes through the points (0, 5), (3, 3), and (6, 1).</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on a coordinate plane shows a line labeled f. The y-axis ranges from 0 to 5 and the x-axis from -2 to 7. The line passes through the point (0,1), which is labeled as the y-intercept. A dashed red triangle illustrates the slope: moving from left to right, for every 'Run = 2' units horizontally, the line goes up 'Rise = 1' unit vertically. This pattern is shown from (0,1) to (2,2), from (2,2) to (4,3), and from (4,3) to (6,4). The line extends indefinitely in both directions as indicated by arrows.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shows a linear function f on a coordinate plane, decreasing from left to right. The line passes through points (0, 5), (3, 3), and (6, 1). Red dashed arrows indicate the change in y for a given change in x between these points.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displays eight different linear functions plotted on a Cartesian coordinate system. All lines pass through the origin (0,0). The functions include f(x) = 3x (brown), f(x) = 2x (dark blue), f(x) = x (purple), f(x) = 1/2x (orange), f(x) = 1/3x (green), f(x) = -1/2x (light blue), f(x) = -x (dark purple), and f(x) = -2x (red). The x-axis and y-axis both range from -6 to 6, with grid lines indicating integer values. Each function is color-coded and its equation is listed in corresponding colors to the right of the graph.</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Cartesian graph shows five parallel lines, each corresponding to a linear equation f(x) = x + c, with c values of 4, 2, 0, -2, and -4, highlighting vertical translations.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on a Cartesian coordinate system displays two linear functions, y = x (red line) and y = 1/2x (blue line). Both lines pass through the origin (0,0). The red line, representing y = x, has a slope of 1. The blue line, representing y = 1/2x, has a gentler slope of 1/2. Vertical red arrows from x=4 on the x-axis extend to the red line at y=4, while vertical blue arrows from x=5 on the x-axis extend to the blue line at y=2.5, illustrating corresponding y-values.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shows two parallel lines: y = (1/2)x and y = (1/2)x - 3. A red arrow at x=3 illustrates the vertical distance of 3 units between the lines, indicating a downward vertical shift.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Cartesian coordinate system shows the graph of a line labeled f. The x-axis is labeled from -10 to 10, and the y-axis is labeled from -10 to 10. The line f passes through the point (0, 3) and has a positive slope, extending infinitely in both directions. The line passes through points such as (-2, -1), (0, 3), and (2, 7).</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coordinate plane with x and y axes ranging from -7 to 7 and -5 to 5 respectively. Four lines, labeled I (orange), II (light blue), III (teal), and IV (dark blue), are shown. Line I and Line IV intersect at (0, 3). Line III and Line IV intersect at (1.5, 0). Line II and Line III intersect at (4, 5). Lines I, II, and III have positive slopes, while Line IV has a negative slope.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displays four linear functions: h(x) = -2x + 3, j(x) = 0.5x + 3, f(x) = 2x + 3, and g(x) = 2x - 3, plotted on a coordinate plane. Three lines intersect at (0,3).</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 = 5.</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Cartesian coordinate system shows a blue line passing through the points (0, -3) and (6, 0), with x and y axes ranging from -10 to 10.</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displays a Cartesian coordinate system with an x-axis ranging from -5 to 5 and a y-axis ranging from -5 to 5. A horizontal blue line, labeled 'f', is plotted at y=2, extending infinitely in both positive and negative x-directions, indicated by arrows. Below the graph, a table presents five points that lie on the line: (-4, 2), (-2, 2), (0, 2), (2, 2), and (4, 2). This illustrates that the function f is a constant function where f(x) = 2 for all x.</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shows a vertical line at x=2 on a coordinate plane with x and y axes ranging from -5 to 5. Below the graph, a table displays five points: (2, -4), (2, -2), (2, 0), (2, 2), and (2, 4), all of which lie on the graphed line.</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x = 7.</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x = 7.</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functions where the blue line is y = -2/3x + 1, and the baby blue line is y = -2/3x +7. Notice that they are parallel lines.</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functions where the blue line is perpendicular to the orange line.</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four functions where the blue line is h(x) = -2x + 2, the orange line is f(x) = 2x + 3, the green line is j(x) = 2x - 6, and the red line is g(x) = 1/2x - 4.</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functions where the blue line is y = 3x + 6, and the orange line is y = 3x - 9.</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functions where the blue line is g(x) = -1/3x + 1, and the orange line is f(x) = 3x + 6.</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functions h(t) = 3t - 4 and j(t) = t +5 and their intersection at (9/4, 11/4).</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two functions, C(x) and R(x) where it shows that below (12500, 1750000) the company loses money and above that point the company makes a profit.</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coordinate plane displays six distinct lines, labeled A, B, C, D, E, and F, intersecting at various points. Line C is horizontal, passing through the origin. Lines A and B have positive slopes, with A appearing steeper than B. Lines D, E, and F have negative slopes, with F appearing the steepest. Lines A, B, C, and F all pass through the origin.</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panoramic view of Seattle, featuring the iconic Space Needle rising prominently in the foreground, with the sparkling waters of Puget Sound and the majestic, snow-capped Olympic Mountains stretching across the horizon under a clear blue sky.</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Anna walks east at 4 mph, and Emanuel walks south at 3 mph. The diagram illustrates their perpendicular paths and the diagonal distance between them, forming a right triangle.</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showing a man looking at a woman, with horizontal distance "A", vertical distance "E", and direct line of sight "D" forming a right triangle.</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depicting a coordinate plane with the origin (0,0) labeled as Westborough. Eastborough is located at (20,0) on the x-axis, 20 miles from Westborough. Agritown is located at (30,10). A blue line segment connects Westborough to Agritown. Another blue line segment extends perpendicularly from Eastborough to the line segment connecting Westborough and Agritown, indicated by a right angle symbol.</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Graphs illustrating the three possible outcomes for a system of two linear equations: (a) intersecting lines (one solution), (b) coincident lines (infinitely many solutions), and (c) parallel lines (no solutions).</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two-dimensional graph displays two linear functions. The x-axis is labeled 'd' and ranges from 0 to 160, with major tick marks every 10 units. The y-axis is labeled with a dollar sign and ranges from 0 to 120, with major tick marks every 10 units. The orange line represents the function K(d) = 0.59d + 20. The blue line represents the function M(d) = 0.63d + 16. The two lines intersect at the point (100, 80), which is explicitly marked on the graph.</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line from (15, 150) to (25, 130).</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line from (15, 150) to (25, 450).</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titled 'Final Exam Score VS Age'. The x-axis is the age, and the y-axis is the final exam score. The range of ages are between 20s - 50s, and the range for scores are between upper 50s and 90s.</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titled 'Cricket Chirps Vs Air Temperature'. The x-axis is the Cricket Chirps in 15 Seconds, and the y-axis is the Temperature (F). The line regression is generally positive.</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showing the line of best fit. It is titled 'Cricket Chirps Vs Air Temperature'. The x-axis is 'c, Number of Chirps', and the y-axis is 'T(c), Temperature (F)'.</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showing the line of best fit and where interpolation and extrapolation occurs. It is titled 'Cricket Chirps Vs Air Temperature'. The x-axis is 'c, Number of Chirps', and the y-axis is 'T(c), Temperature (F)'.</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showing the line of best fit and where interpolation and extrapolation occurs. It is titled 'Cricket Chirps Vs Air Temperature'. The x-axis is 'c, Number of Chirps', and the y-axis is 'T(c), Temperature (F)'.</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showing the line of best fit. It is titled 'Cricket Chirps Vs Air Temperature'. The x-axis is 'c, Number of Chirps', and the y-axis is 'T(c), Temperature (F)'.</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displays a 3x7 grid of scatter plots, each accompanied by a numerical value representing the Pearson correlation coefficient. The top row demonstrates varying strengths of positive and negative linear correlation, ranging from a perfect positive correlation (1.0) to no linear correlation (0.0) in a circular cluster, and then to a perfect negative correlation (-1.0). The middle row features plots with perfect linear correlations (1.0 and -1.0) at different orientations, including a perfectly horizontal line with a 0.0 coefficient, emphasizing that linearity can be present without a strong slope. The bottom row showcases diverse non-linear patterns (such as a sine wave, square, diamond, crescent, X-shape, circle, and four clusters) all of which result in a Pearson correlation coefficient of 0.0, highlighting that this metric only captures linear relationships and can be misleading for non-linear associations.</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showing the line of best fit. It is titled 'Gas Consumption VS Year'. The x-axis is 'Year After 1994', and the y-axis is 'Gas Consumption (billions of gallons)'.</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scatter plots (a) and (b) display randomly distributed blue points on a light background, illustrating a lack of discernible patterns or relationships within the data.</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scatter plots. Plot (c) shows data with a negative correlation, while plot (d) illustrates data with a positive correlation.</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ed24e88494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cc6c7318f397.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v3_image5_c52581117894.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v3_image7_51509f15eed7.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v3_image18_4fdf5b59168c.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image" Target="../media/v3_image36_7a6b81e0905c.png"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 Id="rId3" Type="http://schemas.openxmlformats.org/officeDocument/2006/relationships/image" Target="../media/v3_image39_eb0eb206c3b8.png"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xml" /><Relationship Id="rId3" Type="http://schemas.openxmlformats.org/officeDocument/2006/relationships/image" Target="../media/v3_image42_f61b669af8cb.png"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9.xml" /><Relationship Id="rId3" Type="http://schemas.openxmlformats.org/officeDocument/2006/relationships/image" Target="../media/v3_image44_26c82da4c64a.png"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0.xml" /><Relationship Id="rId3" Type="http://schemas.openxmlformats.org/officeDocument/2006/relationships/image" Target="../media/v3_image45_b04527d2c5ee.png"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6_f41c17387f9e.png"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8.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xml" /><Relationship Id="rId3" Type="http://schemas.openxmlformats.org/officeDocument/2006/relationships/image" Target="../media/v3_image50_6379c96ed534.png"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xml" /><Relationship Id="rId3" Type="http://schemas.openxmlformats.org/officeDocument/2006/relationships/image" Target="../media/v3_image51_79f9d2273650.png"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6.xml" /><Relationship Id="rId3" Type="http://schemas.openxmlformats.org/officeDocument/2006/relationships/image" Target="../media/v3_image52_ee3ffad745cf.png"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7.xml" /><Relationship Id="rId3" Type="http://schemas.openxmlformats.org/officeDocument/2006/relationships/image" Target="../media/v3_image53_98526426fce8.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8.xml" /><Relationship Id="rId3" Type="http://schemas.openxmlformats.org/officeDocument/2006/relationships/image" Target="../media/v3_image54_6526c91852fe.png"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9.xml" /><Relationship Id="rId3" Type="http://schemas.openxmlformats.org/officeDocument/2006/relationships/image" Target="../media/v3_image55_65035fdcc5cd.png"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6.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1.xml" /><Relationship Id="rId3" Type="http://schemas.openxmlformats.org/officeDocument/2006/relationships/image" Target="../media/v3_image57_f8ca00fe6852.png"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8.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9.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0_21d450ad7844.png"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1_06f725caf82b.png"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2_81013a5edf37.png"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Undirbúningur fyrir stærðfræðigreiningu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2. kafli: Línuleg föll</a:t>
            </a:r>
            <a:br/>
            <a:br/>
            <a:endParaRPr/>
          </a:p>
        </p:txBody>
      </p:sp>
      <p:pic>
        <p:nvPicPr>
          <p:cNvPr id="4" name="Cover Image" descr="Cover of the OpenStax textbook titled Precalculus 2e. The title is in large bold orange text set against a blue background, and the OpenStax logo is in white in the top right corner.&#10;"/>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Línuleg föll</a:t>
            </a:r>
          </a:p>
          <a:p>
            <a:pPr marL="457189" lvl="0" indent="-457189">
              <a:buAutoNum type="arabicPeriod"/>
            </a:pPr>
            <a:r>
              <a:rPr/>
              <a:t>Gröf línulegra falla</a:t>
            </a:r>
          </a:p>
          <a:p>
            <a:pPr marL="457189" lvl="0" indent="-457189">
              <a:buAutoNum type="arabicPeriod"/>
            </a:pPr>
            <a:r>
              <a:rPr/>
              <a:t>Líkanagerð með línulegum föllum</a:t>
            </a:r>
          </a:p>
          <a:p>
            <a:pPr marL="457189" lvl="0" indent="-457189">
              <a:buAutoNum type="arabicPeriod"/>
            </a:pPr>
            <a:r>
              <a:rPr/>
              <a:t>Aðlögun línulegra líkana að gögnum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2.1 Línuleg föll</a:t>
            </a:r>
          </a:p>
        </p:txBody>
      </p:sp>
      <p:sp>
        <p:nvSpPr>
          <p:cNvPr id="3" name="Content Placeholder 2"/>
          <p:cNvSpPr>
            <a:spLocks noGrp="1"/>
          </p:cNvSpPr>
          <p:nvPr>
            <p:ph idx="1"/>
          </p:nvPr>
        </p:nvSpPr>
        <p:spPr/>
        <p:txBody>
          <a:bodyPr/>
          <a:lstStyle/>
          <a:p>
            <a:pPr marL="0" lvl="0" indent="0">
              <a:buNone/>
            </a:pPr>
            <a:r>
              <a:rPr b="1"/>
              <a:t>Námsmarkmið</a:t>
            </a:r>
          </a:p>
          <a:p>
            <a:pPr lvl="0"/>
            <a:r>
              <a:rPr/>
              <a:t>Setja línulegt fall fram.</a:t>
            </a:r>
          </a:p>
          <a:p>
            <a:pPr lvl="0"/>
            <a:r>
              <a:rPr/>
              <a:t>Ákvarða hvort línulegt fall sé vaxandi, minnkandi eða fast.</a:t>
            </a:r>
          </a:p>
          <a:p>
            <a:pPr lvl="0"/>
            <a:r>
              <a:rPr/>
              <a:t>Reikna og túlka hallatölu.</a:t>
            </a:r>
          </a:p>
          <a:p>
            <a:pPr lvl="0"/>
            <a:r>
              <a:rPr/>
              <a:t>Rita jöfnu á punkthallaformi.</a:t>
            </a:r>
          </a:p>
          <a:p>
            <a:pPr lvl="0"/>
            <a:r>
              <a:rPr/>
              <a:t>Rita og túlka línulegt fall.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Línuleg föll</a:t>
            </a:r>
            <a:endParaRPr dirty="0"/>
          </a:p>
        </p:txBody>
      </p:sp>
      <p:pic>
        <p:nvPicPr>
          <p:cNvPr id="3" name="Picture 1" descr="Front view of a subway train, the maglev train."/>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Segullestin í Sjanghæ (mynd: „kanegen“/Flickr)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Línuleg föll</a:t>
            </a:r>
            <a:endParaRPr dirty="0"/>
          </a:p>
        </p:txBody>
      </p:sp>
      <p:pic>
        <p:nvPicPr>
          <p:cNvPr id="3" name="Picture 1" descr="Table with the first row, labeled t, containing the seconds from 0 to 3, and with the second row, labeled D(t), containing the meters 250 to 499. The first row goes up by 1 second, and the second row goes up by 83 meters."/>
          <p:cNvPicPr>
            <a:picLocks noGrp="1" noChangeAspect="1"/>
          </p:cNvPicPr>
          <p:nvPr/>
        </p:nvPicPr>
        <p:blipFill>
          <a:blip r:embed="rId3"/>
          <a:stretch>
            <a:fillRect/>
          </a:stretch>
        </p:blipFill>
        <p:spPr bwMode="auto">
          <a:xfrm>
            <a:off x="609600" y="1473200"/>
            <a:ext cx="10972800" cy="3632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Fallið D sett fram í töflu með völdum inntaks- og úttaksgildum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Línuleg föll</a:t>
            </a:r>
            <a:endParaRPr dirty="0"/>
          </a:p>
        </p:txBody>
      </p:sp>
      <p:pic>
        <p:nvPicPr>
          <p:cNvPr id="3" name="Picture 1" descr="A graph of an increasing function with points at (-2, -4) and (0, 2)."/>
          <p:cNvPicPr>
            <a:picLocks noGrp="1" noChangeAspect="1"/>
          </p:cNvPicPr>
          <p:nvPr/>
        </p:nvPicPr>
        <p:blipFill>
          <a:blip r:embed="rId3"/>
          <a:stretch>
            <a:fillRect/>
          </a:stretch>
        </p:blipFill>
        <p:spPr bwMode="auto">
          <a:xfrm>
            <a:off x="2171700" y="952500"/>
            <a:ext cx="784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D(t)=83t+250. Gröf línulegra falla eru beinar línur vegna þess að breytingarhraðinn er fastur.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Línuleg föll</a:t>
            </a:r>
            <a:endParaRPr dirty="0"/>
          </a:p>
        </p:txBody>
      </p:sp>
      <p:pic>
        <p:nvPicPr>
          <p:cNvPr id="3" name="Picture 1" descr="Scuba diver."/>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Ilse Reijs og Jan-Noud Hutten)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Línuleg föll</a:t>
            </a:r>
            <a:endParaRPr dirty="0"/>
          </a:p>
        </p:txBody>
      </p:sp>
      <p:pic>
        <p:nvPicPr>
          <p:cNvPr id="3" name="Picture 1" descr="Three graphs depicting an increasing function, a decreasing function, and a constant function."/>
          <p:cNvPicPr>
            <a:picLocks noGrp="1" noChangeAspect="1"/>
          </p:cNvPicPr>
          <p:nvPr/>
        </p:nvPicPr>
        <p:blipFill>
          <a:blip r:embed="rId3"/>
          <a:stretch>
            <a:fillRect/>
          </a:stretch>
        </p:blipFill>
        <p:spPr bwMode="auto">
          <a:xfrm>
            <a:off x="609600" y="1168400"/>
            <a:ext cx="10972800" cy="4216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Þrjú gröf sem sýna vaxandi fall, minnkandi fall og fast fall.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Línuleg föll</a:t>
            </a:r>
            <a:endParaRPr dirty="0"/>
          </a:p>
        </p:txBody>
      </p:sp>
      <p:pic>
        <p:nvPicPr>
          <p:cNvPr id="3" name="Picture 1" descr="Graph depicting how to calculate the slope of a line"/>
          <p:cNvPicPr>
            <a:picLocks noGrp="1" noChangeAspect="1"/>
          </p:cNvPicPr>
          <p:nvPr/>
        </p:nvPicPr>
        <p:blipFill>
          <a:blip r:embed="rId3"/>
          <a:stretch>
            <a:fillRect/>
          </a:stretch>
        </p:blipFill>
        <p:spPr bwMode="auto">
          <a:xfrm>
            <a:off x="3263900" y="952500"/>
            <a:ext cx="566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Hallatala falls er reiknuð með því að deila breytingunni á y með breytingunni á x. Ekki skiptir máli hvort hnitaparið er valið sem ( x 2, y 2 ) eða ( x 1 , y 1 ), svo framarlega sem sami punkturinn er hafður fyrri í báðum mismununum.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Línuleg föll</a:t>
            </a:r>
            <a:endParaRPr dirty="0"/>
          </a:p>
        </p:txBody>
      </p:sp>
      <p:pic>
        <p:nvPicPr>
          <p:cNvPr id="3" name="Picture 1" descr="A Cartesian coordinate system displays a straight blue line with an upward positive slope. The x-axis ranges from -8 to 8, and the y-axis ranges from -8 to 8, with grid lines and labels at integer intervals. Three distinct points are marked on the line: the first at coordinates (2, -7), the second at (3, 0) which is the x-intercept, and the third at (4, 1). The line extends indefinitely in both directions as indicated by arrows on its ends."/>
          <p:cNvPicPr>
            <a:picLocks noGrp="1" noChangeAspect="1"/>
          </p:cNvPicPr>
          <p:nvPr/>
        </p:nvPicPr>
        <p:blipFill>
          <a:blip r:embed="rId3"/>
          <a:stretch>
            <a:fillRect/>
          </a:stretch>
        </p:blipFill>
        <p:spPr bwMode="auto">
          <a:xfrm>
            <a:off x="3149600" y="952500"/>
            <a:ext cx="588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Í kartesísku hnitakerfi sést blá bein lína með jákvæða hallatölu. Bæði x-ás og y-ás ná frá -8 til 8 og hafa hnitanet og merkingar við hverja heiltölu. Þrír punktar eru merktir á línunni: (2, -7), (3, 0), sem er skurðpunkturinn við x-ás, og (4, 1). Örvar á endum línunnar sýna að hún heldur áfram óendanlega í báðar áttir.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Línuleg föll</a:t>
            </a:r>
            <a:endParaRPr dirty="0"/>
          </a:p>
        </p:txBody>
      </p:sp>
      <p:pic>
        <p:nvPicPr>
          <p:cNvPr id="3" name="Picture 1" descr="A graph on a coordinate plane shows a line passing through the points (-3, 0) and (0, 1). The x and y axes range from -4 to 4."/>
          <p:cNvPicPr>
            <a:picLocks noGrp="1" noChangeAspect="1"/>
          </p:cNvPicPr>
          <p:nvPr/>
        </p:nvPicPr>
        <p:blipFill>
          <a:blip r:embed="rId3"/>
          <a:stretch>
            <a:fillRect/>
          </a:stretch>
        </p:blipFill>
        <p:spPr bwMode="auto">
          <a:xfrm>
            <a:off x="3149600" y="952500"/>
            <a:ext cx="588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í hnitakerfi sýnir línu sem liggur um punktana (-3, 0) og (0, 1). Bæði x-ás og y-ás ná frá -4 til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Línuleg föll</a:t>
            </a:r>
            <a:endParaRPr dirty="0"/>
          </a:p>
        </p:txBody>
      </p:sp>
      <p:pic>
        <p:nvPicPr>
          <p:cNvPr id="3" name="Picture 1" descr="Graph depicting how to calculate the slope of a line"/>
          <p:cNvPicPr>
            <a:picLocks noGrp="1" noChangeAspect="1"/>
          </p:cNvPicPr>
          <p:nvPr/>
        </p:nvPicPr>
        <p:blipFill>
          <a:blip r:embed="rId3"/>
          <a:stretch>
            <a:fillRect/>
          </a:stretch>
        </p:blipFill>
        <p:spPr bwMode="auto">
          <a:xfrm>
            <a:off x="2819400" y="952500"/>
            <a:ext cx="654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hvernig hallatala línu er reiknuð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Línuleg föll</a:t>
            </a:r>
            <a:endParaRPr dirty="0"/>
          </a:p>
        </p:txBody>
      </p:sp>
      <p:pic>
        <p:nvPicPr>
          <p:cNvPr id="3" name="Picture 1" descr="Graph of an increasing function with points at (-3, 0) and (0, 1)."/>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vaxandi falls sem liggur um punktana (-3, 0) og (0,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Línuleg föll</a:t>
            </a:r>
            <a:endParaRPr dirty="0"/>
          </a:p>
        </p:txBody>
      </p:sp>
      <p:pic>
        <p:nvPicPr>
          <p:cNvPr id="3" name="Picture 1" descr="Graph of an increasing line with points at (0, 2) and (-2, -4)."/>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hækkandi línu sem liggur um punktana (0, 2) og (-2,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Línuleg föll</a:t>
            </a:r>
            <a:endParaRP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10213981"/>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b="1" i="1"/>
                        <a:t>w</a:t>
                      </a:r>
                      <a:r>
                        <a:rPr b="1"/>
                        <a:t>, fjöldi vikna</a:t>
                      </a: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4</a:t>
                      </a:r>
                    </a:p>
                  </a:txBody>
                  <a:tcPr/>
                </a:tc>
                <a:tc>
                  <a:txBody>
                    <a:bodyPr/>
                    <a:lstStyle/>
                    <a:p>
                      <a:pPr marL="0" lvl="0" indent="0">
                        <a:buNone/>
                      </a:pPr>
                      <a:r>
                        <a:t>6</a:t>
                      </a:r>
                    </a:p>
                  </a:txBody>
                  <a:tcPr/>
                </a:tc>
                <a:extLst>
                  <a:ext uri="{0D108BD9-81ED-4DB2-BD59-A6C34878D82A}">
                    <a16:rowId xmlns:a16="http://schemas.microsoft.com/office/drawing/2014/main" val="10000"/>
                  </a:ext>
                </a:extLst>
              </a:tr>
              <a:tr h="0">
                <a:tc>
                  <a:txBody>
                    <a:bodyPr/>
                    <a:lstStyle/>
                    <a:p>
                      <a:pPr marL="0" lvl="0" indent="0">
                        <a:buNone/>
                      </a:pPr>
                      <a:r>
                        <a:rPr b="1" i="1"/>
                        <a:t>P(w)</a:t>
                      </a:r>
                      <a:r>
                        <a:rPr b="1"/>
                        <a:t>, fjöldi rotta</a:t>
                      </a:r>
                    </a:p>
                  </a:txBody>
                  <a:tcPr/>
                </a:tc>
                <a:tc>
                  <a:txBody>
                    <a:bodyPr/>
                    <a:lstStyle/>
                    <a:p>
                      <a:pPr marL="0" lvl="0" indent="0">
                        <a:buNone/>
                      </a:pPr>
                      <a:r>
                        <a:t>1000</a:t>
                      </a:r>
                    </a:p>
                  </a:txBody>
                  <a:tcPr/>
                </a:tc>
                <a:tc>
                  <a:txBody>
                    <a:bodyPr/>
                    <a:lstStyle/>
                    <a:p>
                      <a:pPr marL="0" lvl="0" indent="0">
                        <a:buNone/>
                      </a:pPr>
                      <a:r>
                        <a:t>1080</a:t>
                      </a:r>
                    </a:p>
                  </a:txBody>
                  <a:tcPr/>
                </a:tc>
                <a:tc>
                  <a:txBody>
                    <a:bodyPr/>
                    <a:lstStyle/>
                    <a:p>
                      <a:pPr marL="0" lvl="0" indent="0">
                        <a:buNone/>
                      </a:pPr>
                      <a:r>
                        <a:t>1160</a:t>
                      </a:r>
                    </a:p>
                  </a:txBody>
                  <a:tcPr/>
                </a:tc>
                <a:tc>
                  <a:txBody>
                    <a:bodyPr/>
                    <a:lstStyle/>
                    <a:p>
                      <a:pPr marL="0" lvl="0" indent="0">
                        <a:buNone/>
                      </a:pPr>
                      <a:r>
                        <a:rPr dirty="0"/>
                        <a:t>1240</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Línuleg föll</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59892178"/>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4</a:t>
                          </a:r>
                        </a:p>
                      </a:txBody>
                      <a:tcPr/>
                    </a:tc>
                    <a:tc>
                      <a:txBody>
                        <a:bodyPr/>
                        <a:lstStyle/>
                        <a:p>
                          <a:pPr marL="0" lvl="0" indent="0">
                            <a:buNone/>
                          </a:pPr>
                          <a:r>
                            <a:t>8</a:t>
                          </a:r>
                        </a:p>
                      </a:txBody>
                      <a:tcPr/>
                    </a:tc>
                    <a:tc>
                      <a:txBody>
                        <a:bodyPr/>
                        <a:lstStyle/>
                        <a:p>
                          <a:pPr marL="0" lvl="0" indent="0">
                            <a:buNone/>
                          </a:pPr>
                          <a:r>
                            <a:t>12</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𝐻</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tc>
                      <a:txBody>
                        <a:bodyPr/>
                        <a:lstStyle/>
                        <a:p>
                          <a:pPr marL="0" lvl="0" indent="0">
                            <a:buNone/>
                          </a:pPr>
                          <a:r>
                            <a:t>12.5</a:t>
                          </a:r>
                        </a:p>
                      </a:txBody>
                      <a:tcPr/>
                    </a:tc>
                    <a:tc>
                      <a:txBody>
                        <a:bodyPr/>
                        <a:lstStyle/>
                        <a:p>
                          <a:pPr marL="0" lvl="0" indent="0">
                            <a:buNone/>
                          </a:pPr>
                          <a:r>
                            <a:t>13.5</a:t>
                          </a:r>
                        </a:p>
                      </a:txBody>
                      <a:tcPr/>
                    </a:tc>
                    <a:tc>
                      <a:txBody>
                        <a:bodyPr/>
                        <a:lstStyle/>
                        <a:p>
                          <a:pPr marL="0" lvl="0" indent="0">
                            <a:buNone/>
                          </a:pPr>
                          <a:r>
                            <a:t>14.5</a:t>
                          </a:r>
                        </a:p>
                      </a:txBody>
                      <a:tcPr/>
                    </a:tc>
                    <a:tc>
                      <a:txBody>
                        <a:bodyPr/>
                        <a:lstStyle/>
                        <a:p>
                          <a:pPr marL="0" lvl="0" indent="0">
                            <a:buNone/>
                          </a:pPr>
                          <a:r>
                            <a:t>16.5</a:t>
                          </a:r>
                        </a:p>
                      </a:txBody>
                      <a:tcPr/>
                    </a:tc>
                    <a:tc>
                      <a:txBody>
                        <a:bodyPr/>
                        <a:lstStyle/>
                        <a:p>
                          <a:pPr marL="0" lvl="0" indent="0">
                            <a:buNone/>
                          </a:pPr>
                          <a:r>
                            <a:rPr dirty="0"/>
                            <a:t>18.5</a:t>
                          </a:r>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59892178"/>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365760">
                    <a:tc>
                      <a:txBody>
                        <a:bodyPr/>
                        <a:lstStyle/>
                        <a:p>
                          <a:endParaRPr lang="en-US"/>
                        </a:p>
                      </a:txBody>
                      <a:tcPr>
                        <a:blipFill>
                          <a:blip r:embed="rId2"/>
                          <a:stretch>
                            <a:fillRect l="-694" t="-10345" r="-501389" b="-127586"/>
                          </a:stretch>
                        </a:blipFill>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4</a:t>
                          </a:r>
                        </a:p>
                      </a:txBody>
                      <a:tcPr/>
                    </a:tc>
                    <a:tc>
                      <a:txBody>
                        <a:bodyPr/>
                        <a:lstStyle/>
                        <a:p>
                          <a:pPr marL="0" lvl="0" indent="0">
                            <a:buNone/>
                          </a:pPr>
                          <a:r>
                            <a:t>8</a:t>
                          </a:r>
                        </a:p>
                      </a:txBody>
                      <a:tcPr/>
                    </a:tc>
                    <a:tc>
                      <a:txBody>
                        <a:bodyPr/>
                        <a:lstStyle/>
                        <a:p>
                          <a:pPr marL="0" lvl="0" indent="0">
                            <a:buNone/>
                          </a:pPr>
                          <a:r>
                            <a:t>12</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694" t="-110345" r="-501389" b="-27586"/>
                          </a:stretch>
                        </a:blipFill>
                      </a:tcPr>
                    </a:tc>
                    <a:tc>
                      <a:txBody>
                        <a:bodyPr/>
                        <a:lstStyle/>
                        <a:p>
                          <a:pPr marL="0" lvl="0" indent="0">
                            <a:buNone/>
                          </a:pPr>
                          <a:r>
                            <a:t>12.5</a:t>
                          </a:r>
                        </a:p>
                      </a:txBody>
                      <a:tcPr/>
                    </a:tc>
                    <a:tc>
                      <a:txBody>
                        <a:bodyPr/>
                        <a:lstStyle/>
                        <a:p>
                          <a:pPr marL="0" lvl="0" indent="0">
                            <a:buNone/>
                          </a:pPr>
                          <a:r>
                            <a:t>13.5</a:t>
                          </a:r>
                        </a:p>
                      </a:txBody>
                      <a:tcPr/>
                    </a:tc>
                    <a:tc>
                      <a:txBody>
                        <a:bodyPr/>
                        <a:lstStyle/>
                        <a:p>
                          <a:pPr marL="0" lvl="0" indent="0">
                            <a:buNone/>
                          </a:pPr>
                          <a:r>
                            <a:t>14.5</a:t>
                          </a:r>
                        </a:p>
                      </a:txBody>
                      <a:tcPr/>
                    </a:tc>
                    <a:tc>
                      <a:txBody>
                        <a:bodyPr/>
                        <a:lstStyle/>
                        <a:p>
                          <a:pPr marL="0" lvl="0" indent="0">
                            <a:buNone/>
                          </a:pPr>
                          <a:r>
                            <a:t>16.5</a:t>
                          </a:r>
                        </a:p>
                      </a:txBody>
                      <a:tcPr/>
                    </a:tc>
                    <a:tc>
                      <a:txBody>
                        <a:bodyPr/>
                        <a:lstStyle/>
                        <a:p>
                          <a:pPr marL="0" lvl="0" indent="0">
                            <a:buNone/>
                          </a:pPr>
                          <a:r>
                            <a:rPr dirty="0"/>
                            <a:t>18.5</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Línuleg föll</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087414706"/>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𝑤</m:t>
                                </m:r>
                              </m:oMath>
                            </m:oMathPara>
                          </a14:m>
                          <a:endParaRPr/>
                        </a:p>
                      </a:txBody>
                      <a:tcPr/>
                    </a:tc>
                    <a:tc>
                      <a:txBody>
                        <a:bodyPr/>
                        <a:lstStyle/>
                        <a:p>
                          <a:pPr marL="0" lvl="0" indent="0">
                            <a:buNone/>
                          </a:pPr>
                          <a:r>
                            <a:t>–10</a:t>
                          </a:r>
                        </a:p>
                      </a:txBody>
                      <a:tcPr/>
                    </a:tc>
                    <a:tc>
                      <a:txBody>
                        <a:bodyPr/>
                        <a:lstStyle/>
                        <a:p>
                          <a:pPr marL="0" lvl="0" indent="0">
                            <a:buNone/>
                          </a:pPr>
                          <a:r>
                            <a:t>5.5</a:t>
                          </a:r>
                        </a:p>
                      </a:txBody>
                      <a:tcPr/>
                    </a:tc>
                    <a:tc>
                      <a:txBody>
                        <a:bodyPr/>
                        <a:lstStyle/>
                        <a:p>
                          <a:pPr marL="0" lvl="0" indent="0">
                            <a:buNone/>
                          </a:pPr>
                          <a:r>
                            <a:t>67.5</a:t>
                          </a:r>
                        </a:p>
                      </a:txBody>
                      <a:tcPr/>
                    </a:tc>
                    <a:tc>
                      <a:txBody>
                        <a:bodyPr/>
                        <a:lstStyle/>
                        <a:p>
                          <a:pPr marL="0" lvl="0" indent="0">
                            <a:buNone/>
                          </a:pPr>
                          <a:r>
                            <a:t>b</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𝑘</m:t>
                                </m:r>
                              </m:oMath>
                            </m:oMathPara>
                          </a14:m>
                          <a:endParaRPr/>
                        </a:p>
                      </a:txBody>
                      <a:tcPr/>
                    </a:tc>
                    <a:tc>
                      <a:txBody>
                        <a:bodyPr/>
                        <a:lstStyle/>
                        <a:p>
                          <a:pPr marL="0" lvl="0" indent="0">
                            <a:buNone/>
                          </a:pPr>
                          <a:r>
                            <a:t>30</a:t>
                          </a:r>
                        </a:p>
                      </a:txBody>
                      <a:tcPr/>
                    </a:tc>
                    <a:tc>
                      <a:txBody>
                        <a:bodyPr/>
                        <a:lstStyle/>
                        <a:p>
                          <a:pPr marL="0" lvl="0" indent="0">
                            <a:buNone/>
                          </a:pPr>
                          <a:r>
                            <a:t>–26</a:t>
                          </a:r>
                        </a:p>
                      </a:txBody>
                      <a:tcPr/>
                    </a:tc>
                    <a:tc>
                      <a:txBody>
                        <a:bodyPr/>
                        <a:lstStyle/>
                        <a:p>
                          <a:pPr marL="0" lvl="0" indent="0">
                            <a:buNone/>
                          </a:pPr>
                          <a:r>
                            <a:t>a</a:t>
                          </a:r>
                        </a:p>
                      </a:txBody>
                      <a:tcPr/>
                    </a:tc>
                    <a:tc>
                      <a:txBody>
                        <a:bodyPr/>
                        <a:lstStyle/>
                        <a:p>
                          <a:pPr marL="0" lvl="0" indent="0">
                            <a:buNone/>
                          </a:pPr>
                          <a:r>
                            <a:rPr dirty="0"/>
                            <a:t>–44</a:t>
                          </a:r>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087414706"/>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endParaRPr lang="en-US"/>
                        </a:p>
                      </a:txBody>
                      <a:tcPr>
                        <a:blipFill>
                          <a:blip r:embed="rId2"/>
                          <a:stretch>
                            <a:fillRect l="-581" t="-10345" r="-401163" b="-127586"/>
                          </a:stretch>
                        </a:blipFill>
                      </a:tcPr>
                    </a:tc>
                    <a:tc>
                      <a:txBody>
                        <a:bodyPr/>
                        <a:lstStyle/>
                        <a:p>
                          <a:pPr marL="0" lvl="0" indent="0">
                            <a:buNone/>
                          </a:pPr>
                          <a:r>
                            <a:t>–10</a:t>
                          </a:r>
                        </a:p>
                      </a:txBody>
                      <a:tcPr/>
                    </a:tc>
                    <a:tc>
                      <a:txBody>
                        <a:bodyPr/>
                        <a:lstStyle/>
                        <a:p>
                          <a:pPr marL="0" lvl="0" indent="0">
                            <a:buNone/>
                          </a:pPr>
                          <a:r>
                            <a:t>5.5</a:t>
                          </a:r>
                        </a:p>
                      </a:txBody>
                      <a:tcPr/>
                    </a:tc>
                    <a:tc>
                      <a:txBody>
                        <a:bodyPr/>
                        <a:lstStyle/>
                        <a:p>
                          <a:pPr marL="0" lvl="0" indent="0">
                            <a:buNone/>
                          </a:pPr>
                          <a:r>
                            <a:t>67.5</a:t>
                          </a:r>
                        </a:p>
                      </a:txBody>
                      <a:tcPr/>
                    </a:tc>
                    <a:tc>
                      <a:txBody>
                        <a:bodyPr/>
                        <a:lstStyle/>
                        <a:p>
                          <a:pPr marL="0" lvl="0" indent="0">
                            <a:buNone/>
                          </a:pPr>
                          <a:r>
                            <a:t>b</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581" t="-110345" r="-401163" b="-27586"/>
                          </a:stretch>
                        </a:blipFill>
                      </a:tcPr>
                    </a:tc>
                    <a:tc>
                      <a:txBody>
                        <a:bodyPr/>
                        <a:lstStyle/>
                        <a:p>
                          <a:pPr marL="0" lvl="0" indent="0">
                            <a:buNone/>
                          </a:pPr>
                          <a:r>
                            <a:t>30</a:t>
                          </a:r>
                        </a:p>
                      </a:txBody>
                      <a:tcPr/>
                    </a:tc>
                    <a:tc>
                      <a:txBody>
                        <a:bodyPr/>
                        <a:lstStyle/>
                        <a:p>
                          <a:pPr marL="0" lvl="0" indent="0">
                            <a:buNone/>
                          </a:pPr>
                          <a:r>
                            <a:t>–26</a:t>
                          </a:r>
                        </a:p>
                      </a:txBody>
                      <a:tcPr/>
                    </a:tc>
                    <a:tc>
                      <a:txBody>
                        <a:bodyPr/>
                        <a:lstStyle/>
                        <a:p>
                          <a:pPr marL="0" lvl="0" indent="0">
                            <a:buNone/>
                          </a:pPr>
                          <a:r>
                            <a:t>a</a:t>
                          </a:r>
                        </a:p>
                      </a:txBody>
                      <a:tcPr/>
                    </a:tc>
                    <a:tc>
                      <a:txBody>
                        <a:bodyPr/>
                        <a:lstStyle/>
                        <a:p>
                          <a:pPr marL="0" lvl="0" indent="0">
                            <a:buNone/>
                          </a:pPr>
                          <a:r>
                            <a:rPr dirty="0"/>
                            <a:t>–44</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4</a:t>
            </a:r>
            <a:r>
              <a:rPr lang="en-US" dirty="0">
                <a:solidFill>
                  <a:srgbClr val="548235"/>
                </a:solidFill>
              </a:rPr>
              <a:t> – Línuleg föll</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962769339"/>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𝑝</m:t>
                                </m:r>
                              </m:oMath>
                            </m:oMathPara>
                          </a14:m>
                          <a:endParaRPr/>
                        </a:p>
                      </a:txBody>
                      <a:tcPr/>
                    </a:tc>
                    <a:tc>
                      <a:txBody>
                        <a:bodyPr/>
                        <a:lstStyle/>
                        <a:p>
                          <a:pPr marL="0" lvl="0" indent="0">
                            <a:buNone/>
                          </a:pPr>
                          <a:r>
                            <a:t>0.5</a:t>
                          </a:r>
                        </a:p>
                      </a:txBody>
                      <a:tcPr/>
                    </a:tc>
                    <a:tc>
                      <a:txBody>
                        <a:bodyPr/>
                        <a:lstStyle/>
                        <a:p>
                          <a:pPr marL="0" lvl="0" indent="0">
                            <a:buNone/>
                          </a:pPr>
                          <a:r>
                            <a:t>0.8</a:t>
                          </a:r>
                        </a:p>
                      </a:txBody>
                      <a:tcPr/>
                    </a:tc>
                    <a:tc>
                      <a:txBody>
                        <a:bodyPr/>
                        <a:lstStyle/>
                        <a:p>
                          <a:pPr marL="0" lvl="0" indent="0">
                            <a:buNone/>
                          </a:pPr>
                          <a:r>
                            <a:t>12</a:t>
                          </a:r>
                        </a:p>
                      </a:txBody>
                      <a:tcPr/>
                    </a:tc>
                    <a:tc>
                      <a:txBody>
                        <a:bodyPr/>
                        <a:lstStyle/>
                        <a:p>
                          <a:pPr marL="0" lvl="0" indent="0">
                            <a:buNone/>
                          </a:pPr>
                          <a:r>
                            <a:t>b</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𝑞</m:t>
                                </m:r>
                              </m:oMath>
                            </m:oMathPara>
                          </a14:m>
                          <a:endParaRPr/>
                        </a:p>
                      </a:txBody>
                      <a:tcPr/>
                    </a:tc>
                    <a:tc>
                      <a:txBody>
                        <a:bodyPr/>
                        <a:lstStyle/>
                        <a:p>
                          <a:pPr marL="0" lvl="0" indent="0">
                            <a:buNone/>
                          </a:pPr>
                          <a:r>
                            <a:t>400</a:t>
                          </a:r>
                        </a:p>
                      </a:txBody>
                      <a:tcPr/>
                    </a:tc>
                    <a:tc>
                      <a:txBody>
                        <a:bodyPr/>
                        <a:lstStyle/>
                        <a:p>
                          <a:pPr marL="0" lvl="0" indent="0">
                            <a:buNone/>
                          </a:pPr>
                          <a:r>
                            <a:t>700</a:t>
                          </a:r>
                        </a:p>
                      </a:txBody>
                      <a:tcPr/>
                    </a:tc>
                    <a:tc>
                      <a:txBody>
                        <a:bodyPr/>
                        <a:lstStyle/>
                        <a:p>
                          <a:pPr marL="0" lvl="0" indent="0">
                            <a:buNone/>
                          </a:pPr>
                          <a:r>
                            <a:t>a</a:t>
                          </a:r>
                        </a:p>
                      </a:txBody>
                      <a:tcPr/>
                    </a:tc>
                    <a:tc>
                      <a:txBody>
                        <a:bodyPr/>
                        <a:lstStyle/>
                        <a:p>
                          <a:pPr marL="0" lvl="0" indent="0">
                            <a:buNone/>
                          </a:pPr>
                          <a:r>
                            <a:rPr dirty="0"/>
                            <a:t>1,000,000</a:t>
                          </a:r>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962769339"/>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endParaRPr lang="en-US"/>
                        </a:p>
                      </a:txBody>
                      <a:tcPr>
                        <a:blipFill>
                          <a:blip r:embed="rId2"/>
                          <a:stretch>
                            <a:fillRect l="-581" t="-10345" r="-401163" b="-127586"/>
                          </a:stretch>
                        </a:blipFill>
                      </a:tcPr>
                    </a:tc>
                    <a:tc>
                      <a:txBody>
                        <a:bodyPr/>
                        <a:lstStyle/>
                        <a:p>
                          <a:pPr marL="0" lvl="0" indent="0">
                            <a:buNone/>
                          </a:pPr>
                          <a:r>
                            <a:t>0.5</a:t>
                          </a:r>
                        </a:p>
                      </a:txBody>
                      <a:tcPr/>
                    </a:tc>
                    <a:tc>
                      <a:txBody>
                        <a:bodyPr/>
                        <a:lstStyle/>
                        <a:p>
                          <a:pPr marL="0" lvl="0" indent="0">
                            <a:buNone/>
                          </a:pPr>
                          <a:r>
                            <a:t>0.8</a:t>
                          </a:r>
                        </a:p>
                      </a:txBody>
                      <a:tcPr/>
                    </a:tc>
                    <a:tc>
                      <a:txBody>
                        <a:bodyPr/>
                        <a:lstStyle/>
                        <a:p>
                          <a:pPr marL="0" lvl="0" indent="0">
                            <a:buNone/>
                          </a:pPr>
                          <a:r>
                            <a:t>12</a:t>
                          </a:r>
                        </a:p>
                      </a:txBody>
                      <a:tcPr/>
                    </a:tc>
                    <a:tc>
                      <a:txBody>
                        <a:bodyPr/>
                        <a:lstStyle/>
                        <a:p>
                          <a:pPr marL="0" lvl="0" indent="0">
                            <a:buNone/>
                          </a:pPr>
                          <a:r>
                            <a:t>b</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581" t="-110345" r="-401163" b="-27586"/>
                          </a:stretch>
                        </a:blipFill>
                      </a:tcPr>
                    </a:tc>
                    <a:tc>
                      <a:txBody>
                        <a:bodyPr/>
                        <a:lstStyle/>
                        <a:p>
                          <a:pPr marL="0" lvl="0" indent="0">
                            <a:buNone/>
                          </a:pPr>
                          <a:r>
                            <a:t>400</a:t>
                          </a:r>
                        </a:p>
                      </a:txBody>
                      <a:tcPr/>
                    </a:tc>
                    <a:tc>
                      <a:txBody>
                        <a:bodyPr/>
                        <a:lstStyle/>
                        <a:p>
                          <a:pPr marL="0" lvl="0" indent="0">
                            <a:buNone/>
                          </a:pPr>
                          <a:r>
                            <a:t>700</a:t>
                          </a:r>
                        </a:p>
                      </a:txBody>
                      <a:tcPr/>
                    </a:tc>
                    <a:tc>
                      <a:txBody>
                        <a:bodyPr/>
                        <a:lstStyle/>
                        <a:p>
                          <a:pPr marL="0" lvl="0" indent="0">
                            <a:buNone/>
                          </a:pPr>
                          <a:r>
                            <a:t>a</a:t>
                          </a:r>
                        </a:p>
                      </a:txBody>
                      <a:tcPr/>
                    </a:tc>
                    <a:tc>
                      <a:txBody>
                        <a:bodyPr/>
                        <a:lstStyle/>
                        <a:p>
                          <a:pPr marL="0" lvl="0" indent="0">
                            <a:buNone/>
                          </a:pPr>
                          <a:r>
                            <a:rPr dirty="0"/>
                            <a:t>1,000,000</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2.2 Gröf línulegra falla (1 af 2)</a:t>
            </a:r>
          </a:p>
        </p:txBody>
      </p:sp>
      <p:sp>
        <p:nvSpPr>
          <p:cNvPr id="3" name="Content Placeholder 2"/>
          <p:cNvSpPr>
            <a:spLocks noGrp="1"/>
          </p:cNvSpPr>
          <p:nvPr>
            <p:ph idx="1"/>
          </p:nvPr>
        </p:nvSpPr>
        <p:spPr/>
        <p:txBody>
          <a:bodyPr/>
          <a:lstStyle/>
          <a:p>
            <a:pPr marL="0" lvl="0" indent="0">
              <a:buNone/>
            </a:pPr>
            <a:r>
              <a:rPr b="1"/>
              <a:t>Námsmarkmið</a:t>
            </a:r>
          </a:p>
          <a:p>
            <a:pPr lvl="0"/>
            <a:r>
              <a:rPr/>
              <a:t>Teiknaðu gröf línulegra falla.</a:t>
            </a:r>
          </a:p>
          <a:p>
            <a:pPr lvl="0"/>
            <a:r>
              <a:rPr/>
              <a:t>Finndu jöfnu línulegs falls út frá grafi línu.</a:t>
            </a:r>
          </a:p>
          <a:p>
            <a:pPr lvl="0"/>
            <a:r>
              <a:rPr/>
              <a:t>Ákvarðaðu út frá jöfnum tveggja lína hvort gröf þeirra séu samsíða eða hornrétt.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2.2 Gröf línulegra falla (2 af 2)</a:t>
            </a:r>
          </a:p>
        </p:txBody>
      </p:sp>
      <p:sp>
        <p:nvSpPr>
          <p:cNvPr id="3" name="Content Placeholder 2"/>
          <p:cNvSpPr>
            <a:spLocks noGrp="1"/>
          </p:cNvSpPr>
          <p:nvPr>
            <p:ph idx="1"/>
          </p:nvPr>
        </p:nvSpPr>
        <p:spPr/>
        <p:txBody>
          <a:bodyPr/>
          <a:lstStyle/>
          <a:p>
            <a:pPr marL="0" lvl="0" indent="0">
              <a:buNone/>
            </a:pPr>
            <a:r>
              <a:rPr b="1"/>
              <a:t>Námsmarkmið</a:t>
            </a:r>
          </a:p>
          <a:p>
            <a:pPr lvl="0"/>
            <a:r>
              <a:rPr/>
              <a:t>Finndu jöfnu línu sem er samsíða eða hornrétt á gefna línu.</a:t>
            </a:r>
          </a:p>
          <a:p>
            <a:pPr lvl="0"/>
            <a:r>
              <a:rPr/>
              <a:t>Leystu línulegt jöfnuhneppi.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Gröf línulegra falla </a:t>
            </a:r>
            <a:endParaRPr dirty="0"/>
          </a:p>
        </p:txBody>
      </p:sp>
      <p:pic>
        <p:nvPicPr>
          <p:cNvPr id="3" name="Picture 1" descr="A linear function f(x) is graphed, showing a downward-sloping line that passes through the points (0, 5), (3, 3), and (6, 1)."/>
          <p:cNvPicPr>
            <a:picLocks noGrp="1" noChangeAspect="1"/>
          </p:cNvPicPr>
          <p:nvPr/>
        </p:nvPicPr>
        <p:blipFill>
          <a:blip r:embed="rId3"/>
          <a:stretch>
            <a:fillRect/>
          </a:stretch>
        </p:blipFill>
        <p:spPr bwMode="auto">
          <a:xfrm>
            <a:off x="3403600" y="952500"/>
            <a:ext cx="537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línulega fallsins f(x)=−23x+5.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Gröf línulegra falla </a:t>
            </a:r>
            <a:endParaRPr dirty="0"/>
          </a:p>
        </p:txBody>
      </p:sp>
      <p:pic>
        <p:nvPicPr>
          <p:cNvPr id="3" name="Picture 1" descr="A graph on a coordinate plane shows a line labeled f. The y-axis ranges from 0 to 5 and the x-axis from -2 to 7. The line passes through the point (0,1), which is labeled as the y-intercept. A dashed red triangle illustrates the slope: moving from left to right, for every 'Run = 2' units horizontally, the line goes up 'Rise = 1' unit vertically. This pattern is shown from (0,1) to (2,2), from (2,2) to (4,3), and from (4,3) to (6,4). The line extends indefinitely in both directions as indicated by arrows."/>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í hnitakerfi sýnir línu merkta f. y-ásinn nær frá 0 til 5 og x-ásinn frá -2 til 7. Línan liggur í gegnum punktinn (0,1), sem er merktur sem y-skurðpunktur. Rauður strikaður þríhyrningur sýnir hallatöluna: þegar farið er frá vinstri til hægri hækkar línan um 'Rise = 1' einingu lóðrétt fyrir hverjar 'Run = 2' einingar lárétt. Þetta mynstur sést frá (0,1) til (2,2), frá (2,2) til (4,3) og frá (4,3) til (6,4). Örvar sýna að línan heldur endalaust áfram í báðar áttir.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Gröf línulegra falla </a:t>
            </a:r>
            <a:endParaRPr dirty="0"/>
          </a:p>
        </p:txBody>
      </p:sp>
      <p:pic>
        <p:nvPicPr>
          <p:cNvPr id="3" name="Picture 1" descr="A graph shows a linear function f on a coordinate plane, decreasing from left to right. The line passes through points (0, 5), (3, 3), and (6, 1). Red dashed arrows indicate the change in y for a given change in x between these points."/>
          <p:cNvPicPr>
            <a:picLocks noGrp="1" noChangeAspect="1"/>
          </p:cNvPicPr>
          <p:nvPr/>
        </p:nvPicPr>
        <p:blipFill>
          <a:blip r:embed="rId3"/>
          <a:stretch>
            <a:fillRect/>
          </a:stretch>
        </p:blipFill>
        <p:spPr bwMode="auto">
          <a:xfrm>
            <a:off x="3035300" y="952500"/>
            <a:ext cx="610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sýnir línulega fallið f í hnitakerfi og það er minnkandi frá vinstri til hægri. Línan liggur í gegnum punktana (0, 5), (3, 3) og (6, 1). Rauðar strikaðar örvar sýna breytinguna á y fyrir tiltekna breytingu á x milli punktanna.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Gröf línulegra falla </a:t>
            </a:r>
            <a:endParaRPr dirty="0"/>
          </a:p>
        </p:txBody>
      </p:sp>
      <p:pic>
        <p:nvPicPr>
          <p:cNvPr id="3" name="Picture 1" descr="A graph displays eight different linear functions plotted on a Cartesian coordinate system. All lines pass through the origin (0,0). The functions include f(x) = 3x (brown), f(x) = 2x (dark blue), f(x) = x (purple), f(x) = 1/2x (orange), f(x) = 1/3x (green), f(x) = -1/2x (light blue), f(x) = -x (dark purple), and f(x) = -2x (red). The x-axis and y-axis both range from -6 to 6, with grid lines indicating integer values. Each function is color-coded and its equation is listed in corresponding colors to the right of the graph."/>
          <p:cNvPicPr>
            <a:picLocks noGrp="1" noChangeAspect="1"/>
          </p:cNvPicPr>
          <p:nvPr/>
        </p:nvPicPr>
        <p:blipFill>
          <a:blip r:embed="rId3"/>
          <a:stretch>
            <a:fillRect/>
          </a:stretch>
        </p:blipFill>
        <p:spPr bwMode="auto">
          <a:xfrm>
            <a:off x="3175000" y="952500"/>
            <a:ext cx="585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Lóðréttar stækkanir, þjappanir og speglanir fallsins f(x)=x.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Gröf línulegra falla </a:t>
            </a:r>
            <a:endParaRPr dirty="0"/>
          </a:p>
        </p:txBody>
      </p:sp>
      <p:pic>
        <p:nvPicPr>
          <p:cNvPr id="3" name="Picture 1" descr="A Cartesian graph shows five parallel lines, each corresponding to a linear equation f(x) = x + c, with c values of 4, 2, 0, -2, and -4, highlighting vertical translations."/>
          <p:cNvPicPr>
            <a:picLocks noGrp="1" noChangeAspect="1"/>
          </p:cNvPicPr>
          <p:nvPr/>
        </p:nvPicPr>
        <p:blipFill>
          <a:blip r:embed="rId3"/>
          <a:stretch>
            <a:fillRect/>
          </a:stretch>
        </p:blipFill>
        <p:spPr bwMode="auto">
          <a:xfrm>
            <a:off x="3276600" y="952500"/>
            <a:ext cx="563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lóðréttar hliðranir fallsins f(x)=x.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Gröf línulegra falla </a:t>
            </a:r>
            <a:endParaRPr dirty="0"/>
          </a:p>
        </p:txBody>
      </p:sp>
      <p:pic>
        <p:nvPicPr>
          <p:cNvPr id="3" name="Picture 1" descr="A graph on a Cartesian coordinate system displays two linear functions, y = x (red line) and y = 1/2x (blue line). Both lines pass through the origin (0,0). The red line, representing y = x, has a slope of 1. The blue line, representing y = 1/2x, has a gentler slope of 1/2. Vertical red arrows from x=4 on the x-axis extend to the red line at y=4, while vertical blue arrows from x=5 on the x-axis extend to the blue line at y=2.5, illustrating corresponding y-values."/>
          <p:cNvPicPr>
            <a:picLocks noGrp="1" noChangeAspect="1"/>
          </p:cNvPicPr>
          <p:nvPr/>
        </p:nvPicPr>
        <p:blipFill>
          <a:blip r:embed="rId3"/>
          <a:stretch>
            <a:fillRect/>
          </a:stretch>
        </p:blipFill>
        <p:spPr bwMode="auto">
          <a:xfrm>
            <a:off x="3543300" y="952500"/>
            <a:ext cx="509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Fallið y = x, þjappað lóðrétt með stuðlinum ½.</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Gröf línulegra falla </a:t>
            </a:r>
            <a:endParaRPr dirty="0"/>
          </a:p>
        </p:txBody>
      </p:sp>
      <p:pic>
        <p:nvPicPr>
          <p:cNvPr id="3" name="Picture 1" descr="A graph shows two parallel lines: y = (1/2)x and y = (1/2)x - 3. A red arrow at x=3 illustrates the vertical distance of 3 units between the lines, indicating a downward vertical shift."/>
          <p:cNvPicPr>
            <a:picLocks noGrp="1" noChangeAspect="1"/>
          </p:cNvPicPr>
          <p:nvPr/>
        </p:nvPicPr>
        <p:blipFill>
          <a:blip r:embed="rId3"/>
          <a:stretch>
            <a:fillRect/>
          </a:stretch>
        </p:blipFill>
        <p:spPr bwMode="auto">
          <a:xfrm>
            <a:off x="3060700" y="952500"/>
            <a:ext cx="6083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Fallið y = ½x, hliðrað niður um 3 einingar.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Gröf línulegra falla </a:t>
            </a:r>
            <a:endParaRPr dirty="0"/>
          </a:p>
        </p:txBody>
      </p:sp>
      <p:pic>
        <p:nvPicPr>
          <p:cNvPr id="3" name="Picture 1" descr="A Cartesian coordinate system shows the graph of a line labeled f. The x-axis is labeled from -10 to 10, and the y-axis is labeled from -10 to 10. The line f passes through the point (0, 3) and has a positive slope, extending infinitely in both directions. The line passes through points such as (-2, -1), (0, 3), and (2, 7)."/>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Kartesískt hnitakerfi sýnir graf línu sem er merkt f. x-ásinn og y-ásinn eru merktir frá -10 til 10. Línan f liggur í gegnum punktinn (0, 3), hefur jákvæða hallatölu og heldur endalaust áfram í báðar áttir. Hún liggur meðal annars í gegnum punktana (-2, -1), (0, 3) og (2,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Gröf línulegra falla </a:t>
            </a:r>
            <a:endParaRPr dirty="0"/>
          </a:p>
        </p:txBody>
      </p:sp>
      <p:pic>
        <p:nvPicPr>
          <p:cNvPr id="3" name="Picture 1" descr="A coordinate plane with x and y axes ranging from -7 to 7 and -5 to 5 respectively. Four lines, labeled I (orange), II (light blue), III (teal), and IV (dark blue), are shown. Line I and Line IV intersect at (0, 3). Line III and Line IV intersect at (1.5, 0). Line II and Line III intersect at (4, 5). Lines I, II, and III have positive slopes, while Line IV has a negative slope."/>
          <p:cNvPicPr>
            <a:picLocks noGrp="1" noChangeAspect="1"/>
          </p:cNvPicPr>
          <p:nvPr/>
        </p:nvPicPr>
        <p:blipFill>
          <a:blip r:embed="rId3"/>
          <a:stretch>
            <a:fillRect/>
          </a:stretch>
        </p:blipFill>
        <p:spPr bwMode="auto">
          <a:xfrm>
            <a:off x="3098800" y="952500"/>
            <a:ext cx="600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Hnitakerfi þar sem x-ásinn nær frá -7 til 7 og y-ásinn frá -5 til 5. Sýndar eru fjórar línur, merktar I (appelsínugul), II (ljósblá), III (blágræn) og IV (dökkblá). Línur I og IV skerast í (0, 3). Línur III og IV skerast í (1.5, 0). Línur II og III skerast í (4, 5). Línur I, II og III hafa jákvæða hallatölu en lína IV hefur neikvæða hallatölu.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Gröf línulegra falla </a:t>
            </a:r>
            <a:endParaRPr dirty="0"/>
          </a:p>
        </p:txBody>
      </p:sp>
      <p:pic>
        <p:nvPicPr>
          <p:cNvPr id="3" name="Picture 1" descr="A graph displays four linear functions: h(x) = -2x + 3, j(x) = 0.5x + 3, f(x) = 2x + 3, and g(x) = 2x - 3, plotted on a coordinate plane. Three lines intersect at (0,3)."/>
          <p:cNvPicPr>
            <a:picLocks noGrp="1" noChangeAspect="1"/>
          </p:cNvPicPr>
          <p:nvPr/>
        </p:nvPicPr>
        <p:blipFill>
          <a:blip r:embed="rId3"/>
          <a:stretch>
            <a:fillRect/>
          </a:stretch>
        </p:blipFill>
        <p:spPr bwMode="auto">
          <a:xfrm>
            <a:off x="3048000" y="952500"/>
            <a:ext cx="609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í hnitakerfi sýnir fjögur línuleg föll: h(x) = -2x + 3, j(x) = 0.5x + 3, f(x) = 2x + 3 og g(x) = 2x - 3. Þrjár línanna skerast í (0,3).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Gröf línulegra falla </a:t>
            </a:r>
            <a:endParaRPr dirty="0"/>
          </a:p>
        </p:txBody>
      </p:sp>
      <p:pic>
        <p:nvPicPr>
          <p:cNvPr id="3" name="Picture 1" descr="Graph of y = 5."/>
          <p:cNvPicPr>
            <a:picLocks noGrp="1" noChangeAspect="1"/>
          </p:cNvPicPr>
          <p:nvPr/>
        </p:nvPicPr>
        <p:blipFill>
          <a:blip r:embed="rId3"/>
          <a:stretch>
            <a:fillRect/>
          </a:stretch>
        </p:blipFill>
        <p:spPr bwMode="auto">
          <a:xfrm>
            <a:off x="1841500" y="952500"/>
            <a:ext cx="849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jöfnunnar y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Gröf línulegra falla </a:t>
            </a:r>
            <a:endParaRPr dirty="0"/>
          </a:p>
        </p:txBody>
      </p:sp>
      <p:pic>
        <p:nvPicPr>
          <p:cNvPr id="3" name="Picture 1" descr="A Cartesian coordinate system shows a blue line passing through the points (0, -3) and (6, 0), with x and y axes ranging from -10 to 10."/>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línulega fallsins f(x) = ½x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Gröf línulegra falla </a:t>
            </a:r>
            <a:endParaRPr dirty="0"/>
          </a:p>
        </p:txBody>
      </p:sp>
      <p:pic>
        <p:nvPicPr>
          <p:cNvPr id="3" name="Picture 1" descr="The image displays a Cartesian coordinate system with an x-axis ranging from -5 to 5 and a y-axis ranging from -5 to 5. A horizontal blue line, labeled 'f', is plotted at y=2, extending infinitely in both positive and negative x-directions, indicated by arrows. Below the graph, a table presents five points that lie on the line: (-4, 2), (-2, 2), (0, 2), (2, 2), and (4, 2). This illustrates that the function f is a constant function where f(x) = 2 for all x."/>
          <p:cNvPicPr>
            <a:picLocks noGrp="1" noChangeAspect="1"/>
          </p:cNvPicPr>
          <p:nvPr/>
        </p:nvPicPr>
        <p:blipFill>
          <a:blip r:embed="rId3"/>
          <a:stretch>
            <a:fillRect/>
          </a:stretch>
        </p:blipFill>
        <p:spPr bwMode="auto">
          <a:xfrm>
            <a:off x="3695700" y="952500"/>
            <a:ext cx="480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Lárétt lína sem er graf fallsins f(x)=2.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Gröf línulegra falla </a:t>
            </a:r>
            <a:endParaRPr dirty="0"/>
          </a:p>
        </p:txBody>
      </p:sp>
      <p:pic>
        <p:nvPicPr>
          <p:cNvPr id="3" name="Picture 1" descr="A graph shows a vertical line at x=2 on a coordinate plane with x and y axes ranging from -5 to 5. Below the graph, a table displays five points: (2, -4), (2, -2), (2, 0), (2, 2), and (2, 4), all of which lie on the graphed line."/>
          <p:cNvPicPr>
            <a:picLocks noGrp="1" noChangeAspect="1"/>
          </p:cNvPicPr>
          <p:nvPr/>
        </p:nvPicPr>
        <p:blipFill>
          <a:blip r:embed="rId3"/>
          <a:stretch>
            <a:fillRect/>
          </a:stretch>
        </p:blipFill>
        <p:spPr bwMode="auto">
          <a:xfrm>
            <a:off x="3695700" y="952500"/>
            <a:ext cx="480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Lóðrétta línan x=2, sem er ekki graf falls.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Gröf línulegra falla </a:t>
            </a:r>
            <a:endParaRPr dirty="0"/>
          </a:p>
        </p:txBody>
      </p:sp>
      <p:pic>
        <p:nvPicPr>
          <p:cNvPr id="3" name="Picture 1" descr="Graph of x = 7."/>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jöfnunnar x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Gröf línulegra falla </a:t>
            </a:r>
            <a:endParaRPr dirty="0"/>
          </a:p>
        </p:txBody>
      </p:sp>
      <p:pic>
        <p:nvPicPr>
          <p:cNvPr id="3" name="Picture 1" descr="Graph of x = 7."/>
          <p:cNvPicPr>
            <a:picLocks noGrp="1" noChangeAspect="1"/>
          </p:cNvPicPr>
          <p:nvPr/>
        </p:nvPicPr>
        <p:blipFill>
          <a:blip r:embed="rId3"/>
          <a:stretch>
            <a:fillRect/>
          </a:stretch>
        </p:blipFill>
        <p:spPr bwMode="auto">
          <a:xfrm>
            <a:off x="3822700" y="952500"/>
            <a:ext cx="453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jöfnunnar x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Gröf línulegra falla </a:t>
            </a:r>
            <a:endParaRPr dirty="0"/>
          </a:p>
        </p:txBody>
      </p:sp>
      <p:pic>
        <p:nvPicPr>
          <p:cNvPr id="3" name="Picture 1" descr="Graph of two functions where the blue line is y = -2/3x + 1, and the baby blue line is y = -2/3x +7. Notice that they are parallel lines."/>
          <p:cNvPicPr>
            <a:picLocks noGrp="1" noChangeAspect="1"/>
          </p:cNvPicPr>
          <p:nvPr/>
        </p:nvPicPr>
        <p:blipFill>
          <a:blip r:embed="rId3"/>
          <a:stretch>
            <a:fillRect/>
          </a:stretch>
        </p:blipFill>
        <p:spPr bwMode="auto">
          <a:xfrm>
            <a:off x="3327400" y="952500"/>
            <a:ext cx="553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Samsíða línur.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Gröf línulegra falla </a:t>
            </a:r>
            <a:endParaRPr dirty="0"/>
          </a:p>
        </p:txBody>
      </p:sp>
      <p:pic>
        <p:nvPicPr>
          <p:cNvPr id="3" name="Picture 1" descr="Graph of two functions where the blue line is perpendicular to the orange line."/>
          <p:cNvPicPr>
            <a:picLocks noGrp="1" noChangeAspect="1"/>
          </p:cNvPicPr>
          <p:nvPr/>
        </p:nvPicPr>
        <p:blipFill>
          <a:blip r:embed="rId3"/>
          <a:stretch>
            <a:fillRect/>
          </a:stretch>
        </p:blipFill>
        <p:spPr bwMode="auto">
          <a:xfrm>
            <a:off x="3517900" y="952500"/>
            <a:ext cx="514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Hornréttar línur.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Gröf línulegra falla </a:t>
            </a:r>
            <a:endParaRPr dirty="0"/>
          </a:p>
        </p:txBody>
      </p:sp>
      <p:pic>
        <p:nvPicPr>
          <p:cNvPr id="3" name="Picture 1" descr="Graph of four functions where the blue line is h(x) = -2x + 2, the orange line is f(x) = 2x + 3, the green line is j(x) = 2x - 6, and the red line is g(x) = 1/2x - 4."/>
          <p:cNvPicPr>
            <a:picLocks noGrp="1" noChangeAspect="1"/>
          </p:cNvPicPr>
          <p:nvPr/>
        </p:nvPicPr>
        <p:blipFill>
          <a:blip r:embed="rId3"/>
          <a:stretch>
            <a:fillRect/>
          </a:stretch>
        </p:blipFill>
        <p:spPr bwMode="auto">
          <a:xfrm>
            <a:off x="2717800" y="952500"/>
            <a:ext cx="676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fjögurra falla þar sem bláa línan er h(x) = -2x + 2, appelsínugula línan er f(x) = 2x + 3, græna línan er j(x) = 2x - 6 og rauða línan er g(x) = 1/2x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Gröf línulegra falla </a:t>
            </a:r>
            <a:endParaRPr dirty="0"/>
          </a:p>
        </p:txBody>
      </p:sp>
      <p:pic>
        <p:nvPicPr>
          <p:cNvPr id="3" name="Picture 1" descr="Graph of two functions where the blue line is y = 3x + 6, and the orange line is y = 3x - 9."/>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tveggja falla þar sem bláa línan er y = 3x + 6 og appelsínugula línan er y = 3x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Gröf línulegra falla </a:t>
            </a:r>
            <a:endParaRPr dirty="0"/>
          </a:p>
        </p:txBody>
      </p:sp>
      <p:pic>
        <p:nvPicPr>
          <p:cNvPr id="3" name="Picture 1" descr="Graph of two functions where the blue line is g(x) = -1/3x + 1, and the orange line is f(x) = 3x + 6."/>
          <p:cNvPicPr>
            <a:picLocks noGrp="1" noChangeAspect="1"/>
          </p:cNvPicPr>
          <p:nvPr/>
        </p:nvPicPr>
        <p:blipFill>
          <a:blip r:embed="rId3"/>
          <a:stretch>
            <a:fillRect/>
          </a:stretch>
        </p:blipFill>
        <p:spPr bwMode="auto">
          <a:xfrm>
            <a:off x="3848100" y="952500"/>
            <a:ext cx="450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tveggja falla þar sem bláa línan er g(x) = -1/3x + 1 og appelsínugula línan er f(x) = 3x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22</a:t>
            </a:r>
            <a:r>
              <a:rPr lang="en-US" dirty="0">
                <a:solidFill>
                  <a:srgbClr val="548235"/>
                </a:solidFill>
              </a:rPr>
              <a:t> – Gröf línulegra falla </a:t>
            </a:r>
            <a:endParaRPr dirty="0"/>
          </a:p>
        </p:txBody>
      </p:sp>
      <p:pic>
        <p:nvPicPr>
          <p:cNvPr id="3" name="Picture 1" descr="Graph of two functions h(t) = 3t - 4 and j(t) = t +5 and their intersection at (9/4, 11/4)."/>
          <p:cNvPicPr>
            <a:picLocks noGrp="1" noChangeAspect="1"/>
          </p:cNvPicPr>
          <p:nvPr/>
        </p:nvPicPr>
        <p:blipFill>
          <a:blip r:embed="rId3"/>
          <a:stretch>
            <a:fillRect/>
          </a:stretch>
        </p:blipFill>
        <p:spPr bwMode="auto">
          <a:xfrm>
            <a:off x="3517900" y="952500"/>
            <a:ext cx="514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fallanna h(t) = 3t - 4 og j(t) = t +5, sem skerast í punktinum (9/4, 11/4).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23</a:t>
            </a:r>
            <a:r>
              <a:rPr lang="en-US" dirty="0">
                <a:solidFill>
                  <a:srgbClr val="548235"/>
                </a:solidFill>
              </a:rPr>
              <a:t> – Gröf línulegra falla </a:t>
            </a:r>
            <a:endParaRPr dirty="0"/>
          </a:p>
        </p:txBody>
      </p:sp>
      <p:pic>
        <p:nvPicPr>
          <p:cNvPr id="3" name="Picture 1" descr="Graph of the two functions, C(x) and R(x) where it shows that below (12500, 1750000) the company loses money and above that point the company makes a profit."/>
          <p:cNvPicPr>
            <a:picLocks noGrp="1" noChangeAspect="1"/>
          </p:cNvPicPr>
          <p:nvPr/>
        </p:nvPicPr>
        <p:blipFill>
          <a:blip r:embed="rId3"/>
          <a:stretch>
            <a:fillRect/>
          </a:stretch>
        </p:blipFill>
        <p:spPr bwMode="auto">
          <a:xfrm>
            <a:off x="3644900" y="952500"/>
            <a:ext cx="490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fallanna C(x) og R(x) sýnir að fyrirtækið rekur sig með tapi neðan við punktinn (12500, 1750000) en skilar hagnaði ofan við hann.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24</a:t>
            </a:r>
            <a:r>
              <a:rPr lang="en-US" dirty="0">
                <a:solidFill>
                  <a:srgbClr val="548235"/>
                </a:solidFill>
              </a:rPr>
              <a:t> – Gröf línulegra falla </a:t>
            </a:r>
            <a:endParaRPr dirty="0"/>
          </a:p>
        </p:txBody>
      </p:sp>
      <p:pic>
        <p:nvPicPr>
          <p:cNvPr id="3" name="Picture 1" descr="A coordinate plane displays six distinct lines, labeled A, B, C, D, E, and F, intersecting at various points. Line C is horizontal, passing through the origin. Lines A and B have positive slopes, with A appearing steeper than B. Lines D, E, and F have negative slopes, with F appearing the steepest. Lines A, B, C, and F all pass through the origin."/>
          <p:cNvPicPr>
            <a:picLocks noGrp="1" noChangeAspect="1"/>
          </p:cNvPicPr>
          <p:nvPr/>
        </p:nvPicPr>
        <p:blipFill>
          <a:blip r:embed="rId3"/>
          <a:stretch>
            <a:fillRect/>
          </a:stretch>
        </p:blipFill>
        <p:spPr bwMode="auto">
          <a:xfrm>
            <a:off x="3733800" y="952500"/>
            <a:ext cx="472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Í hnitakerfi sjást sex ólíkar línur, merktar A, B, C, D, E og F, sem skerast á ýmsum stöðum. Lína C er lárétt og liggur um upphafspunktinn. Línur A og B hafa jákvæða halla og A virðist brattari en B. Línur D, E og F hafa neikvæða halla og F virðist bröttust. Línur A, B, C og F liggja allar um upphafspunktinn.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2.3 Líkanagerð með línulegum föllum</a:t>
            </a:r>
          </a:p>
        </p:txBody>
      </p:sp>
      <p:sp>
        <p:nvSpPr>
          <p:cNvPr id="3" name="Content Placeholder 2"/>
          <p:cNvSpPr>
            <a:spLocks noGrp="1"/>
          </p:cNvSpPr>
          <p:nvPr>
            <p:ph idx="1"/>
          </p:nvPr>
        </p:nvSpPr>
        <p:spPr/>
        <p:txBody>
          <a:bodyPr/>
          <a:lstStyle/>
          <a:p>
            <a:pPr marL="0" lvl="0" indent="0">
              <a:buNone/>
            </a:pPr>
            <a:r>
              <a:rPr b="1"/>
              <a:t>Námsmarkmið</a:t>
            </a:r>
          </a:p>
          <a:p>
            <a:pPr lvl="0"/>
            <a:r>
              <a:rPr/>
              <a:t>Þekkja skrefin við gerð líkana og lausn verkefna.</a:t>
            </a:r>
          </a:p>
          <a:p>
            <a:pPr lvl="0"/>
            <a:r>
              <a:rPr/>
              <a:t>Setja fram línuleg líkön út frá lýsingum í orðum.</a:t>
            </a:r>
          </a:p>
          <a:p>
            <a:pPr lvl="0"/>
            <a:r>
              <a:rPr/>
              <a:t>Setja fram kerfi línulegra líkana.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Líkanagerð með línulegum föllum</a:t>
            </a:r>
            <a:endParaRPr dirty="0"/>
          </a:p>
        </p:txBody>
      </p:sp>
      <p:pic>
        <p:nvPicPr>
          <p:cNvPr id="3" name="Picture 1" descr="A panoramic view of Seattle, featuring the iconic Space Needle rising prominently in the foreground, with the sparkling waters of Puget Sound and the majestic, snow-capped Olympic Mountains stretching across the horizon under a clear blue sky."/>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EEK Photography/Flickr)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Líkanagerð með línulegum föllum</a:t>
            </a:r>
            <a:endParaRPr dirty="0"/>
          </a:p>
        </p:txBody>
      </p:sp>
      <p:pic>
        <p:nvPicPr>
          <p:cNvPr id="3" name="Picture 1" descr="Anna walks east at 4 mph, and Emanuel walks south at 3 mph. The diagram illustrates their perpendicular paths and the diagonal distance between them, forming a right triangle."/>
          <p:cNvPicPr>
            <a:picLocks noGrp="1" noChangeAspect="1"/>
          </p:cNvPicPr>
          <p:nvPr/>
        </p:nvPicPr>
        <p:blipFill>
          <a:blip r:embed="rId3"/>
          <a:stretch>
            <a:fillRect/>
          </a:stretch>
        </p:blipFill>
        <p:spPr bwMode="auto">
          <a:xfrm>
            <a:off x="2387600" y="952500"/>
            <a:ext cx="742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Anna gengur í austur á 4 mílna hraða á klukkustund og Emanuel gengur í suður á 3 mílna hraða á klukkustund. Myndin sýnir hornréttar leiðir þeirra og beina fjarlægð á milli þeirra, sem mynda rétthyrndan þríhyrning.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Líkanagerð með línulegum föllum</a:t>
            </a:r>
            <a:endParaRPr dirty="0"/>
          </a:p>
        </p:txBody>
      </p:sp>
      <p:pic>
        <p:nvPicPr>
          <p:cNvPr id="3" name="Picture 1" descr="Diagram showing a man looking at a woman, with horizontal distance &quot;A&quot;, vertical distance &quot;E&quot;, and direct line of sight &quot;D&quot; forming a right triangle."/>
          <p:cNvPicPr>
            <a:picLocks noGrp="1" noChangeAspect="1"/>
          </p:cNvPicPr>
          <p:nvPr/>
        </p:nvPicPr>
        <p:blipFill>
          <a:blip r:embed="rId3"/>
          <a:stretch>
            <a:fillRect/>
          </a:stretch>
        </p:blipFill>
        <p:spPr bwMode="auto">
          <a:xfrm>
            <a:off x="2374900" y="952500"/>
            <a:ext cx="744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sem sýnir mann horfa á konu; lárétta fjarlægðin "A", lóðrétta fjarlægðin "E" og beina sjónlínan "D" mynda rétthyrndan þríhyrning.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Líkanagerð með línulegum föllum</a:t>
            </a:r>
            <a:endParaRPr dirty="0"/>
          </a:p>
        </p:txBody>
      </p:sp>
      <p:pic>
        <p:nvPicPr>
          <p:cNvPr id="3" name="Picture 1" descr="A diagram depicting a coordinate plane with the origin (0,0) labeled as Westborough. Eastborough is located at (20,0) on the x-axis, 20 miles from Westborough. Agritown is located at (30,10). A blue line segment connects Westborough to Agritown. Another blue line segment extends perpendicularly from Eastborough to the line segment connecting Westborough and Agritown, indicated by a right angle symbol."/>
          <p:cNvPicPr>
            <a:picLocks noGrp="1" noChangeAspect="1"/>
          </p:cNvPicPr>
          <p:nvPr/>
        </p:nvPicPr>
        <p:blipFill>
          <a:blip r:embed="rId3"/>
          <a:stretch>
            <a:fillRect/>
          </a:stretch>
        </p:blipFill>
        <p:spPr bwMode="auto">
          <a:xfrm>
            <a:off x="609600" y="1663700"/>
            <a:ext cx="10972800" cy="3251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hnitakerfi þar sem upphafspunkturinn (0,0) er merktur Westborough. Eastborough er í punktinum (20,0) á x-ásnum, 20 mílur frá Westborough. Agritown er í punktinum (30,10). Blátt línustrik tengir Westborough og Agritown. Annað blátt línustrik liggur hornrétt frá Eastborough að línustrikinu milli Westborough og Agritown, eins og rétt horn á myndinni sýnir.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Líkanagerð með línulegum föllum</a:t>
            </a:r>
            <a:endParaRPr dirty="0"/>
          </a:p>
        </p:txBody>
      </p:sp>
      <p:pic>
        <p:nvPicPr>
          <p:cNvPr id="3" name="Picture 1" descr="Graphs illustrating the three possible outcomes for a system of two linear equations: (a) intersecting lines (one solution), (b) coincident lines (infinitely many solutions), and (c) parallel lines (no solutions)."/>
          <p:cNvPicPr>
            <a:picLocks noGrp="1" noChangeAspect="1"/>
          </p:cNvPicPr>
          <p:nvPr/>
        </p:nvPicPr>
        <p:blipFill>
          <a:blip r:embed="rId3"/>
          <a:stretch>
            <a:fillRect/>
          </a:stretch>
        </p:blipFill>
        <p:spPr bwMode="auto">
          <a:xfrm>
            <a:off x="609600" y="1219200"/>
            <a:ext cx="10972800" cy="4114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sem sýna þrjár mögulegar niðurstöður fyrir kerfi tveggja línulegra jafna: (a) línur sem skerast (ein lausn), (b) línur sem falla saman (óendanlega margar lausnir) og (c) samsíða línur (engin lausn).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Líkanagerð með línulegum föllum</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48477742"/>
                  </p:ext>
                </p:extLst>
              </p:nvPr>
            </p:nvGraphicFramePr>
            <p:xfrm>
              <a:off x="609600" y="952500"/>
              <a:ext cx="10972800" cy="1737360"/>
            </p:xfrm>
            <a:graphic>
              <a:graphicData uri="http://schemas.openxmlformats.org/drawingml/2006/table">
                <a:tbl>
                  <a:tblPr firstCol="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Inntak</a:t>
                          </a:r>
                        </a:p>
                      </a:txBody>
                      <a:tcPr/>
                    </a:tc>
                    <a:tc>
                      <a:txBody>
                        <a:bodyPr/>
                        <a:lstStyle/>
                        <a:p>
                          <a:pPr marL="0" lvl="0" indent="0">
                            <a:buNone/>
                          </a:pPr>
                          <a14:m>
                            <m:oMath xmlns:m="http://schemas.openxmlformats.org/officeDocument/2006/math">
                              <m:r>
                                <a:rPr>
                                  <a:latin typeface="Cambria Math" panose="02040503050406030204" pitchFamily="18" charset="0"/>
                                </a:rPr>
                                <m:t>𝑑</m:t>
                              </m:r>
                              <m:r>
                                <a:rPr>
                                  <a:latin typeface="Cambria Math" panose="02040503050406030204" pitchFamily="18" charset="0"/>
                                </a:rPr>
                                <m:t>,</m:t>
                              </m:r>
                            </m:oMath>
                          </a14:m>
                          <a:r>
                            <a:t> ekin vegalengd í mílum</a:t>
                          </a:r>
                        </a:p>
                      </a:txBody>
                      <a:tcPr/>
                    </a:tc>
                    <a:extLst>
                      <a:ext uri="{0D108BD9-81ED-4DB2-BD59-A6C34878D82A}">
                        <a16:rowId xmlns:a16="http://schemas.microsoft.com/office/drawing/2014/main" val="10000"/>
                      </a:ext>
                    </a:extLst>
                  </a:tr>
                  <a:tr h="0">
                    <a:tc>
                      <a:txBody>
                        <a:bodyPr/>
                        <a:lstStyle/>
                        <a:p>
                          <a:pPr marL="0" lvl="0" indent="0">
                            <a:buNone/>
                          </a:pPr>
                          <a:r>
                            <a:t>Úttök</a:t>
                          </a:r>
                        </a:p>
                      </a:txBody>
                      <a:tcPr/>
                    </a:tc>
                    <a:tc>
                      <a:txBody>
                        <a:bodyPr/>
                        <a:lstStyle/>
                        <a:p>
                          <a:pPr marL="0" lvl="0" indent="0">
                            <a:buNone/>
                          </a:pPr>
                          <a14:m>
                            <m:oMath xmlns:m="http://schemas.openxmlformats.org/officeDocument/2006/math">
                              <m:r>
                                <a:rPr>
                                  <a:latin typeface="Cambria Math" panose="02040503050406030204" pitchFamily="18" charset="0"/>
                                </a:rPr>
                                <m:t>𝐾</m:t>
                              </m:r>
                              <m:d>
                                <m:dPr>
                                  <m:ctrlPr>
                                    <a:rPr i="1">
                                      <a:latin typeface="Cambria Math" panose="02040503050406030204" pitchFamily="18" charset="0"/>
                                    </a:rPr>
                                  </m:ctrlPr>
                                </m:dPr>
                                <m:e>
                                  <m:r>
                                    <a:rPr>
                                      <a:latin typeface="Cambria Math" panose="02040503050406030204" pitchFamily="18" charset="0"/>
                                    </a:rPr>
                                    <m:t>𝑑</m:t>
                                  </m:r>
                                </m:e>
                              </m:d>
                              <m:r>
                                <a:rPr>
                                  <a:latin typeface="Cambria Math" panose="02040503050406030204" pitchFamily="18" charset="0"/>
                                </a:rPr>
                                <m:t>:</m:t>
                              </m:r>
                            </m:oMath>
                          </a14:m>
                          <a:r>
                            <a:t> leigukostnaður hjá Keep on Trucking, í dollurum</a:t>
                          </a:r>
                          <a:br/>
                          <a:r>
                            <a:t> </a:t>
                          </a:r>
                          <a14:m>
                            <m:oMath xmlns:m="http://schemas.openxmlformats.org/officeDocument/2006/math">
                              <m:r>
                                <a:rPr>
                                  <a:latin typeface="Cambria Math" panose="02040503050406030204" pitchFamily="18" charset="0"/>
                                </a:rPr>
                                <m:t>𝑀</m:t>
                              </m:r>
                              <m:d>
                                <m:dPr>
                                  <m:ctrlPr>
                                    <a:rPr i="1">
                                      <a:latin typeface="Cambria Math" panose="02040503050406030204" pitchFamily="18" charset="0"/>
                                    </a:rPr>
                                  </m:ctrlPr>
                                </m:dPr>
                                <m:e>
                                  <m:r>
                                    <a:rPr>
                                      <a:latin typeface="Cambria Math" panose="02040503050406030204" pitchFamily="18" charset="0"/>
                                    </a:rPr>
                                    <m:t>𝑑</m:t>
                                  </m:r>
                                </m:e>
                              </m:d>
                            </m:oMath>
                          </a14:m>
                          <a:r>
                            <a:t> leigukostnaður hjá Move It Your Way, í dollurum</a:t>
                          </a:r>
                        </a:p>
                      </a:txBody>
                      <a:tcPr/>
                    </a:tc>
                    <a:extLst>
                      <a:ext uri="{0D108BD9-81ED-4DB2-BD59-A6C34878D82A}">
                        <a16:rowId xmlns:a16="http://schemas.microsoft.com/office/drawing/2014/main" val="10001"/>
                      </a:ext>
                    </a:extLst>
                  </a:tr>
                  <a:tr h="0">
                    <a:tc>
                      <a:txBody>
                        <a:bodyPr/>
                        <a:lstStyle/>
                        <a:p>
                          <a:pPr marL="0" lvl="0" indent="0">
                            <a:buNone/>
                          </a:pPr>
                          <a:r>
                            <a:t>Upphafsgildi</a:t>
                          </a:r>
                        </a:p>
                      </a:txBody>
                      <a:tcPr/>
                    </a:tc>
                    <a:tc>
                      <a:txBody>
                        <a:bodyPr/>
                        <a:lstStyle/>
                        <a:p>
                          <a:pPr marL="0" lvl="0" indent="0">
                            <a:buNone/>
                          </a:pPr>
                          <a:r>
                            <a:t>Grunngjald: </a:t>
                          </a:r>
                          <a14:m>
                            <m:oMath xmlns:m="http://schemas.openxmlformats.org/officeDocument/2006/math">
                              <m:r>
                                <a:rPr>
                                  <a:latin typeface="Cambria Math" panose="02040503050406030204" pitchFamily="18" charset="0"/>
                                </a:rPr>
                                <m:t>𝐾</m:t>
                              </m:r>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m:t>
                              </m:r>
                              <m:r>
                                <m:rPr>
                                  <m:nor/>
                                </m:rPr>
                                <a:rPr/>
                                <m:t>2</m:t>
                              </m:r>
                              <m:r>
                                <a:rPr>
                                  <a:latin typeface="Cambria Math" panose="02040503050406030204" pitchFamily="18" charset="0"/>
                                </a:rPr>
                                <m:t>0</m:t>
                              </m:r>
                            </m:oMath>
                          </a14:m>
                          <a:r>
                            <a:t> og </a:t>
                          </a:r>
                          <a14:m>
                            <m:oMath xmlns:m="http://schemas.openxmlformats.org/officeDocument/2006/math">
                              <m:r>
                                <a:rPr>
                                  <a:latin typeface="Cambria Math" panose="02040503050406030204" pitchFamily="18" charset="0"/>
                                </a:rPr>
                                <m:t>𝑀</m:t>
                              </m:r>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m:t>
                              </m:r>
                              <m:r>
                                <m:rPr>
                                  <m:nor/>
                                </m:rPr>
                                <a:rPr/>
                                <m:t>16</m:t>
                              </m:r>
                            </m:oMath>
                          </a14:m>
                          <a:endParaRPr/>
                        </a:p>
                      </a:txBody>
                      <a:tcPr/>
                    </a:tc>
                    <a:extLst>
                      <a:ext uri="{0D108BD9-81ED-4DB2-BD59-A6C34878D82A}">
                        <a16:rowId xmlns:a16="http://schemas.microsoft.com/office/drawing/2014/main" val="10002"/>
                      </a:ext>
                    </a:extLst>
                  </a:tr>
                  <a:tr h="0">
                    <a:tc>
                      <a:txBody>
                        <a:bodyPr/>
                        <a:lstStyle/>
                        <a:p>
                          <a:pPr marL="0" lvl="0" indent="0">
                            <a:buNone/>
                          </a:pPr>
                          <a:r>
                            <a:t>Breytingarhraði</a:t>
                          </a:r>
                        </a:p>
                      </a:txBody>
                      <a:tcPr/>
                    </a:tc>
                    <a:tc>
                      <a:txBody>
                        <a:bodyPr/>
                        <a:lstStyle/>
                        <a:p>
                          <a:pPr marL="0" lvl="0" indent="0">
                            <a:buNone/>
                          </a:pPr>
                          <a14:m>
                            <m:oMath xmlns:m="http://schemas.openxmlformats.org/officeDocument/2006/math">
                              <m:r>
                                <a:rPr>
                                  <a:latin typeface="Cambria Math" panose="02040503050406030204" pitchFamily="18" charset="0"/>
                                </a:rPr>
                                <m:t>𝐾</m:t>
                              </m:r>
                              <m:d>
                                <m:dPr>
                                  <m:ctrlPr>
                                    <a:rPr i="1">
                                      <a:latin typeface="Cambria Math" panose="02040503050406030204" pitchFamily="18" charset="0"/>
                                    </a:rPr>
                                  </m:ctrlPr>
                                </m:dPr>
                                <m:e>
                                  <m:r>
                                    <a:rPr>
                                      <a:latin typeface="Cambria Math" panose="02040503050406030204" pitchFamily="18" charset="0"/>
                                    </a:rPr>
                                    <m:t>𝑑</m:t>
                                  </m:r>
                                </m:e>
                              </m:d>
                              <m:r>
                                <a:rPr>
                                  <a:latin typeface="Cambria Math" panose="02040503050406030204" pitchFamily="18" charset="0"/>
                                </a:rPr>
                                <m:t>=</m:t>
                              </m:r>
                              <m:r>
                                <m:rPr>
                                  <m:nor/>
                                </m:rPr>
                                <a:rPr/>
                                <m:t>$</m:t>
                              </m:r>
                              <m:r>
                                <a:rPr>
                                  <a:latin typeface="Cambria Math" panose="02040503050406030204" pitchFamily="18" charset="0"/>
                                </a:rPr>
                                <m:t>0.</m:t>
                              </m:r>
                              <m:r>
                                <m:rPr>
                                  <m:nor/>
                                </m:rPr>
                                <a:rPr/>
                                <m:t>59</m:t>
                              </m:r>
                            </m:oMath>
                          </a14:m>
                          <a:r>
                            <a:rPr dirty="0"/>
                            <a:t> á mílu og </a:t>
                          </a:r>
                          <a14:m>
                            <m:oMath xmlns:m="http://schemas.openxmlformats.org/officeDocument/2006/math">
                              <m:r>
                                <a:rPr>
                                  <a:latin typeface="Cambria Math" panose="02040503050406030204" pitchFamily="18" charset="0"/>
                                </a:rPr>
                                <m:t>𝑃</m:t>
                              </m:r>
                              <m:d>
                                <m:dPr>
                                  <m:ctrlPr>
                                    <a:rPr i="1">
                                      <a:latin typeface="Cambria Math" panose="02040503050406030204" pitchFamily="18" charset="0"/>
                                    </a:rPr>
                                  </m:ctrlPr>
                                </m:dPr>
                                <m:e>
                                  <m:r>
                                    <a:rPr>
                                      <a:latin typeface="Cambria Math" panose="02040503050406030204" pitchFamily="18" charset="0"/>
                                    </a:rPr>
                                    <m:t>𝑑</m:t>
                                  </m:r>
                                </m:e>
                              </m:d>
                              <m:r>
                                <a:rPr>
                                  <a:latin typeface="Cambria Math" panose="02040503050406030204" pitchFamily="18" charset="0"/>
                                </a:rPr>
                                <m:t>=</m:t>
                              </m:r>
                              <m:r>
                                <m:rPr>
                                  <m:nor/>
                                </m:rPr>
                                <a:rPr/>
                                <m:t>$</m:t>
                              </m:r>
                              <m:r>
                                <a:rPr>
                                  <a:latin typeface="Cambria Math" panose="02040503050406030204" pitchFamily="18" charset="0"/>
                                </a:rPr>
                                <m:t>0.</m:t>
                              </m:r>
                              <m:r>
                                <m:rPr>
                                  <m:nor/>
                                </m:rPr>
                                <a:rPr/>
                                <m:t>63</m:t>
                              </m:r>
                            </m:oMath>
                          </a14:m>
                          <a:r>
                            <a:rPr dirty="0"/>
                            <a:t> á mílu</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48477742"/>
                  </p:ext>
                </p:extLst>
              </p:nvPr>
            </p:nvGraphicFramePr>
            <p:xfrm>
              <a:off x="609600" y="952500"/>
              <a:ext cx="10972800" cy="1737360"/>
            </p:xfrm>
            <a:graphic>
              <a:graphicData uri="http://schemas.openxmlformats.org/drawingml/2006/table">
                <a:tbl>
                  <a:tblPr firstCol="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Inntak</a:t>
                          </a:r>
                        </a:p>
                      </a:txBody>
                      <a:tcPr/>
                    </a:tc>
                    <a:tc>
                      <a:txBody>
                        <a:bodyPr/>
                        <a:lstStyle/>
                        <a:p>
                          <a:endParaRPr lang="en-US"/>
                        </a:p>
                      </a:txBody>
                      <a:tcPr>
                        <a:blipFill>
                          <a:blip r:embed="rId2"/>
                          <a:stretch>
                            <a:fillRect l="-100231" t="-10345" r="-463" b="-400000"/>
                          </a:stretch>
                        </a:blipFill>
                      </a:tcPr>
                    </a:tc>
                    <a:extLst>
                      <a:ext uri="{0D108BD9-81ED-4DB2-BD59-A6C34878D82A}">
                        <a16:rowId xmlns:a16="http://schemas.microsoft.com/office/drawing/2014/main" val="10000"/>
                      </a:ext>
                    </a:extLst>
                  </a:tr>
                  <a:tr h="640080">
                    <a:tc>
                      <a:txBody>
                        <a:bodyPr/>
                        <a:lstStyle/>
                        <a:p>
                          <a:pPr marL="0" lvl="0" indent="0">
                            <a:buNone/>
                          </a:pPr>
                          <a:r>
                            <a:t>Úttök</a:t>
                          </a:r>
                        </a:p>
                      </a:txBody>
                      <a:tcPr/>
                    </a:tc>
                    <a:tc>
                      <a:txBody>
                        <a:bodyPr/>
                        <a:lstStyle/>
                        <a:p>
                          <a:endParaRPr lang="en-US"/>
                        </a:p>
                      </a:txBody>
                      <a:tcPr>
                        <a:blipFill>
                          <a:blip r:embed="rId2"/>
                          <a:stretch>
                            <a:fillRect l="-100231" t="-64000" r="-463" b="-132000"/>
                          </a:stretch>
                        </a:blipFill>
                      </a:tcPr>
                    </a:tc>
                    <a:extLst>
                      <a:ext uri="{0D108BD9-81ED-4DB2-BD59-A6C34878D82A}">
                        <a16:rowId xmlns:a16="http://schemas.microsoft.com/office/drawing/2014/main" val="10001"/>
                      </a:ext>
                    </a:extLst>
                  </a:tr>
                  <a:tr h="365760">
                    <a:tc>
                      <a:txBody>
                        <a:bodyPr/>
                        <a:lstStyle/>
                        <a:p>
                          <a:pPr marL="0" lvl="0" indent="0">
                            <a:buNone/>
                          </a:pPr>
                          <a:r>
                            <a:t>Upphafsgildi</a:t>
                          </a:r>
                        </a:p>
                      </a:txBody>
                      <a:tcPr/>
                    </a:tc>
                    <a:tc>
                      <a:txBody>
                        <a:bodyPr/>
                        <a:lstStyle/>
                        <a:p>
                          <a:endParaRPr lang="en-US"/>
                        </a:p>
                      </a:txBody>
                      <a:tcPr>
                        <a:blipFill>
                          <a:blip r:embed="rId2"/>
                          <a:stretch>
                            <a:fillRect l="-100231" t="-282759" r="-463" b="-127586"/>
                          </a:stretch>
                        </a:blipFill>
                      </a:tcPr>
                    </a:tc>
                    <a:extLst>
                      <a:ext uri="{0D108BD9-81ED-4DB2-BD59-A6C34878D82A}">
                        <a16:rowId xmlns:a16="http://schemas.microsoft.com/office/drawing/2014/main" val="10002"/>
                      </a:ext>
                    </a:extLst>
                  </a:tr>
                  <a:tr h="365760">
                    <a:tc>
                      <a:txBody>
                        <a:bodyPr/>
                        <a:lstStyle/>
                        <a:p>
                          <a:pPr marL="0" lvl="0" indent="0">
                            <a:buNone/>
                          </a:pPr>
                          <a:r>
                            <a:t>Breytingarhraði</a:t>
                          </a:r>
                        </a:p>
                      </a:txBody>
                      <a:tcPr/>
                    </a:tc>
                    <a:tc>
                      <a:txBody>
                        <a:bodyPr/>
                        <a:lstStyle/>
                        <a:p>
                          <a:endParaRPr lang="en-US"/>
                        </a:p>
                      </a:txBody>
                      <a:tcPr>
                        <a:blipFill>
                          <a:blip r:embed="rId2"/>
                          <a:stretch>
                            <a:fillRect l="-100231" t="-382759" r="-463" b="-27586"/>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Líkanagerð með línulegum föllum</a:t>
            </a:r>
            <a:endParaRPr dirty="0"/>
          </a:p>
        </p:txBody>
      </p:sp>
      <p:pic>
        <p:nvPicPr>
          <p:cNvPr id="3" name="Picture 1" descr="A two-dimensional graph displays two linear functions. The x-axis is labeled 'd' and ranges from 0 to 160, with major tick marks every 10 units. The y-axis is labeled with a dollar sign and ranges from 0 to 120, with major tick marks every 10 units. The orange line represents the function K(d) = 0.59d + 20. The blue line represents the function M(d) = 0.63d + 16. The two lines intersect at the point (100, 80), which is explicitly marked on the graph."/>
          <p:cNvPicPr>
            <a:picLocks noGrp="1" noChangeAspect="1"/>
          </p:cNvPicPr>
          <p:nvPr/>
        </p:nvPicPr>
        <p:blipFill>
          <a:blip r:embed="rId3"/>
          <a:stretch>
            <a:fillRect/>
          </a:stretch>
        </p:blipFill>
        <p:spPr bwMode="auto">
          <a:xfrm>
            <a:off x="1079500" y="952500"/>
            <a:ext cx="1002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Tvívítt hnitakerfi sýnir tvö línuleg föll. x-ásinn er merktur „d“ og nær frá 0 til 160, með aðalkvarðastrikum á 10 eininga bili. y-ásinn er merktur með dollaramerki og nær frá 0 til 120, einnig með aðalkvarðastrikum á 10 eininga bili. Appelsínugula línan sýnir fallið K(d) = 0.59d + 20. Bláa línan sýnir fallið M(d) = 0.63d + 16. Línurnar skerast í punktinum (100, 80), sem er sérstaklega merktur inn á grafið.</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Líkanagerð með línulegum föllum</a:t>
            </a:r>
            <a:endParaRPr dirty="0"/>
          </a:p>
        </p:txBody>
      </p:sp>
      <p:pic>
        <p:nvPicPr>
          <p:cNvPr id="3" name="Picture 1" descr="Graph of a line from (15, 150) to (25, 130)."/>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línu frá (15, 150) til (25, 130).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Líkanagerð með línulegum föllum</a:t>
            </a:r>
            <a:endParaRPr dirty="0"/>
          </a:p>
        </p:txBody>
      </p:sp>
      <p:pic>
        <p:nvPicPr>
          <p:cNvPr id="3" name="Picture 1" descr="Graph of a line from (15, 150) to (25, 450)."/>
          <p:cNvPicPr>
            <a:picLocks noGrp="1" noChangeAspect="1"/>
          </p:cNvPicPr>
          <p:nvPr/>
        </p:nvPicPr>
        <p:blipFill>
          <a:blip r:embed="rId3"/>
          <a:stretch>
            <a:fillRect/>
          </a:stretch>
        </p:blipFill>
        <p:spPr bwMode="auto">
          <a:xfrm>
            <a:off x="2476500" y="952500"/>
            <a:ext cx="723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línu frá (15, 150) til (25, 450).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Líkanagerð með línulegum föllum</a:t>
            </a:r>
            <a:endParaRPr dirty="0"/>
          </a:p>
        </p:txBody>
      </p:sp>
      <p:graphicFrame>
        <p:nvGraphicFramePr>
          <p:cNvPr id="6" name="Content Placeholder 5"/>
          <p:cNvGraphicFramePr>
            <a:graphicFrameLocks noGrp="1"/>
          </p:cNvGraphicFramePr>
          <p:nvPr>
            <p:ph idx="1"/>
          </p:nvPr>
        </p:nvGraphicFramePr>
        <p:xfrm>
          <a:off x="609600" y="952500"/>
          <a:ext cx="10972800" cy="109728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Ár</a:t>
                      </a:r>
                    </a:p>
                  </a:txBody>
                  <a:tcPr/>
                </a:tc>
                <a:tc>
                  <a:txBody>
                    <a:bodyPr/>
                    <a:lstStyle/>
                    <a:p>
                      <a:pPr marL="0" lvl="0" indent="0">
                        <a:buNone/>
                      </a:pPr>
                      <a:r>
                        <a:t>Mississippi</a:t>
                      </a:r>
                    </a:p>
                  </a:txBody>
                  <a:tcPr/>
                </a:tc>
                <a:tc>
                  <a:txBody>
                    <a:bodyPr/>
                    <a:lstStyle/>
                    <a:p>
                      <a:pPr marL="0" lvl="0" indent="0">
                        <a:buNone/>
                      </a:pPr>
                      <a:r>
                        <a:t>Havaí</a:t>
                      </a:r>
                    </a:p>
                  </a:txBody>
                  <a:tcPr/>
                </a:tc>
                <a:extLst>
                  <a:ext uri="{0D108BD9-81ED-4DB2-BD59-A6C34878D82A}">
                    <a16:rowId xmlns:a16="http://schemas.microsoft.com/office/drawing/2014/main" val="10000"/>
                  </a:ext>
                </a:extLst>
              </a:tr>
              <a:tr h="0">
                <a:tc>
                  <a:txBody>
                    <a:bodyPr/>
                    <a:lstStyle/>
                    <a:p>
                      <a:pPr marL="0" lvl="0" indent="0">
                        <a:buNone/>
                      </a:pPr>
                      <a:r>
                        <a:t>1950</a:t>
                      </a:r>
                    </a:p>
                  </a:txBody>
                  <a:tcPr/>
                </a:tc>
                <a:tc>
                  <a:txBody>
                    <a:bodyPr/>
                    <a:lstStyle/>
                    <a:p>
                      <a:pPr marL="0" lvl="0" indent="0">
                        <a:buNone/>
                      </a:pPr>
                      <a:r>
                        <a:t>$25,200</a:t>
                      </a:r>
                    </a:p>
                  </a:txBody>
                  <a:tcPr/>
                </a:tc>
                <a:tc>
                  <a:txBody>
                    <a:bodyPr/>
                    <a:lstStyle/>
                    <a:p>
                      <a:pPr marL="0" lvl="0" indent="0">
                        <a:buNone/>
                      </a:pPr>
                      <a:r>
                        <a:t>$74,400</a:t>
                      </a:r>
                    </a:p>
                  </a:txBody>
                  <a:tcPr/>
                </a:tc>
                <a:extLst>
                  <a:ext uri="{0D108BD9-81ED-4DB2-BD59-A6C34878D82A}">
                    <a16:rowId xmlns:a16="http://schemas.microsoft.com/office/drawing/2014/main" val="10001"/>
                  </a:ext>
                </a:extLst>
              </a:tr>
              <a:tr h="0">
                <a:tc>
                  <a:txBody>
                    <a:bodyPr/>
                    <a:lstStyle/>
                    <a:p>
                      <a:pPr marL="0" lvl="0" indent="0">
                        <a:buNone/>
                      </a:pPr>
                      <a:r>
                        <a:t>2000</a:t>
                      </a:r>
                    </a:p>
                  </a:txBody>
                  <a:tcPr/>
                </a:tc>
                <a:tc>
                  <a:txBody>
                    <a:bodyPr/>
                    <a:lstStyle/>
                    <a:p>
                      <a:pPr marL="0" lvl="0" indent="0">
                        <a:buNone/>
                      </a:pPr>
                      <a:r>
                        <a:t>$71,400</a:t>
                      </a:r>
                    </a:p>
                  </a:txBody>
                  <a:tcPr/>
                </a:tc>
                <a:tc>
                  <a:txBody>
                    <a:bodyPr/>
                    <a:lstStyle/>
                    <a:p>
                      <a:pPr marL="0" lvl="0" indent="0">
                        <a:buNone/>
                      </a:pPr>
                      <a:r>
                        <a:t>$272,700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Líkanagerð með línulegum föllum</a:t>
            </a:r>
            <a:endParaRPr dirty="0"/>
          </a:p>
        </p:txBody>
      </p:sp>
      <p:graphicFrame>
        <p:nvGraphicFramePr>
          <p:cNvPr id="6" name="Content Placeholder 5"/>
          <p:cNvGraphicFramePr>
            <a:graphicFrameLocks noGrp="1"/>
          </p:cNvGraphicFramePr>
          <p:nvPr>
            <p:ph idx="1"/>
          </p:nvPr>
        </p:nvGraphicFramePr>
        <p:xfrm>
          <a:off x="609600" y="952500"/>
          <a:ext cx="10972800" cy="109728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Ár</a:t>
                      </a:r>
                    </a:p>
                  </a:txBody>
                  <a:tcPr/>
                </a:tc>
                <a:tc>
                  <a:txBody>
                    <a:bodyPr/>
                    <a:lstStyle/>
                    <a:p>
                      <a:pPr marL="0" lvl="0" indent="0">
                        <a:buNone/>
                      </a:pPr>
                      <a:r>
                        <a:t>Indiana</a:t>
                      </a:r>
                    </a:p>
                  </a:txBody>
                  <a:tcPr/>
                </a:tc>
                <a:tc>
                  <a:txBody>
                    <a:bodyPr/>
                    <a:lstStyle/>
                    <a:p>
                      <a:pPr marL="0" lvl="0" indent="0">
                        <a:buNone/>
                      </a:pPr>
                      <a:r>
                        <a:t>Alabama</a:t>
                      </a:r>
                    </a:p>
                  </a:txBody>
                  <a:tcPr/>
                </a:tc>
                <a:extLst>
                  <a:ext uri="{0D108BD9-81ED-4DB2-BD59-A6C34878D82A}">
                    <a16:rowId xmlns:a16="http://schemas.microsoft.com/office/drawing/2014/main" val="10000"/>
                  </a:ext>
                </a:extLst>
              </a:tr>
              <a:tr h="0">
                <a:tc>
                  <a:txBody>
                    <a:bodyPr/>
                    <a:lstStyle/>
                    <a:p>
                      <a:pPr marL="0" lvl="0" indent="0">
                        <a:buNone/>
                      </a:pPr>
                      <a:r>
                        <a:t>1950</a:t>
                      </a:r>
                    </a:p>
                  </a:txBody>
                  <a:tcPr/>
                </a:tc>
                <a:tc>
                  <a:txBody>
                    <a:bodyPr/>
                    <a:lstStyle/>
                    <a:p>
                      <a:pPr marL="0" lvl="0" indent="0">
                        <a:buNone/>
                      </a:pPr>
                      <a:r>
                        <a:t>$37,700</a:t>
                      </a:r>
                    </a:p>
                  </a:txBody>
                  <a:tcPr/>
                </a:tc>
                <a:tc>
                  <a:txBody>
                    <a:bodyPr/>
                    <a:lstStyle/>
                    <a:p>
                      <a:pPr marL="0" lvl="0" indent="0">
                        <a:buNone/>
                      </a:pPr>
                      <a:r>
                        <a:t>$27,100</a:t>
                      </a:r>
                    </a:p>
                  </a:txBody>
                  <a:tcPr/>
                </a:tc>
                <a:extLst>
                  <a:ext uri="{0D108BD9-81ED-4DB2-BD59-A6C34878D82A}">
                    <a16:rowId xmlns:a16="http://schemas.microsoft.com/office/drawing/2014/main" val="10001"/>
                  </a:ext>
                </a:extLst>
              </a:tr>
              <a:tr h="0">
                <a:tc>
                  <a:txBody>
                    <a:bodyPr/>
                    <a:lstStyle/>
                    <a:p>
                      <a:pPr marL="0" lvl="0" indent="0">
                        <a:buNone/>
                      </a:pPr>
                      <a:r>
                        <a:t>2000</a:t>
                      </a:r>
                    </a:p>
                  </a:txBody>
                  <a:tcPr/>
                </a:tc>
                <a:tc>
                  <a:txBody>
                    <a:bodyPr/>
                    <a:lstStyle/>
                    <a:p>
                      <a:pPr marL="0" lvl="0" indent="0">
                        <a:buNone/>
                      </a:pPr>
                      <a:r>
                        <a:t>$94,300</a:t>
                      </a:r>
                    </a:p>
                  </a:txBody>
                  <a:tcPr/>
                </a:tc>
                <a:tc>
                  <a:txBody>
                    <a:bodyPr/>
                    <a:lstStyle/>
                    <a:p>
                      <a:pPr marL="0" lvl="0" indent="0">
                        <a:buNone/>
                      </a:pPr>
                      <a:r>
                        <a:t>$85,100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2.4 Að fella línuleg líkön að gögnum</a:t>
            </a:r>
          </a:p>
        </p:txBody>
      </p:sp>
      <p:sp>
        <p:nvSpPr>
          <p:cNvPr id="3" name="Content Placeholder 2"/>
          <p:cNvSpPr>
            <a:spLocks noGrp="1"/>
          </p:cNvSpPr>
          <p:nvPr>
            <p:ph idx="1"/>
          </p:nvPr>
        </p:nvSpPr>
        <p:spPr/>
        <p:txBody>
          <a:bodyPr/>
          <a:lstStyle/>
          <a:p>
            <a:pPr marL="0" lvl="0" indent="0">
              <a:buNone/>
            </a:pPr>
            <a:r>
              <a:rPr b="1"/>
              <a:t>Námsmarkmið</a:t>
            </a:r>
          </a:p>
          <a:p>
            <a:pPr lvl="0"/>
            <a:r>
              <a:rPr/>
              <a:t>Teikna og túlka punktarit.</a:t>
            </a:r>
          </a:p>
          <a:p>
            <a:pPr lvl="0"/>
            <a:r>
              <a:rPr/>
              <a:t>Finna bestu aðfellislínu.</a:t>
            </a:r>
          </a:p>
          <a:p>
            <a:pPr lvl="0"/>
            <a:r>
              <a:rPr/>
              <a:t>Greina á milli línulegra og ólínulegra sambanda.</a:t>
            </a:r>
          </a:p>
          <a:p>
            <a:pPr lvl="0"/>
            <a:r>
              <a:rPr/>
              <a:t>Nota línulegt líkan til að spá fyrir um gildi.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Að fella línuleg líkön að gögnum</a:t>
            </a:r>
            <a:endParaRPr dirty="0"/>
          </a:p>
        </p:txBody>
      </p:sp>
      <p:pic>
        <p:nvPicPr>
          <p:cNvPr id="3" name="Picture 1" descr="Scatter plot, titled 'Final Exam Score VS Age'. The x-axis is the age, and the y-axis is the final exam score. The range of ages are between 20s - 50s, and the range for scores are between upper 50s and 90s."/>
          <p:cNvPicPr>
            <a:picLocks noGrp="1" noChangeAspect="1"/>
          </p:cNvPicPr>
          <p:nvPr/>
        </p:nvPicPr>
        <p:blipFill>
          <a:blip r:embed="rId3"/>
          <a:stretch>
            <a:fillRect/>
          </a:stretch>
        </p:blipFill>
        <p:spPr bwMode="auto">
          <a:xfrm>
            <a:off x="2540000" y="952500"/>
            <a:ext cx="711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Punktarit breytanna aldurs og lokaprófseinkunnar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Að fella línuleg líkön að gögnum</a:t>
            </a:r>
            <a:endParaRP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82258685"/>
              </p:ext>
            </p:extLst>
          </p:nvPr>
        </p:nvGraphicFramePr>
        <p:xfrm>
          <a:off x="609600" y="952500"/>
          <a:ext cx="10922000" cy="1005840"/>
        </p:xfrm>
        <a:graphic>
          <a:graphicData uri="http://schemas.openxmlformats.org/drawingml/2006/table">
            <a:tbl>
              <a:tblPr firstCol="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r>
                        <a:rPr b="1"/>
                        <a:t>Tíst</a:t>
                      </a:r>
                    </a:p>
                  </a:txBody>
                  <a:tcPr/>
                </a:tc>
                <a:tc>
                  <a:txBody>
                    <a:bodyPr/>
                    <a:lstStyle/>
                    <a:p>
                      <a:pPr marL="0" lvl="0" indent="0">
                        <a:buNone/>
                      </a:pPr>
                      <a:r>
                        <a:t>44</a:t>
                      </a:r>
                    </a:p>
                  </a:txBody>
                  <a:tcPr/>
                </a:tc>
                <a:tc>
                  <a:txBody>
                    <a:bodyPr/>
                    <a:lstStyle/>
                    <a:p>
                      <a:pPr marL="0" lvl="0" indent="0">
                        <a:buNone/>
                      </a:pPr>
                      <a:r>
                        <a:t>35</a:t>
                      </a:r>
                    </a:p>
                  </a:txBody>
                  <a:tcPr/>
                </a:tc>
                <a:tc>
                  <a:txBody>
                    <a:bodyPr/>
                    <a:lstStyle/>
                    <a:p>
                      <a:pPr marL="0" lvl="0" indent="0">
                        <a:buNone/>
                      </a:pPr>
                      <a:r>
                        <a:t>20.4</a:t>
                      </a:r>
                    </a:p>
                  </a:txBody>
                  <a:tcPr/>
                </a:tc>
                <a:tc>
                  <a:txBody>
                    <a:bodyPr/>
                    <a:lstStyle/>
                    <a:p>
                      <a:pPr marL="0" lvl="0" indent="0">
                        <a:buNone/>
                      </a:pPr>
                      <a:r>
                        <a:t>33</a:t>
                      </a:r>
                    </a:p>
                  </a:txBody>
                  <a:tcPr/>
                </a:tc>
                <a:tc>
                  <a:txBody>
                    <a:bodyPr/>
                    <a:lstStyle/>
                    <a:p>
                      <a:pPr marL="0" lvl="0" indent="0">
                        <a:buNone/>
                      </a:pPr>
                      <a:r>
                        <a:t>31</a:t>
                      </a:r>
                    </a:p>
                  </a:txBody>
                  <a:tcPr/>
                </a:tc>
                <a:tc>
                  <a:txBody>
                    <a:bodyPr/>
                    <a:lstStyle/>
                    <a:p>
                      <a:pPr marL="0" lvl="0" indent="0">
                        <a:buNone/>
                      </a:pPr>
                      <a:r>
                        <a:t>35</a:t>
                      </a:r>
                    </a:p>
                  </a:txBody>
                  <a:tcPr/>
                </a:tc>
                <a:tc>
                  <a:txBody>
                    <a:bodyPr/>
                    <a:lstStyle/>
                    <a:p>
                      <a:pPr marL="0" lvl="0" indent="0">
                        <a:buNone/>
                      </a:pPr>
                      <a:r>
                        <a:t>18.5</a:t>
                      </a:r>
                    </a:p>
                  </a:txBody>
                  <a:tcPr/>
                </a:tc>
                <a:tc>
                  <a:txBody>
                    <a:bodyPr/>
                    <a:lstStyle/>
                    <a:p>
                      <a:pPr marL="0" lvl="0" indent="0">
                        <a:buNone/>
                      </a:pPr>
                      <a:r>
                        <a:t>37</a:t>
                      </a:r>
                    </a:p>
                  </a:txBody>
                  <a:tcPr/>
                </a:tc>
                <a:tc>
                  <a:txBody>
                    <a:bodyPr/>
                    <a:lstStyle/>
                    <a:p>
                      <a:pPr marL="0" lvl="0" indent="0">
                        <a:buNone/>
                      </a:pPr>
                      <a:r>
                        <a:t>26</a:t>
                      </a:r>
                    </a:p>
                  </a:txBody>
                  <a:tcPr/>
                </a:tc>
                <a:extLst>
                  <a:ext uri="{0D108BD9-81ED-4DB2-BD59-A6C34878D82A}">
                    <a16:rowId xmlns:a16="http://schemas.microsoft.com/office/drawing/2014/main" val="10000"/>
                  </a:ext>
                </a:extLst>
              </a:tr>
              <a:tr h="0">
                <a:tc>
                  <a:txBody>
                    <a:bodyPr/>
                    <a:lstStyle/>
                    <a:p>
                      <a:pPr marL="0" lvl="0" indent="0">
                        <a:buNone/>
                      </a:pPr>
                      <a:r>
                        <a:rPr b="1"/>
                        <a:t>Hitastig</a:t>
                      </a:r>
                    </a:p>
                  </a:txBody>
                  <a:tcPr/>
                </a:tc>
                <a:tc>
                  <a:txBody>
                    <a:bodyPr/>
                    <a:lstStyle/>
                    <a:p>
                      <a:pPr marL="0" lvl="0" indent="0">
                        <a:buNone/>
                      </a:pPr>
                      <a:r>
                        <a:t>80.5</a:t>
                      </a:r>
                    </a:p>
                  </a:txBody>
                  <a:tcPr/>
                </a:tc>
                <a:tc>
                  <a:txBody>
                    <a:bodyPr/>
                    <a:lstStyle/>
                    <a:p>
                      <a:pPr marL="0" lvl="0" indent="0">
                        <a:buNone/>
                      </a:pPr>
                      <a:r>
                        <a:t>70.5</a:t>
                      </a:r>
                    </a:p>
                  </a:txBody>
                  <a:tcPr/>
                </a:tc>
                <a:tc>
                  <a:txBody>
                    <a:bodyPr/>
                    <a:lstStyle/>
                    <a:p>
                      <a:pPr marL="0" lvl="0" indent="0">
                        <a:buNone/>
                      </a:pPr>
                      <a:r>
                        <a:t>57</a:t>
                      </a:r>
                    </a:p>
                  </a:txBody>
                  <a:tcPr/>
                </a:tc>
                <a:tc>
                  <a:txBody>
                    <a:bodyPr/>
                    <a:lstStyle/>
                    <a:p>
                      <a:pPr marL="0" lvl="0" indent="0">
                        <a:buNone/>
                      </a:pPr>
                      <a:r>
                        <a:t>66</a:t>
                      </a:r>
                    </a:p>
                  </a:txBody>
                  <a:tcPr/>
                </a:tc>
                <a:tc>
                  <a:txBody>
                    <a:bodyPr/>
                    <a:lstStyle/>
                    <a:p>
                      <a:pPr marL="0" lvl="0" indent="0">
                        <a:buNone/>
                      </a:pPr>
                      <a:r>
                        <a:t>68</a:t>
                      </a:r>
                    </a:p>
                  </a:txBody>
                  <a:tcPr/>
                </a:tc>
                <a:tc>
                  <a:txBody>
                    <a:bodyPr/>
                    <a:lstStyle/>
                    <a:p>
                      <a:pPr marL="0" lvl="0" indent="0">
                        <a:buNone/>
                      </a:pPr>
                      <a:r>
                        <a:t>72</a:t>
                      </a:r>
                    </a:p>
                  </a:txBody>
                  <a:tcPr/>
                </a:tc>
                <a:tc>
                  <a:txBody>
                    <a:bodyPr/>
                    <a:lstStyle/>
                    <a:p>
                      <a:pPr marL="0" lvl="0" indent="0">
                        <a:buNone/>
                      </a:pPr>
                      <a:r>
                        <a:t>52</a:t>
                      </a:r>
                    </a:p>
                  </a:txBody>
                  <a:tcPr/>
                </a:tc>
                <a:tc>
                  <a:txBody>
                    <a:bodyPr/>
                    <a:lstStyle/>
                    <a:p>
                      <a:pPr marL="0" lvl="0" indent="0">
                        <a:buNone/>
                      </a:pPr>
                      <a:r>
                        <a:t>73.5</a:t>
                      </a:r>
                    </a:p>
                  </a:txBody>
                  <a:tcPr/>
                </a:tc>
                <a:tc>
                  <a:txBody>
                    <a:bodyPr/>
                    <a:lstStyle/>
                    <a:p>
                      <a:pPr marL="0" lvl="0" indent="0">
                        <a:buNone/>
                      </a:pPr>
                      <a:r>
                        <a:rPr dirty="0"/>
                        <a:t>53</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Að fella línuleg líkön að gögnum</a:t>
            </a:r>
            <a:endParaRPr dirty="0"/>
          </a:p>
        </p:txBody>
      </p:sp>
      <p:pic>
        <p:nvPicPr>
          <p:cNvPr id="3" name="Picture 1" descr="Scatter plot, titled 'Cricket Chirps Vs Air Temperature'. The x-axis is the Cricket Chirps in 15 Seconds, and the y-axis is the Temperature (F). The line regression is generally positive."/>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Punktarit með yfirskriftinni „Tíst í krikketum og lofthiti“. x-ásinn sýnir fjölda tísta á 15 sekúndum og y-ásinn hitastig (F). Aðhvarfslínan hefur almennt jákvæða hallatölu.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Að fella línuleg líkön að gögnum</a:t>
            </a:r>
            <a:endParaRPr dirty="0"/>
          </a:p>
        </p:txBody>
      </p:sp>
      <p:pic>
        <p:nvPicPr>
          <p:cNvPr id="3" name="Picture 1" descr="Scatter plot, showing the line of best fit. It is titled 'Cricket Chirps Vs Air Temperature'. The x-axis is  'c, Number of Chirps', and the y-axis is 'T(c), Temperature (F)'."/>
          <p:cNvPicPr>
            <a:picLocks noGrp="1" noChangeAspect="1"/>
          </p:cNvPicPr>
          <p:nvPr/>
        </p:nvPicPr>
        <p:blipFill>
          <a:blip r:embed="rId3"/>
          <a:stretch>
            <a:fillRect/>
          </a:stretch>
        </p:blipFill>
        <p:spPr bwMode="auto">
          <a:xfrm>
            <a:off x="3352800" y="952500"/>
            <a:ext cx="549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Punktarit sem sýnir bestu aðfellislínu. Yfirskriftin er „Tíst í krikketum og lofthiti“. x-ásinn er merktur „c, fjöldi tísta“ og y-ásinn „T(c), hitastig (F)“.</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Að fella línuleg líkön að gögnum</a:t>
            </a:r>
            <a:endParaRPr dirty="0"/>
          </a:p>
        </p:txBody>
      </p:sp>
      <p:pic>
        <p:nvPicPr>
          <p:cNvPr id="3" name="Picture 1" descr="Scatter plot, showing the line of best fit and where interpolation and extrapolation occurs. It is titled 'Cricket Chirps Vs Air Temperature'. The x-axis is  'c, Number of Chirps', and the y-axis is 'T(c), Temperature (F)'."/>
          <p:cNvPicPr>
            <a:picLocks noGrp="1" noChangeAspect="1"/>
          </p:cNvPicPr>
          <p:nvPr/>
        </p:nvPicPr>
        <p:blipFill>
          <a:blip r:embed="rId3"/>
          <a:stretch>
            <a:fillRect/>
          </a:stretch>
        </p:blipFill>
        <p:spPr bwMode="auto">
          <a:xfrm>
            <a:off x="3352800" y="952500"/>
            <a:ext cx="547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Brúun fer fram innan skilgreiningar- og myndmengis gagnanna en framreikningur utan þeirra.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Að fella línuleg líkön að gögnum</a:t>
            </a:r>
            <a:endParaRPr dirty="0"/>
          </a:p>
        </p:txBody>
      </p:sp>
      <p:pic>
        <p:nvPicPr>
          <p:cNvPr id="3" name="Picture 1" descr="Scatter plot, showing the line of best fit and where interpolation and extrapolation occurs. It is titled 'Cricket Chirps Vs Air Temperature'. The x-axis is  'c, Number of Chirps', and the y-axis is 'T(c), Temperature (F)'."/>
          <p:cNvPicPr>
            <a:picLocks noGrp="1" noChangeAspect="1"/>
          </p:cNvPicPr>
          <p:nvPr/>
        </p:nvPicPr>
        <p:blipFill>
          <a:blip r:embed="rId3"/>
          <a:stretch>
            <a:fillRect/>
          </a:stretch>
        </p:blipFill>
        <p:spPr bwMode="auto">
          <a:xfrm>
            <a:off x="3365500" y="952500"/>
            <a:ext cx="547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Punktarit sem sýnir bestu aðfellislínu og hvar brúun og framreikningur eiga sér stað. Yfirskriftin er „Tíst í krikketum og lofthiti“. x-ásinn er merktur „c, fjöldi tísta“ og y-ásinn „T(c), hitastig (F)“.</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Að fella línuleg líkön að gögnum</a:t>
            </a:r>
            <a:endParaRP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58558222"/>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r>
                        <a:rPr b="1"/>
                        <a:t>L1</a:t>
                      </a:r>
                    </a:p>
                  </a:txBody>
                  <a:tcPr/>
                </a:tc>
                <a:tc>
                  <a:txBody>
                    <a:bodyPr/>
                    <a:lstStyle/>
                    <a:p>
                      <a:pPr marL="0" lvl="0" indent="0">
                        <a:buNone/>
                      </a:pPr>
                      <a:r>
                        <a:t>44</a:t>
                      </a:r>
                    </a:p>
                  </a:txBody>
                  <a:tcPr/>
                </a:tc>
                <a:tc>
                  <a:txBody>
                    <a:bodyPr/>
                    <a:lstStyle/>
                    <a:p>
                      <a:pPr marL="0" lvl="0" indent="0">
                        <a:buNone/>
                      </a:pPr>
                      <a:r>
                        <a:t>35</a:t>
                      </a:r>
                    </a:p>
                  </a:txBody>
                  <a:tcPr/>
                </a:tc>
                <a:tc>
                  <a:txBody>
                    <a:bodyPr/>
                    <a:lstStyle/>
                    <a:p>
                      <a:pPr marL="0" lvl="0" indent="0">
                        <a:buNone/>
                      </a:pPr>
                      <a:r>
                        <a:t>20.4</a:t>
                      </a:r>
                    </a:p>
                  </a:txBody>
                  <a:tcPr/>
                </a:tc>
                <a:tc>
                  <a:txBody>
                    <a:bodyPr/>
                    <a:lstStyle/>
                    <a:p>
                      <a:pPr marL="0" lvl="0" indent="0">
                        <a:buNone/>
                      </a:pPr>
                      <a:r>
                        <a:t>33</a:t>
                      </a:r>
                    </a:p>
                  </a:txBody>
                  <a:tcPr/>
                </a:tc>
                <a:tc>
                  <a:txBody>
                    <a:bodyPr/>
                    <a:lstStyle/>
                    <a:p>
                      <a:pPr marL="0" lvl="0" indent="0">
                        <a:buNone/>
                      </a:pPr>
                      <a:r>
                        <a:t>31</a:t>
                      </a:r>
                    </a:p>
                  </a:txBody>
                  <a:tcPr/>
                </a:tc>
                <a:tc>
                  <a:txBody>
                    <a:bodyPr/>
                    <a:lstStyle/>
                    <a:p>
                      <a:pPr marL="0" lvl="0" indent="0">
                        <a:buNone/>
                      </a:pPr>
                      <a:r>
                        <a:t>35</a:t>
                      </a:r>
                    </a:p>
                  </a:txBody>
                  <a:tcPr/>
                </a:tc>
                <a:tc>
                  <a:txBody>
                    <a:bodyPr/>
                    <a:lstStyle/>
                    <a:p>
                      <a:pPr marL="0" lvl="0" indent="0">
                        <a:buNone/>
                      </a:pPr>
                      <a:r>
                        <a:t>18.5</a:t>
                      </a:r>
                    </a:p>
                  </a:txBody>
                  <a:tcPr/>
                </a:tc>
                <a:tc>
                  <a:txBody>
                    <a:bodyPr/>
                    <a:lstStyle/>
                    <a:p>
                      <a:pPr marL="0" lvl="0" indent="0">
                        <a:buNone/>
                      </a:pPr>
                      <a:r>
                        <a:t>37</a:t>
                      </a:r>
                    </a:p>
                  </a:txBody>
                  <a:tcPr/>
                </a:tc>
                <a:tc>
                  <a:txBody>
                    <a:bodyPr/>
                    <a:lstStyle/>
                    <a:p>
                      <a:pPr marL="0" lvl="0" indent="0">
                        <a:buNone/>
                      </a:pPr>
                      <a:r>
                        <a:t>26</a:t>
                      </a:r>
                    </a:p>
                  </a:txBody>
                  <a:tcPr/>
                </a:tc>
                <a:extLst>
                  <a:ext uri="{0D108BD9-81ED-4DB2-BD59-A6C34878D82A}">
                    <a16:rowId xmlns:a16="http://schemas.microsoft.com/office/drawing/2014/main" val="10000"/>
                  </a:ext>
                </a:extLst>
              </a:tr>
              <a:tr h="0">
                <a:tc>
                  <a:txBody>
                    <a:bodyPr/>
                    <a:lstStyle/>
                    <a:p>
                      <a:pPr marL="0" lvl="0" indent="0">
                        <a:buNone/>
                      </a:pPr>
                      <a:r>
                        <a:rPr b="1"/>
                        <a:t>L2</a:t>
                      </a:r>
                    </a:p>
                  </a:txBody>
                  <a:tcPr/>
                </a:tc>
                <a:tc>
                  <a:txBody>
                    <a:bodyPr/>
                    <a:lstStyle/>
                    <a:p>
                      <a:pPr marL="0" lvl="0" indent="0">
                        <a:buNone/>
                      </a:pPr>
                      <a:r>
                        <a:t>80.5</a:t>
                      </a:r>
                    </a:p>
                  </a:txBody>
                  <a:tcPr/>
                </a:tc>
                <a:tc>
                  <a:txBody>
                    <a:bodyPr/>
                    <a:lstStyle/>
                    <a:p>
                      <a:pPr marL="0" lvl="0" indent="0">
                        <a:buNone/>
                      </a:pPr>
                      <a:r>
                        <a:t>70.5</a:t>
                      </a:r>
                    </a:p>
                  </a:txBody>
                  <a:tcPr/>
                </a:tc>
                <a:tc>
                  <a:txBody>
                    <a:bodyPr/>
                    <a:lstStyle/>
                    <a:p>
                      <a:pPr marL="0" lvl="0" indent="0">
                        <a:buNone/>
                      </a:pPr>
                      <a:r>
                        <a:t>57</a:t>
                      </a:r>
                    </a:p>
                  </a:txBody>
                  <a:tcPr/>
                </a:tc>
                <a:tc>
                  <a:txBody>
                    <a:bodyPr/>
                    <a:lstStyle/>
                    <a:p>
                      <a:pPr marL="0" lvl="0" indent="0">
                        <a:buNone/>
                      </a:pPr>
                      <a:r>
                        <a:t>66</a:t>
                      </a:r>
                    </a:p>
                  </a:txBody>
                  <a:tcPr/>
                </a:tc>
                <a:tc>
                  <a:txBody>
                    <a:bodyPr/>
                    <a:lstStyle/>
                    <a:p>
                      <a:pPr marL="0" lvl="0" indent="0">
                        <a:buNone/>
                      </a:pPr>
                      <a:r>
                        <a:t>68</a:t>
                      </a:r>
                    </a:p>
                  </a:txBody>
                  <a:tcPr/>
                </a:tc>
                <a:tc>
                  <a:txBody>
                    <a:bodyPr/>
                    <a:lstStyle/>
                    <a:p>
                      <a:pPr marL="0" lvl="0" indent="0">
                        <a:buNone/>
                      </a:pPr>
                      <a:r>
                        <a:t>72</a:t>
                      </a:r>
                    </a:p>
                  </a:txBody>
                  <a:tcPr/>
                </a:tc>
                <a:tc>
                  <a:txBody>
                    <a:bodyPr/>
                    <a:lstStyle/>
                    <a:p>
                      <a:pPr marL="0" lvl="0" indent="0">
                        <a:buNone/>
                      </a:pPr>
                      <a:r>
                        <a:t>52</a:t>
                      </a:r>
                    </a:p>
                  </a:txBody>
                  <a:tcPr/>
                </a:tc>
                <a:tc>
                  <a:txBody>
                    <a:bodyPr/>
                    <a:lstStyle/>
                    <a:p>
                      <a:pPr marL="0" lvl="0" indent="0">
                        <a:buNone/>
                      </a:pPr>
                      <a:r>
                        <a:t>73.5</a:t>
                      </a:r>
                    </a:p>
                  </a:txBody>
                  <a:tcPr/>
                </a:tc>
                <a:tc>
                  <a:txBody>
                    <a:bodyPr/>
                    <a:lstStyle/>
                    <a:p>
                      <a:pPr marL="0" lvl="0" indent="0">
                        <a:buNone/>
                      </a:pPr>
                      <a:r>
                        <a:rPr dirty="0"/>
                        <a:t>53</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Að fella línuleg líkön að gögnum</a:t>
            </a:r>
            <a:endParaRPr dirty="0"/>
          </a:p>
        </p:txBody>
      </p:sp>
      <p:pic>
        <p:nvPicPr>
          <p:cNvPr id="3" name="Picture 1" descr="Scatter plot, showing the line of best fit. It is titled 'Cricket Chirps Vs Air Temperature'. The x-axis is  'c, Number of Chirps', and the y-axis is 'T(c), Temperature (F)'."/>
          <p:cNvPicPr>
            <a:picLocks noGrp="1" noChangeAspect="1"/>
          </p:cNvPicPr>
          <p:nvPr/>
        </p:nvPicPr>
        <p:blipFill>
          <a:blip r:embed="rId3"/>
          <a:stretch>
            <a:fillRect/>
          </a:stretch>
        </p:blipFill>
        <p:spPr bwMode="auto">
          <a:xfrm>
            <a:off x="3187700" y="952500"/>
            <a:ext cx="582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Punktarit sem sýnir bestu aðfellislínu. Yfirskriftin er „Tíst í krikketum og lofthiti“. x-ásinn er merktur „c, fjöldi tísta“ og y-ásinn „T(c), hitastig (F)“.</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Að fella línuleg líkön að gögnum</a:t>
            </a:r>
            <a:endParaRPr dirty="0"/>
          </a:p>
        </p:txBody>
      </p:sp>
      <p:pic>
        <p:nvPicPr>
          <p:cNvPr id="3" name="Picture 1" descr="This image displays a 3x7 grid of scatter plots, each accompanied by a numerical value representing the Pearson correlation coefficient. The top row demonstrates varying strengths of positive and negative linear correlation, ranging from a perfect positive correlation (1.0) to no linear correlation (0.0) in a circular cluster, and then to a perfect negative correlation (-1.0). The middle row features plots with perfect linear correlations (1.0 and -1.0) at different orientations, including a perfectly horizontal line with a 0.0 coefficient, emphasizing that linearity can be present without a strong slope. The bottom row showcases diverse non-linear patterns (such as a sine wave, square, diamond, crescent, X-shape, circle, and four clusters) all of which result in a Pearson correlation coefficient of 0.0, highlighting that this metric only captures linear relationships and can be misleading for non-linear associations."/>
          <p:cNvPicPr>
            <a:picLocks noGrp="1" noChangeAspect="1"/>
          </p:cNvPicPr>
          <p:nvPr/>
        </p:nvPicPr>
        <p:blipFill>
          <a:blip r:embed="rId3"/>
          <a:stretch>
            <a:fillRect/>
          </a:stretch>
        </p:blipFill>
        <p:spPr bwMode="auto">
          <a:xfrm>
            <a:off x="863600" y="952500"/>
            <a:ext cx="1046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Teiknuð gögn og samsvarandi fylgnistuðlar. (mynd: „DenisBoigelot“, Wikimedia Commons)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Að fella línuleg líkön að gögnum</a:t>
            </a:r>
            <a:endParaRP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48198155"/>
              </p:ext>
            </p:extLst>
          </p:nvPr>
        </p:nvGraphicFramePr>
        <p:xfrm>
          <a:off x="609600" y="952500"/>
          <a:ext cx="10972800" cy="2103120"/>
        </p:xfrm>
        <a:graphic>
          <a:graphicData uri="http://schemas.openxmlformats.org/drawingml/2006/table">
            <a:tbl>
              <a:tblPr firstCol="1" bandRow="1">
                <a:tableStyleId>{5C22544A-7EE6-4342-B048-85BDC9FD1C3A}</a:tableStyleId>
              </a:tblPr>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gridCol w="914400">
                  <a:extLst>
                    <a:ext uri="{9D8B030D-6E8A-4147-A177-3AD203B41FA5}">
                      <a16:colId xmlns:a16="http://schemas.microsoft.com/office/drawing/2014/main" val="20009"/>
                    </a:ext>
                  </a:extLst>
                </a:gridCol>
                <a:gridCol w="914400">
                  <a:extLst>
                    <a:ext uri="{9D8B030D-6E8A-4147-A177-3AD203B41FA5}">
                      <a16:colId xmlns:a16="http://schemas.microsoft.com/office/drawing/2014/main" val="20010"/>
                    </a:ext>
                  </a:extLst>
                </a:gridCol>
                <a:gridCol w="914400">
                  <a:extLst>
                    <a:ext uri="{9D8B030D-6E8A-4147-A177-3AD203B41FA5}">
                      <a16:colId xmlns:a16="http://schemas.microsoft.com/office/drawing/2014/main" val="20011"/>
                    </a:ext>
                  </a:extLst>
                </a:gridCol>
              </a:tblGrid>
              <a:tr h="0">
                <a:tc>
                  <a:txBody>
                    <a:bodyPr/>
                    <a:lstStyle/>
                    <a:p>
                      <a:pPr marL="0" lvl="0" indent="0">
                        <a:buNone/>
                      </a:pPr>
                      <a:r>
                        <a:rPr b="1"/>
                        <a:t>Ár</a:t>
                      </a:r>
                    </a:p>
                  </a:txBody>
                  <a:tcPr/>
                </a:tc>
                <a:tc>
                  <a:txBody>
                    <a:bodyPr/>
                    <a:lstStyle/>
                    <a:p>
                      <a:pPr marL="0" lvl="0" indent="0">
                        <a:buNone/>
                      </a:pPr>
                      <a:r>
                        <a:t>'94</a:t>
                      </a:r>
                    </a:p>
                  </a:txBody>
                  <a:tcPr/>
                </a:tc>
                <a:tc>
                  <a:txBody>
                    <a:bodyPr/>
                    <a:lstStyle/>
                    <a:p>
                      <a:pPr marL="0" lvl="0" indent="0">
                        <a:buNone/>
                      </a:pPr>
                      <a:r>
                        <a:t>'95</a:t>
                      </a:r>
                    </a:p>
                  </a:txBody>
                  <a:tcPr/>
                </a:tc>
                <a:tc>
                  <a:txBody>
                    <a:bodyPr/>
                    <a:lstStyle/>
                    <a:p>
                      <a:pPr marL="0" lvl="0" indent="0">
                        <a:buNone/>
                      </a:pPr>
                      <a:r>
                        <a:t>'96</a:t>
                      </a:r>
                    </a:p>
                  </a:txBody>
                  <a:tcPr/>
                </a:tc>
                <a:tc>
                  <a:txBody>
                    <a:bodyPr/>
                    <a:lstStyle/>
                    <a:p>
                      <a:pPr marL="0" lvl="0" indent="0">
                        <a:buNone/>
                      </a:pPr>
                      <a:r>
                        <a:t>'97</a:t>
                      </a:r>
                    </a:p>
                  </a:txBody>
                  <a:tcPr/>
                </a:tc>
                <a:tc>
                  <a:txBody>
                    <a:bodyPr/>
                    <a:lstStyle/>
                    <a:p>
                      <a:pPr marL="0" lvl="0" indent="0">
                        <a:buNone/>
                      </a:pPr>
                      <a:r>
                        <a:t>'98</a:t>
                      </a:r>
                    </a:p>
                  </a:txBody>
                  <a:tcPr/>
                </a:tc>
                <a:tc>
                  <a:txBody>
                    <a:bodyPr/>
                    <a:lstStyle/>
                    <a:p>
                      <a:pPr marL="0" lvl="0" indent="0">
                        <a:buNone/>
                      </a:pPr>
                      <a:r>
                        <a:t>'99</a:t>
                      </a:r>
                    </a:p>
                  </a:txBody>
                  <a:tcPr/>
                </a:tc>
                <a:tc>
                  <a:txBody>
                    <a:bodyPr/>
                    <a:lstStyle/>
                    <a:p>
                      <a:pPr marL="0" lvl="0" indent="0">
                        <a:buNone/>
                      </a:pPr>
                      <a:r>
                        <a:t>'00</a:t>
                      </a:r>
                    </a:p>
                  </a:txBody>
                  <a:tcPr/>
                </a:tc>
                <a:tc>
                  <a:txBody>
                    <a:bodyPr/>
                    <a:lstStyle/>
                    <a:p>
                      <a:pPr marL="0" lvl="0" indent="0">
                        <a:buNone/>
                      </a:pPr>
                      <a:r>
                        <a:t>'01</a:t>
                      </a:r>
                    </a:p>
                  </a:txBody>
                  <a:tcPr/>
                </a:tc>
                <a:tc>
                  <a:txBody>
                    <a:bodyPr/>
                    <a:lstStyle/>
                    <a:p>
                      <a:pPr marL="0" lvl="0" indent="0">
                        <a:buNone/>
                      </a:pPr>
                      <a:r>
                        <a:t>'02</a:t>
                      </a:r>
                    </a:p>
                  </a:txBody>
                  <a:tcPr/>
                </a:tc>
                <a:tc>
                  <a:txBody>
                    <a:bodyPr/>
                    <a:lstStyle/>
                    <a:p>
                      <a:pPr marL="0" lvl="0" indent="0">
                        <a:buNone/>
                      </a:pPr>
                      <a:r>
                        <a:t>'03</a:t>
                      </a:r>
                    </a:p>
                  </a:txBody>
                  <a:tcPr/>
                </a:tc>
                <a:tc>
                  <a:txBody>
                    <a:bodyPr/>
                    <a:lstStyle/>
                    <a:p>
                      <a:pPr marL="0" lvl="0" indent="0">
                        <a:buNone/>
                      </a:pPr>
                      <a:r>
                        <a:t>'04</a:t>
                      </a:r>
                    </a:p>
                  </a:txBody>
                  <a:tcPr/>
                </a:tc>
                <a:extLst>
                  <a:ext uri="{0D108BD9-81ED-4DB2-BD59-A6C34878D82A}">
                    <a16:rowId xmlns:a16="http://schemas.microsoft.com/office/drawing/2014/main" val="10000"/>
                  </a:ext>
                </a:extLst>
              </a:tr>
              <a:tr h="0">
                <a:tc>
                  <a:txBody>
                    <a:bodyPr/>
                    <a:lstStyle/>
                    <a:p>
                      <a:pPr marL="0" lvl="0" indent="0">
                        <a:buNone/>
                      </a:pPr>
                      <a:r>
                        <a:rPr b="1"/>
                        <a:t>Notkun (ma. gal.)</a:t>
                      </a:r>
                    </a:p>
                  </a:txBody>
                  <a:tcPr/>
                </a:tc>
                <a:tc>
                  <a:txBody>
                    <a:bodyPr/>
                    <a:lstStyle/>
                    <a:p>
                      <a:pPr marL="0" lvl="0" indent="0">
                        <a:buNone/>
                      </a:pPr>
                      <a:r>
                        <a:t>113</a:t>
                      </a:r>
                    </a:p>
                  </a:txBody>
                  <a:tcPr/>
                </a:tc>
                <a:tc>
                  <a:txBody>
                    <a:bodyPr/>
                    <a:lstStyle/>
                    <a:p>
                      <a:pPr marL="0" lvl="0" indent="0">
                        <a:buNone/>
                      </a:pPr>
                      <a:r>
                        <a:t>116</a:t>
                      </a:r>
                    </a:p>
                  </a:txBody>
                  <a:tcPr/>
                </a:tc>
                <a:tc>
                  <a:txBody>
                    <a:bodyPr/>
                    <a:lstStyle/>
                    <a:p>
                      <a:pPr marL="0" lvl="0" indent="0">
                        <a:buNone/>
                      </a:pPr>
                      <a:r>
                        <a:t>118</a:t>
                      </a:r>
                    </a:p>
                  </a:txBody>
                  <a:tcPr/>
                </a:tc>
                <a:tc>
                  <a:txBody>
                    <a:bodyPr/>
                    <a:lstStyle/>
                    <a:p>
                      <a:pPr marL="0" lvl="0" indent="0">
                        <a:buNone/>
                      </a:pPr>
                      <a:r>
                        <a:t>119</a:t>
                      </a:r>
                    </a:p>
                  </a:txBody>
                  <a:tcPr/>
                </a:tc>
                <a:tc>
                  <a:txBody>
                    <a:bodyPr/>
                    <a:lstStyle/>
                    <a:p>
                      <a:pPr marL="0" lvl="0" indent="0">
                        <a:buNone/>
                      </a:pPr>
                      <a:r>
                        <a:t>123</a:t>
                      </a:r>
                    </a:p>
                  </a:txBody>
                  <a:tcPr/>
                </a:tc>
                <a:tc>
                  <a:txBody>
                    <a:bodyPr/>
                    <a:lstStyle/>
                    <a:p>
                      <a:pPr marL="0" lvl="0" indent="0">
                        <a:buNone/>
                      </a:pPr>
                      <a:r>
                        <a:t>125</a:t>
                      </a:r>
                    </a:p>
                  </a:txBody>
                  <a:tcPr/>
                </a:tc>
                <a:tc>
                  <a:txBody>
                    <a:bodyPr/>
                    <a:lstStyle/>
                    <a:p>
                      <a:pPr marL="0" lvl="0" indent="0">
                        <a:buNone/>
                      </a:pPr>
                      <a:r>
                        <a:t>126</a:t>
                      </a:r>
                    </a:p>
                  </a:txBody>
                  <a:tcPr/>
                </a:tc>
                <a:tc>
                  <a:txBody>
                    <a:bodyPr/>
                    <a:lstStyle/>
                    <a:p>
                      <a:pPr marL="0" lvl="0" indent="0">
                        <a:buNone/>
                      </a:pPr>
                      <a:r>
                        <a:t>128</a:t>
                      </a:r>
                    </a:p>
                  </a:txBody>
                  <a:tcPr/>
                </a:tc>
                <a:tc>
                  <a:txBody>
                    <a:bodyPr/>
                    <a:lstStyle/>
                    <a:p>
                      <a:pPr marL="0" lvl="0" indent="0">
                        <a:buNone/>
                      </a:pPr>
                      <a:r>
                        <a:t>131</a:t>
                      </a:r>
                    </a:p>
                  </a:txBody>
                  <a:tcPr/>
                </a:tc>
                <a:tc>
                  <a:txBody>
                    <a:bodyPr/>
                    <a:lstStyle/>
                    <a:p>
                      <a:pPr marL="0" lvl="0" indent="0">
                        <a:buNone/>
                      </a:pPr>
                      <a:r>
                        <a:t>133</a:t>
                      </a:r>
                    </a:p>
                  </a:txBody>
                  <a:tcPr/>
                </a:tc>
                <a:tc>
                  <a:txBody>
                    <a:bodyPr/>
                    <a:lstStyle/>
                    <a:p>
                      <a:pPr marL="0" lvl="0" indent="0">
                        <a:buNone/>
                      </a:pPr>
                      <a:r>
                        <a:rPr dirty="0"/>
                        <a:t>136</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Að fella línuleg líkön að gögnum</a:t>
            </a:r>
            <a:endParaRPr dirty="0"/>
          </a:p>
        </p:txBody>
      </p:sp>
      <p:pic>
        <p:nvPicPr>
          <p:cNvPr id="3" name="Picture 1" descr="Scatter plot, showing the line of best fit. It is titled 'Gas Consumption VS Year'. The x-axis is  'Year After 1994', and the y-axis is 'Gas Consumption (billions of gallons)'."/>
          <p:cNvPicPr>
            <a:picLocks noGrp="1" noChangeAspect="1"/>
          </p:cNvPicPr>
          <p:nvPr/>
        </p:nvPicPr>
        <p:blipFill>
          <a:blip r:embed="rId3"/>
          <a:stretch>
            <a:fillRect/>
          </a:stretch>
        </p:blipFill>
        <p:spPr bwMode="auto">
          <a:xfrm>
            <a:off x="3136900" y="952500"/>
            <a:ext cx="590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Punktarit sem sýnir bestu aðfellislínu. Yfirskriftin er „Bensínnotkun eftir árum“. x-ásinn er merktur „Ár frá 1994“ og y-ásinn „Bensínnotkun (milljarðar gallona)“.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Að fella línuleg líkön að gögnum</a:t>
            </a:r>
            <a:endParaRPr dirty="0"/>
          </a:p>
        </p:txBody>
      </p:sp>
      <p:pic>
        <p:nvPicPr>
          <p:cNvPr id="3" name="Picture 1" descr="Two scatter plots (a) and (b) display randomly distributed blue points on a light background, illustrating a lack of discernible patterns or relationships within the data."/>
          <p:cNvPicPr>
            <a:picLocks noGrp="1" noChangeAspect="1"/>
          </p:cNvPicPr>
          <p:nvPr/>
        </p:nvPicPr>
        <p:blipFill>
          <a:blip r:embed="rId3"/>
          <a:stretch>
            <a:fillRect/>
          </a:stretch>
        </p:blipFill>
        <p:spPr bwMode="auto">
          <a:xfrm>
            <a:off x="647700" y="952500"/>
            <a:ext cx="1088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punktarit, (a) og (b), sýna bláa punkta sem dreifast af handahófi á ljósum grunni. Þau sýna að ekkert greinilegt mynstur eða samband er í gögnunum.</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Aðlögun línulegra líkana að gögnum</a:t>
            </a:r>
            <a:endParaRPr dirty="0"/>
          </a:p>
        </p:txBody>
      </p:sp>
      <p:pic>
        <p:nvPicPr>
          <p:cNvPr id="3" name="Picture 1" descr="Two scatter plots. Plot (c) shows data with a negative correlation, while plot (d) illustrates data with a positive correlation."/>
          <p:cNvPicPr>
            <a:picLocks noGrp="1" noChangeAspect="1"/>
          </p:cNvPicPr>
          <p:nvPr/>
        </p:nvPicPr>
        <p:blipFill>
          <a:blip r:embed="rId3"/>
          <a:stretch>
            <a:fillRect/>
          </a:stretch>
        </p:blipFill>
        <p:spPr bwMode="auto">
          <a:xfrm>
            <a:off x="647700" y="952500"/>
            <a:ext cx="1088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dreifirit. Dreifirit (c) sýnir gögn með neikvæða fylgni en dreifirit (d) gögn með jákvæða fylgni.</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4</a:t>
            </a:r>
            <a:r>
              <a:rPr lang="en-US" dirty="0">
                <a:solidFill>
                  <a:srgbClr val="548235"/>
                </a:solidFill>
              </a:rPr>
              <a:t> – Aðlögun línulegra líkana að gögnum</a:t>
            </a:r>
            <a:endParaRPr dirty="0"/>
          </a:p>
        </p:txBody>
      </p:sp>
      <p:pic>
        <p:nvPicPr>
          <p:cNvPr id="3" name="Picture 1" descr="Table showing the percentage of graduates for selected years from 1990 to 2008. The entries are:&#10;1990 → 21.3%;&#10;1992 → 21.4%;&#10;1994 → 22.2%;&#10;1996 → 23.6%;&#10;1998 → 24.4%;&#10;2000 → 25.6%;&#10;2002 → 26.7%;&#10;2004 → 27.7%;&#10;2006 → 28%;&#10;2008 → 29.4%.&#10;"/>
          <p:cNvPicPr>
            <a:picLocks noGrp="1" noChangeAspect="1"/>
          </p:cNvPicPr>
          <p:nvPr/>
        </p:nvPicPr>
        <p:blipFill>
          <a:blip r:embed="rId2"/>
          <a:stretch>
            <a:fillRect/>
          </a:stretch>
        </p:blipFill>
        <p:spPr bwMode="auto">
          <a:xfrm>
            <a:off x="4965700" y="952500"/>
            <a:ext cx="2260600" cy="5168900"/>
          </a:xfrm>
          <a:prstGeom prst="rect">
            <a:avLst/>
          </a:prstGeom>
          <a:noFill/>
          <a:ln w="9525">
            <a:noFill/>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5</a:t>
            </a:r>
            <a:r>
              <a:rPr lang="en-US" dirty="0">
                <a:solidFill>
                  <a:srgbClr val="548235"/>
                </a:solidFill>
              </a:rPr>
              <a:t> – Aðlögun línulegra líkana að gögnum</a:t>
            </a:r>
            <a:endParaRPr dirty="0"/>
          </a:p>
        </p:txBody>
      </p:sp>
      <p:pic>
        <p:nvPicPr>
          <p:cNvPr id="3" name="Picture 1" descr="Table showing imports by year from 1992 to 2009. Listed values (units not shown in the image) are:&#10;1992 → 2665;&#10;1994 → 2688;&#10;1996 → 3565;&#10;1998 → 4129;&#10;2000 → 4584;&#10;2002 → 5655;&#10;2004 → 6549;&#10;2006 → 7950;&#10;2008 → 8487;&#10;2009 → 9462.&#10;"/>
          <p:cNvPicPr>
            <a:picLocks noGrp="1" noChangeAspect="1"/>
          </p:cNvPicPr>
          <p:nvPr/>
        </p:nvPicPr>
        <p:blipFill>
          <a:blip r:embed="rId2"/>
          <a:stretch>
            <a:fillRect/>
          </a:stretch>
        </p:blipFill>
        <p:spPr bwMode="auto">
          <a:xfrm>
            <a:off x="5372100" y="952500"/>
            <a:ext cx="1447800" cy="5168900"/>
          </a:xfrm>
          <a:prstGeom prst="rect">
            <a:avLst/>
          </a:prstGeom>
          <a:noFill/>
          <a:ln w="9525">
            <a:noFill/>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6</a:t>
            </a:r>
            <a:r>
              <a:rPr lang="en-US" dirty="0">
                <a:solidFill>
                  <a:srgbClr val="548235"/>
                </a:solidFill>
              </a:rPr>
              <a:t> – Aðlögun línulegra líkana að gögnum</a:t>
            </a:r>
            <a:endParaRPr dirty="0"/>
          </a:p>
        </p:txBody>
      </p:sp>
      <p:pic>
        <p:nvPicPr>
          <p:cNvPr id="3" name="Picture 1" descr="Table showing the number of unemployed individuals for selected years from 1990 to 2008. The values listed are:&#10;1990 → 750;&#10;1992 → 670;&#10;1994 → 650;&#10;1996 → 605;&#10;1998 → 550;&#10;2000 → 510;&#10;2002 → 460;&#10;2004 → 420;&#10;2006 → 380;&#10;2008 → 320.&#10;"/>
          <p:cNvPicPr>
            <a:picLocks noGrp="1" noChangeAspect="1"/>
          </p:cNvPicPr>
          <p:nvPr/>
        </p:nvPicPr>
        <p:blipFill>
          <a:blip r:embed="rId2"/>
          <a:stretch>
            <a:fillRect/>
          </a:stretch>
        </p:blipFill>
        <p:spPr bwMode="auto">
          <a:xfrm>
            <a:off x="4851400" y="952500"/>
            <a:ext cx="2489200" cy="5168900"/>
          </a:xfrm>
          <a:prstGeom prst="rect">
            <a:avLst/>
          </a:prstGeom>
          <a:noFill/>
          <a:ln w="9525">
            <a:noFill/>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1643527"/>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viðbótarefni frá OpenStax er © Rice University og gefið út samkvæmt alþjóðlega CC BY 4.0-leyfinu. Heimilt er að afrita efnið eða breyta því, en geta verður OpenStax og Rice University og taka fram allar breytingar.</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5265</Words>
  <Application>Microsoft Macintosh PowerPoint</Application>
  <PresentationFormat>Widescreen</PresentationFormat>
  <Paragraphs>393</Paragraphs>
  <Slides>74</Slides>
  <Notes>53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Calibri</vt:lpstr>
      <vt:lpstr>Cambria Math</vt:lpstr>
      <vt:lpstr>Office Theme</vt:lpstr>
      <vt:lpstr>Precalculus 2e</vt:lpstr>
      <vt:lpstr>Chapter outline</vt:lpstr>
      <vt:lpstr>2.1 Linear Functions</vt:lpstr>
      <vt:lpstr>Figure 1 - Linear Functions</vt:lpstr>
      <vt:lpstr>Figure 2 - Linear Functions</vt:lpstr>
      <vt:lpstr>Figure 3 - Linear Functions</vt:lpstr>
      <vt:lpstr>Figure 4 - Linear Functions</vt:lpstr>
      <vt:lpstr>Figure 5 - Linear Functions</vt:lpstr>
      <vt:lpstr>Figure 6 - Linear Functions</vt:lpstr>
      <vt:lpstr>Figure 7 - Linear Functions</vt:lpstr>
      <vt:lpstr>Figure 8 - Linear Functions</vt:lpstr>
      <vt:lpstr>Figure 9 - Linear Functions</vt:lpstr>
      <vt:lpstr>Figure 10 - Linear Functions</vt:lpstr>
      <vt:lpstr>Figure 11 - Linear Functions</vt:lpstr>
      <vt:lpstr>Table 1 - Linear Functions</vt:lpstr>
      <vt:lpstr>Table 2 - Linear Functions</vt:lpstr>
      <vt:lpstr>Table 3 - Linear Functions</vt:lpstr>
      <vt:lpstr>Table 4 - Linear Functions</vt:lpstr>
      <vt:lpstr>2.2 Graphs of Linear Functions (1 of 2)</vt:lpstr>
      <vt:lpstr>2.2 Graphs of Linear Functions (2 of 2)</vt:lpstr>
      <vt:lpstr>Figure 1 - Graphs of Linear Functions </vt:lpstr>
      <vt:lpstr>Figure 2 - Graphs of Linear Functions </vt:lpstr>
      <vt:lpstr>Figure 3 - Graphs of Linear Functions </vt:lpstr>
      <vt:lpstr>Figure 4 - Graphs of Linear Functions </vt:lpstr>
      <vt:lpstr>Figure 5 - Graphs of Linear Functions </vt:lpstr>
      <vt:lpstr>Figure 6 - Graphs of Linear Functions </vt:lpstr>
      <vt:lpstr>Figure 7 - Graphs of Linear Functions </vt:lpstr>
      <vt:lpstr>Figure 8 - Graphs of Linear Functions </vt:lpstr>
      <vt:lpstr>Figure 9 - Graphs of Linear Functions </vt:lpstr>
      <vt:lpstr>Figure 10 - Graphs of Linear Functions </vt:lpstr>
      <vt:lpstr>Figure 11 - Graphs of Linear Functions </vt:lpstr>
      <vt:lpstr>Figure 12 - Graphs of Linear Functions </vt:lpstr>
      <vt:lpstr>Figure 13 - Graphs of Linear Functions </vt:lpstr>
      <vt:lpstr>Figure 14 - Graphs of Linear Functions </vt:lpstr>
      <vt:lpstr>Figure 15 - Graphs of Linear Functions </vt:lpstr>
      <vt:lpstr>Figure 16 - Graphs of Linear Functions </vt:lpstr>
      <vt:lpstr>Figure 17 - Graphs of Linear Functions </vt:lpstr>
      <vt:lpstr>Figure 18 - Graphs of Linear Functions </vt:lpstr>
      <vt:lpstr>Figure 19 - Graphs of Linear Functions </vt:lpstr>
      <vt:lpstr>Figure 20 - Graphs of Linear Functions </vt:lpstr>
      <vt:lpstr>Figure 21 - Graphs of Linear Functions </vt:lpstr>
      <vt:lpstr>Figure 22 - Graphs of Linear Functions </vt:lpstr>
      <vt:lpstr>Figure 23 - Graphs of Linear Functions </vt:lpstr>
      <vt:lpstr>Figure 24 - Graphs of Linear Functions </vt:lpstr>
      <vt:lpstr>2.3 Modeling with Linear Functions</vt:lpstr>
      <vt:lpstr>Figure 1 - Modeling with Linear Functions</vt:lpstr>
      <vt:lpstr>Figure 2 - Modeling with Linear Functions</vt:lpstr>
      <vt:lpstr>Figure 3 - Modeling with Linear Functions</vt:lpstr>
      <vt:lpstr>Figure 4 - Modeling with Linear Functions</vt:lpstr>
      <vt:lpstr>Figure 5 - Modeling with Linear Functions</vt:lpstr>
      <vt:lpstr>Table 1 - Modeling with Linear Functions</vt:lpstr>
      <vt:lpstr>Figure 6 - Modeling with Linear Functions</vt:lpstr>
      <vt:lpstr>Figure 7 - Modeling with Linear Functions</vt:lpstr>
      <vt:lpstr>Figure 8 - Modeling with Linear Functions</vt:lpstr>
      <vt:lpstr>Table 2 - Modeling with Linear Functions</vt:lpstr>
      <vt:lpstr>Table 3 - Modeling with Linear Functions</vt:lpstr>
      <vt:lpstr>2.4 Fitting Linear Models to Data</vt:lpstr>
      <vt:lpstr>Figure 1 - Fitting Linear Models to Data</vt:lpstr>
      <vt:lpstr>Table 1 - Fitting Linear Models to Data</vt:lpstr>
      <vt:lpstr>Figure 2 - Fitting Linear Models to Data</vt:lpstr>
      <vt:lpstr>Figure 3 - Fitting Linear Models to Data</vt:lpstr>
      <vt:lpstr>Figure 4 - Fitting Linear Models to Data</vt:lpstr>
      <vt:lpstr>Figure 5 - Fitting Linear Models to Data</vt:lpstr>
      <vt:lpstr>Table 2 - Fitting Linear Models to Data</vt:lpstr>
      <vt:lpstr>Figure 6 - Fitting Linear Models to Data</vt:lpstr>
      <vt:lpstr>Figure 7 - Fitting Linear Models to Data</vt:lpstr>
      <vt:lpstr>Table 3 - Fitting Linear Models to Data</vt:lpstr>
      <vt:lpstr>Figure 8 - Fitting Linear Models to Data</vt:lpstr>
      <vt:lpstr>Figure 9 - Fitting Linear Models to Data</vt:lpstr>
      <vt:lpstr>Figure 10 - Fitting Linear Models to Data</vt:lpstr>
      <vt:lpstr>Table 4 - Fitting Linear Models to Data</vt:lpstr>
      <vt:lpstr>Table 5 - Fitting Linear Models to Data</vt:lpstr>
      <vt:lpstr>Table 6 - Fitting Linear Models to Data</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Precalculus 2e</dc:title>
  <dc:creator/>
  <cp:keywords/>
  <cp:lastModifiedBy>Colby Powers</cp:lastModifiedBy>
  <cp:revision>3</cp:revision>
  <dcterms:created xsi:type="dcterms:W3CDTF">2025-12-16T18:43:20Z</dcterms:created>
  <dcterms:modified xsi:type="dcterms:W3CDTF">2025-12-16T21:06:42Z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Linear Functions</vt:lpwstr>
  </property>
</Properties>
</file>