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embeddings/oleObject1.bin" ContentType="application/vnd.openxmlformats-officedocument.oleObject"/>
  <Override PartName="/ppt/embeddings/oleObject2.bin" ContentType="application/vnd.openxmlformats-officedocument.oleObject"/>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9" r:id="rId16"/>
    <p:sldId id="271" r:id="rId17"/>
    <p:sldId id="272" r:id="rId18"/>
    <p:sldId id="273" r:id="rId19"/>
    <p:sldId id="274" r:id="rId20"/>
    <p:sldId id="275" r:id="rId21"/>
    <p:sldId id="276" r:id="rId22"/>
    <p:sldId id="278" r:id="rId23"/>
    <p:sldId id="25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29" Type="http://schemas.microsoft.com/office/2016/11/relationships/changesInfo" Target="changesInfos/changesInfo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58ce42a6a6ee.png"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oleObject" Target="../embeddings/oleObject1.bin" /><Relationship Id="rId3" Type="http://schemas.openxmlformats.org/officeDocument/2006/relationships/image" Target="../media/v3_image5_69aab12be80f.png" /><Relationship Id="rId4" Type="http://schemas.openxmlformats.org/officeDocument/2006/relationships/oleObject" Target="../embeddings/oleObject2.bin" /><Relationship Id="rId5" Type="http://schemas.openxmlformats.org/officeDocument/2006/relationships/image" Target="../media/v3_image6_c8131f88d147.pn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6ee5a7af4b50.png"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8_a44e8fad9eec.png"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9_a834951e1b14.png"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0_32e31842e15a.png"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11_9dd7541df4b4.png"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11_9dd7541df4b4.png"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2_a8f1c6a3ba8b.png"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2_a8f1c6a3ba8b.png"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p:txBody>
          <a:bodyPr/>
          <a:lstStyle/>
          <a:p>
            <a:r>
              <a:rPr lang="en-US" dirty="0"/>
              <a:t>Undirstöður hagfræði</a:t>
            </a:r>
          </a:p>
        </p:txBody>
      </p:sp>
      <p:sp>
        <p:nvSpPr>
          <p:cNvPr id="2" name="Text Placeholder 23">
            <a:extLst>
              <a:ext uri="{FF2B5EF4-FFF2-40B4-BE49-F238E27FC236}">
                <a16:creationId xmlns:a16="http://schemas.microsoft.com/office/drawing/2014/main" id="{ED4C0EE6-692A-007F-F545-E484F564A87E}"/>
              </a:ext>
            </a:extLst>
          </p:cNvPr>
          <p:cNvSpPr>
            <a:spLocks noGrp="1"/>
          </p:cNvSpPr>
          <p:nvPr>
            <p:ph type="body" sz="quarter" idx="14"/>
          </p:nvPr>
        </p:nvSpPr>
        <p:spPr>
          <a:xfrm>
            <a:off x="1524000" y="1509713"/>
            <a:ext cx="9144000" cy="717294"/>
          </a:xfrm>
        </p:spPr>
        <p:txBody>
          <a:bodyPr>
            <a:normAutofit fontScale="47500" lnSpcReduction="20000"/>
          </a:bodyPr>
          <a:lstStyle/>
          <a:p>
            <a:r>
              <a:rPr lang="en-US" sz="5500" dirty="0"/>
              <a:t>8. kafli: Fullkomin samkeppni</a:t>
            </a:r>
          </a:p>
          <a:p>
            <a:r>
              <a:rPr lang="en-US" sz="4300" cap="none" dirty="0">
                <a:solidFill>
                  <a:schemeClr val="tx1"/>
                </a:solidFill>
                <a:latin typeface="+mn-lt"/>
              </a:rPr>
              <a:t>Myndasýning í PowerPoint</a:t>
            </a:r>
          </a:p>
          <a:p>
            <a:endParaRPr lang="en-US" dirty="0"/>
          </a:p>
        </p:txBody>
      </p:sp>
      <p:pic>
        <p:nvPicPr>
          <p:cNvPr id="3" name="Picture 2"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1A75676E-2EF4-883F-F43B-3B15A312BD42}"/>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AC3A30-8B39-B62E-05AA-956DB46DB45F}"/>
              </a:ext>
            </a:extLst>
          </p:cNvPr>
          <p:cNvSpPr>
            <a:spLocks noGrp="1"/>
          </p:cNvSpPr>
          <p:nvPr>
            <p:ph type="title"/>
          </p:nvPr>
        </p:nvSpPr>
        <p:spPr/>
        <p:txBody>
          <a:bodyPr>
            <a:normAutofit fontScale="90000"/>
          </a:bodyPr>
          <a:lstStyle/>
          <a:p>
            <a:r>
              <a:rPr lang="en-US" dirty="0"/>
              <a:t>YFIRLIT 8. KAFLA</a:t>
            </a:r>
          </a:p>
        </p:txBody>
      </p:sp>
      <p:sp>
        <p:nvSpPr>
          <p:cNvPr id="7" name="Content Placeholder 6">
            <a:extLst>
              <a:ext uri="{FF2B5EF4-FFF2-40B4-BE49-F238E27FC236}">
                <a16:creationId xmlns:a16="http://schemas.microsoft.com/office/drawing/2014/main" id="{8F31F1F0-F92C-9DBC-45ED-7FC944F9C8F5}"/>
              </a:ext>
            </a:extLst>
          </p:cNvPr>
          <p:cNvSpPr>
            <a:spLocks noGrp="1"/>
          </p:cNvSpPr>
          <p:nvPr>
            <p:ph idx="1"/>
          </p:nvPr>
        </p:nvSpPr>
        <p:spPr/>
        <p:txBody>
          <a:bodyPr/>
          <a:lstStyle/>
          <a:p>
            <a:r>
              <a:rPr lang="en-US" dirty="0"/>
              <a:t>8.1: Fullkomin samkeppni og mikilvægi hennar</a:t>
            </a:r>
          </a:p>
          <a:p>
            <a:r>
              <a:rPr lang="en-US" dirty="0"/>
              <a:t>8.2: Hvernig fyrirtæki við fullkomna samkeppni ákveða framleiðslumagn</a:t>
            </a:r>
          </a:p>
          <a:p>
            <a:r>
              <a:rPr lang="en-US" dirty="0"/>
              <a:t>8.3: Ákvarðanir til langs tíma um innkomu á markað og útgöngu af honum</a:t>
            </a:r>
          </a:p>
          <a:p>
            <a:r>
              <a:rPr lang="en-US" dirty="0"/>
              <a:t>8.4: Hagkvæmni á mörkuðum með fullkominni samkeppni</a:t>
            </a:r>
          </a:p>
          <a:p>
            <a:endParaRPr lang="en-US" dirty="0"/>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AC3A30-8B39-B62E-05AA-956DB46DB45F}"/>
              </a:ext>
            </a:extLst>
          </p:cNvPr>
          <p:cNvSpPr>
            <a:spLocks noGrp="1"/>
          </p:cNvSpPr>
          <p:nvPr>
            <p:ph type="title"/>
          </p:nvPr>
        </p:nvSpPr>
        <p:spPr/>
        <p:txBody>
          <a:bodyPr>
            <a:normAutofit fontScale="90000"/>
          </a:bodyPr>
          <a:lstStyle/>
          <a:p>
            <a:r>
              <a:rPr lang="en-US" dirty="0"/>
              <a:t>Samkeppni í landbúnaði</a:t>
            </a:r>
          </a:p>
        </p:txBody>
      </p:sp>
      <p:sp>
        <p:nvSpPr>
          <p:cNvPr id="8" name="Content Placeholder 7">
            <a:extLst>
              <a:ext uri="{FF2B5EF4-FFF2-40B4-BE49-F238E27FC236}">
                <a16:creationId xmlns:a16="http://schemas.microsoft.com/office/drawing/2014/main" id="{CE14C79C-3271-E64E-C6F1-97F8F7BF1748}"/>
              </a:ext>
            </a:extLst>
          </p:cNvPr>
          <p:cNvSpPr>
            <a:spLocks noGrp="1"/>
          </p:cNvSpPr>
          <p:nvPr>
            <p:ph idx="13"/>
          </p:nvPr>
        </p:nvSpPr>
        <p:spPr/>
        <p:txBody>
          <a:bodyPr>
            <a:normAutofit/>
          </a:bodyPr>
          <a:lstStyle/>
          <a:p>
            <a:r>
              <a:rPr lang="en-US" sz="1800" dirty="0"/>
              <a:t>Hveitibóndi kann að velja að rækta aðra nytjaplöntu eftir því hver samkeppnin er og hvaða verð bjóðast. </a:t>
            </a:r>
          </a:p>
          <a:p>
            <a:r>
              <a:rPr lang="en-US" sz="1800" dirty="0"/>
              <a:t>(Mynd: breytt útgáfa af „Agronomist &amp; Farmer Inspecting Weeds“ eftir United Soybean Board/Flickr, CC BY 2.0)</a:t>
            </a:r>
          </a:p>
        </p:txBody>
      </p:sp>
      <p:pic>
        <p:nvPicPr>
          <p:cNvPr id="5" name="Picture 4" descr="A photograph shows an agronomist and a farmer in a soybean field inspecting a plant.">
            <a:extLst>
              <a:ext uri="{FF2B5EF4-FFF2-40B4-BE49-F238E27FC236}">
                <a16:creationId xmlns:a16="http://schemas.microsoft.com/office/drawing/2014/main" id="{B33A6922-9311-DE30-0F63-2A02BF841AD3}"/>
              </a:ext>
            </a:extLst>
          </p:cNvPr>
          <p:cNvPicPr>
            <a:picLocks noChangeAspect="1"/>
          </p:cNvPicPr>
          <p:nvPr/>
        </p:nvPicPr>
        <p:blipFill>
          <a:blip r:embed="rId2"/>
          <a:stretch>
            <a:fillRect/>
          </a:stretch>
        </p:blipFill>
        <p:spPr>
          <a:xfrm>
            <a:off x="3253014" y="957983"/>
            <a:ext cx="5685972" cy="3792106"/>
          </a:xfrm>
          <a:prstGeom prst="rect">
            <a:avLst/>
          </a:prstGeom>
        </p:spPr>
      </p:pic>
    </p:spTree>
    <p:extLst>
      <p:ext uri="{BB962C8B-B14F-4D97-AF65-F5344CB8AC3E}">
        <p14:creationId xmlns:p14="http://schemas.microsoft.com/office/powerpoint/2010/main" val="305584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AC3A30-8B39-B62E-05AA-956DB46DB45F}"/>
              </a:ext>
            </a:extLst>
          </p:cNvPr>
          <p:cNvSpPr>
            <a:spLocks noGrp="1"/>
          </p:cNvSpPr>
          <p:nvPr>
            <p:ph type="title"/>
          </p:nvPr>
        </p:nvSpPr>
        <p:spPr/>
        <p:txBody>
          <a:bodyPr>
            <a:normAutofit fontScale="90000"/>
          </a:bodyPr>
          <a:lstStyle/>
          <a:p>
            <a:pPr lvl="0">
              <a:spcBef>
                <a:spcPts val="0"/>
              </a:spcBef>
            </a:pPr>
            <a:r>
              <a:rPr lang="en-US" dirty="0"/>
              <a:t>8.1 Fullkomin samkeppni og mikilvægi hennar</a:t>
            </a:r>
          </a:p>
        </p:txBody>
      </p:sp>
      <p:sp>
        <p:nvSpPr>
          <p:cNvPr id="7" name="Content Placeholder 6">
            <a:extLst>
              <a:ext uri="{FF2B5EF4-FFF2-40B4-BE49-F238E27FC236}">
                <a16:creationId xmlns:a16="http://schemas.microsoft.com/office/drawing/2014/main" id="{8F31F1F0-F92C-9DBC-45ED-7FC944F9C8F5}"/>
              </a:ext>
            </a:extLst>
          </p:cNvPr>
          <p:cNvSpPr>
            <a:spLocks noGrp="1"/>
          </p:cNvSpPr>
          <p:nvPr>
            <p:ph idx="1"/>
          </p:nvPr>
        </p:nvSpPr>
        <p:spPr>
          <a:xfrm>
            <a:off x="838200" y="955964"/>
            <a:ext cx="10515600" cy="5052950"/>
          </a:xfrm>
        </p:spPr>
        <p:txBody>
          <a:bodyPr>
            <a:normAutofit fontScale="92500" lnSpcReduction="10000"/>
          </a:bodyPr>
          <a:lstStyle/>
          <a:p>
            <a:r>
              <a:rPr lang="en-US" b="1" dirty="0"/>
              <a:t>Markaðsgerð </a:t>
            </a:r>
            <a:r>
              <a:rPr lang="en-US" dirty="0"/>
              <a:t>– einkenni atvinnugreinar, svo sem fjöldi seljenda, hversu auðvelt eða erfitt er fyrir ný fyrirtæki að koma inn á markaðinn og hvers konar vörur eru seldar.</a:t>
            </a:r>
          </a:p>
          <a:p>
            <a:endParaRPr lang="en-US" dirty="0"/>
          </a:p>
          <a:p>
            <a:r>
              <a:rPr lang="en-US" b="1" dirty="0"/>
              <a:t>Fullkomin samkeppni </a:t>
            </a:r>
            <a:r>
              <a:rPr lang="en-US" dirty="0"/>
              <a:t>– hvert fyrirtæki keppir við mörg önnur fyrirtæki sem selja einsleitar vörur.</a:t>
            </a:r>
          </a:p>
          <a:p>
            <a:pPr lvl="1"/>
            <a:r>
              <a:rPr lang="en-US" dirty="0"/>
              <a:t>Fjögur skilyrði: </a:t>
            </a:r>
          </a:p>
          <a:p>
            <a:pPr lvl="2"/>
            <a:r>
              <a:rPr lang="en-US" dirty="0"/>
              <a:t>mörg fyrirtæki framleiða einsleitar vörur,</a:t>
            </a:r>
          </a:p>
          <a:p>
            <a:pPr lvl="2"/>
            <a:r>
              <a:rPr lang="en-US" dirty="0"/>
              <a:t>kaupendur og seljendur eru margir,</a:t>
            </a:r>
          </a:p>
          <a:p>
            <a:pPr lvl="2"/>
            <a:r>
              <a:rPr lang="en-US" dirty="0"/>
              <a:t>seljendur og kaupendur hafa allar viðeigandi upplýsingar til að taka skynsamlegar ákvarðanir,</a:t>
            </a:r>
          </a:p>
          <a:p>
            <a:pPr lvl="2"/>
            <a:r>
              <a:rPr lang="en-US" dirty="0"/>
              <a:t>fyrirtæki geta komið inn á markaðinn og yfirgefið hann án takmarkana.</a:t>
            </a:r>
          </a:p>
          <a:p>
            <a:endParaRPr lang="en-US" dirty="0"/>
          </a:p>
          <a:p>
            <a:r>
              <a:rPr lang="en-US" b="1" dirty="0"/>
              <a:t>Verðþegi </a:t>
            </a:r>
            <a:r>
              <a:rPr lang="en-US" dirty="0"/>
              <a:t>– fyrirtæki á markaði með fullkominni samkeppni sem verður að taka ríkjandi markaðsverði sem gefnu.</a:t>
            </a:r>
          </a:p>
          <a:p>
            <a:endParaRPr lang="en-US" dirty="0"/>
          </a:p>
        </p:txBody>
      </p:sp>
    </p:spTree>
    <p:extLst>
      <p:ext uri="{BB962C8B-B14F-4D97-AF65-F5344CB8AC3E}">
        <p14:creationId xmlns:p14="http://schemas.microsoft.com/office/powerpoint/2010/main" val="263471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AC3A30-8B39-B62E-05AA-956DB46DB45F}"/>
              </a:ext>
            </a:extLst>
          </p:cNvPr>
          <p:cNvSpPr>
            <a:spLocks noGrp="1"/>
          </p:cNvSpPr>
          <p:nvPr>
            <p:ph type="title"/>
          </p:nvPr>
        </p:nvSpPr>
        <p:spPr/>
        <p:txBody>
          <a:bodyPr>
            <a:normAutofit fontScale="90000"/>
          </a:bodyPr>
          <a:lstStyle/>
          <a:p>
            <a:pPr lvl="0">
              <a:spcBef>
                <a:spcPts val="0"/>
              </a:spcBef>
            </a:pPr>
            <a:r>
              <a:rPr lang="en-US" dirty="0" sz="1800"/>
              <a:t>8.2 Hvernig fyrirtæki við fullkomna samkeppni ákveða framleiðslumagn</a:t>
            </a:r>
          </a:p>
        </p:txBody>
      </p:sp>
      <p:sp>
        <p:nvSpPr>
          <p:cNvPr id="7" name="Content Placeholder 6">
            <a:extLst>
              <a:ext uri="{FF2B5EF4-FFF2-40B4-BE49-F238E27FC236}">
                <a16:creationId xmlns:a16="http://schemas.microsoft.com/office/drawing/2014/main" id="{8F31F1F0-F92C-9DBC-45ED-7FC944F9C8F5}"/>
              </a:ext>
            </a:extLst>
          </p:cNvPr>
          <p:cNvSpPr>
            <a:spLocks noGrp="1"/>
          </p:cNvSpPr>
          <p:nvPr>
            <p:ph idx="1"/>
          </p:nvPr>
        </p:nvSpPr>
        <p:spPr/>
        <p:txBody>
          <a:bodyPr/>
          <a:lstStyle/>
          <a:p>
            <a:r>
              <a:rPr lang="en-US" dirty="0"/>
              <a:t>Fyrirtæki í </a:t>
            </a:r>
            <a:r>
              <a:rPr lang="en-US" u="sng" dirty="0"/>
              <a:t>fullkominni samkeppni</a:t>
            </a:r>
            <a:r>
              <a:rPr lang="en-US" dirty="0"/>
              <a:t> þarf aðeins að taka eina meginákvörðun – </a:t>
            </a:r>
            <a:r>
              <a:rPr lang="en-US" i="1" dirty="0"/>
              <a:t>hve mikið á að framleiða</a:t>
            </a:r>
            <a:r>
              <a:rPr lang="en-US" dirty="0"/>
              <a:t>?</a:t>
            </a:r>
          </a:p>
          <a:p>
            <a:endParaRPr lang="en-US" dirty="0"/>
          </a:p>
          <a:p>
            <a:r>
              <a:rPr lang="en-US" dirty="0"/>
              <a:t>Fyrirtæki við fullkomna samkeppni verður að sætta sig við það verð á framleiðslu sinni sem framboð og eftirspurn á markaði ákvarða.</a:t>
            </a:r>
          </a:p>
          <a:p>
            <a:endParaRPr lang="en-US" dirty="0"/>
          </a:p>
          <a:p>
            <a:r>
              <a:rPr lang="en-US" dirty="0"/>
              <a:t>Mesti </a:t>
            </a:r>
            <a:r>
              <a:rPr lang="en-US" u="sng" dirty="0"/>
              <a:t>hagnaður</a:t>
            </a:r>
            <a:r>
              <a:rPr lang="en-US" dirty="0"/>
              <a:t> fæst við það framleiðslumagn þar sem munurinn á heildartekjum og heildarkostnaði er mestur.</a:t>
            </a:r>
          </a:p>
          <a:p>
            <a:endParaRPr lang="en-US" dirty="0"/>
          </a:p>
        </p:txBody>
      </p:sp>
    </p:spTree>
    <p:extLst>
      <p:ext uri="{BB962C8B-B14F-4D97-AF65-F5344CB8AC3E}">
        <p14:creationId xmlns:p14="http://schemas.microsoft.com/office/powerpoint/2010/main" val="3723106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AC3A30-8B39-B62E-05AA-956DB46DB45F}"/>
              </a:ext>
            </a:extLst>
          </p:cNvPr>
          <p:cNvSpPr>
            <a:spLocks noGrp="1"/>
          </p:cNvSpPr>
          <p:nvPr>
            <p:ph type="title"/>
          </p:nvPr>
        </p:nvSpPr>
        <p:spPr/>
        <p:txBody>
          <a:bodyPr>
            <a:normAutofit fontScale="90000"/>
          </a:bodyPr>
          <a:lstStyle/>
          <a:p>
            <a:pPr marL="0" marR="0" lvl="0" indent="0" rtl="0">
              <a:spcBef>
                <a:spcPts val="0"/>
              </a:spcBef>
            </a:pPr>
            <a:r>
              <a:rPr lang="en-US" dirty="0"/>
              <a:t>Heildarkostnaður og heildartekjur hindberjabús</a:t>
            </a:r>
          </a:p>
        </p:txBody>
      </p:sp>
      <p:sp>
        <p:nvSpPr>
          <p:cNvPr id="7" name="Content Placeholder 6">
            <a:extLst>
              <a:ext uri="{FF2B5EF4-FFF2-40B4-BE49-F238E27FC236}">
                <a16:creationId xmlns:a16="http://schemas.microsoft.com/office/drawing/2014/main" id="{8F31F1F0-F92C-9DBC-45ED-7FC944F9C8F5}"/>
              </a:ext>
            </a:extLst>
          </p:cNvPr>
          <p:cNvSpPr>
            <a:spLocks noGrp="1"/>
          </p:cNvSpPr>
          <p:nvPr>
            <p:ph idx="1"/>
          </p:nvPr>
        </p:nvSpPr>
        <p:spPr>
          <a:xfrm>
            <a:off x="838200" y="4076700"/>
            <a:ext cx="10515600" cy="2257103"/>
          </a:xfrm>
        </p:spPr>
        <p:txBody>
          <a:bodyPr>
            <a:normAutofit fontScale="77500" lnSpcReduction="20000"/>
          </a:bodyPr>
          <a:lstStyle/>
          <a:p>
            <a:r>
              <a:rPr lang="en-US" u="sng" dirty="0"/>
              <a:t>Heildartekjur</a:t>
            </a:r>
            <a:r>
              <a:rPr lang="en-US" dirty="0"/>
              <a:t> fyrirtækis við fullkomna samkeppni mynda beina línu sem hallar upp á við; hallatala hennar jafngildir verði vörunnar. </a:t>
            </a:r>
          </a:p>
          <a:p>
            <a:r>
              <a:rPr lang="en-US" u="sng" dirty="0"/>
              <a:t>Heildarkostnaður</a:t>
            </a:r>
            <a:r>
              <a:rPr lang="en-US" dirty="0"/>
              <a:t> eykst einnig en ferillinn er sveigður. </a:t>
            </a:r>
          </a:p>
          <a:p>
            <a:r>
              <a:rPr lang="en-US" dirty="0"/>
              <a:t>Við meira framleiðslumagn verður halli heildarkostnaðarferilsins brattari vegna </a:t>
            </a:r>
            <a:r>
              <a:rPr lang="en-US" u="sng" dirty="0"/>
              <a:t>minnkandi jaðarafraksturs</a:t>
            </a:r>
            <a:r>
              <a:rPr lang="en-US" dirty="0"/>
              <a:t>. </a:t>
            </a:r>
          </a:p>
          <a:p>
            <a:r>
              <a:rPr lang="en-US" dirty="0"/>
              <a:t>Mesti </a:t>
            </a:r>
            <a:r>
              <a:rPr lang="en-US" u="sng" dirty="0"/>
              <a:t>hagnaður</a:t>
            </a:r>
            <a:r>
              <a:rPr lang="en-US" dirty="0"/>
              <a:t> fæst við það framleiðslumagn þar sem munurinn á heildartekjum og heildarkostnaði er mestur.</a:t>
            </a:r>
          </a:p>
          <a:p>
            <a:endParaRPr lang="en-US" dirty="0"/>
          </a:p>
        </p:txBody>
      </p:sp>
      <p:pic>
        <p:nvPicPr>
          <p:cNvPr id="2" name="Shape 80" descr="The graph shows that firms will incur a loss if the total cost is higher than the total revenue. The x-axis is the quantity of raspberry packs. The y-axis is the total cost/total revenue. The description of the graph is located in the paragraph below the table. ">
            <a:extLst>
              <a:ext uri="{FF2B5EF4-FFF2-40B4-BE49-F238E27FC236}">
                <a16:creationId xmlns:a16="http://schemas.microsoft.com/office/drawing/2014/main" id="{20BB2C23-78C6-5B7B-0DB4-21283C3CF9C3}"/>
              </a:ext>
            </a:extLst>
          </p:cNvPr>
          <p:cNvPicPr preferRelativeResize="0"/>
          <p:nvPr/>
        </p:nvPicPr>
        <p:blipFill>
          <a:blip r:embed="rId2">
            <a:alphaModFix/>
          </a:blip>
          <a:stretch>
            <a:fillRect/>
          </a:stretch>
        </p:blipFill>
        <p:spPr>
          <a:xfrm>
            <a:off x="3882987" y="887529"/>
            <a:ext cx="4426025" cy="3091350"/>
          </a:xfrm>
          <a:prstGeom prst="rect">
            <a:avLst/>
          </a:prstGeom>
          <a:noFill/>
          <a:ln>
            <a:noFill/>
          </a:ln>
        </p:spPr>
      </p:pic>
    </p:spTree>
    <p:extLst>
      <p:ext uri="{BB962C8B-B14F-4D97-AF65-F5344CB8AC3E}">
        <p14:creationId xmlns:p14="http://schemas.microsoft.com/office/powerpoint/2010/main" val="3578025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AC3A30-8B39-B62E-05AA-956DB46DB45F}"/>
              </a:ext>
            </a:extLst>
          </p:cNvPr>
          <p:cNvSpPr>
            <a:spLocks noGrp="1"/>
          </p:cNvSpPr>
          <p:nvPr>
            <p:ph type="title"/>
          </p:nvPr>
        </p:nvSpPr>
        <p:spPr/>
        <p:txBody>
          <a:bodyPr>
            <a:normAutofit fontScale="90000"/>
          </a:bodyPr>
          <a:lstStyle/>
          <a:p>
            <a:pPr lvl="0">
              <a:spcBef>
                <a:spcPts val="0"/>
              </a:spcBef>
            </a:pPr>
            <a:r>
              <a:rPr lang="en-US" dirty="0"/>
              <a:t>Samanburður jaðartekna og jaðarkostnaðar</a:t>
            </a:r>
          </a:p>
        </p:txBody>
      </p:sp>
      <p:sp>
        <p:nvSpPr>
          <p:cNvPr id="7" name="Content Placeholder 6">
            <a:extLst>
              <a:ext uri="{FF2B5EF4-FFF2-40B4-BE49-F238E27FC236}">
                <a16:creationId xmlns:a16="http://schemas.microsoft.com/office/drawing/2014/main" id="{8F31F1F0-F92C-9DBC-45ED-7FC944F9C8F5}"/>
              </a:ext>
            </a:extLst>
          </p:cNvPr>
          <p:cNvSpPr>
            <a:spLocks noGrp="1"/>
          </p:cNvSpPr>
          <p:nvPr>
            <p:ph idx="1"/>
          </p:nvPr>
        </p:nvSpPr>
        <p:spPr>
          <a:xfrm>
            <a:off x="838200" y="955964"/>
            <a:ext cx="10515600" cy="4360619"/>
          </a:xfrm>
        </p:spPr>
        <p:txBody>
          <a:bodyPr>
            <a:normAutofit fontScale="92500" lnSpcReduction="10000"/>
          </a:bodyPr>
          <a:lstStyle/>
          <a:p>
            <a:r>
              <a:rPr lang="en-US" b="1" dirty="0"/>
              <a:t>Jaðartekjur </a:t>
            </a:r>
            <a:r>
              <a:rPr lang="en-US" dirty="0"/>
              <a:t>(MR) – viðbótartekjur af sölu einnar einingar til viðbótar. </a:t>
            </a:r>
          </a:p>
          <a:p>
            <a:endParaRPr lang="en-US" dirty="0"/>
          </a:p>
          <a:p>
            <a:endParaRPr lang="en-US" dirty="0"/>
          </a:p>
          <a:p>
            <a:r>
              <a:rPr lang="en-US" b="1" dirty="0"/>
              <a:t>Jaðarkostnaður </a:t>
            </a:r>
            <a:r>
              <a:rPr lang="en-US" dirty="0"/>
              <a:t>(MC) – kostnaður við hverja selda viðbótareiningu.</a:t>
            </a:r>
          </a:p>
          <a:p>
            <a:endParaRPr lang="en-US" dirty="0"/>
          </a:p>
          <a:p>
            <a:endParaRPr lang="en-US" dirty="0"/>
          </a:p>
          <a:p>
            <a:endParaRPr lang="en-US" dirty="0"/>
          </a:p>
          <a:p>
            <a:r>
              <a:rPr lang="en-US" dirty="0"/>
              <a:t>Sú </a:t>
            </a:r>
            <a:r>
              <a:rPr lang="en-US" u="sng" dirty="0"/>
              <a:t>ákvörðun sem hámarkar hagnað</a:t>
            </a:r>
            <a:r>
              <a:rPr lang="en-US" dirty="0"/>
              <a:t> hjá fyrirtæki við fullkomna samkeppni felst í því framleiðslumagni þar sem MR = MC.</a:t>
            </a:r>
          </a:p>
          <a:p>
            <a:endParaRPr lang="en-US" dirty="0"/>
          </a:p>
        </p:txBody>
      </p:sp>
      <p:pic>
        <p:nvPicPr>
          <p:cNvPr id="0" name=""/>
          <p:cNvPicPr/>
          <p:nvPr/>
        </p:nvPicPr>
        <p:blipFill>
          <a:blip r:embed="rId3"/>
          <a:stretch>
            <a:fillRect/>
          </a:stretch>
        </p:blipFill>
        <p:spPr>
          <a:xfrm>
            <a:off x="4259942" y="1541417"/>
            <a:ext cx="3672115" cy="818782"/>
          </a:xfrm>
          <a:prstGeom prst="rect">
            <a:avLst/>
          </a:prstGeom>
        </p:spPr>
      </p:pic>
      <p:pic>
        <p:nvPicPr>
          <p:cNvPr id="0" name=""/>
          <p:cNvPicPr/>
          <p:nvPr/>
        </p:nvPicPr>
        <p:blipFill>
          <a:blip r:embed="rId5"/>
          <a:stretch>
            <a:fillRect/>
          </a:stretch>
        </p:blipFill>
        <p:spPr>
          <a:xfrm>
            <a:off x="4495652" y="3281776"/>
            <a:ext cx="3200693" cy="818782"/>
          </a:xfrm>
          <a:prstGeom prst="rect">
            <a:avLst/>
          </a:prstGeom>
        </p:spPr>
      </p:pic>
    </p:spTree>
    <p:extLst>
      <p:ext uri="{BB962C8B-B14F-4D97-AF65-F5344CB8AC3E}">
        <p14:creationId xmlns:p14="http://schemas.microsoft.com/office/powerpoint/2010/main" val="754257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AC3A30-8B39-B62E-05AA-956DB46DB45F}"/>
              </a:ext>
            </a:extLst>
          </p:cNvPr>
          <p:cNvSpPr>
            <a:spLocks noGrp="1"/>
          </p:cNvSpPr>
          <p:nvPr>
            <p:ph type="title"/>
          </p:nvPr>
        </p:nvSpPr>
        <p:spPr>
          <a:xfrm>
            <a:off x="838200" y="365126"/>
            <a:ext cx="10515600" cy="549274"/>
          </a:xfrm>
        </p:spPr>
        <p:txBody>
          <a:bodyPr>
            <a:normAutofit fontScale="90000"/>
          </a:bodyPr>
          <a:lstStyle/>
          <a:p>
            <a:pPr marL="0" marR="0" lvl="0" indent="0" rtl="0">
              <a:spcBef>
                <a:spcPts val="0"/>
              </a:spcBef>
            </a:pPr>
            <a:r>
              <a:rPr lang="en-US" dirty="0"/>
              <a:t>Jaðartekjur og jaðarkostnaður hindberjabúsins: </a:t>
            </a:r>
            <a:br>
              <a:rPr lang="en-US" dirty="0"/>
            </a:br>
            <a:r>
              <a:rPr lang="en-US" dirty="0"/>
              <a:t>Hindberjamarkaðurinn</a:t>
            </a:r>
          </a:p>
        </p:txBody>
      </p:sp>
      <p:sp>
        <p:nvSpPr>
          <p:cNvPr id="7" name="Content Placeholder 6">
            <a:extLst>
              <a:ext uri="{FF2B5EF4-FFF2-40B4-BE49-F238E27FC236}">
                <a16:creationId xmlns:a16="http://schemas.microsoft.com/office/drawing/2014/main" id="{8F31F1F0-F92C-9DBC-45ED-7FC944F9C8F5}"/>
              </a:ext>
            </a:extLst>
          </p:cNvPr>
          <p:cNvSpPr>
            <a:spLocks noGrp="1"/>
          </p:cNvSpPr>
          <p:nvPr>
            <p:ph idx="1"/>
          </p:nvPr>
        </p:nvSpPr>
        <p:spPr>
          <a:xfrm>
            <a:off x="838200" y="5003074"/>
            <a:ext cx="10515600" cy="1489800"/>
          </a:xfrm>
        </p:spPr>
        <p:txBody>
          <a:bodyPr>
            <a:normAutofit fontScale="92500" lnSpcReduction="10000"/>
          </a:bodyPr>
          <a:lstStyle/>
          <a:p>
            <a:r>
              <a:rPr lang="en-US" dirty="0"/>
              <a:t>Jafnvægisverð hindberja ákvarðast af samspili framboðs og eftirspurnar á markaði og er $4,00.</a:t>
            </a:r>
          </a:p>
          <a:p>
            <a:r>
              <a:rPr lang="en-US" dirty="0"/>
              <a:t>Ef 10 bú eru á markaðnum er jafnvægismagnið 80 × 10 = 800.</a:t>
            </a:r>
          </a:p>
          <a:p>
            <a:endParaRPr lang="en-US" dirty="0"/>
          </a:p>
        </p:txBody>
      </p:sp>
      <p:pic>
        <p:nvPicPr>
          <p:cNvPr id="4" name="Picture 3" descr="This graph illustrates the market for raspberries. There is a downward-sloping demand curve and an upward-sloping supply curve. Equilibrium is shown at a price of 4 dollars and a quantity of 800 raspberry packs.">
            <a:extLst>
              <a:ext uri="{FF2B5EF4-FFF2-40B4-BE49-F238E27FC236}">
                <a16:creationId xmlns:a16="http://schemas.microsoft.com/office/drawing/2014/main" id="{1DB0E68F-54A6-7F67-B5DE-1BE8FB0AF805}"/>
              </a:ext>
            </a:extLst>
          </p:cNvPr>
          <p:cNvPicPr>
            <a:picLocks noChangeAspect="1"/>
          </p:cNvPicPr>
          <p:nvPr/>
        </p:nvPicPr>
        <p:blipFill>
          <a:blip r:embed="rId2"/>
          <a:stretch>
            <a:fillRect/>
          </a:stretch>
        </p:blipFill>
        <p:spPr>
          <a:xfrm>
            <a:off x="2807589" y="1169652"/>
            <a:ext cx="6576822" cy="3578169"/>
          </a:xfrm>
          <a:prstGeom prst="rect">
            <a:avLst/>
          </a:prstGeom>
        </p:spPr>
      </p:pic>
    </p:spTree>
    <p:extLst>
      <p:ext uri="{BB962C8B-B14F-4D97-AF65-F5344CB8AC3E}">
        <p14:creationId xmlns:p14="http://schemas.microsoft.com/office/powerpoint/2010/main" val="1644158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AC3A30-8B39-B62E-05AA-956DB46DB45F}"/>
              </a:ext>
            </a:extLst>
          </p:cNvPr>
          <p:cNvSpPr>
            <a:spLocks noGrp="1"/>
          </p:cNvSpPr>
          <p:nvPr>
            <p:ph type="title"/>
          </p:nvPr>
        </p:nvSpPr>
        <p:spPr>
          <a:xfrm>
            <a:off x="838200" y="365126"/>
            <a:ext cx="10515600" cy="590838"/>
          </a:xfrm>
        </p:spPr>
        <p:txBody>
          <a:bodyPr>
            <a:normAutofit fontScale="90000"/>
          </a:bodyPr>
          <a:lstStyle/>
          <a:p>
            <a:r>
              <a:rPr lang="en-US" dirty="0"/>
              <a:t>Jaðartekjur og jaðarkostnaður hindberjabúsins: </a:t>
            </a:r>
            <a:br>
              <a:rPr lang="en-US" dirty="0"/>
            </a:br>
            <a:r>
              <a:rPr lang="en-US" dirty="0"/>
              <a:t>Einstakur bóndi</a:t>
            </a:r>
          </a:p>
        </p:txBody>
      </p:sp>
      <p:sp>
        <p:nvSpPr>
          <p:cNvPr id="7" name="Content Placeholder 6">
            <a:extLst>
              <a:ext uri="{FF2B5EF4-FFF2-40B4-BE49-F238E27FC236}">
                <a16:creationId xmlns:a16="http://schemas.microsoft.com/office/drawing/2014/main" id="{8F31F1F0-F92C-9DBC-45ED-7FC944F9C8F5}"/>
              </a:ext>
            </a:extLst>
          </p:cNvPr>
          <p:cNvSpPr>
            <a:spLocks noGrp="1"/>
          </p:cNvSpPr>
          <p:nvPr>
            <p:ph idx="1"/>
          </p:nvPr>
        </p:nvSpPr>
        <p:spPr>
          <a:xfrm>
            <a:off x="838200" y="4057106"/>
            <a:ext cx="10515600" cy="2172193"/>
          </a:xfrm>
        </p:spPr>
        <p:txBody>
          <a:bodyPr>
            <a:normAutofit fontScale="85000" lnSpcReduction="10000"/>
          </a:bodyPr>
          <a:lstStyle/>
          <a:p>
            <a:r>
              <a:rPr lang="en-US" dirty="0"/>
              <a:t>Hjá fyrirtæki við fullkomna samkeppni er </a:t>
            </a:r>
            <a:r>
              <a:rPr lang="en-US" u="sng" dirty="0"/>
              <a:t>jaðartekjuferillinn</a:t>
            </a:r>
            <a:r>
              <a:rPr lang="en-US" dirty="0"/>
              <a:t> lárétt lína þar sem jaðartekjurnar jafngilda markaðsákvörðuðu verði vörunnar ($4).</a:t>
            </a:r>
          </a:p>
          <a:p>
            <a:r>
              <a:rPr lang="en-US" dirty="0"/>
              <a:t>Ferill </a:t>
            </a:r>
            <a:r>
              <a:rPr lang="en-US" u="sng" dirty="0"/>
              <a:t>jaðarkostnaðar</a:t>
            </a:r>
            <a:r>
              <a:rPr lang="en-US" dirty="0"/>
              <a:t> hallar stundum niður í fyrstu ef jaðarafrakstur fer vaxandi við lítið framleiðslumagn. </a:t>
            </a:r>
          </a:p>
          <a:p>
            <a:r>
              <a:rPr lang="en-US" dirty="0"/>
              <a:t>Við meira framleiðslumagn tekur hann að lokum að halla upp á við þegar minnkandi jaðarafrakstur tekur við.</a:t>
            </a:r>
          </a:p>
          <a:p>
            <a:endParaRPr lang="en-US" dirty="0"/>
          </a:p>
        </p:txBody>
      </p:sp>
      <p:pic>
        <p:nvPicPr>
          <p:cNvPr id="5" name="Picture 4" descr="This graph illustrates marginal revenue and marginal cost curves of an individual farmer in a perfectly competitive market. The y-axis shows marginal cost and marginal revenue measured in dollars. The x-axis shows quantity as packs of raspberries. The marginal revenue curve is shown as a straight horizontal line at 5 dollars because in a perfectly competitive market price is determined by the market, and that price is marginal revenue. The marginal cost curve starts just below marginal revenue, decreases, then begins to increase after quantity of 50. As marginal cost is increasing, it intersects marginal revenue at a quantity of 80, and this is identified as the profit-maximizing point.">
            <a:extLst>
              <a:ext uri="{FF2B5EF4-FFF2-40B4-BE49-F238E27FC236}">
                <a16:creationId xmlns:a16="http://schemas.microsoft.com/office/drawing/2014/main" id="{1AB9965D-33E3-8836-4F5D-FABBA53B200F}"/>
              </a:ext>
            </a:extLst>
          </p:cNvPr>
          <p:cNvPicPr>
            <a:picLocks noChangeAspect="1"/>
          </p:cNvPicPr>
          <p:nvPr/>
        </p:nvPicPr>
        <p:blipFill>
          <a:blip r:embed="rId2"/>
          <a:stretch>
            <a:fillRect/>
          </a:stretch>
        </p:blipFill>
        <p:spPr>
          <a:xfrm>
            <a:off x="3369717" y="1051214"/>
            <a:ext cx="5452565" cy="2910642"/>
          </a:xfrm>
          <a:prstGeom prst="rect">
            <a:avLst/>
          </a:prstGeom>
        </p:spPr>
      </p:pic>
    </p:spTree>
    <p:extLst>
      <p:ext uri="{BB962C8B-B14F-4D97-AF65-F5344CB8AC3E}">
        <p14:creationId xmlns:p14="http://schemas.microsoft.com/office/powerpoint/2010/main" val="2599394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AC3A30-8B39-B62E-05AA-956DB46DB45F}"/>
              </a:ext>
            </a:extLst>
          </p:cNvPr>
          <p:cNvSpPr>
            <a:spLocks noGrp="1"/>
          </p:cNvSpPr>
          <p:nvPr>
            <p:ph type="title"/>
          </p:nvPr>
        </p:nvSpPr>
        <p:spPr/>
        <p:txBody>
          <a:bodyPr>
            <a:normAutofit fontScale="90000"/>
          </a:bodyPr>
          <a:lstStyle/>
          <a:p>
            <a:r>
              <a:rPr lang="en-US" dirty="0"/>
              <a:t>Hagnaður og tap samkvæmt meðalkostnaðarferlinum</a:t>
            </a:r>
          </a:p>
        </p:txBody>
      </p:sp>
      <p:sp>
        <p:nvSpPr>
          <p:cNvPr id="7" name="Content Placeholder 6">
            <a:extLst>
              <a:ext uri="{FF2B5EF4-FFF2-40B4-BE49-F238E27FC236}">
                <a16:creationId xmlns:a16="http://schemas.microsoft.com/office/drawing/2014/main" id="{8F31F1F0-F92C-9DBC-45ED-7FC944F9C8F5}"/>
              </a:ext>
            </a:extLst>
          </p:cNvPr>
          <p:cNvSpPr>
            <a:spLocks noGrp="1"/>
          </p:cNvSpPr>
          <p:nvPr>
            <p:ph idx="1"/>
          </p:nvPr>
        </p:nvSpPr>
        <p:spPr/>
        <p:txBody>
          <a:bodyPr/>
          <a:lstStyle/>
          <a:p>
            <a:r>
              <a:rPr lang="en-US" dirty="0"/>
              <a:t>Felur hámörkun hagnaðar (framleiðsla þar sem MR = MC) í sér raunverulegan </a:t>
            </a:r>
            <a:r>
              <a:rPr lang="en-US" u="sng" dirty="0"/>
              <a:t>hagrænan hagnað</a:t>
            </a:r>
            <a:r>
              <a:rPr lang="en-US" dirty="0"/>
              <a:t>? </a:t>
            </a:r>
          </a:p>
          <a:p>
            <a:endParaRPr lang="en-US" dirty="0"/>
          </a:p>
          <a:p>
            <a:r>
              <a:rPr lang="en-US" dirty="0"/>
              <a:t>Svarið ræðst af sambandinu milli verðs og meðaltalsheildarkostnaðar, en mismunurinn er meðalhagnaðurinn eða </a:t>
            </a:r>
            <a:r>
              <a:rPr lang="en-US" b="1" dirty="0"/>
              <a:t>hagnaðarmunurinn</a:t>
            </a:r>
            <a:r>
              <a:rPr lang="en-US" dirty="0"/>
              <a:t>.</a:t>
            </a:r>
          </a:p>
          <a:p>
            <a:endParaRPr lang="en-US" dirty="0"/>
          </a:p>
        </p:txBody>
      </p:sp>
    </p:spTree>
    <p:extLst>
      <p:ext uri="{BB962C8B-B14F-4D97-AF65-F5344CB8AC3E}">
        <p14:creationId xmlns:p14="http://schemas.microsoft.com/office/powerpoint/2010/main" val="3282360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70D94-BC28-C9C1-98B8-20E0C38B7E0A}"/>
              </a:ext>
            </a:extLst>
          </p:cNvPr>
          <p:cNvSpPr>
            <a:spLocks noGrp="1"/>
          </p:cNvSpPr>
          <p:nvPr>
            <p:ph type="title"/>
          </p:nvPr>
        </p:nvSpPr>
        <p:spPr/>
        <p:txBody>
          <a:bodyPr>
            <a:normAutofit fontScale="90000"/>
          </a:bodyPr>
          <a:lstStyle/>
          <a:p>
            <a:r>
              <a:rPr lang="en-US" dirty="0"/>
              <a:t>Verð og meðalkostnaður á hindberjabúinu</a:t>
            </a:r>
          </a:p>
        </p:txBody>
      </p:sp>
      <p:pic>
        <p:nvPicPr>
          <p:cNvPr id="6" name="Picture 5" descr="Three graphs are illustrated. The first one (a) shows u-shaped average cost combined with a marginal cost curve that first decreases, then increases and intersects average cost at the minimum average cost. A horizontal line shows the market price of raspberries at 5 dollars. This is also marginal revenue, and it is shown intersecting the marginal cost curve at a quantity of 85 packs of raspberries, which is the profit-maximizing amount of output. This intersection is labeled E, and a vertical line is drawn down from it to the quantity axis. This vertical line intersects the average cost curve at a point labeled C. A blue-shaded rectangle is created showing positive profits at this price of raspberries. The next graph (b) shows the break-even point. Average cost and marginal cost are drawn the same, but the market price is now 3 dollars, which is also marginal revenue. This marginal revenue line intersects marginal cost at minimum average cost, at a point labeled E, and the profit-maximizing quantity of raspberries is shown as 70 packs. Because marginal revenue and average cost are equal, there is no profit or loss. The last graph (c) shows loss. Average cost and marginal cost are drawn the same, but the market price is now 2 dollars, which is also marginal revenue. This marginal revenue line intersects marginal cost at point labeled E which is below average cost. A vertical line is drawn up from this point to average cost, and that intersection is labeled C. The vertical distance E to C represents the per unit loss of producing this amount of raspberries, 65 packs. A red-shaded rectangle is created showing the loss.">
            <a:extLst>
              <a:ext uri="{FF2B5EF4-FFF2-40B4-BE49-F238E27FC236}">
                <a16:creationId xmlns:a16="http://schemas.microsoft.com/office/drawing/2014/main" id="{B4B61BB6-41A5-9A70-D005-A1667236E833}"/>
              </a:ext>
            </a:extLst>
          </p:cNvPr>
          <p:cNvPicPr>
            <a:picLocks noChangeAspect="1"/>
          </p:cNvPicPr>
          <p:nvPr/>
        </p:nvPicPr>
        <p:blipFill>
          <a:blip r:embed="rId2"/>
          <a:stretch>
            <a:fillRect/>
          </a:stretch>
        </p:blipFill>
        <p:spPr>
          <a:xfrm>
            <a:off x="838200" y="994143"/>
            <a:ext cx="5943600" cy="5425440"/>
          </a:xfrm>
          <a:prstGeom prst="rect">
            <a:avLst/>
          </a:prstGeom>
        </p:spPr>
      </p:pic>
      <p:sp>
        <p:nvSpPr>
          <p:cNvPr id="4" name="Content Placeholder 3">
            <a:extLst>
              <a:ext uri="{FF2B5EF4-FFF2-40B4-BE49-F238E27FC236}">
                <a16:creationId xmlns:a16="http://schemas.microsoft.com/office/drawing/2014/main" id="{4DD9B858-41BC-6C3C-AA2F-8C3806EE4F1A}"/>
              </a:ext>
            </a:extLst>
          </p:cNvPr>
          <p:cNvSpPr>
            <a:spLocks noGrp="1"/>
          </p:cNvSpPr>
          <p:nvPr>
            <p:ph sz="half" idx="2"/>
          </p:nvPr>
        </p:nvSpPr>
        <p:spPr>
          <a:xfrm>
            <a:off x="6972300" y="992620"/>
            <a:ext cx="4572000" cy="5426963"/>
          </a:xfrm>
        </p:spPr>
        <p:txBody>
          <a:bodyPr>
            <a:normAutofit fontScale="92500" lnSpcReduction="10000"/>
          </a:bodyPr>
          <a:lstStyle/>
          <a:p>
            <a:r>
              <a:rPr lang="en-US" dirty="0"/>
              <a:t>Í (a) sker verð MC </a:t>
            </a:r>
            <a:r>
              <a:rPr lang="en-US" i="1" dirty="0"/>
              <a:t>fyrir ofan</a:t>
            </a:r>
            <a:r>
              <a:rPr lang="en-US" dirty="0"/>
              <a:t> AC-ferilinn. </a:t>
            </a:r>
          </a:p>
          <a:p>
            <a:pPr lvl="1"/>
            <a:r>
              <a:rPr lang="en-US" dirty="0"/>
              <a:t>Þar sem verð &gt; AC er fyrirtækið rekið með </a:t>
            </a:r>
            <a:r>
              <a:rPr lang="en-US" u="sng" dirty="0"/>
              <a:t>hagnaði</a:t>
            </a:r>
            <a:r>
              <a:rPr lang="en-US" dirty="0"/>
              <a:t>.  </a:t>
            </a:r>
          </a:p>
          <a:p>
            <a:endParaRPr lang="en-US" dirty="0"/>
          </a:p>
          <a:p>
            <a:r>
              <a:rPr lang="en-US" dirty="0"/>
              <a:t>Í (b) sker verð MC í lágmarkspunkti AC-ferilsins. </a:t>
            </a:r>
          </a:p>
          <a:p>
            <a:pPr lvl="1"/>
            <a:r>
              <a:rPr lang="en-US" dirty="0"/>
              <a:t>Þar sem verð = AC er hagrænn hagnaður fyrirtækisins </a:t>
            </a:r>
            <a:r>
              <a:rPr lang="en-US" i="1" dirty="0"/>
              <a:t>núll</a:t>
            </a:r>
            <a:r>
              <a:rPr lang="en-US" dirty="0"/>
              <a:t>. </a:t>
            </a:r>
          </a:p>
          <a:p>
            <a:endParaRPr lang="en-US" dirty="0"/>
          </a:p>
          <a:p>
            <a:r>
              <a:rPr lang="en-US" dirty="0"/>
              <a:t>Í (c) sker verð MC fyrir neðan AC-ferilinn. </a:t>
            </a:r>
          </a:p>
          <a:p>
            <a:pPr lvl="1"/>
            <a:r>
              <a:rPr lang="en-US" dirty="0"/>
              <a:t>Þar sem verð &lt; meðalkostnaður er fyrirtækið rekið með </a:t>
            </a:r>
            <a:r>
              <a:rPr lang="en-US" i="1" dirty="0"/>
              <a:t>tapi</a:t>
            </a:r>
            <a:r>
              <a:rPr lang="en-US" dirty="0"/>
              <a:t>.</a:t>
            </a:r>
          </a:p>
          <a:p>
            <a:endParaRPr lang="en-US" dirty="0"/>
          </a:p>
        </p:txBody>
      </p:sp>
    </p:spTree>
    <p:extLst>
      <p:ext uri="{BB962C8B-B14F-4D97-AF65-F5344CB8AC3E}">
        <p14:creationId xmlns:p14="http://schemas.microsoft.com/office/powerpoint/2010/main" val="1310607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AC3A30-8B39-B62E-05AA-956DB46DB45F}"/>
              </a:ext>
            </a:extLst>
          </p:cNvPr>
          <p:cNvSpPr>
            <a:spLocks noGrp="1"/>
          </p:cNvSpPr>
          <p:nvPr>
            <p:ph type="title"/>
          </p:nvPr>
        </p:nvSpPr>
        <p:spPr/>
        <p:txBody>
          <a:bodyPr>
            <a:normAutofit fontScale="90000"/>
          </a:bodyPr>
          <a:lstStyle/>
          <a:p>
            <a:r>
              <a:rPr lang="en-US" dirty="0"/>
              <a:t>Lokunarmörk</a:t>
            </a:r>
          </a:p>
        </p:txBody>
      </p:sp>
      <p:sp>
        <p:nvSpPr>
          <p:cNvPr id="7" name="Content Placeholder 6">
            <a:extLst>
              <a:ext uri="{FF2B5EF4-FFF2-40B4-BE49-F238E27FC236}">
                <a16:creationId xmlns:a16="http://schemas.microsoft.com/office/drawing/2014/main" id="{8F31F1F0-F92C-9DBC-45ED-7FC944F9C8F5}"/>
              </a:ext>
            </a:extLst>
          </p:cNvPr>
          <p:cNvSpPr>
            <a:spLocks noGrp="1"/>
          </p:cNvSpPr>
          <p:nvPr>
            <p:ph idx="1"/>
          </p:nvPr>
        </p:nvSpPr>
        <p:spPr/>
        <p:txBody>
          <a:bodyPr>
            <a:normAutofit fontScale="92500" lnSpcReduction="10000"/>
          </a:bodyPr>
          <a:lstStyle/>
          <a:p>
            <a:pPr marL="0" indent="0">
              <a:buNone/>
            </a:pPr>
            <a:r>
              <a:rPr lang="en-US" u="sng" dirty="0"/>
              <a:t>Umræðuspurning</a:t>
            </a:r>
            <a:r>
              <a:rPr lang="en-US" dirty="0"/>
              <a:t>: Hvers vegna getur fyrirtæki ekki komist hjá tapi með því að loka og hætta allri framleiðslu?</a:t>
            </a:r>
          </a:p>
          <a:p>
            <a:endParaRPr lang="en-US" dirty="0"/>
          </a:p>
          <a:p>
            <a:endParaRPr lang="en-US" dirty="0"/>
          </a:p>
          <a:p>
            <a:pPr lvl="1"/>
            <a:r>
              <a:rPr lang="en-US" b="1" dirty="0"/>
              <a:t>Lokunarmörk </a:t>
            </a:r>
            <a:r>
              <a:rPr lang="en-US" dirty="0"/>
              <a:t>– skurðpunktur ferils meðalbreytilegs kostnaðar og jaðarkostnaðarferilsins. Ef:</a:t>
            </a:r>
          </a:p>
          <a:p>
            <a:endParaRPr lang="en-US" dirty="0"/>
          </a:p>
          <a:p>
            <a:pPr lvl="2"/>
            <a:r>
              <a:rPr lang="en-US" dirty="0"/>
              <a:t>verð &lt; lágmark AVC, þá lokar fyrirtækið</a:t>
            </a:r>
          </a:p>
          <a:p>
            <a:pPr lvl="2"/>
            <a:endParaRPr lang="en-US" dirty="0"/>
          </a:p>
          <a:p>
            <a:pPr lvl="2"/>
            <a:r>
              <a:rPr lang="en-US" dirty="0"/>
              <a:t>verð &gt; lágmark AVC, þá heldur fyrirtækið starfsemi áfram</a:t>
            </a:r>
          </a:p>
          <a:p>
            <a:endParaRPr lang="en-US" dirty="0"/>
          </a:p>
        </p:txBody>
      </p:sp>
    </p:spTree>
    <p:extLst>
      <p:ext uri="{BB962C8B-B14F-4D97-AF65-F5344CB8AC3E}">
        <p14:creationId xmlns:p14="http://schemas.microsoft.com/office/powerpoint/2010/main" val="27694857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AC3A30-8B39-B62E-05AA-956DB46DB45F}"/>
              </a:ext>
            </a:extLst>
          </p:cNvPr>
          <p:cNvSpPr>
            <a:spLocks noGrp="1"/>
          </p:cNvSpPr>
          <p:nvPr>
            <p:ph type="title"/>
          </p:nvPr>
        </p:nvSpPr>
        <p:spPr/>
        <p:txBody>
          <a:bodyPr>
            <a:normAutofit fontScale="90000"/>
          </a:bodyPr>
          <a:lstStyle/>
          <a:p>
            <a:pPr marL="0" marR="0" lvl="0" indent="0" rtl="0">
              <a:spcBef>
                <a:spcPts val="0"/>
              </a:spcBef>
            </a:pPr>
            <a:r>
              <a:rPr lang="en-US" dirty="0"/>
              <a:t>Lokunarmörk hindberjabúsins</a:t>
            </a:r>
          </a:p>
        </p:txBody>
      </p:sp>
      <p:sp>
        <p:nvSpPr>
          <p:cNvPr id="7" name="Content Placeholder 6">
            <a:extLst>
              <a:ext uri="{FF2B5EF4-FFF2-40B4-BE49-F238E27FC236}">
                <a16:creationId xmlns:a16="http://schemas.microsoft.com/office/drawing/2014/main" id="{8F31F1F0-F92C-9DBC-45ED-7FC944F9C8F5}"/>
              </a:ext>
            </a:extLst>
          </p:cNvPr>
          <p:cNvSpPr>
            <a:spLocks noGrp="1"/>
          </p:cNvSpPr>
          <p:nvPr>
            <p:ph idx="1"/>
          </p:nvPr>
        </p:nvSpPr>
        <p:spPr>
          <a:xfrm>
            <a:off x="838200" y="4219302"/>
            <a:ext cx="10515600" cy="1852155"/>
          </a:xfrm>
        </p:spPr>
        <p:txBody>
          <a:bodyPr>
            <a:normAutofit fontScale="85000" lnSpcReduction="10000"/>
          </a:bodyPr>
          <a:lstStyle/>
          <a:p>
            <a:r>
              <a:rPr lang="en-US" dirty="0"/>
              <a:t>Í (a) framleiðir búið 65 einingar. Reksturinn skilar tapi en þar sem verð &gt; AVC heldur búið starfsemi áfram. </a:t>
            </a:r>
          </a:p>
          <a:p>
            <a:r>
              <a:rPr lang="en-US" dirty="0"/>
              <a:t>Í (b) framleiðir búið 60 einingar. Við þetta framleiðslumagn er verð &lt; AVC.  </a:t>
            </a:r>
          </a:p>
          <a:p>
            <a:r>
              <a:rPr lang="en-US" dirty="0"/>
              <a:t>Ef bóndinn getur ekki greitt laun starfsfólksins (breytilega kostnaðinn) verður að loka búinu. </a:t>
            </a:r>
          </a:p>
        </p:txBody>
      </p:sp>
      <p:pic>
        <p:nvPicPr>
          <p:cNvPr id="4" name="Picture 3" descr="The graphs show that despite negative profits (i.e. losses), firms can continue to operate. However, when prices drop beneath variable cost, firms will shut down">
            <a:extLst>
              <a:ext uri="{FF2B5EF4-FFF2-40B4-BE49-F238E27FC236}">
                <a16:creationId xmlns:a16="http://schemas.microsoft.com/office/drawing/2014/main" id="{6DA5A7B7-CFA4-5F2E-4431-8AB6EF279606}"/>
              </a:ext>
            </a:extLst>
          </p:cNvPr>
          <p:cNvPicPr>
            <a:picLocks noChangeAspect="1"/>
          </p:cNvPicPr>
          <p:nvPr/>
        </p:nvPicPr>
        <p:blipFill>
          <a:blip r:embed="rId2"/>
          <a:stretch>
            <a:fillRect/>
          </a:stretch>
        </p:blipFill>
        <p:spPr>
          <a:xfrm>
            <a:off x="2421164" y="961074"/>
            <a:ext cx="7349671" cy="3086862"/>
          </a:xfrm>
          <a:prstGeom prst="rect">
            <a:avLst/>
          </a:prstGeom>
        </p:spPr>
      </p:pic>
    </p:spTree>
    <p:extLst>
      <p:ext uri="{BB962C8B-B14F-4D97-AF65-F5344CB8AC3E}">
        <p14:creationId xmlns:p14="http://schemas.microsoft.com/office/powerpoint/2010/main" val="31686858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AC3A30-8B39-B62E-05AA-956DB46DB45F}"/>
              </a:ext>
            </a:extLst>
          </p:cNvPr>
          <p:cNvSpPr>
            <a:spLocks noGrp="1"/>
          </p:cNvSpPr>
          <p:nvPr>
            <p:ph type="title"/>
          </p:nvPr>
        </p:nvSpPr>
        <p:spPr/>
        <p:txBody>
          <a:bodyPr>
            <a:normAutofit fontScale="90000"/>
          </a:bodyPr>
          <a:lstStyle/>
          <a:p>
            <a:pPr lvl="0" rtl="0">
              <a:spcBef>
                <a:spcPts val="0"/>
              </a:spcBef>
            </a:pPr>
            <a:r>
              <a:rPr lang="en-US" dirty="0" sz="1800"/>
              <a:t>Niðurstöður fyrirtækja við fullkomna samkeppni til skamms tíma </a:t>
            </a:r>
          </a:p>
        </p:txBody>
      </p:sp>
      <p:pic>
        <p:nvPicPr>
          <p:cNvPr id="8" name="Picture 7" descr="The graph shows how the marginal cost curve reveals three different zones: above the zero-profit point, between the zero profit point and the shutdown point, and below the shutdown point.">
            <a:extLst>
              <a:ext uri="{FF2B5EF4-FFF2-40B4-BE49-F238E27FC236}">
                <a16:creationId xmlns:a16="http://schemas.microsoft.com/office/drawing/2014/main" id="{0B7D955A-C4A2-C0E6-4EF6-88207122F4C7}"/>
              </a:ext>
            </a:extLst>
          </p:cNvPr>
          <p:cNvPicPr>
            <a:picLocks noChangeAspect="1"/>
          </p:cNvPicPr>
          <p:nvPr/>
        </p:nvPicPr>
        <p:blipFill>
          <a:blip r:embed="rId2"/>
          <a:stretch>
            <a:fillRect/>
          </a:stretch>
        </p:blipFill>
        <p:spPr>
          <a:xfrm>
            <a:off x="838200" y="1095841"/>
            <a:ext cx="5211362" cy="3609509"/>
          </a:xfrm>
          <a:prstGeom prst="rect">
            <a:avLst/>
          </a:prstGeom>
        </p:spPr>
      </p:pic>
      <p:sp>
        <p:nvSpPr>
          <p:cNvPr id="3" name="Content Placeholder 2">
            <a:extLst>
              <a:ext uri="{FF2B5EF4-FFF2-40B4-BE49-F238E27FC236}">
                <a16:creationId xmlns:a16="http://schemas.microsoft.com/office/drawing/2014/main" id="{D5CCC4B6-2CCC-91C6-1FDA-7B81C06009F1}"/>
              </a:ext>
            </a:extLst>
          </p:cNvPr>
          <p:cNvSpPr>
            <a:spLocks noGrp="1"/>
          </p:cNvSpPr>
          <p:nvPr>
            <p:ph sz="half" idx="2"/>
          </p:nvPr>
        </p:nvSpPr>
        <p:spPr>
          <a:xfrm>
            <a:off x="6172200" y="1010661"/>
            <a:ext cx="5181600" cy="3979350"/>
          </a:xfrm>
        </p:spPr>
        <p:txBody>
          <a:bodyPr>
            <a:normAutofit fontScale="77500" lnSpcReduction="20000"/>
          </a:bodyPr>
          <a:lstStyle/>
          <a:p>
            <a:r>
              <a:rPr lang="en-US" dirty="0"/>
              <a:t>Skipta má MC-ferlinum í þrjú svæði eftir því hvar AC- og AVC-ferlarnir skera hann. </a:t>
            </a:r>
          </a:p>
          <a:p>
            <a:endParaRPr lang="en-US" dirty="0"/>
          </a:p>
          <a:p>
            <a:r>
              <a:rPr lang="en-US" dirty="0"/>
              <a:t>Punkturinn þar sem MC sker AC nefnist </a:t>
            </a:r>
            <a:r>
              <a:rPr lang="en-US" u="sng" dirty="0"/>
              <a:t>hagnaðarmörk</a:t>
            </a:r>
            <a:r>
              <a:rPr lang="en-US" dirty="0"/>
              <a:t>. </a:t>
            </a:r>
          </a:p>
          <a:p>
            <a:endParaRPr lang="en-US" dirty="0"/>
          </a:p>
          <a:p>
            <a:r>
              <a:rPr lang="en-US" dirty="0"/>
              <a:t>Ef fyrirtækið starfar þar sem </a:t>
            </a:r>
            <a:r>
              <a:rPr lang="en-US" i="1" dirty="0"/>
              <a:t>verð</a:t>
            </a:r>
            <a:r>
              <a:rPr lang="en-US" dirty="0"/>
              <a:t> &gt; </a:t>
            </a:r>
            <a:r>
              <a:rPr lang="en-US" i="1" dirty="0"/>
              <a:t>verð við hagnaðarmörk</a:t>
            </a:r>
            <a:r>
              <a:rPr lang="en-US" dirty="0"/>
              <a:t>, þá er verð &gt; AC og fyrirtækið er rekið með </a:t>
            </a:r>
            <a:r>
              <a:rPr lang="en-US" u="sng" dirty="0"/>
              <a:t>hagnaði</a:t>
            </a:r>
            <a:r>
              <a:rPr lang="en-US" dirty="0"/>
              <a:t>. </a:t>
            </a:r>
          </a:p>
          <a:p>
            <a:endParaRPr lang="en-US" dirty="0"/>
          </a:p>
          <a:p>
            <a:r>
              <a:rPr lang="en-US" dirty="0"/>
              <a:t>Ef </a:t>
            </a:r>
            <a:r>
              <a:rPr lang="en-US" i="1" dirty="0"/>
              <a:t>verð</a:t>
            </a:r>
            <a:r>
              <a:rPr lang="en-US" dirty="0"/>
              <a:t> = </a:t>
            </a:r>
            <a:r>
              <a:rPr lang="en-US" i="1" dirty="0"/>
              <a:t>verð við hagnaðarmörk</a:t>
            </a:r>
            <a:r>
              <a:rPr lang="en-US" dirty="0"/>
              <a:t>, þá er hagnaður fyrirtækisins </a:t>
            </a:r>
            <a:r>
              <a:rPr lang="en-US" u="sng" dirty="0"/>
              <a:t>núll</a:t>
            </a:r>
            <a:r>
              <a:rPr lang="en-US" dirty="0"/>
              <a:t>. </a:t>
            </a:r>
          </a:p>
          <a:p>
            <a:endParaRPr lang="en-US" dirty="0"/>
          </a:p>
        </p:txBody>
      </p:sp>
      <p:sp>
        <p:nvSpPr>
          <p:cNvPr id="4" name="Content Placeholder 6">
            <a:extLst>
              <a:ext uri="{FF2B5EF4-FFF2-40B4-BE49-F238E27FC236}">
                <a16:creationId xmlns:a16="http://schemas.microsoft.com/office/drawing/2014/main" id="{B6363499-0B5F-9997-BECB-0A25C00B80BD}"/>
              </a:ext>
            </a:extLst>
          </p:cNvPr>
          <p:cNvSpPr>
            <a:spLocks noGrp="1"/>
          </p:cNvSpPr>
          <p:nvPr>
            <p:ph idx="1"/>
          </p:nvPr>
        </p:nvSpPr>
        <p:spPr>
          <a:xfrm>
            <a:off x="838200" y="5300027"/>
            <a:ext cx="10515600" cy="902059"/>
          </a:xfrm>
        </p:spPr>
        <p:txBody>
          <a:bodyPr>
            <a:normAutofit fontScale="77500" lnSpcReduction="20000"/>
          </a:bodyPr>
          <a:lstStyle/>
          <a:p>
            <a:r>
              <a:rPr lang="en-US" b="1" dirty="0"/>
              <a:t>Hagnaðarmörk </a:t>
            </a:r>
            <a:r>
              <a:rPr lang="en-US" dirty="0"/>
              <a:t>– það framleiðslumagn þar sem MC sker AC-ferilinn í lágmarkspunkti AC. Ef verðið er á þessum mörkum er hagrænn hagnaður fyrirtækisins núll.</a:t>
            </a:r>
          </a:p>
        </p:txBody>
      </p:sp>
    </p:spTree>
    <p:extLst>
      <p:ext uri="{BB962C8B-B14F-4D97-AF65-F5344CB8AC3E}">
        <p14:creationId xmlns:p14="http://schemas.microsoft.com/office/powerpoint/2010/main" val="13898333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AC3A30-8B39-B62E-05AA-956DB46DB45F}"/>
              </a:ext>
            </a:extLst>
          </p:cNvPr>
          <p:cNvSpPr>
            <a:spLocks noGrp="1"/>
          </p:cNvSpPr>
          <p:nvPr>
            <p:ph type="title"/>
          </p:nvPr>
        </p:nvSpPr>
        <p:spPr/>
        <p:txBody>
          <a:bodyPr>
            <a:normAutofit fontScale="90000"/>
          </a:bodyPr>
          <a:lstStyle/>
          <a:p>
            <a:pPr lvl="0" rtl="0">
              <a:spcBef>
                <a:spcPts val="0"/>
              </a:spcBef>
            </a:pPr>
            <a:r>
              <a:rPr lang="en-US" dirty="0" sz="1800"/>
              <a:t>Niðurstöður fyrirtækja við fullkomna samkeppni til skamms tíma (framhald) </a:t>
            </a:r>
          </a:p>
        </p:txBody>
      </p:sp>
      <p:pic>
        <p:nvPicPr>
          <p:cNvPr id="9" name="Picture 8" descr="The graph shows how the marginal cost curve reveals three different zones: above the zero-profit point, between the zero profit point and the shutdown point, and below the shutdown point.">
            <a:extLst>
              <a:ext uri="{FF2B5EF4-FFF2-40B4-BE49-F238E27FC236}">
                <a16:creationId xmlns:a16="http://schemas.microsoft.com/office/drawing/2014/main" id="{34FDA4A6-0518-8FB8-7199-FF67D34BB741}"/>
              </a:ext>
            </a:extLst>
          </p:cNvPr>
          <p:cNvPicPr>
            <a:picLocks noChangeAspect="1"/>
          </p:cNvPicPr>
          <p:nvPr/>
        </p:nvPicPr>
        <p:blipFill>
          <a:blip r:embed="rId2"/>
          <a:stretch>
            <a:fillRect/>
          </a:stretch>
        </p:blipFill>
        <p:spPr>
          <a:xfrm>
            <a:off x="838200" y="1095841"/>
            <a:ext cx="5211362" cy="3609509"/>
          </a:xfrm>
          <a:prstGeom prst="rect">
            <a:avLst/>
          </a:prstGeom>
        </p:spPr>
      </p:pic>
      <p:sp>
        <p:nvSpPr>
          <p:cNvPr id="3" name="Content Placeholder 2">
            <a:extLst>
              <a:ext uri="{FF2B5EF4-FFF2-40B4-BE49-F238E27FC236}">
                <a16:creationId xmlns:a16="http://schemas.microsoft.com/office/drawing/2014/main" id="{D5CCC4B6-2CCC-91C6-1FDA-7B81C06009F1}"/>
              </a:ext>
            </a:extLst>
          </p:cNvPr>
          <p:cNvSpPr>
            <a:spLocks noGrp="1"/>
          </p:cNvSpPr>
          <p:nvPr>
            <p:ph sz="half" idx="2"/>
          </p:nvPr>
        </p:nvSpPr>
        <p:spPr>
          <a:xfrm>
            <a:off x="6172200" y="1010661"/>
            <a:ext cx="5181600" cy="4490253"/>
          </a:xfrm>
        </p:spPr>
        <p:txBody>
          <a:bodyPr>
            <a:normAutofit fontScale="92500" lnSpcReduction="10000"/>
          </a:bodyPr>
          <a:lstStyle/>
          <a:p>
            <a:r>
              <a:rPr lang="en-US" dirty="0"/>
              <a:t>Ef </a:t>
            </a:r>
            <a:r>
              <a:rPr lang="en-US" i="1" dirty="0"/>
              <a:t>verð við lokunarmörk &lt; verð &lt; verð við hagnaðarmörk</a:t>
            </a:r>
            <a:r>
              <a:rPr lang="en-US" dirty="0"/>
              <a:t>, </a:t>
            </a:r>
          </a:p>
          <a:p>
            <a:pPr lvl="1"/>
            <a:r>
              <a:rPr lang="en-US" dirty="0"/>
              <a:t>er fyrirtækið rekið með </a:t>
            </a:r>
            <a:r>
              <a:rPr lang="en-US" u="sng" dirty="0"/>
              <a:t>tapi</a:t>
            </a:r>
            <a:r>
              <a:rPr lang="en-US" dirty="0"/>
              <a:t> </a:t>
            </a:r>
          </a:p>
          <a:p>
            <a:pPr lvl="1"/>
            <a:r>
              <a:rPr lang="en-US" dirty="0"/>
              <a:t>en heldur starfsemi áfram til skamms tíma </a:t>
            </a:r>
          </a:p>
          <a:p>
            <a:pPr lvl="1"/>
            <a:r>
              <a:rPr lang="en-US" dirty="0"/>
              <a:t>þar sem tekjurnar standa undir breytilegum kostnaði og hluta fasta kostnaðarins þegar verðið er yfir lokunarverði. </a:t>
            </a:r>
          </a:p>
          <a:p>
            <a:endParaRPr lang="en-US" dirty="0"/>
          </a:p>
          <a:p>
            <a:r>
              <a:rPr lang="en-US" dirty="0"/>
              <a:t>Ef </a:t>
            </a:r>
            <a:r>
              <a:rPr lang="en-US" i="1" dirty="0"/>
              <a:t>verð &lt; verð við lokunarmörk</a:t>
            </a:r>
            <a:r>
              <a:rPr lang="en-US" dirty="0"/>
              <a:t>, þá mun fyrirtækið </a:t>
            </a:r>
            <a:r>
              <a:rPr lang="en-US" u="sng" dirty="0"/>
              <a:t>loka þegar í stað</a:t>
            </a:r>
            <a:r>
              <a:rPr lang="en-US" dirty="0"/>
              <a:t>, þar sem tekjurnar standa ekki einu sinni undir breytilegum kostnaði.</a:t>
            </a:r>
          </a:p>
          <a:p>
            <a:endParaRPr lang="en-US" dirty="0"/>
          </a:p>
        </p:txBody>
      </p:sp>
    </p:spTree>
    <p:extLst>
      <p:ext uri="{BB962C8B-B14F-4D97-AF65-F5344CB8AC3E}">
        <p14:creationId xmlns:p14="http://schemas.microsoft.com/office/powerpoint/2010/main" val="5036190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AC3A30-8B39-B62E-05AA-956DB46DB45F}"/>
              </a:ext>
            </a:extLst>
          </p:cNvPr>
          <p:cNvSpPr>
            <a:spLocks noGrp="1"/>
          </p:cNvSpPr>
          <p:nvPr>
            <p:ph type="title"/>
          </p:nvPr>
        </p:nvSpPr>
        <p:spPr/>
        <p:txBody>
          <a:bodyPr>
            <a:normAutofit fontScale="90000"/>
          </a:bodyPr>
          <a:lstStyle/>
          <a:p>
            <a:pPr lvl="0">
              <a:spcBef>
                <a:spcPts val="0"/>
              </a:spcBef>
            </a:pPr>
            <a:r>
              <a:rPr lang="en-US" dirty="0" sz="1800"/>
              <a:t>8.3 Ákvarðanir til langs tíma um innkomu á markað og útgöngu af honum</a:t>
            </a:r>
          </a:p>
        </p:txBody>
      </p:sp>
      <p:sp>
        <p:nvSpPr>
          <p:cNvPr id="7" name="Content Placeholder 6">
            <a:extLst>
              <a:ext uri="{FF2B5EF4-FFF2-40B4-BE49-F238E27FC236}">
                <a16:creationId xmlns:a16="http://schemas.microsoft.com/office/drawing/2014/main" id="{8F31F1F0-F92C-9DBC-45ED-7FC944F9C8F5}"/>
              </a:ext>
            </a:extLst>
          </p:cNvPr>
          <p:cNvSpPr>
            <a:spLocks noGrp="1"/>
          </p:cNvSpPr>
          <p:nvPr>
            <p:ph idx="1"/>
          </p:nvPr>
        </p:nvSpPr>
        <p:spPr/>
        <p:txBody>
          <a:bodyPr/>
          <a:lstStyle/>
          <a:p>
            <a:r>
              <a:rPr lang="en-US" b="1" dirty="0"/>
              <a:t>Innkoma á markað</a:t>
            </a:r>
            <a:r>
              <a:rPr lang="en-US" dirty="0"/>
              <a:t> – þegar ný fyrirtæki hefja starfsemi í atvinnugrein vegna jákvæðs hagræns hagnaðar starfandi fyrirtækja.</a:t>
            </a:r>
          </a:p>
          <a:p>
            <a:endParaRPr lang="en-US" dirty="0"/>
          </a:p>
          <a:p>
            <a:r>
              <a:rPr lang="en-US" b="1" dirty="0"/>
              <a:t>Útganga af markaði</a:t>
            </a:r>
            <a:r>
              <a:rPr lang="en-US" dirty="0"/>
              <a:t> – þegar fyrirtæki draga úr framleiðslu og hætta starfsemi í atvinnugrein vegna viðvarandi taps.</a:t>
            </a:r>
          </a:p>
          <a:p>
            <a:endParaRPr lang="en-US" dirty="0"/>
          </a:p>
          <a:p>
            <a:r>
              <a:rPr lang="en-US" b="1" dirty="0"/>
              <a:t>Jafnvægi til langs tíma </a:t>
            </a:r>
            <a:r>
              <a:rPr lang="en-US" dirty="0"/>
              <a:t>– þegar hagrænn hagnaður allra fyrirtækja er núll og hvert fyrirtæki framleiðir þar sem P = MR = MC og P = AC.</a:t>
            </a:r>
          </a:p>
          <a:p>
            <a:endParaRPr lang="en-US" dirty="0"/>
          </a:p>
        </p:txBody>
      </p:sp>
    </p:spTree>
    <p:extLst>
      <p:ext uri="{BB962C8B-B14F-4D97-AF65-F5344CB8AC3E}">
        <p14:creationId xmlns:p14="http://schemas.microsoft.com/office/powerpoint/2010/main" val="4062727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AC3A30-8B39-B62E-05AA-956DB46DB45F}"/>
              </a:ext>
            </a:extLst>
          </p:cNvPr>
          <p:cNvSpPr>
            <a:spLocks noGrp="1"/>
          </p:cNvSpPr>
          <p:nvPr>
            <p:ph type="title"/>
          </p:nvPr>
        </p:nvSpPr>
        <p:spPr/>
        <p:txBody>
          <a:bodyPr>
            <a:normAutofit fontScale="90000"/>
          </a:bodyPr>
          <a:lstStyle/>
          <a:p>
            <a:pPr lvl="0">
              <a:spcBef>
                <a:spcPts val="0"/>
              </a:spcBef>
            </a:pPr>
            <a:r>
              <a:rPr lang="en-US" dirty="0"/>
              <a:t>Aðlögun til langs tíma og tegundir atvinnugreina</a:t>
            </a:r>
          </a:p>
        </p:txBody>
      </p:sp>
      <p:sp>
        <p:nvSpPr>
          <p:cNvPr id="7" name="Content Placeholder 6">
            <a:extLst>
              <a:ext uri="{FF2B5EF4-FFF2-40B4-BE49-F238E27FC236}">
                <a16:creationId xmlns:a16="http://schemas.microsoft.com/office/drawing/2014/main" id="{8F31F1F0-F92C-9DBC-45ED-7FC944F9C8F5}"/>
              </a:ext>
            </a:extLst>
          </p:cNvPr>
          <p:cNvSpPr>
            <a:spLocks noGrp="1"/>
          </p:cNvSpPr>
          <p:nvPr>
            <p:ph idx="1"/>
          </p:nvPr>
        </p:nvSpPr>
        <p:spPr/>
        <p:txBody>
          <a:bodyPr/>
          <a:lstStyle/>
          <a:p>
            <a:r>
              <a:rPr lang="en-US" u="sng" dirty="0"/>
              <a:t>Atvinnugrein með óbreyttan kostnað</a:t>
            </a:r>
            <a:r>
              <a:rPr lang="en-US" dirty="0"/>
              <a:t> – þegar eftirspurn eykst helst framleiðslukostnaður fyrirtækja óbreyttur.</a:t>
            </a:r>
          </a:p>
          <a:p>
            <a:endParaRPr lang="en-US" dirty="0"/>
          </a:p>
          <a:p>
            <a:r>
              <a:rPr lang="en-US" u="sng" dirty="0"/>
              <a:t>Atvinnugrein með vaxandi kostnað</a:t>
            </a:r>
            <a:r>
              <a:rPr lang="en-US" dirty="0"/>
              <a:t> – þegar eftirspurn eykst hækkar framleiðslukostnaður fyrirtækja.</a:t>
            </a:r>
          </a:p>
          <a:p>
            <a:endParaRPr lang="en-US" dirty="0"/>
          </a:p>
          <a:p>
            <a:r>
              <a:rPr lang="en-US" u="sng" dirty="0"/>
              <a:t>Atvinnugrein með lækkandi kostnað</a:t>
            </a:r>
            <a:r>
              <a:rPr lang="en-US" dirty="0"/>
              <a:t> – þegar eftirspurn eykst lækkar framleiðslukostnaður fyrirtækja.</a:t>
            </a:r>
          </a:p>
          <a:p>
            <a:endParaRPr lang="en-US" dirty="0"/>
          </a:p>
        </p:txBody>
      </p:sp>
    </p:spTree>
    <p:extLst>
      <p:ext uri="{BB962C8B-B14F-4D97-AF65-F5344CB8AC3E}">
        <p14:creationId xmlns:p14="http://schemas.microsoft.com/office/powerpoint/2010/main" val="372199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AC3A30-8B39-B62E-05AA-956DB46DB45F}"/>
              </a:ext>
            </a:extLst>
          </p:cNvPr>
          <p:cNvSpPr>
            <a:spLocks noGrp="1"/>
          </p:cNvSpPr>
          <p:nvPr>
            <p:ph type="title"/>
          </p:nvPr>
        </p:nvSpPr>
        <p:spPr/>
        <p:txBody>
          <a:bodyPr>
            <a:normAutofit fontScale="90000"/>
          </a:bodyPr>
          <a:lstStyle/>
          <a:p>
            <a:r>
              <a:rPr lang="en-US" dirty="0"/>
              <a:t>Aðlögunarferli í atvinnugrein með óbreyttan kostnað</a:t>
            </a:r>
          </a:p>
        </p:txBody>
      </p:sp>
      <p:sp>
        <p:nvSpPr>
          <p:cNvPr id="7" name="Content Placeholder 6">
            <a:extLst>
              <a:ext uri="{FF2B5EF4-FFF2-40B4-BE49-F238E27FC236}">
                <a16:creationId xmlns:a16="http://schemas.microsoft.com/office/drawing/2014/main" id="{8F31F1F0-F92C-9DBC-45ED-7FC944F9C8F5}"/>
              </a:ext>
            </a:extLst>
          </p:cNvPr>
          <p:cNvSpPr>
            <a:spLocks noGrp="1"/>
          </p:cNvSpPr>
          <p:nvPr>
            <p:ph idx="1"/>
          </p:nvPr>
        </p:nvSpPr>
        <p:spPr>
          <a:xfrm>
            <a:off x="838200" y="3827416"/>
            <a:ext cx="10515600" cy="2139538"/>
          </a:xfrm>
        </p:spPr>
        <p:txBody>
          <a:bodyPr>
            <a:normAutofit fontScale="92500"/>
          </a:bodyPr>
          <a:lstStyle/>
          <a:p>
            <a:r>
              <a:rPr lang="en-US" dirty="0"/>
              <a:t>Í (a) jókst eftirspurn og framboð jókst til jafns við hana. </a:t>
            </a:r>
          </a:p>
          <a:p>
            <a:endParaRPr lang="en-US" dirty="0"/>
          </a:p>
          <a:p>
            <a:pPr lvl="1"/>
            <a:r>
              <a:rPr lang="en-US" dirty="0"/>
              <a:t>Takið eftir að aukning framboðs er jöfn aukningu eftirspurnar. </a:t>
            </a:r>
          </a:p>
          <a:p>
            <a:pPr lvl="1"/>
            <a:endParaRPr lang="en-US" dirty="0"/>
          </a:p>
          <a:p>
            <a:pPr lvl="1"/>
            <a:r>
              <a:rPr lang="en-US" dirty="0"/>
              <a:t>Niðurstaðan er sú að jafnvægisverðið helst óbreytt þótt selt magn aukist. </a:t>
            </a:r>
          </a:p>
          <a:p>
            <a:endParaRPr lang="en-US" dirty="0"/>
          </a:p>
        </p:txBody>
      </p:sp>
      <p:pic>
        <p:nvPicPr>
          <p:cNvPr id="4" name="Picture 3" descr="These three graphs show that the LRS is constant when costs do not increase or decrease, LRS slopes upward when costs are increasing, and LRS slopes downward when costs are decreasing.">
            <a:extLst>
              <a:ext uri="{FF2B5EF4-FFF2-40B4-BE49-F238E27FC236}">
                <a16:creationId xmlns:a16="http://schemas.microsoft.com/office/drawing/2014/main" id="{625E7E9C-F428-3CA4-55A6-9BD45BD127D1}"/>
              </a:ext>
            </a:extLst>
          </p:cNvPr>
          <p:cNvPicPr>
            <a:picLocks noChangeAspect="1"/>
          </p:cNvPicPr>
          <p:nvPr/>
        </p:nvPicPr>
        <p:blipFill>
          <a:blip r:embed="rId2"/>
          <a:stretch>
            <a:fillRect/>
          </a:stretch>
        </p:blipFill>
        <p:spPr>
          <a:xfrm>
            <a:off x="2076449" y="1083678"/>
            <a:ext cx="8042167" cy="2449768"/>
          </a:xfrm>
          <a:prstGeom prst="rect">
            <a:avLst/>
          </a:prstGeom>
        </p:spPr>
      </p:pic>
    </p:spTree>
    <p:extLst>
      <p:ext uri="{BB962C8B-B14F-4D97-AF65-F5344CB8AC3E}">
        <p14:creationId xmlns:p14="http://schemas.microsoft.com/office/powerpoint/2010/main" val="2950224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AC3A30-8B39-B62E-05AA-956DB46DB45F}"/>
              </a:ext>
            </a:extLst>
          </p:cNvPr>
          <p:cNvSpPr>
            <a:spLocks noGrp="1"/>
          </p:cNvSpPr>
          <p:nvPr>
            <p:ph type="title"/>
          </p:nvPr>
        </p:nvSpPr>
        <p:spPr/>
        <p:txBody>
          <a:bodyPr>
            <a:normAutofit fontScale="90000"/>
          </a:bodyPr>
          <a:lstStyle/>
          <a:p>
            <a:r>
              <a:rPr lang="en-US" dirty="0" sz="1800"/>
              <a:t>Aðlögunarferli í atvinnugrein með óbreyttan kostnað (framhald)</a:t>
            </a:r>
          </a:p>
        </p:txBody>
      </p:sp>
      <p:sp>
        <p:nvSpPr>
          <p:cNvPr id="7" name="Content Placeholder 6">
            <a:extLst>
              <a:ext uri="{FF2B5EF4-FFF2-40B4-BE49-F238E27FC236}">
                <a16:creationId xmlns:a16="http://schemas.microsoft.com/office/drawing/2014/main" id="{8F31F1F0-F92C-9DBC-45ED-7FC944F9C8F5}"/>
              </a:ext>
            </a:extLst>
          </p:cNvPr>
          <p:cNvSpPr>
            <a:spLocks noGrp="1"/>
          </p:cNvSpPr>
          <p:nvPr>
            <p:ph idx="1"/>
          </p:nvPr>
        </p:nvSpPr>
        <p:spPr>
          <a:xfrm>
            <a:off x="838200" y="3605349"/>
            <a:ext cx="10515600" cy="2531423"/>
          </a:xfrm>
        </p:spPr>
        <p:txBody>
          <a:bodyPr>
            <a:normAutofit fontScale="92500" lnSpcReduction="10000"/>
          </a:bodyPr>
          <a:lstStyle/>
          <a:p>
            <a:r>
              <a:rPr lang="en-US" dirty="0"/>
              <a:t>Í (b) gátu seljendur ekki aukið framboð jafnmikið og eftirspurn jókst. </a:t>
            </a:r>
          </a:p>
          <a:p>
            <a:pPr lvl="1"/>
            <a:r>
              <a:rPr lang="en-US" dirty="0"/>
              <a:t>Sum aðföng voru af skornum skammti eða laun fóru hækkandi. </a:t>
            </a:r>
          </a:p>
          <a:p>
            <a:pPr lvl="1"/>
            <a:r>
              <a:rPr lang="en-US" dirty="0"/>
              <a:t>Jafnvægisverðið hækkar. </a:t>
            </a:r>
          </a:p>
          <a:p>
            <a:r>
              <a:rPr lang="en-US" dirty="0"/>
              <a:t>Í (c) gátu seljendur auðveldlega aukið framboð til að mæta aukinni eftirspurn. </a:t>
            </a:r>
          </a:p>
          <a:p>
            <a:pPr lvl="1"/>
            <a:r>
              <a:rPr lang="en-US" dirty="0"/>
              <a:t>Hér olli ný tækni eða stærðarhagkvæmni mikilli aukningu framboðs. Jafnvægisverðið lækkar.</a:t>
            </a:r>
          </a:p>
          <a:p>
            <a:endParaRPr lang="en-US" dirty="0"/>
          </a:p>
        </p:txBody>
      </p:sp>
      <p:pic>
        <p:nvPicPr>
          <p:cNvPr id="3" name="Picture 2" descr="These three graphs show that the LRS is constant when costs do not increase or decrease, LRS slopes upward when costs are increasing, and LRS slopes downward when costs are decreasing.">
            <a:extLst>
              <a:ext uri="{FF2B5EF4-FFF2-40B4-BE49-F238E27FC236}">
                <a16:creationId xmlns:a16="http://schemas.microsoft.com/office/drawing/2014/main" id="{EFFC8D39-D9A6-080B-4403-9FA63656DA48}"/>
              </a:ext>
            </a:extLst>
          </p:cNvPr>
          <p:cNvPicPr>
            <a:picLocks noChangeAspect="1"/>
          </p:cNvPicPr>
          <p:nvPr/>
        </p:nvPicPr>
        <p:blipFill>
          <a:blip r:embed="rId2"/>
          <a:stretch>
            <a:fillRect/>
          </a:stretch>
        </p:blipFill>
        <p:spPr>
          <a:xfrm>
            <a:off x="2076449" y="1083678"/>
            <a:ext cx="8042167" cy="2449768"/>
          </a:xfrm>
          <a:prstGeom prst="rect">
            <a:avLst/>
          </a:prstGeom>
        </p:spPr>
      </p:pic>
    </p:spTree>
    <p:extLst>
      <p:ext uri="{BB962C8B-B14F-4D97-AF65-F5344CB8AC3E}">
        <p14:creationId xmlns:p14="http://schemas.microsoft.com/office/powerpoint/2010/main" val="405633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AC3A30-8B39-B62E-05AA-956DB46DB45F}"/>
              </a:ext>
            </a:extLst>
          </p:cNvPr>
          <p:cNvSpPr>
            <a:spLocks noGrp="1"/>
          </p:cNvSpPr>
          <p:nvPr>
            <p:ph type="title"/>
          </p:nvPr>
        </p:nvSpPr>
        <p:spPr/>
        <p:txBody>
          <a:bodyPr>
            <a:normAutofit fontScale="90000"/>
          </a:bodyPr>
          <a:lstStyle/>
          <a:p>
            <a:pPr lvl="0">
              <a:spcBef>
                <a:spcPts val="0"/>
              </a:spcBef>
            </a:pPr>
            <a:r>
              <a:rPr lang="en-US" dirty="0" sz="1800"/>
              <a:t>8.4 Hagkvæmni á mörkuðum með fullkominni samkeppni</a:t>
            </a:r>
          </a:p>
        </p:txBody>
      </p:sp>
      <p:sp>
        <p:nvSpPr>
          <p:cNvPr id="7" name="Content Placeholder 6">
            <a:extLst>
              <a:ext uri="{FF2B5EF4-FFF2-40B4-BE49-F238E27FC236}">
                <a16:creationId xmlns:a16="http://schemas.microsoft.com/office/drawing/2014/main" id="{8F31F1F0-F92C-9DBC-45ED-7FC944F9C8F5}"/>
              </a:ext>
            </a:extLst>
          </p:cNvPr>
          <p:cNvSpPr>
            <a:spLocks noGrp="1"/>
          </p:cNvSpPr>
          <p:nvPr>
            <p:ph idx="1"/>
          </p:nvPr>
        </p:nvSpPr>
        <p:spPr>
          <a:xfrm>
            <a:off x="838200" y="955964"/>
            <a:ext cx="10515600" cy="4843945"/>
          </a:xfrm>
        </p:spPr>
        <p:txBody>
          <a:bodyPr>
            <a:normAutofit fontScale="92500" lnSpcReduction="10000"/>
          </a:bodyPr>
          <a:lstStyle/>
          <a:p>
            <a:r>
              <a:rPr lang="en-US" dirty="0"/>
              <a:t>Þegar fyrirtæki sem hámarka hagnað á mörkuðum með fullkominni samkeppni </a:t>
            </a:r>
            <a:r>
              <a:rPr lang="en-US" i="1" dirty="0"/>
              <a:t>starfa saman</a:t>
            </a:r>
            <a:r>
              <a:rPr lang="en-US" dirty="0"/>
              <a:t> við neytendur sem hámarka nytjar sínar verður magn framleiddrar vöru og þjónustu til marks um bæði </a:t>
            </a:r>
            <a:r>
              <a:rPr lang="en-US" u="sng" dirty="0"/>
              <a:t>framleiðsluhagkvæmni og ráðstöfunarhagkvæmni</a:t>
            </a:r>
            <a:r>
              <a:rPr lang="en-US" dirty="0"/>
              <a:t>.</a:t>
            </a:r>
          </a:p>
          <a:p>
            <a:endParaRPr lang="en-US" dirty="0"/>
          </a:p>
          <a:p>
            <a:r>
              <a:rPr lang="en-US" u="sng" dirty="0"/>
              <a:t>Framleiðsluhagkvæmni</a:t>
            </a:r>
            <a:r>
              <a:rPr lang="en-US" dirty="0"/>
              <a:t> felst í því að framleiða án sóunar þannig að valið liggi á PPF.</a:t>
            </a:r>
          </a:p>
          <a:p>
            <a:endParaRPr lang="en-US" dirty="0"/>
          </a:p>
          <a:p>
            <a:r>
              <a:rPr lang="en-US" dirty="0"/>
              <a:t>Til langs tíma er markaðsverðið á markaði með fullkominni samkeppni jafnt lágmarki langtímameðalkostnaðarferilsins. </a:t>
            </a:r>
          </a:p>
          <a:p>
            <a:endParaRPr lang="en-US" dirty="0"/>
          </a:p>
          <a:p>
            <a:r>
              <a:rPr lang="en-US" dirty="0"/>
              <a:t>Með öðrum orðum framleiða og selja fyrirtæki vörur með lægsta mögulega meðalkostnaði.</a:t>
            </a:r>
          </a:p>
          <a:p>
            <a:endParaRPr lang="en-US" dirty="0"/>
          </a:p>
        </p:txBody>
      </p:sp>
    </p:spTree>
    <p:extLst>
      <p:ext uri="{BB962C8B-B14F-4D97-AF65-F5344CB8AC3E}">
        <p14:creationId xmlns:p14="http://schemas.microsoft.com/office/powerpoint/2010/main" val="38228841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AC3A30-8B39-B62E-05AA-956DB46DB45F}"/>
              </a:ext>
            </a:extLst>
          </p:cNvPr>
          <p:cNvSpPr>
            <a:spLocks noGrp="1"/>
          </p:cNvSpPr>
          <p:nvPr>
            <p:ph type="title"/>
          </p:nvPr>
        </p:nvSpPr>
        <p:spPr/>
        <p:txBody>
          <a:bodyPr>
            <a:normAutofit fontScale="90000"/>
          </a:bodyPr>
          <a:lstStyle/>
          <a:p>
            <a:pPr lvl="0">
              <a:spcBef>
                <a:spcPts val="0"/>
              </a:spcBef>
            </a:pPr>
            <a:r>
              <a:rPr lang="en-US" dirty="0" sz="1800"/>
              <a:t>Markaður með fullkominni samkeppni og ráðstöfunarhagkvæmni</a:t>
            </a:r>
          </a:p>
        </p:txBody>
      </p:sp>
      <p:sp>
        <p:nvSpPr>
          <p:cNvPr id="7" name="Content Placeholder 6">
            <a:extLst>
              <a:ext uri="{FF2B5EF4-FFF2-40B4-BE49-F238E27FC236}">
                <a16:creationId xmlns:a16="http://schemas.microsoft.com/office/drawing/2014/main" id="{8F31F1F0-F92C-9DBC-45ED-7FC944F9C8F5}"/>
              </a:ext>
            </a:extLst>
          </p:cNvPr>
          <p:cNvSpPr>
            <a:spLocks noGrp="1"/>
          </p:cNvSpPr>
          <p:nvPr>
            <p:ph idx="1"/>
          </p:nvPr>
        </p:nvSpPr>
        <p:spPr/>
        <p:txBody>
          <a:bodyPr>
            <a:normAutofit lnSpcReduction="10000"/>
          </a:bodyPr>
          <a:lstStyle/>
          <a:p>
            <a:r>
              <a:rPr lang="en-US" u="sng" dirty="0"/>
              <a:t>Ráðstöfunarhagkvæmni</a:t>
            </a:r>
            <a:r>
              <a:rPr lang="en-US" dirty="0"/>
              <a:t> felst í því að sá punktur á framleiðslumöguleikamörkunum sem samfélagið kýs er valinn.</a:t>
            </a:r>
          </a:p>
          <a:p>
            <a:endParaRPr lang="en-US" dirty="0"/>
          </a:p>
          <a:p>
            <a:r>
              <a:rPr lang="en-US" dirty="0"/>
              <a:t>Á markaði með fullkominni samkeppni gildir P = MC í framleiðslu.</a:t>
            </a:r>
          </a:p>
          <a:p>
            <a:endParaRPr lang="en-US" dirty="0"/>
          </a:p>
          <a:p>
            <a:r>
              <a:rPr lang="en-US" dirty="0"/>
              <a:t>Þegar fyrirtæki í fullkominni samkeppni fylgja þeirri reglu að hagnaður sé hámarkaður með því að framleiða það magn þar sem P = MC tryggja þau að samfélagslegur ávinningur af framleiðslu vörunnar sé í samræmi við samfélagslegan framleiðslukostnað.</a:t>
            </a:r>
          </a:p>
          <a:p>
            <a:endParaRPr lang="en-US" dirty="0"/>
          </a:p>
        </p:txBody>
      </p:sp>
    </p:spTree>
    <p:extLst>
      <p:ext uri="{BB962C8B-B14F-4D97-AF65-F5344CB8AC3E}">
        <p14:creationId xmlns:p14="http://schemas.microsoft.com/office/powerpoint/2010/main" val="29222835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AC3A30-8B39-B62E-05AA-956DB46DB45F}"/>
              </a:ext>
            </a:extLst>
          </p:cNvPr>
          <p:cNvSpPr>
            <a:spLocks noGrp="1"/>
          </p:cNvSpPr>
          <p:nvPr>
            <p:ph type="title"/>
          </p:nvPr>
        </p:nvSpPr>
        <p:spPr/>
        <p:txBody>
          <a:bodyPr>
            <a:normAutofit fontScale="90000"/>
          </a:bodyPr>
          <a:lstStyle/>
          <a:p>
            <a:pPr lvl="0">
              <a:spcBef>
                <a:spcPts val="0"/>
              </a:spcBef>
            </a:pPr>
            <a:r>
              <a:rPr lang="en-US" dirty="0" sz="1800"/>
              <a:t>Samanburður fullkominnar samkeppni við raunverulega markaði</a:t>
            </a:r>
          </a:p>
        </p:txBody>
      </p:sp>
      <p:sp>
        <p:nvSpPr>
          <p:cNvPr id="7" name="Content Placeholder 6">
            <a:extLst>
              <a:ext uri="{FF2B5EF4-FFF2-40B4-BE49-F238E27FC236}">
                <a16:creationId xmlns:a16="http://schemas.microsoft.com/office/drawing/2014/main" id="{8F31F1F0-F92C-9DBC-45ED-7FC944F9C8F5}"/>
              </a:ext>
            </a:extLst>
          </p:cNvPr>
          <p:cNvSpPr>
            <a:spLocks noGrp="1"/>
          </p:cNvSpPr>
          <p:nvPr>
            <p:ph idx="1"/>
          </p:nvPr>
        </p:nvSpPr>
        <p:spPr>
          <a:xfrm>
            <a:off x="838200" y="955964"/>
            <a:ext cx="10515600" cy="4530436"/>
          </a:xfrm>
        </p:spPr>
        <p:txBody>
          <a:bodyPr>
            <a:normAutofit/>
          </a:bodyPr>
          <a:lstStyle/>
          <a:p>
            <a:r>
              <a:rPr lang="en-US" dirty="0"/>
              <a:t>Fullkomin samkeppni er fræðilegt viðmið.</a:t>
            </a:r>
          </a:p>
          <a:p>
            <a:endParaRPr lang="en-US" dirty="0"/>
          </a:p>
          <a:p>
            <a:r>
              <a:rPr lang="en-US" dirty="0"/>
              <a:t>Á raunverulegum mörkuðum koma upp ýmis atriði sem líkan fullkominnar samkeppni gerir ráð fyrir að séu ekki til staðar.</a:t>
            </a:r>
          </a:p>
          <a:p>
            <a:pPr lvl="1"/>
            <a:r>
              <a:rPr lang="en-US" dirty="0"/>
              <a:t>Til dæmis: </a:t>
            </a:r>
          </a:p>
          <a:p>
            <a:pPr lvl="2"/>
            <a:r>
              <a:rPr lang="en-US"/>
              <a:t>Mengun</a:t>
            </a:r>
            <a:endParaRPr lang="en-US" dirty="0"/>
          </a:p>
          <a:p>
            <a:pPr lvl="2"/>
            <a:r>
              <a:rPr lang="en-US" dirty="0"/>
              <a:t>Ný tækni </a:t>
            </a:r>
          </a:p>
          <a:p>
            <a:pPr lvl="2"/>
            <a:r>
              <a:rPr lang="en-US" dirty="0"/>
              <a:t>Fátækt (sumir hafa ekki efni á brýnustu nauðsynjum)</a:t>
            </a:r>
          </a:p>
          <a:p>
            <a:pPr lvl="2"/>
            <a:r>
              <a:rPr lang="en-US" dirty="0"/>
              <a:t>Opinberar aðgerðir </a:t>
            </a:r>
          </a:p>
          <a:p>
            <a:pPr lvl="2"/>
            <a:r>
              <a:rPr lang="en-US" dirty="0"/>
              <a:t>Mismunun á vinnumarkaði</a:t>
            </a:r>
          </a:p>
          <a:p>
            <a:pPr lvl="2"/>
            <a:r>
              <a:rPr lang="en-US" dirty="0"/>
              <a:t>Kaupendur og seljendur búa yfir ófullkomnum og óljósum upplýsingum.</a:t>
            </a:r>
          </a:p>
          <a:p>
            <a:endParaRPr lang="en-US" dirty="0"/>
          </a:p>
        </p:txBody>
      </p:sp>
    </p:spTree>
    <p:extLst>
      <p:ext uri="{BB962C8B-B14F-4D97-AF65-F5344CB8AC3E}">
        <p14:creationId xmlns:p14="http://schemas.microsoft.com/office/powerpoint/2010/main" val="16940903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840230"/>
          </a:xfrm>
          <a:prstGeom prst="rect">
            <a:avLst/>
          </a:prstGeom>
          <a:noFill/>
        </p:spPr>
        <p:txBody>
          <a:bodyPr wrap="square" rtlCol="0">
            <a:spAutoFit/>
          </a:bodyPr>
          <a:lstStyle/>
          <a:p>
            <a:pPr lvl="0">
              <a:lnSpc>
                <a:spcPct val="90000"/>
              </a:lnSpc>
              <a:spcBef>
                <a:spcPts val="1000"/>
              </a:spcBef>
              <a:defRPr/>
            </a:pPr>
            <a:r>
              <a:rPr lang="en-US" dirty="0"/>
              <a:t>Þetta viðbótarefni frá OpenStax er © Rice University og gefið út samkvæmt alþjóðlega notkunarleyfinu CC BY-NC-SA 4.0. Heimilt er að afrita það eða breyta því, en aðeins í tilgangi sem ekki er viðskiptalegs eðlis. Tilgreina verður OpenStax og Rice University sem rétthafa og gera grein fyrir öllum breytingum. Öllum aðlöguðum útgáfum verður að deila samkvæmt sams konar notkunarleyfi.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384</TotalTime>
  <Words>1548</Words>
  <Application>Microsoft Macintosh PowerPoint</Application>
  <PresentationFormat>Widescreen</PresentationFormat>
  <Paragraphs>142</Paragraphs>
  <Slides>23</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8" baseType="lpstr">
      <vt:lpstr>Arial</vt:lpstr>
      <vt:lpstr>Calibri</vt:lpstr>
      <vt:lpstr>Calibri Light</vt:lpstr>
      <vt:lpstr>Office Theme</vt:lpstr>
      <vt:lpstr>Equation</vt:lpstr>
      <vt:lpstr>Principles of Economics 3e</vt:lpstr>
      <vt:lpstr>Ch.8 OUTLINE</vt:lpstr>
      <vt:lpstr>Competition in Farming</vt:lpstr>
      <vt:lpstr>8.1 Perfect Competition and Why It Matters</vt:lpstr>
      <vt:lpstr>8.2 How Perfectly Competitive Firms Make Output Decisions</vt:lpstr>
      <vt:lpstr>Total Cost and Total Revenue at a Raspberry Farm</vt:lpstr>
      <vt:lpstr>Comparing Marginal Revenue and Marginal Costs</vt:lpstr>
      <vt:lpstr>Marginal Revenues and Marginal Costs at the Raspberry Farm:  Raspberry Market</vt:lpstr>
      <vt:lpstr>Marginal Revenues and Marginal Costs at the Raspberry Farm:  Individual Farmer</vt:lpstr>
      <vt:lpstr>Profits and Losses with the Average Cost Curve</vt:lpstr>
      <vt:lpstr>Price and Average Cost at the Raspberry Farm</vt:lpstr>
      <vt:lpstr>The Shutdown Point</vt:lpstr>
      <vt:lpstr>The Shutdown Point for the Raspberry Farm</vt:lpstr>
      <vt:lpstr>Short-Run Outcomes for Perfectly Competitive Firms </vt:lpstr>
      <vt:lpstr>Short-Run Outcomes for Perfectly Competitive Firms (continued) </vt:lpstr>
      <vt:lpstr>8.3 Entry and Exit Decisions in the Long Run</vt:lpstr>
      <vt:lpstr>The Long-Run Adjustment and Industry Types</vt:lpstr>
      <vt:lpstr>Adjustment Process in a Constant-Cost Industry</vt:lpstr>
      <vt:lpstr>Adjustment Process in a Constant-Cost Industry (continued)</vt:lpstr>
      <vt:lpstr>8.4 Efficiency in Perfectly Competitive Markets</vt:lpstr>
      <vt:lpstr>Perfectly Competitive Market and Allocative Efficiency</vt:lpstr>
      <vt:lpstr>Compare Perfect Competition to Real-World Markets</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85</cp:revision>
  <dcterms:created xsi:type="dcterms:W3CDTF">2018-05-29T21:16:34Z</dcterms:created>
  <dcterms:modified xsi:type="dcterms:W3CDTF">2026-02-26T20:24:13Z</dcterms:modified>
</cp:coreProperties>
</file>