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9" r:id="rId4"/>
    <p:sldId id="260" r:id="rId5"/>
    <p:sldId id="261" r:id="rId6"/>
    <p:sldId id="262" r:id="rId7"/>
    <p:sldId id="266" r:id="rId8"/>
    <p:sldId id="267" r:id="rId9"/>
    <p:sldId id="268" r:id="rId10"/>
    <p:sldId id="269" r:id="rId11"/>
    <p:sldId id="270" r:id="rId12"/>
    <p:sldId id="271" r:id="rId13"/>
    <p:sldId id="272" r:id="rId14"/>
    <p:sldId id="276" r:id="rId15"/>
    <p:sldId id="273" r:id="rId16"/>
    <p:sldId id="274" r:id="rId17"/>
    <p:sldId id="275" r:id="rId18"/>
    <p:sldId id="263" r:id="rId19"/>
    <p:sldId id="264" r:id="rId20"/>
    <p:sldId id="265"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microsoft.com/office/2016/11/relationships/changesInfo" Target="changesInfos/changesInfo1.xml"/><Relationship Id="rId2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D19F5-4DB8-2549-A88D-686C02E5FBA7}" type="datetimeFigureOut">
              <a:rPr lang="en-US" smtClean="0"/>
              <a:t>2/26/26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28AE3-6E11-AB49-9414-09A1BA631E3C}" type="slidenum">
              <a:rPr lang="en-US" smtClean="0"/>
              <a:t>‹#›</a:t>
            </a:fld>
            <a:endParaRPr lang="en-US"/>
          </a:p>
        </p:txBody>
      </p:sp>
    </p:spTree>
    <p:extLst>
      <p:ext uri="{BB962C8B-B14F-4D97-AF65-F5344CB8AC3E}">
        <p14:creationId xmlns:p14="http://schemas.microsoft.com/office/powerpoint/2010/main" val="835501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28AE3-6E11-AB49-9414-09A1BA631E3C}" type="slidenum">
              <a:rPr lang="en-US" smtClean="0"/>
              <a:t>21</a:t>
            </a:fld>
            <a:endParaRPr lang="en-US"/>
          </a:p>
        </p:txBody>
      </p:sp>
    </p:spTree>
    <p:extLst>
      <p:ext uri="{BB962C8B-B14F-4D97-AF65-F5344CB8AC3E}">
        <p14:creationId xmlns:p14="http://schemas.microsoft.com/office/powerpoint/2010/main" val="30284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022cb4d9e885.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022cb4d9e885.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6b57ced1ec68.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6_f9600bd2a96f.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927fbc503d80.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3466d0ee1f93.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2F0B7930-273F-A60A-8583-791962E49B57}"/>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33. kafli: Alþjóðaviðskipti</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75D92F79-B8BA-ECB1-2AD2-A8871CA8D56A}"/>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33. kafli: Yfirlit</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lstStyle/>
          <a:p>
            <a:r>
              <a:rPr lang="en-US" dirty="0"/>
              <a:t>33.1: Algerir yfirburðir og samanburðaryfirburðir</a:t>
            </a:r>
          </a:p>
          <a:p>
            <a:r>
              <a:rPr lang="en-US" dirty="0"/>
              <a:t>33.2: Hvað gerist þegar land hefur algera yfirburði í öllum vörum?</a:t>
            </a:r>
          </a:p>
          <a:p>
            <a:r>
              <a:rPr lang="en-US" dirty="0"/>
              <a:t>33.3: Viðskipti innan atvinnugreina milli svipaðra hagkerfa</a:t>
            </a:r>
          </a:p>
          <a:p>
            <a:r>
              <a:rPr lang="en-US" dirty="0"/>
              <a:t>33.4: Ávinningur af opnari viðskiptum</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Hver á eiginlega þennan iPhone?</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4327526"/>
            <a:ext cx="10515600" cy="1578603"/>
          </a:xfrm>
        </p:spPr>
        <p:txBody>
          <a:bodyPr>
            <a:normAutofit fontScale="70000" lnSpcReduction="20000"/>
          </a:bodyPr>
          <a:lstStyle/>
          <a:p>
            <a:r>
              <a:rPr lang="en-US" dirty="0"/>
              <a:t>iPhone ber vörumerki Apple, en íhlutir koma frá mörgum birgjum. Samsung hefur í tilteknum gerðum bæði verið birgir og keppinautur Apple; hlutverkin breytast eftir gerðum og árum. </a:t>
            </a:r>
          </a:p>
          <a:p>
            <a:r>
              <a:rPr lang="en-US" dirty="0"/>
              <a:t>Slíkt samstarf keppinauta einkennir alþjóðlegar virðiskeðjur. Sérhæfing getur skapað ávinning, en hann dreifist ekki sjálfkrafa jafnt. </a:t>
            </a:r>
          </a:p>
          <a:p>
            <a:pPr marL="0" indent="0">
              <a:buNone/>
            </a:pPr>
            <a:r>
              <a:rPr lang="en-US" sz="2300" dirty="0"/>
              <a:t>(Mynd: breytt útgáfa af „iPhone 4's Retina Display </a:t>
            </a:r>
            <a:r>
              <a:rPr lang="en-US" sz="2300" dirty="0" err="1"/>
              <a:t>v.s</a:t>
            </a:r>
            <a:r>
              <a:rPr lang="en-US" sz="2300" dirty="0"/>
              <a:t>. iPhone 3G“ eftir Yutaka </a:t>
            </a:r>
            <a:r>
              <a:rPr lang="en-US" sz="2300" dirty="0" err="1"/>
              <a:t>Tsutano</a:t>
            </a:r>
            <a:r>
              <a:rPr lang="en-US" sz="2300" dirty="0"/>
              <a:t>/Flickr Creative Commons, CC BY 2.0)</a:t>
            </a:r>
          </a:p>
          <a:p>
            <a:endParaRPr lang="en-US" dirty="0"/>
          </a:p>
        </p:txBody>
      </p:sp>
      <p:pic>
        <p:nvPicPr>
          <p:cNvPr id="2" name="Shape 58" descr="An image of two smartphones with apps displayed on their screens.">
            <a:extLst>
              <a:ext uri="{FF2B5EF4-FFF2-40B4-BE49-F238E27FC236}">
                <a16:creationId xmlns:a16="http://schemas.microsoft.com/office/drawing/2014/main" id="{97D7D127-6000-C2E4-49E1-2452914F7434}"/>
              </a:ext>
            </a:extLst>
          </p:cNvPr>
          <p:cNvPicPr preferRelativeResize="0"/>
          <p:nvPr/>
        </p:nvPicPr>
        <p:blipFill rotWithShape="1">
          <a:blip r:embed="rId2">
            <a:alphaModFix/>
          </a:blip>
          <a:srcRect/>
          <a:stretch/>
        </p:blipFill>
        <p:spPr>
          <a:xfrm>
            <a:off x="3421230" y="1168546"/>
            <a:ext cx="5349540" cy="2780143"/>
          </a:xfrm>
          <a:prstGeom prst="rect">
            <a:avLst/>
          </a:prstGeom>
          <a:noFill/>
          <a:ln>
            <a:noFill/>
          </a:ln>
        </p:spPr>
      </p:pic>
    </p:spTree>
    <p:extLst>
      <p:ext uri="{BB962C8B-B14F-4D97-AF65-F5344CB8AC3E}">
        <p14:creationId xmlns:p14="http://schemas.microsoft.com/office/powerpoint/2010/main" val="132724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33.1 Algerir yfirburðir og samanburðaryfirburðir</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fontScale="92500" lnSpcReduction="10000"/>
          </a:bodyPr>
          <a:lstStyle/>
          <a:p>
            <a:r>
              <a:rPr lang="en-US" dirty="0"/>
              <a:t>Alþjóðaviðskipti geta aukið framleiðslu og neyslumöguleika hagkerfa, en ávinningur og aðlögunarkostnaður dreifast ójafnt.</a:t>
            </a:r>
          </a:p>
          <a:p>
            <a:endParaRPr lang="en-US" dirty="0"/>
          </a:p>
          <a:p>
            <a:r>
              <a:rPr lang="en-US" b="1" dirty="0"/>
              <a:t>Algerir yfirburðir </a:t>
            </a:r>
            <a:r>
              <a:rPr lang="en-US" dirty="0"/>
              <a:t>- </a:t>
            </a:r>
          </a:p>
          <a:p>
            <a:pPr lvl="1"/>
            <a:r>
              <a:rPr lang="en-US" dirty="0"/>
              <a:t>Þegar land getur framleitt sama magn vöru með færri aðföngum en annað land; </a:t>
            </a:r>
          </a:p>
          <a:p>
            <a:pPr lvl="1"/>
            <a:r>
              <a:rPr lang="en-US" dirty="0"/>
              <a:t>eða meira magn sömu vöru með sömu aðföngum, að öðru óbreyttu.</a:t>
            </a:r>
          </a:p>
          <a:p>
            <a:endParaRPr lang="en-US" dirty="0"/>
          </a:p>
          <a:p>
            <a:r>
              <a:rPr lang="en-US" b="1" dirty="0"/>
              <a:t>Samanburðaryfirburðir </a:t>
            </a:r>
            <a:r>
              <a:rPr lang="en-US" dirty="0"/>
              <a:t>– þegar fórnarkostnaður vöru, mældur í annarri framleiðslu, er lægri en hjá samanburðarlandi.</a:t>
            </a:r>
          </a:p>
          <a:p>
            <a:endParaRPr lang="en-US" dirty="0"/>
          </a:p>
        </p:txBody>
      </p:sp>
    </p:spTree>
    <p:extLst>
      <p:ext uri="{BB962C8B-B14F-4D97-AF65-F5344CB8AC3E}">
        <p14:creationId xmlns:p14="http://schemas.microsoft.com/office/powerpoint/2010/main" val="2895105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marL="0" marR="0" lvl="0" indent="0" rtl="0">
              <a:spcBef>
                <a:spcPts val="0"/>
              </a:spcBef>
            </a:pPr>
            <a:r>
              <a:rPr lang="en-US" dirty="0" sz="2400"/>
              <a:t>Framleiðslumöguleikamörk fyrir viðskipti</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4399058"/>
            <a:ext cx="10515600" cy="2093816"/>
          </a:xfrm>
        </p:spPr>
        <p:txBody>
          <a:bodyPr>
            <a:normAutofit fontScale="77500" lnSpcReduction="20000"/>
          </a:bodyPr>
          <a:lstStyle/>
          <a:p>
            <a:r>
              <a:rPr lang="en-US" dirty="0"/>
              <a:t>(a) Sádi-Arabía getur í líkaninu framleitt að hámarki 100 olíutunnur og engan maís (A).</a:t>
            </a:r>
          </a:p>
          <a:p>
            <a:r>
              <a:rPr lang="en-US" dirty="0"/>
              <a:t>Eða 25 maísskeppur og enga olíu (B). </a:t>
            </a:r>
          </a:p>
          <a:p>
            <a:r>
              <a:rPr lang="en-US" dirty="0"/>
              <a:t>Aðrar samsetningar eru mögulegar. Við C framleiðir landið 60 olíutunnur og 10 maísskeppur.</a:t>
            </a:r>
          </a:p>
          <a:p>
            <a:r>
              <a:rPr lang="en-US" dirty="0"/>
              <a:t>Punktar ofan markanna eru óframkvæmanlegir með aðföngum og tækni líkansins.</a:t>
            </a:r>
          </a:p>
          <a:p>
            <a:endParaRPr lang="en-US" dirty="0"/>
          </a:p>
        </p:txBody>
      </p:sp>
      <p:pic>
        <p:nvPicPr>
          <p:cNvPr id="4" name="Picture 3" descr="These graphs illustrate the production possibilities frontier before trade for both Saudi Arabia and the United States using the data in the table titled “Production Possibilities before Trade”. The x-axis plots corn production, measured by bushels, and the y-axis plots oil, in terms of barrels. All points above the frontier are impossible to produce given the current level of resources and technology.">
            <a:extLst>
              <a:ext uri="{FF2B5EF4-FFF2-40B4-BE49-F238E27FC236}">
                <a16:creationId xmlns:a16="http://schemas.microsoft.com/office/drawing/2014/main" id="{4612BB8A-F14F-634D-5B45-D830640E59C4}"/>
              </a:ext>
            </a:extLst>
          </p:cNvPr>
          <p:cNvPicPr>
            <a:picLocks noChangeAspect="1"/>
          </p:cNvPicPr>
          <p:nvPr/>
        </p:nvPicPr>
        <p:blipFill>
          <a:blip r:embed="rId2"/>
          <a:stretch>
            <a:fillRect/>
          </a:stretch>
        </p:blipFill>
        <p:spPr>
          <a:xfrm>
            <a:off x="2045417" y="958571"/>
            <a:ext cx="8101166" cy="3271625"/>
          </a:xfrm>
          <a:prstGeom prst="rect">
            <a:avLst/>
          </a:prstGeom>
        </p:spPr>
      </p:pic>
    </p:spTree>
    <p:extLst>
      <p:ext uri="{BB962C8B-B14F-4D97-AF65-F5344CB8AC3E}">
        <p14:creationId xmlns:p14="http://schemas.microsoft.com/office/powerpoint/2010/main" val="91121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marL="0" marR="0" lvl="0" indent="0" rtl="0">
              <a:spcBef>
                <a:spcPts val="0"/>
              </a:spcBef>
            </a:pPr>
            <a:r>
              <a:rPr lang="en-US" dirty="0" sz="2400"/>
              <a:t>Framleiðslumöguleikamörk fyrir viðskipti, framhald</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4327526"/>
            <a:ext cx="10515600" cy="1551709"/>
          </a:xfrm>
        </p:spPr>
        <p:txBody>
          <a:bodyPr>
            <a:normAutofit fontScale="77500" lnSpcReduction="20000"/>
          </a:bodyPr>
          <a:lstStyle/>
          <a:p>
            <a:r>
              <a:rPr lang="en-US" dirty="0"/>
              <a:t>(b) Bandaríkin geta í líkaninu framleitt að hámarki 50 olíutunnur og engan maís (A'). </a:t>
            </a:r>
          </a:p>
          <a:p>
            <a:r>
              <a:rPr lang="en-US" dirty="0"/>
              <a:t>Eða 100 maísskeppur og enga olíu (B'). </a:t>
            </a:r>
          </a:p>
          <a:p>
            <a:r>
              <a:rPr lang="en-US" dirty="0"/>
              <a:t>Aðrar samsetningar eru mögulegar. Við C' framleiða þau 20 olíutunnur og 60 maísskeppur. </a:t>
            </a:r>
          </a:p>
          <a:p>
            <a:endParaRPr lang="en-US" dirty="0"/>
          </a:p>
        </p:txBody>
      </p:sp>
      <p:pic>
        <p:nvPicPr>
          <p:cNvPr id="3" name="Picture 2" descr="These graphs illustrate the production possibilities frontier before trade for both Saudi Arabia and the United States using the data in the table titled “Production Possibilities before Trade”. The x-axis plots corn production, measured by bushels, and the y-axis plots oil, in terms of barrels. All points above the frontier are impossible to produce given the current level of resources and technology.">
            <a:extLst>
              <a:ext uri="{FF2B5EF4-FFF2-40B4-BE49-F238E27FC236}">
                <a16:creationId xmlns:a16="http://schemas.microsoft.com/office/drawing/2014/main" id="{25A32EEC-DF6C-5C36-2E2D-9D06A22D33BB}"/>
              </a:ext>
            </a:extLst>
          </p:cNvPr>
          <p:cNvPicPr>
            <a:picLocks noChangeAspect="1"/>
          </p:cNvPicPr>
          <p:nvPr/>
        </p:nvPicPr>
        <p:blipFill>
          <a:blip r:embed="rId2"/>
          <a:stretch>
            <a:fillRect/>
          </a:stretch>
        </p:blipFill>
        <p:spPr>
          <a:xfrm>
            <a:off x="2045417" y="958571"/>
            <a:ext cx="8101166" cy="3271625"/>
          </a:xfrm>
          <a:prstGeom prst="rect">
            <a:avLst/>
          </a:prstGeom>
        </p:spPr>
      </p:pic>
    </p:spTree>
    <p:extLst>
      <p:ext uri="{BB962C8B-B14F-4D97-AF65-F5344CB8AC3E}">
        <p14:creationId xmlns:p14="http://schemas.microsoft.com/office/powerpoint/2010/main" val="3474697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Fórnarkostnaður og samanburðaryfirburðir</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955965"/>
            <a:ext cx="10515600" cy="1209012"/>
          </a:xfrm>
        </p:spPr>
        <p:txBody>
          <a:bodyPr/>
          <a:lstStyle/>
          <a:p>
            <a:r>
              <a:rPr lang="en-US" dirty="0"/>
              <a:t>Þegar maís er á lárétta ásnum og olía á þeim lóðrétta sýnir algildi hallans </a:t>
            </a:r>
            <a:r>
              <a:rPr lang="en-US" u="sng" dirty="0"/>
              <a:t>fórnarkostnað</a:t>
            </a:r>
            <a:r>
              <a:rPr lang="en-US" dirty="0"/>
              <a:t> maísskeppu í olíutunnum. Gagnhverfa hlutfallið sýnir fórnarkostnað olíutunnu í maís.</a:t>
            </a:r>
          </a:p>
          <a:p>
            <a:endParaRPr lang="en-US" dirty="0"/>
          </a:p>
        </p:txBody>
      </p:sp>
      <p:pic>
        <p:nvPicPr>
          <p:cNvPr id="2" name="Shape 89" descr="This table has three rows and three columns. The first row is a header row and it labels each column: “Country”, “Opportunity cost of one unit—Oil (in terms of corn)”, and “Opportunity cost of one unit—Corn (in terms of oil)”. Under the column “Country” are Saudi Arabia and the United States. Under the column “Opportunity cost of one unit—Oil (in terms of corn)” are the values one-fourth and one-half. Under the column “Opportunity cost of one unit—Corn (in terms of oil)” are the values 4 and 2.">
            <a:extLst>
              <a:ext uri="{FF2B5EF4-FFF2-40B4-BE49-F238E27FC236}">
                <a16:creationId xmlns:a16="http://schemas.microsoft.com/office/drawing/2014/main" id="{7383FF6B-4A48-5BFD-CDDE-F271E7A809A1}"/>
              </a:ext>
            </a:extLst>
          </p:cNvPr>
          <p:cNvPicPr preferRelativeResize="0"/>
          <p:nvPr/>
        </p:nvPicPr>
        <p:blipFill>
          <a:blip r:embed="rId2">
            <a:alphaModFix/>
          </a:blip>
          <a:stretch>
            <a:fillRect/>
          </a:stretch>
        </p:blipFill>
        <p:spPr>
          <a:xfrm>
            <a:off x="2377838" y="2525912"/>
            <a:ext cx="7436324" cy="1806175"/>
          </a:xfrm>
          <a:prstGeom prst="rect">
            <a:avLst/>
          </a:prstGeom>
          <a:noFill/>
          <a:ln>
            <a:noFill/>
          </a:ln>
        </p:spPr>
      </p:pic>
    </p:spTree>
    <p:extLst>
      <p:ext uri="{BB962C8B-B14F-4D97-AF65-F5344CB8AC3E}">
        <p14:creationId xmlns:p14="http://schemas.microsoft.com/office/powerpoint/2010/main" val="1013874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lvl="0" rtl="0">
              <a:spcBef>
                <a:spcPts val="0"/>
              </a:spcBef>
            </a:pPr>
            <a:r>
              <a:rPr lang="en-US" dirty="0" sz="2400"/>
              <a:t>Fórnarkostnaður og samanburðaryfirburðir, framhald</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a:bodyPr>
          <a:lstStyle/>
          <a:p>
            <a:r>
              <a:rPr lang="en-US" dirty="0"/>
              <a:t>Rifjum upp að </a:t>
            </a:r>
            <a:r>
              <a:rPr lang="en-US" u="sng" dirty="0"/>
              <a:t>samanburðaryfirburðir</a:t>
            </a:r>
            <a:r>
              <a:rPr lang="en-US" dirty="0"/>
              <a:t> merkja lægri fórnarkostnað en hjá öðrum framleiðanda.</a:t>
            </a:r>
          </a:p>
          <a:p>
            <a:pPr marL="0" indent="0">
              <a:buNone/>
            </a:pPr>
            <a:endParaRPr lang="en-US" dirty="0"/>
          </a:p>
          <a:p>
            <a:pPr lvl="1"/>
            <a:r>
              <a:rPr lang="en-US" dirty="0"/>
              <a:t>Sádi-Arabía fórnar ¼ maísskeppu fyrir olíutunnu, en Bandaríkin 2 skeppum. Sádi-Arabía hefur því samanburðaryfirburði í </a:t>
            </a:r>
            <a:r>
              <a:rPr lang="en-US" i="1" dirty="0"/>
              <a:t>olíuframleiðslu</a:t>
            </a:r>
            <a:r>
              <a:rPr lang="en-US" dirty="0"/>
              <a:t>.</a:t>
            </a:r>
          </a:p>
          <a:p>
            <a:pPr lvl="1"/>
            <a:endParaRPr lang="en-US" dirty="0"/>
          </a:p>
          <a:p>
            <a:pPr lvl="1"/>
            <a:r>
              <a:rPr lang="en-US" dirty="0"/>
              <a:t>Bandaríkin fórna ½ olíutunnu fyrir maísskeppu, en Sádi-Arabía 4 tunnum. Bandaríkin hafa því samanburðaryfirburði í </a:t>
            </a:r>
            <a:r>
              <a:rPr lang="en-US" i="1" dirty="0"/>
              <a:t>maísframleiðslu</a:t>
            </a:r>
            <a:r>
              <a:rPr lang="en-US" dirty="0"/>
              <a:t>.</a:t>
            </a:r>
          </a:p>
          <a:p>
            <a:endParaRPr lang="en-US" dirty="0"/>
          </a:p>
        </p:txBody>
      </p:sp>
    </p:spTree>
    <p:extLst>
      <p:ext uri="{BB962C8B-B14F-4D97-AF65-F5344CB8AC3E}">
        <p14:creationId xmlns:p14="http://schemas.microsoft.com/office/powerpoint/2010/main" val="2580131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Ávinningur af viðskiptum</a:t>
            </a:r>
          </a:p>
        </p:txBody>
      </p:sp>
      <p:pic>
        <p:nvPicPr>
          <p:cNvPr id="7" name="Picture 6" descr="On this graph, Corn is on the x-axis with a maximum production of 25 bushels and oil is on the y-axis with a maximum production of 100 barrels. Saudi Arabia begins producing and consuming at point C (coordinates 10, 60). If the “trade price” is 20 barrels of oil for 20 bushels of corn, the Saudis end up at D (coordinates 30, 40).">
            <a:extLst>
              <a:ext uri="{FF2B5EF4-FFF2-40B4-BE49-F238E27FC236}">
                <a16:creationId xmlns:a16="http://schemas.microsoft.com/office/drawing/2014/main" id="{9CBE4A21-3E2D-2D6B-269E-F1E35547D925}"/>
              </a:ext>
            </a:extLst>
          </p:cNvPr>
          <p:cNvPicPr>
            <a:picLocks noChangeAspect="1"/>
          </p:cNvPicPr>
          <p:nvPr/>
        </p:nvPicPr>
        <p:blipFill>
          <a:blip r:embed="rId2"/>
          <a:stretch>
            <a:fillRect/>
          </a:stretch>
        </p:blipFill>
        <p:spPr>
          <a:xfrm>
            <a:off x="838200" y="1010661"/>
            <a:ext cx="5039419" cy="3866139"/>
          </a:xfrm>
          <a:prstGeom prst="rect">
            <a:avLst/>
          </a:prstGeom>
        </p:spPr>
      </p:pic>
      <p:sp>
        <p:nvSpPr>
          <p:cNvPr id="3" name="Content Placeholder 2">
            <a:extLst>
              <a:ext uri="{FF2B5EF4-FFF2-40B4-BE49-F238E27FC236}">
                <a16:creationId xmlns:a16="http://schemas.microsoft.com/office/drawing/2014/main" id="{BAE16711-4D26-000B-C8F3-61A57E011B74}"/>
              </a:ext>
            </a:extLst>
          </p:cNvPr>
          <p:cNvSpPr>
            <a:spLocks noGrp="1"/>
          </p:cNvSpPr>
          <p:nvPr>
            <p:ph sz="half" idx="2"/>
          </p:nvPr>
        </p:nvSpPr>
        <p:spPr>
          <a:xfrm>
            <a:off x="6172200" y="1010661"/>
            <a:ext cx="5181600" cy="4556421"/>
          </a:xfrm>
        </p:spPr>
        <p:txBody>
          <a:bodyPr>
            <a:normAutofit fontScale="85000" lnSpcReduction="20000"/>
          </a:bodyPr>
          <a:lstStyle/>
          <a:p>
            <a:r>
              <a:rPr lang="en-US" dirty="0"/>
              <a:t>Myndin sýnir óbreytt framleiðslumöguleikamörk Sádi-Arabíu og neyslupunkt eftir viðskipti.</a:t>
            </a:r>
          </a:p>
          <a:p>
            <a:r>
              <a:rPr lang="en-US" dirty="0"/>
              <a:t>Við framleiðslupunkt C er 20 olíutunnum skipt fyrir 20 maísskeppur. Olíuneysla minnkar úr 60 í 40 tunnur.</a:t>
            </a:r>
          </a:p>
          <a:p>
            <a:r>
              <a:rPr lang="en-US" dirty="0"/>
              <a:t>Maísneysla eykst úr 10 í 30 skeppur. Neyslan færist í D (30 skeppur, 40 tunnur).</a:t>
            </a:r>
          </a:p>
          <a:p>
            <a:r>
              <a:rPr lang="en-US" dirty="0"/>
              <a:t>D er utan eigin framleiðslumarka. Viðskipti stækka neyslumöguleikana; meiri maís kemur hér á móti minni olíu.</a:t>
            </a:r>
          </a:p>
          <a:p>
            <a:endParaRPr lang="en-US" dirty="0"/>
          </a:p>
        </p:txBody>
      </p:sp>
      <p:sp>
        <p:nvSpPr>
          <p:cNvPr id="4" name="Content Placeholder 6">
            <a:extLst>
              <a:ext uri="{FF2B5EF4-FFF2-40B4-BE49-F238E27FC236}">
                <a16:creationId xmlns:a16="http://schemas.microsoft.com/office/drawing/2014/main" id="{DEF798B0-08F0-27FA-6C33-E956C0FB7272}"/>
              </a:ext>
            </a:extLst>
          </p:cNvPr>
          <p:cNvSpPr>
            <a:spLocks noGrp="1"/>
          </p:cNvSpPr>
          <p:nvPr>
            <p:ph idx="1"/>
          </p:nvPr>
        </p:nvSpPr>
        <p:spPr>
          <a:xfrm>
            <a:off x="914400" y="5528684"/>
            <a:ext cx="10515600" cy="637309"/>
          </a:xfrm>
        </p:spPr>
        <p:txBody>
          <a:bodyPr>
            <a:normAutofit fontScale="85000" lnSpcReduction="20000"/>
          </a:bodyPr>
          <a:lstStyle/>
          <a:p>
            <a:r>
              <a:rPr lang="en-US" b="1" dirty="0"/>
              <a:t>Ávinningur af viðskiptum </a:t>
            </a:r>
            <a:r>
              <a:rPr lang="en-US" dirty="0"/>
              <a:t>– sérhæfing og viðskipti geta stækkað neyslumöguleika miðað við stöðu án viðskipta. Velferðarávinningur ræðst einnig af óskum, kostnaði og dreifingu.</a:t>
            </a:r>
          </a:p>
          <a:p>
            <a:endParaRPr lang="en-US" dirty="0"/>
          </a:p>
        </p:txBody>
      </p:sp>
    </p:spTree>
    <p:extLst>
      <p:ext uri="{BB962C8B-B14F-4D97-AF65-F5344CB8AC3E}">
        <p14:creationId xmlns:p14="http://schemas.microsoft.com/office/powerpoint/2010/main" val="1501214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off x="838200" y="365126"/>
            <a:ext cx="8686800" cy="822960"/>
          </a:xfrm>
        </p:spPr>
        <p:txBody>
          <a:bodyPr wrap="square">
            <a:normAutofit fontScale="90000"/>
          </a:bodyPr>
          <a:lstStyle/>
          <a:p>
            <a:pPr lvl="0">
              <a:spcBef>
                <a:spcPts val="0"/>
              </a:spcBef>
            </a:pPr>
            <a:r>
              <a:rPr lang="en-US" dirty="0" sz="2400"/>
              <a:t>33.2 Hvað gerist þegar land hefur algera yfirburði í </a:t>
            </a:r>
            <a:br>
              <a:rPr lang="en-US" dirty="0" sz="2400"/>
            </a:br>
            <a:r>
              <a:rPr lang="en-US" dirty="0" sz="2400"/>
              <a:t>öllum vörum?</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1169894"/>
            <a:ext cx="10515600" cy="4585447"/>
          </a:xfrm>
        </p:spPr>
        <p:txBody>
          <a:bodyPr>
            <a:normAutofit lnSpcReduction="10000"/>
          </a:bodyPr>
          <a:lstStyle/>
          <a:p>
            <a:r>
              <a:rPr lang="en-US" dirty="0"/>
              <a:t>Getur eitt land haft </a:t>
            </a:r>
            <a:r>
              <a:rPr lang="en-US" u="sng" dirty="0"/>
              <a:t>algera yfirburði</a:t>
            </a:r>
            <a:r>
              <a:rPr lang="en-US" dirty="0"/>
              <a:t> í </a:t>
            </a:r>
            <a:r>
              <a:rPr lang="en-US" i="1" dirty="0"/>
              <a:t>öllu</a:t>
            </a:r>
            <a:r>
              <a:rPr lang="en-US" dirty="0"/>
              <a:t>?</a:t>
            </a:r>
          </a:p>
          <a:p>
            <a:pPr lvl="1"/>
            <a:r>
              <a:rPr lang="en-US" dirty="0"/>
              <a:t>Mannauður, tæknibúnaður og skipulag geta gefið landi mikla framleiðni í mörgum vörum. </a:t>
            </a:r>
          </a:p>
          <a:p>
            <a:pPr lvl="1"/>
            <a:r>
              <a:rPr lang="en-US" dirty="0"/>
              <a:t>Tekjuflokkur einn sannar þó ekki algera yfirburði í öllum vörum. Hér er slíkt forskot forsenda tveggja vara líkans.</a:t>
            </a:r>
          </a:p>
          <a:p>
            <a:endParaRPr lang="en-US" dirty="0"/>
          </a:p>
          <a:p>
            <a:r>
              <a:rPr lang="en-US" dirty="0"/>
              <a:t>Þótt eitt land hafi algera yfirburði í báðum vörum geta viðskipti gagnast báðum löndum ef fórnarkostnaður þeirra er ólíkur. </a:t>
            </a:r>
          </a:p>
          <a:p>
            <a:endParaRPr lang="en-US" dirty="0"/>
          </a:p>
          <a:p>
            <a:r>
              <a:rPr lang="en-US" dirty="0"/>
              <a:t>Mögulegur ávinningur byggist á sérhæfingu eftir </a:t>
            </a:r>
            <a:r>
              <a:rPr lang="en-US" u="sng" dirty="0"/>
              <a:t>samanburðaryfirburðum</a:t>
            </a:r>
            <a:r>
              <a:rPr lang="en-US" dirty="0"/>
              <a:t>.</a:t>
            </a:r>
          </a:p>
          <a:p>
            <a:endParaRPr lang="en-US" dirty="0"/>
          </a:p>
        </p:txBody>
      </p:sp>
    </p:spTree>
    <p:extLst>
      <p:ext uri="{BB962C8B-B14F-4D97-AF65-F5344CB8AC3E}">
        <p14:creationId xmlns:p14="http://schemas.microsoft.com/office/powerpoint/2010/main" val="2777326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marL="0" marR="0" lvl="0" indent="0" rtl="0">
              <a:spcBef>
                <a:spcPts val="0"/>
              </a:spcBef>
            </a:pPr>
            <a:r>
              <a:rPr lang="en-US" dirty="0" sz="2400"/>
              <a:t>Gagnkvæmur ávinningur og samanburðaryfirburðir</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4417665"/>
            <a:ext cx="10515600" cy="1887885"/>
          </a:xfrm>
        </p:spPr>
        <p:txBody>
          <a:bodyPr>
            <a:normAutofit fontScale="70000" lnSpcReduction="20000"/>
          </a:bodyPr>
          <a:lstStyle/>
          <a:p>
            <a:r>
              <a:rPr lang="en-US" dirty="0"/>
              <a:t>(a) Með 40 starfsmönnum geta Bandaríkin framleitt 10.000 skópör og enga ísskápa eða 40.000 ísskápa og engin skópör. </a:t>
            </a:r>
          </a:p>
          <a:p>
            <a:r>
              <a:rPr lang="en-US" dirty="0"/>
              <a:t>(b) Með 40 starfsmönnum getur Mexíkó framleitt 8.000 skópör og enga ísskápa eða 10.000 ísskápa og engin skópör. </a:t>
            </a:r>
          </a:p>
          <a:p>
            <a:r>
              <a:rPr lang="en-US" dirty="0"/>
              <a:t>A er tiltekinn framleiðslu- og neyslupunktur fyrir viðskipti. </a:t>
            </a:r>
          </a:p>
          <a:p>
            <a:r>
              <a:rPr lang="en-US" dirty="0"/>
              <a:t>B er neyslupunktur eftir tilfærslu vinnuafls og viðskipti, utan eigin framleiðslumarka.</a:t>
            </a:r>
          </a:p>
          <a:p>
            <a:endParaRPr lang="en-US" dirty="0"/>
          </a:p>
        </p:txBody>
      </p:sp>
      <p:pic>
        <p:nvPicPr>
          <p:cNvPr id="3" name="Picture 2" descr="The graphs show two production possibility frontiers (PPFs) for the United States (graph a) and Mexico (graph b). The PPFs are linear. The x-axis plots refrigerators and the y-axis plots shoes. (a) With 40 workers, the United States can produce either 10,000 shoes and zero refrigerators or 40,000 refrigerators and zero shoes. (b) With 40 workers, Mexico can produce a maximum of 8,000 shoes and zero refrigerators, or 10,000 refrigerators and zero shoes. Point B is where they end up after trade.">
            <a:extLst>
              <a:ext uri="{FF2B5EF4-FFF2-40B4-BE49-F238E27FC236}">
                <a16:creationId xmlns:a16="http://schemas.microsoft.com/office/drawing/2014/main" id="{71C1E50B-1CFE-C697-B31D-DA53EF19315B}"/>
              </a:ext>
            </a:extLst>
          </p:cNvPr>
          <p:cNvPicPr>
            <a:picLocks noChangeAspect="1"/>
          </p:cNvPicPr>
          <p:nvPr/>
        </p:nvPicPr>
        <p:blipFill>
          <a:blip r:embed="rId2"/>
          <a:stretch>
            <a:fillRect/>
          </a:stretch>
        </p:blipFill>
        <p:spPr>
          <a:xfrm>
            <a:off x="2220364" y="914307"/>
            <a:ext cx="7751272" cy="3378760"/>
          </a:xfrm>
          <a:prstGeom prst="rect">
            <a:avLst/>
          </a:prstGeom>
        </p:spPr>
      </p:pic>
    </p:spTree>
    <p:extLst>
      <p:ext uri="{BB962C8B-B14F-4D97-AF65-F5344CB8AC3E}">
        <p14:creationId xmlns:p14="http://schemas.microsoft.com/office/powerpoint/2010/main" val="2775903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Gagnkvæmur ávinningur af viðskiptum</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lnSpcReduction="10000"/>
          </a:bodyPr>
          <a:lstStyle/>
          <a:p>
            <a:r>
              <a:rPr lang="en-US" dirty="0"/>
              <a:t>Algerir yfirburðir annars lands í báðum vörum útiloka ekki gagnkvæman ávinning. Samanburðaryfirburðir ráðast af hlutfallslegum fórnarkostnaði.</a:t>
            </a:r>
          </a:p>
          <a:p>
            <a:endParaRPr lang="en-US" dirty="0"/>
          </a:p>
          <a:p>
            <a:r>
              <a:rPr lang="en-US" dirty="0"/>
              <a:t>Viðskipti gera landi kleift að fá vöru fyrir minna af hinni vörunni en eigin framleiðsla hefði kostað.</a:t>
            </a:r>
          </a:p>
          <a:p>
            <a:endParaRPr lang="en-US" dirty="0"/>
          </a:p>
          <a:p>
            <a:r>
              <a:rPr lang="en-US" dirty="0"/>
              <a:t>Gagnkvæmur ávinningur krefst viðskiptakjara milli fórnarkostnaðar landanna og nægilega lítils viðskiptakostnaðar. Hann tryggir ekki að hver íbúi hagnist.</a:t>
            </a:r>
          </a:p>
          <a:p>
            <a:endParaRPr lang="en-US" dirty="0"/>
          </a:p>
        </p:txBody>
      </p:sp>
    </p:spTree>
    <p:extLst>
      <p:ext uri="{BB962C8B-B14F-4D97-AF65-F5344CB8AC3E}">
        <p14:creationId xmlns:p14="http://schemas.microsoft.com/office/powerpoint/2010/main" val="554566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Samanburðaryfirburðir í útilegu</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955964"/>
            <a:ext cx="10515600" cy="4570777"/>
          </a:xfrm>
        </p:spPr>
        <p:txBody>
          <a:bodyPr>
            <a:normAutofit fontScale="85000" lnSpcReduction="10000"/>
          </a:bodyPr>
          <a:lstStyle/>
          <a:p>
            <a:r>
              <a:rPr lang="en-US" dirty="0"/>
              <a:t>Einfalt dæmi um samanburðaryfirburði: vinahópur ákveður að fara í útilegu </a:t>
            </a:r>
            <a:r>
              <a:rPr lang="en-US" u="sng" dirty="0"/>
              <a:t>saman</a:t>
            </a:r>
            <a:r>
              <a:rPr lang="en-US" dirty="0"/>
              <a:t>.</a:t>
            </a:r>
          </a:p>
          <a:p>
            <a:pPr lvl="1"/>
            <a:r>
              <a:rPr lang="en-US" dirty="0"/>
              <a:t>Vinirnir sex búa yfir fjölbreyttri færni og reynslu. </a:t>
            </a:r>
          </a:p>
          <a:p>
            <a:pPr lvl="1"/>
            <a:r>
              <a:rPr lang="en-US" dirty="0"/>
              <a:t>Ein úr hópnum hefur þó mikla reynslu af útilegum og er jafnframt afburðaíþróttakona.</a:t>
            </a:r>
          </a:p>
          <a:p>
            <a:r>
              <a:rPr lang="en-US" dirty="0"/>
              <a:t>Hún er fljótari í öllum verkefnunum og hefur því algera yfirburði. En </a:t>
            </a:r>
            <a:r>
              <a:rPr lang="en-US" u="sng" dirty="0"/>
              <a:t>á hún að vinna öll verkin</a:t>
            </a:r>
            <a:r>
              <a:rPr lang="en-US" dirty="0"/>
              <a:t>?</a:t>
            </a:r>
          </a:p>
          <a:p>
            <a:r>
              <a:rPr lang="en-US" dirty="0"/>
              <a:t>Ekki endilega. Tími hennar er takmarkaður; verkaskipting getur aukið heildarafköst hópsins.</a:t>
            </a:r>
          </a:p>
          <a:p>
            <a:r>
              <a:rPr lang="en-US" dirty="0"/>
              <a:t>Til að finna samanburðaryfirburði þarf að bera saman hversu mikið af öðrum verkefnum hver gefur upp, ekki aðeins algilda afkastagetu. </a:t>
            </a:r>
          </a:p>
          <a:p>
            <a:r>
              <a:rPr lang="en-US" dirty="0"/>
              <a:t>Samhæfing eftir þessum fórnarkostnaði getur aukið afköst. Skipting vinnuálags og ávinnings skiptir líka máli.</a:t>
            </a:r>
          </a:p>
          <a:p>
            <a:endParaRPr lang="en-US" dirty="0"/>
          </a:p>
        </p:txBody>
      </p:sp>
    </p:spTree>
    <p:extLst>
      <p:ext uri="{BB962C8B-B14F-4D97-AF65-F5344CB8AC3E}">
        <p14:creationId xmlns:p14="http://schemas.microsoft.com/office/powerpoint/2010/main" val="369757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33.3 Viðskipti innan atvinnugreina milli svipaðra hagkerfa</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lstStyle/>
          <a:p>
            <a:r>
              <a:rPr lang="en-US" dirty="0"/>
              <a:t>Ólíkur fórnarkostnaður getur skýrt viðskipti. Einfalda líkanið skýrir þó ekki eitt og sér öll viðskipti svipaðra hagkerfa. </a:t>
            </a:r>
          </a:p>
          <a:p>
            <a:endParaRPr lang="en-US" dirty="0"/>
          </a:p>
          <a:p>
            <a:endParaRPr lang="en-US" dirty="0"/>
          </a:p>
          <a:p>
            <a:r>
              <a:rPr lang="en-US" dirty="0"/>
              <a:t>Viðskipti eru einnig mikil milli svipaðra hagkerfa. Nálægð, aðfangakeðjur, markaðsstærð og samningar skipta máli. Svipuð hagkerfi geta bæði flutt út og inn skyldar vörur.</a:t>
            </a:r>
          </a:p>
          <a:p>
            <a:endParaRPr lang="en-US" dirty="0"/>
          </a:p>
        </p:txBody>
      </p:sp>
    </p:spTree>
    <p:extLst>
      <p:ext uri="{BB962C8B-B14F-4D97-AF65-F5344CB8AC3E}">
        <p14:creationId xmlns:p14="http://schemas.microsoft.com/office/powerpoint/2010/main" val="474983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a:xfrm>
            <a:ext cx="8686800" cy="502920"/>
          </a:xfrm>
        </p:spPr>
        <p:txBody>
          <a:bodyPr wrap="none">
            <a:normAutofit fontScale="90000"/>
          </a:bodyPr>
          <a:lstStyle/>
          <a:p>
            <a:pPr lvl="0" rtl="0">
              <a:spcBef>
                <a:spcPts val="0"/>
              </a:spcBef>
            </a:pPr>
            <a:r>
              <a:rPr lang="en-US" dirty="0" sz="2400"/>
              <a:t>Viðskipti innan atvinnugreina milli svipaðra hagkerfa</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a:bodyPr>
          <a:lstStyle/>
          <a:p>
            <a:r>
              <a:rPr lang="en-US" dirty="0"/>
              <a:t>Mikil viðskipti eru </a:t>
            </a:r>
            <a:r>
              <a:rPr lang="en-US" b="1" dirty="0"/>
              <a:t>innan atvinnugreina </a:t>
            </a:r>
            <a:r>
              <a:rPr lang="en-US" dirty="0"/>
              <a:t>– samtímis út- og innflutningur skyldra eða aðgreindra vara innan sömu atvinnugreinar.</a:t>
            </a:r>
          </a:p>
          <a:p>
            <a:endParaRPr lang="en-US" dirty="0"/>
          </a:p>
          <a:p>
            <a:r>
              <a:rPr lang="en-US" dirty="0"/>
              <a:t>Meðal skýringa eru vöruaðgreining og fjölbreytni, auk:</a:t>
            </a:r>
          </a:p>
          <a:p>
            <a:endParaRPr lang="en-US" dirty="0"/>
          </a:p>
          <a:p>
            <a:pPr lvl="1"/>
            <a:r>
              <a:rPr lang="en-US" dirty="0"/>
              <a:t>(1) verkaskiptingar sem styður lærdóm, nýsköpun og sérhæfða færni;</a:t>
            </a:r>
          </a:p>
          <a:p>
            <a:pPr lvl="1"/>
            <a:r>
              <a:rPr lang="en-US" dirty="0"/>
              <a:t>(2) stærðarhagkvæmni.</a:t>
            </a:r>
          </a:p>
          <a:p>
            <a:endParaRPr lang="en-US" dirty="0"/>
          </a:p>
        </p:txBody>
      </p:sp>
    </p:spTree>
    <p:extLst>
      <p:ext uri="{BB962C8B-B14F-4D97-AF65-F5344CB8AC3E}">
        <p14:creationId xmlns:p14="http://schemas.microsoft.com/office/powerpoint/2010/main" val="2457461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Ávinningur af sérhæfingu og lærdómi</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fontScale="92500" lnSpcReduction="10000"/>
          </a:bodyPr>
          <a:lstStyle/>
          <a:p>
            <a:r>
              <a:rPr lang="en-US" dirty="0"/>
              <a:t>Sérhæfð framleiðsla getur byggt upp sérþekkingu og færni hjá fyrirtækjum og starfsfólki.</a:t>
            </a:r>
          </a:p>
          <a:p>
            <a:endParaRPr lang="en-US" dirty="0"/>
          </a:p>
          <a:p>
            <a:r>
              <a:rPr lang="en-US" dirty="0"/>
              <a:t>Sérhæfing getur náð til einstakra áfanga framleiðsluferlisins.</a:t>
            </a:r>
          </a:p>
          <a:p>
            <a:endParaRPr lang="en-US" dirty="0"/>
          </a:p>
          <a:p>
            <a:r>
              <a:rPr lang="en-US" b="1" dirty="0"/>
              <a:t>Sundrun virðiskeðjunnar </a:t>
            </a:r>
            <a:r>
              <a:rPr lang="en-US" dirty="0"/>
              <a:t>– áföngum framleiðslu er skipt milli fyrirtækja og staða, oft í fleiri en einu landi.</a:t>
            </a:r>
          </a:p>
          <a:p>
            <a:endParaRPr lang="en-US" dirty="0"/>
          </a:p>
          <a:p>
            <a:r>
              <a:rPr lang="en-US" b="1" dirty="0"/>
              <a:t>Virðiskeðja </a:t>
            </a:r>
            <a:r>
              <a:rPr lang="en-US" dirty="0"/>
              <a:t>– röð aðgerða frá hönnun og aðföngum til framleiðslu, dreifingar og þjónustu.</a:t>
            </a:r>
          </a:p>
          <a:p>
            <a:endParaRPr lang="en-US" dirty="0"/>
          </a:p>
        </p:txBody>
      </p:sp>
    </p:spTree>
    <p:extLst>
      <p:ext uri="{BB962C8B-B14F-4D97-AF65-F5344CB8AC3E}">
        <p14:creationId xmlns:p14="http://schemas.microsoft.com/office/powerpoint/2010/main" val="336329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Stærðarhagkvæmni, samkeppni og fjölbreytni</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fontScale="92500" lnSpcReduction="10000"/>
          </a:bodyPr>
          <a:lstStyle/>
          <a:p>
            <a:r>
              <a:rPr lang="en-US" dirty="0"/>
              <a:t>Stærðarhagkvæmni lækkar meðalkostnað þegar framleiðsla eykst. Ef hagkvæm lágmarksstærð er mikil miðað við innlendan markað geta fáir framleiðendur nægt.</a:t>
            </a:r>
          </a:p>
          <a:p>
            <a:endParaRPr lang="en-US" dirty="0"/>
          </a:p>
          <a:p>
            <a:r>
              <a:rPr lang="en-US" dirty="0"/>
              <a:t>Alþjóðaviðskipti geta stækkað markaðinn og sameinað stærðarhagkvæmni, úrval og samkeppni. Markaðsvald og aðgangshindranir hafa einnig áhrif.</a:t>
            </a:r>
          </a:p>
          <a:p>
            <a:endParaRPr lang="en-US" dirty="0"/>
          </a:p>
          <a:p>
            <a:r>
              <a:rPr lang="en-US" u="sng" dirty="0"/>
              <a:t>Umræðuspurning</a:t>
            </a:r>
            <a:r>
              <a:rPr lang="en-US" dirty="0"/>
              <a:t>: Í hvaða atvinnugreinum alþjóðaviðskipta skiptir stærðarhagkvæmni máli?</a:t>
            </a:r>
          </a:p>
          <a:p>
            <a:endParaRPr lang="en-US" dirty="0"/>
          </a:p>
        </p:txBody>
      </p:sp>
    </p:spTree>
    <p:extLst>
      <p:ext uri="{BB962C8B-B14F-4D97-AF65-F5344CB8AC3E}">
        <p14:creationId xmlns:p14="http://schemas.microsoft.com/office/powerpoint/2010/main" val="2597371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Dæmi um stærðarhagkvæmni</a:t>
            </a:r>
          </a:p>
        </p:txBody>
      </p:sp>
      <p:pic>
        <p:nvPicPr>
          <p:cNvPr id="5" name="Picture 4" descr="The graph shows declining average costs. The x-axis plots the quantity of production or the scale of the plant and the y-axis plots the average costs. The average cost curve is a declining function, starting at (30, 30) with plant S, declining at a decreasing rate to (150, 10) with plant L, and (200, 10) with plant V, as explained in the text.">
            <a:extLst>
              <a:ext uri="{FF2B5EF4-FFF2-40B4-BE49-F238E27FC236}">
                <a16:creationId xmlns:a16="http://schemas.microsoft.com/office/drawing/2014/main" id="{C3E96CBC-A075-2807-C0E4-B0D0AA6232BF}"/>
              </a:ext>
            </a:extLst>
          </p:cNvPr>
          <p:cNvPicPr>
            <a:picLocks noChangeAspect="1"/>
          </p:cNvPicPr>
          <p:nvPr/>
        </p:nvPicPr>
        <p:blipFill>
          <a:blip r:embed="rId2"/>
          <a:stretch>
            <a:fillRect/>
          </a:stretch>
        </p:blipFill>
        <p:spPr>
          <a:xfrm>
            <a:off x="838200" y="1827276"/>
            <a:ext cx="4797791" cy="3203448"/>
          </a:xfrm>
          <a:prstGeom prst="rect">
            <a:avLst/>
          </a:prstGeom>
        </p:spPr>
      </p:pic>
      <p:sp>
        <p:nvSpPr>
          <p:cNvPr id="3" name="Content Placeholder 2">
            <a:extLst>
              <a:ext uri="{FF2B5EF4-FFF2-40B4-BE49-F238E27FC236}">
                <a16:creationId xmlns:a16="http://schemas.microsoft.com/office/drawing/2014/main" id="{A11BA873-BF1F-62DB-E75F-E383A7C0600A}"/>
              </a:ext>
            </a:extLst>
          </p:cNvPr>
          <p:cNvSpPr>
            <a:spLocks noGrp="1"/>
          </p:cNvSpPr>
          <p:nvPr>
            <p:ph sz="half" idx="2"/>
          </p:nvPr>
        </p:nvSpPr>
        <p:spPr/>
        <p:txBody>
          <a:bodyPr>
            <a:normAutofit fontScale="85000" lnSpcReduction="20000"/>
          </a:bodyPr>
          <a:lstStyle/>
          <a:p>
            <a:r>
              <a:rPr lang="en-US" dirty="0"/>
              <a:t>Meðalkostnaður á brauðristarofn:</a:t>
            </a:r>
          </a:p>
          <a:p>
            <a:pPr lvl="1"/>
            <a:r>
              <a:rPr lang="en-US" dirty="0"/>
              <a:t>Framleiðslustöð S = $30 </a:t>
            </a:r>
          </a:p>
          <a:p>
            <a:pPr lvl="1"/>
            <a:r>
              <a:rPr lang="en-US" dirty="0"/>
              <a:t>Framleiðslustöð M = $20 </a:t>
            </a:r>
          </a:p>
          <a:p>
            <a:pPr lvl="1"/>
            <a:r>
              <a:rPr lang="en-US" dirty="0"/>
              <a:t>Framleiðslustöð L = $10 </a:t>
            </a:r>
          </a:p>
          <a:p>
            <a:pPr lvl="1"/>
            <a:r>
              <a:rPr lang="en-US" dirty="0"/>
              <a:t>Framleiðslustöð V = $10 </a:t>
            </a:r>
          </a:p>
          <a:p>
            <a:r>
              <a:rPr lang="en-US" dirty="0"/>
              <a:t>Meðalkostnaður er lægri við M en S vegna stærðarhagkvæmni í dæminu. </a:t>
            </a:r>
          </a:p>
          <a:p>
            <a:r>
              <a:rPr lang="en-US" dirty="0"/>
              <a:t>Meðalkostnaður er lægri við L og V en við S og M. </a:t>
            </a:r>
          </a:p>
          <a:p>
            <a:r>
              <a:rPr lang="en-US" dirty="0"/>
              <a:t>Kostnaðarlækkunin stöðvast við 150 einingar í þessu líkani. </a:t>
            </a:r>
          </a:p>
          <a:p>
            <a:r>
              <a:rPr lang="en-US" dirty="0"/>
              <a:t>Þótt V framleiði meira en L er meðalkostnaðurinn sá sami: $10 á einingu.</a:t>
            </a:r>
          </a:p>
          <a:p>
            <a:endParaRPr lang="en-US" dirty="0"/>
          </a:p>
        </p:txBody>
      </p:sp>
    </p:spTree>
    <p:extLst>
      <p:ext uri="{BB962C8B-B14F-4D97-AF65-F5344CB8AC3E}">
        <p14:creationId xmlns:p14="http://schemas.microsoft.com/office/powerpoint/2010/main" val="1910104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33.4 Ávinningur af opnari viðskiptum</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p:txBody>
          <a:bodyPr>
            <a:normAutofit fontScale="92500" lnSpcReduction="20000"/>
          </a:bodyPr>
          <a:lstStyle/>
          <a:p>
            <a:r>
              <a:rPr lang="en-US" b="1" dirty="0"/>
              <a:t>Tollar</a:t>
            </a:r>
            <a:r>
              <a:rPr lang="en-US" dirty="0"/>
              <a:t> — skattar sem stjórnvöld leggja á innfluttar vörur.</a:t>
            </a:r>
          </a:p>
          <a:p>
            <a:endParaRPr lang="en-US" dirty="0"/>
          </a:p>
          <a:p>
            <a:r>
              <a:rPr lang="en-US" dirty="0"/>
              <a:t>Tollar geta aflað ríkissjóði tekna, verndað atvinnugreinar eða þjónað öðrum stefnumarkmiðum. Þeir hækka yfirleitt verð innflutnings og geta kallað fram gagnaðgerðir.</a:t>
            </a:r>
          </a:p>
          <a:p>
            <a:endParaRPr lang="en-US" dirty="0"/>
          </a:p>
          <a:p>
            <a:r>
              <a:rPr lang="en-US" dirty="0"/>
              <a:t>Alþjóðaviðskiptastofnunin (WTO) er vettvangur aðildarríkja um sameiginlegar viðskiptareglur. </a:t>
            </a:r>
          </a:p>
          <a:p>
            <a:endParaRPr lang="en-US" dirty="0"/>
          </a:p>
          <a:p>
            <a:r>
              <a:rPr lang="en-US" dirty="0"/>
              <a:t>Aðildarríkin semja þar um tolla, aðrar viðskiptahindranir og reglur. Samningar og árangur eru mismunandi eftir málefnum.</a:t>
            </a:r>
          </a:p>
          <a:p>
            <a:endParaRPr lang="en-US" dirty="0"/>
          </a:p>
        </p:txBody>
      </p:sp>
    </p:spTree>
    <p:extLst>
      <p:ext uri="{BB962C8B-B14F-4D97-AF65-F5344CB8AC3E}">
        <p14:creationId xmlns:p14="http://schemas.microsoft.com/office/powerpoint/2010/main" val="3627642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B8C3FC-80C0-10D0-A297-D182A611EBD4}"/>
              </a:ext>
            </a:extLst>
          </p:cNvPr>
          <p:cNvSpPr>
            <a:spLocks noGrp="1"/>
          </p:cNvSpPr>
          <p:nvPr>
            <p:ph type="title"/>
          </p:nvPr>
        </p:nvSpPr>
        <p:spPr/>
        <p:txBody>
          <a:bodyPr>
            <a:normAutofit fontScale="90000"/>
          </a:bodyPr>
          <a:lstStyle/>
          <a:p>
            <a:r>
              <a:rPr lang="en-US" dirty="0"/>
              <a:t>Ávinningur af opnari viðskiptum</a:t>
            </a:r>
          </a:p>
        </p:txBody>
      </p:sp>
      <p:sp>
        <p:nvSpPr>
          <p:cNvPr id="7" name="Content Placeholder 6">
            <a:extLst>
              <a:ext uri="{FF2B5EF4-FFF2-40B4-BE49-F238E27FC236}">
                <a16:creationId xmlns:a16="http://schemas.microsoft.com/office/drawing/2014/main" id="{10FF44DD-51E7-4A5F-EB9D-860C70110CDB}"/>
              </a:ext>
            </a:extLst>
          </p:cNvPr>
          <p:cNvSpPr>
            <a:spLocks noGrp="1"/>
          </p:cNvSpPr>
          <p:nvPr>
            <p:ph idx="1"/>
          </p:nvPr>
        </p:nvSpPr>
        <p:spPr>
          <a:xfrm>
            <a:off x="838200" y="955964"/>
            <a:ext cx="10515600" cy="4718695"/>
          </a:xfrm>
        </p:spPr>
        <p:txBody>
          <a:bodyPr>
            <a:normAutofit/>
          </a:bodyPr>
          <a:lstStyle/>
          <a:p>
            <a:r>
              <a:rPr lang="en-US" dirty="0"/>
              <a:t>Smærri hagkerfi geta haft mikið að vinna með stærri mörkuðum. Ávinningur ræðst af framleiðslugetu, innviðum og reglum; tekjustig eitt ákvarðar hann ekki.</a:t>
            </a:r>
          </a:p>
          <a:p>
            <a:r>
              <a:rPr lang="en-US" dirty="0"/>
              <a:t>Tvö atriði skipta máli við mat á ávinningi:</a:t>
            </a:r>
          </a:p>
          <a:p>
            <a:pPr lvl="1"/>
            <a:r>
              <a:rPr lang="en-US" u="sng" dirty="0"/>
              <a:t>Jafnvel lítill ávinningur</a:t>
            </a:r>
            <a:r>
              <a:rPr lang="en-US" dirty="0"/>
              <a:t> getur verið mikilvægur ef hann varir. Stærð og varanleiki ráðast þó af forsendum og aðstæðum.</a:t>
            </a:r>
          </a:p>
          <a:p>
            <a:pPr lvl="1"/>
            <a:r>
              <a:rPr lang="en-US" dirty="0"/>
              <a:t>Sumir þættir </a:t>
            </a:r>
            <a:r>
              <a:rPr lang="en-US" u="sng" dirty="0"/>
              <a:t>ávinnings</a:t>
            </a:r>
            <a:r>
              <a:rPr lang="en-US" dirty="0"/>
              <a:t> af viðskiptum </a:t>
            </a:r>
            <a:r>
              <a:rPr lang="en-US" u="sng" dirty="0"/>
              <a:t>mælast illa</a:t>
            </a:r>
            <a:r>
              <a:rPr lang="en-US" dirty="0"/>
              <a:t> í hagtölum. Mat getur vanmetið ávinning en þarf líka að taka til kostnaðar, áhættu og dreifingar. </a:t>
            </a:r>
          </a:p>
          <a:p>
            <a:pPr lvl="2"/>
            <a:r>
              <a:rPr lang="en-US" dirty="0"/>
              <a:t>Erfitt er að mæla ávinning neytenda af auknu vöruúrvali og meiri samkeppni milli framleiðenda.</a:t>
            </a:r>
          </a:p>
          <a:p>
            <a:pPr lvl="2"/>
            <a:r>
              <a:rPr lang="en-US" dirty="0"/>
              <a:t>Viðskipti milli landa fela oft í sér þekkingaryfirfærslu á sviði framleiðslu, tækni, stjórnunar, fjármála og lögfræði.</a:t>
            </a:r>
          </a:p>
          <a:p>
            <a:endParaRPr lang="en-US" dirty="0"/>
          </a:p>
        </p:txBody>
      </p:sp>
    </p:spTree>
    <p:extLst>
      <p:ext uri="{BB962C8B-B14F-4D97-AF65-F5344CB8AC3E}">
        <p14:creationId xmlns:p14="http://schemas.microsoft.com/office/powerpoint/2010/main" val="959573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311</TotalTime>
  <Words>1601</Words>
  <Application>Microsoft Macintosh PowerPoint</Application>
  <PresentationFormat>Widescreen</PresentationFormat>
  <Paragraphs>124</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Calibri Light</vt:lpstr>
      <vt:lpstr>Office Theme</vt:lpstr>
      <vt:lpstr>Principles of Economics 3e</vt:lpstr>
      <vt:lpstr>Ch. 33 OUTLINE</vt:lpstr>
      <vt:lpstr>Apple or Samsung iPhone?</vt:lpstr>
      <vt:lpstr>33.1 Absolute and Comparative Advantage</vt:lpstr>
      <vt:lpstr>Production Possibilities Frontiers Before Trade</vt:lpstr>
      <vt:lpstr>Production Possibilities Frontiers Before Trade, Continued</vt:lpstr>
      <vt:lpstr>Opportunity Cost and Comparative Advantage</vt:lpstr>
      <vt:lpstr>Opportunity Cost and Comparative Advantage, Continued</vt:lpstr>
      <vt:lpstr>Gains from Trade</vt:lpstr>
      <vt:lpstr>33.2 What Happens When a Country Has an Absolute Advantage in  All Goods</vt:lpstr>
      <vt:lpstr>Mutually Beneficial Trade with Comparative Advantage</vt:lpstr>
      <vt:lpstr>Mutually Beneficial Trade</vt:lpstr>
      <vt:lpstr>Comparative Advantage Goes Camping</vt:lpstr>
      <vt:lpstr>33.3 Intra-Industry Trade between Similar Economies</vt:lpstr>
      <vt:lpstr>Intra-Industry Trade between Similar Economies</vt:lpstr>
      <vt:lpstr>Gains from Specialization and Learning</vt:lpstr>
      <vt:lpstr>Economies of Scale, Competition, Variety</vt:lpstr>
      <vt:lpstr>Economies of Scale Example</vt:lpstr>
      <vt:lpstr>33.4 The Benefits of Reducing Barriers to International Trade</vt:lpstr>
      <vt:lpstr>Benefits of Reducing Barriers to International Trade</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78</cp:revision>
  <dcterms:created xsi:type="dcterms:W3CDTF">2018-05-29T21:16:34Z</dcterms:created>
  <dcterms:modified xsi:type="dcterms:W3CDTF">2026-02-26T20:34:40Z</dcterms:modified>
</cp:coreProperties>
</file>