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94658"/>
  </p:normalViewPr>
  <p:slideViewPr>
    <p:cSldViewPr snapToGrid="0" snapToObjects="1">
      <p:cViewPr varScale="1">
        <p:scale>
          <a:sx n="120" d="100"/>
          <a:sy n="120" d="100"/>
        </p:scale>
        <p:origin x="2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microsoft.com/office/2016/11/relationships/changesInfo" Target="changesInfos/changesInfo1.xml"/><Relationship Id="rId2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4_dc0f2b32855a.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4_dc0f2b32855a.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fee7d4d77173.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835bcbba8c86.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64592"/>
            <a:ext cx="7360920" cy="1152144"/>
          </a:xfrm>
        </p:spPr>
        <p:txBody>
          <a:bodyPr/>
          <a:lstStyle/>
          <a:p>
            <a:r>
              <a:rPr lang="en-US" dirty="0" sz="3900"/>
              <a:t>Undirstöður hagfræði, 3. útgáfa</a:t>
            </a:r>
          </a:p>
        </p:txBody>
      </p:sp>
      <p:sp>
        <p:nvSpPr>
          <p:cNvPr id="2" name="Text Placeholder 23">
            <a:extLst>
              <a:ext uri="{FF2B5EF4-FFF2-40B4-BE49-F238E27FC236}">
                <a16:creationId xmlns:a16="http://schemas.microsoft.com/office/drawing/2014/main" id="{4BEECA87-539B-F8C1-1D69-20D11EE43A05}"/>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23. kafli ALÞJÓÐAVIÐSKIPTI OG FJÁRMAGNSFLÆÐI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6822FA31-40A9-06FF-E9A4-6A3BFE70A8F9}"/>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YFIRLIT 23. KAFLA</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normAutofit/>
          </a:bodyPr>
          <a:lstStyle/>
          <a:p>
            <a:r>
              <a:rPr lang="en-US" dirty="0"/>
              <a:t>23.1: Mæling viðskiptajafnaðar</a:t>
            </a:r>
          </a:p>
          <a:p>
            <a:r>
              <a:rPr lang="en-US" dirty="0"/>
              <a:t>23.2: Vöru- og þjónustujöfnuður í sögulegu og alþjóðlegu samhengi</a:t>
            </a:r>
          </a:p>
          <a:p>
            <a:r>
              <a:rPr lang="en-US" dirty="0"/>
              <a:t>23.3: Vöru- og þjónustujöfnuður og fjármagnsflæði</a:t>
            </a:r>
          </a:p>
          <a:p>
            <a:r>
              <a:rPr lang="en-US" dirty="0"/>
              <a:t>23.4: Þjóðhagslegt jafngildi sparnaðar og fjárfestingar</a:t>
            </a:r>
          </a:p>
          <a:p>
            <a:r>
              <a:rPr lang="en-US" dirty="0"/>
              <a:t>23.5: Kostir og gallar halla og afgangs</a:t>
            </a:r>
          </a:p>
          <a:p>
            <a:r>
              <a:rPr lang="en-US" dirty="0"/>
              <a:t>23.6: Umfang og jöfnuður viðskipta</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Heimur peninga</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5545777"/>
            <a:ext cx="10515600" cy="499554"/>
          </a:xfrm>
        </p:spPr>
        <p:txBody>
          <a:bodyPr>
            <a:normAutofit fontScale="62500" lnSpcReduction="20000"/>
          </a:bodyPr>
          <a:lstStyle/>
          <a:p>
            <a:r>
              <a:rPr lang="en-US" dirty="0"/>
              <a:t>Við erum öll hluti af hinu alþjóðlega fjármálakerfi, sem nær til fjölmargra gjaldmiðla. (Mynd: aðlögun á „Money from around the world“ eftir Images Money/Flickr, CC BY 2.0)</a:t>
            </a:r>
          </a:p>
          <a:p>
            <a:endParaRPr lang="en-US" dirty="0"/>
          </a:p>
        </p:txBody>
      </p:sp>
      <p:pic>
        <p:nvPicPr>
          <p:cNvPr id="5" name="Picture 4" descr="A photograph shows many different currencies from around the world, including the U.S. (dollars), UK (pounds), and Europe (euros).">
            <a:extLst>
              <a:ext uri="{FF2B5EF4-FFF2-40B4-BE49-F238E27FC236}">
                <a16:creationId xmlns:a16="http://schemas.microsoft.com/office/drawing/2014/main" id="{AB63656E-533B-20B0-442B-91375C742ADB}"/>
              </a:ext>
            </a:extLst>
          </p:cNvPr>
          <p:cNvPicPr>
            <a:picLocks noChangeAspect="1"/>
          </p:cNvPicPr>
          <p:nvPr/>
        </p:nvPicPr>
        <p:blipFill>
          <a:blip r:embed="rId2"/>
          <a:stretch>
            <a:fillRect/>
          </a:stretch>
        </p:blipFill>
        <p:spPr>
          <a:xfrm>
            <a:off x="3303814" y="1069521"/>
            <a:ext cx="5584371" cy="4188278"/>
          </a:xfrm>
          <a:prstGeom prst="rect">
            <a:avLst/>
          </a:prstGeom>
        </p:spPr>
      </p:pic>
    </p:spTree>
    <p:extLst>
      <p:ext uri="{BB962C8B-B14F-4D97-AF65-F5344CB8AC3E}">
        <p14:creationId xmlns:p14="http://schemas.microsoft.com/office/powerpoint/2010/main" val="343944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23.1 Mæling viðskiptajafnaðar</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lstStyle/>
          <a:p>
            <a:r>
              <a:rPr lang="en-US" b="1" dirty="0"/>
              <a:t>Jöfnuður í utanríkisviðskiptum</a:t>
            </a:r>
            <a:r>
              <a:rPr lang="en-US" dirty="0"/>
              <a:t> (eða </a:t>
            </a:r>
            <a:r>
              <a:rPr lang="en-US" b="1" dirty="0"/>
              <a:t>vöru- og þjónustujöfnuður</a:t>
            </a:r>
            <a:r>
              <a:rPr lang="en-US" dirty="0"/>
              <a:t>)</a:t>
            </a:r>
            <a:r>
              <a:rPr lang="en-US" b="1" dirty="0"/>
              <a:t> </a:t>
            </a:r>
            <a:r>
              <a:rPr lang="en-US" dirty="0"/>
              <a:t>– mismunurinn, ef einhver er, á útflutningi og innflutningi þjóðar.</a:t>
            </a:r>
          </a:p>
          <a:p>
            <a:endParaRPr lang="en-US" dirty="0"/>
          </a:p>
          <a:p>
            <a:r>
              <a:rPr lang="en-US" dirty="0"/>
              <a:t>Í hátekjuhagkerfum, þar á meðal Bandaríkjunum, er </a:t>
            </a:r>
            <a:r>
              <a:rPr lang="en-US" u="sng" dirty="0"/>
              <a:t>vöruframleiðsla</a:t>
            </a:r>
            <a:r>
              <a:rPr lang="en-US" dirty="0"/>
              <a:t> innan við helmingur af heildarframleiðslu landsins en </a:t>
            </a:r>
            <a:r>
              <a:rPr lang="en-US" u="sng" dirty="0"/>
              <a:t>þjónustuframleiðsla</a:t>
            </a:r>
            <a:r>
              <a:rPr lang="en-US" dirty="0"/>
              <a:t> meira en helmingur hennar.</a:t>
            </a:r>
          </a:p>
          <a:p>
            <a:endParaRPr lang="en-US" dirty="0"/>
          </a:p>
        </p:txBody>
      </p:sp>
    </p:spTree>
    <p:extLst>
      <p:ext uri="{BB962C8B-B14F-4D97-AF65-F5344CB8AC3E}">
        <p14:creationId xmlns:p14="http://schemas.microsoft.com/office/powerpoint/2010/main" val="409302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Vöruskiptajöfnuður og viðskiptajöfnuður</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normAutofit fontScale="92500" lnSpcReduction="10000"/>
          </a:bodyPr>
          <a:lstStyle/>
          <a:p>
            <a:r>
              <a:rPr lang="en-US" b="1" dirty="0"/>
              <a:t>Vöruskiptajöfnuður </a:t>
            </a:r>
            <a:r>
              <a:rPr lang="en-US" dirty="0"/>
              <a:t>– útflutningur vara að frádregnum innflutningi þeirra.</a:t>
            </a:r>
          </a:p>
          <a:p>
            <a:endParaRPr lang="en-US" dirty="0"/>
          </a:p>
          <a:p>
            <a:r>
              <a:rPr lang="en-US" b="1" dirty="0"/>
              <a:t>Viðskiptajöfnuður </a:t>
            </a:r>
            <a:r>
              <a:rPr lang="en-US" dirty="0"/>
              <a:t>– víðtækur mælikvarði sem tekur til vöru- og þjónustujafnaðar auk alþjóðlegs flæðis tekna og einhliða tilfærslna.</a:t>
            </a:r>
          </a:p>
          <a:p>
            <a:endParaRPr lang="en-US" dirty="0"/>
          </a:p>
          <a:p>
            <a:r>
              <a:rPr lang="en-US" b="1" dirty="0"/>
              <a:t>Einhliða tilfærslur </a:t>
            </a:r>
            <a:r>
              <a:rPr lang="en-US" dirty="0"/>
              <a:t>– greiðslur stjórnvalda, einkarekinna góðgerðarsamtaka eða einstaklinga til útlanda án þess að vara eða þjónusta komi beint á móti.</a:t>
            </a:r>
          </a:p>
          <a:p>
            <a:endParaRPr lang="en-US" dirty="0"/>
          </a:p>
        </p:txBody>
      </p:sp>
    </p:spTree>
    <p:extLst>
      <p:ext uri="{BB962C8B-B14F-4D97-AF65-F5344CB8AC3E}">
        <p14:creationId xmlns:p14="http://schemas.microsoft.com/office/powerpoint/2010/main" val="303176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a:xfrm>
            <a:off x="841248" y="137160"/>
            <a:ext cx="8714232" cy="758952"/>
          </a:xfrm>
        </p:spPr>
        <p:txBody>
          <a:bodyPr>
            <a:normAutofit fontScale="90000"/>
          </a:bodyPr>
          <a:lstStyle/>
          <a:p>
            <a:r>
              <a:rPr lang="en-US" dirty="0" sz="2200"/>
              <a:t>23.2 Vöru- og þjónustujöfnuður í sögulegu og alþjóðlegu samhengi</a:t>
            </a:r>
          </a:p>
        </p:txBody>
      </p:sp>
      <p:sp>
        <p:nvSpPr>
          <p:cNvPr id="2" name="Content Placeholder 1">
            <a:extLst>
              <a:ext uri="{FF2B5EF4-FFF2-40B4-BE49-F238E27FC236}">
                <a16:creationId xmlns:a16="http://schemas.microsoft.com/office/drawing/2014/main" id="{A94569B1-3502-ACF8-20A8-9D541B9DB7A1}"/>
              </a:ext>
            </a:extLst>
          </p:cNvPr>
          <p:cNvSpPr>
            <a:spLocks noGrp="1"/>
          </p:cNvSpPr>
          <p:nvPr>
            <p:ph sz="half" idx="1"/>
          </p:nvPr>
        </p:nvSpPr>
        <p:spPr/>
        <p:txBody>
          <a:bodyPr>
            <a:normAutofit lnSpcReduction="10000"/>
          </a:bodyPr>
          <a:lstStyle/>
          <a:p>
            <a:r>
              <a:rPr lang="en-US" dirty="0"/>
              <a:t>Graf (a) sýnir viðskiptajöfnuð og vöruskiptajöfnuð í milljörðum dala á árunum 1960 til 2020. </a:t>
            </a:r>
          </a:p>
          <a:p>
            <a:r>
              <a:rPr lang="en-US" dirty="0"/>
              <a:t>Þegar línurnar eru yfir núlli voru Bandaríkin með afgang af bæði vöruskiptum og viðskiptajöfnuði. </a:t>
            </a:r>
          </a:p>
          <a:p>
            <a:r>
              <a:rPr lang="en-US" dirty="0"/>
              <a:t>Þegar línurnar eru undir núlli voru Bandaríkin með halla á bæði vöruskiptum og viðskiptajöfnuði. </a:t>
            </a:r>
          </a:p>
          <a:p>
            <a:endParaRPr lang="en-US" dirty="0"/>
          </a:p>
        </p:txBody>
      </p:sp>
      <p:pic>
        <p:nvPicPr>
          <p:cNvPr id="5" name="Picture 4" descr="The first graph shows the current account and merchandise trade balance in nominal dollars. Both lines dropped drastically between 1995 and 2005. In 2013, the current account balance is −422.2, and the merchandise trade balance is −702.284.  The second graph shows the current account and merchandise trade balance as percentages of GDP. Both dropped around 1986, but increased gradually until 1991, when both dropped again with the low around 2005. As of 2013, both current account and merchandise credit are around –2% and –4% of the GDP respectively.] ">
            <a:extLst>
              <a:ext uri="{FF2B5EF4-FFF2-40B4-BE49-F238E27FC236}">
                <a16:creationId xmlns:a16="http://schemas.microsoft.com/office/drawing/2014/main" id="{DA89A60A-BB54-3773-6C49-37E040713CC4}"/>
              </a:ext>
            </a:extLst>
          </p:cNvPr>
          <p:cNvPicPr>
            <a:picLocks noChangeAspect="1"/>
          </p:cNvPicPr>
          <p:nvPr/>
        </p:nvPicPr>
        <p:blipFill>
          <a:blip r:embed="rId2"/>
          <a:stretch>
            <a:fillRect/>
          </a:stretch>
        </p:blipFill>
        <p:spPr>
          <a:xfrm>
            <a:off x="6547347" y="889723"/>
            <a:ext cx="4465320" cy="5707380"/>
          </a:xfrm>
          <a:prstGeom prst="rect">
            <a:avLst/>
          </a:prstGeom>
        </p:spPr>
      </p:pic>
    </p:spTree>
    <p:extLst>
      <p:ext uri="{BB962C8B-B14F-4D97-AF65-F5344CB8AC3E}">
        <p14:creationId xmlns:p14="http://schemas.microsoft.com/office/powerpoint/2010/main" val="316867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a:xfrm>
            <a:off x="841248" y="137160"/>
            <a:ext cx="8714232" cy="758952"/>
          </a:xfrm>
        </p:spPr>
        <p:txBody>
          <a:bodyPr>
            <a:normAutofit fontScale="90000"/>
          </a:bodyPr>
          <a:lstStyle/>
          <a:p>
            <a:r>
              <a:rPr lang="en-US" dirty="0" sz="2200"/>
              <a:t>23.2 Vöru- og þjónustujöfnuður í sögulegu og alþjóðlegu samhengi, framhald</a:t>
            </a:r>
          </a:p>
        </p:txBody>
      </p:sp>
      <p:sp>
        <p:nvSpPr>
          <p:cNvPr id="2" name="Content Placeholder 1">
            <a:extLst>
              <a:ext uri="{FF2B5EF4-FFF2-40B4-BE49-F238E27FC236}">
                <a16:creationId xmlns:a16="http://schemas.microsoft.com/office/drawing/2014/main" id="{20151692-80FA-6B23-4968-60BEC5ECAC17}"/>
              </a:ext>
            </a:extLst>
          </p:cNvPr>
          <p:cNvSpPr>
            <a:spLocks noGrp="1"/>
          </p:cNvSpPr>
          <p:nvPr>
            <p:ph sz="half" idx="1"/>
          </p:nvPr>
        </p:nvSpPr>
        <p:spPr/>
        <p:txBody>
          <a:bodyPr/>
          <a:lstStyle/>
          <a:p>
            <a:r>
              <a:rPr lang="en-US" dirty="0"/>
              <a:t>Graf (b) sýnir sömu stærðir – vöruskiptajöfnuð og viðskiptajöfnuð – sem hlutfall af vergri landsframleiðslu Bandaríkjanna (VLF) á árunum 1960 til 2020.</a:t>
            </a:r>
          </a:p>
          <a:p>
            <a:endParaRPr lang="en-US" dirty="0"/>
          </a:p>
        </p:txBody>
      </p:sp>
      <p:pic>
        <p:nvPicPr>
          <p:cNvPr id="4" name="Picture 3" descr="The first graph shows the current account and merchandise trade balance in nominal dollars. Both lines dropped drastically between 1995 and 2005. In 2013, the current account balance is −422.2, and the merchandise trade balance is −702.284.  The second graph shows the current account and merchandise trade balance as percentages of GDP. Both dropped around 1986, but increased gradually until 1991, when both dropped again with the low around 2005. As of 2013, both current account and merchandise credit are around –2% and –4% of the GDP respectively.] ">
            <a:extLst>
              <a:ext uri="{FF2B5EF4-FFF2-40B4-BE49-F238E27FC236}">
                <a16:creationId xmlns:a16="http://schemas.microsoft.com/office/drawing/2014/main" id="{40829CB9-4968-6FCA-478C-D74BB677506B}"/>
              </a:ext>
            </a:extLst>
          </p:cNvPr>
          <p:cNvPicPr>
            <a:picLocks noChangeAspect="1"/>
          </p:cNvPicPr>
          <p:nvPr/>
        </p:nvPicPr>
        <p:blipFill>
          <a:blip r:embed="rId2"/>
          <a:stretch>
            <a:fillRect/>
          </a:stretch>
        </p:blipFill>
        <p:spPr>
          <a:xfrm>
            <a:off x="6547347" y="889723"/>
            <a:ext cx="4465320" cy="5707380"/>
          </a:xfrm>
          <a:prstGeom prst="rect">
            <a:avLst/>
          </a:prstGeom>
        </p:spPr>
      </p:pic>
    </p:spTree>
    <p:extLst>
      <p:ext uri="{BB962C8B-B14F-4D97-AF65-F5344CB8AC3E}">
        <p14:creationId xmlns:p14="http://schemas.microsoft.com/office/powerpoint/2010/main" val="182776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Mælikvarði á alþjóðavæðingu hagkerfis</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lstStyle/>
          <a:p>
            <a:r>
              <a:rPr lang="en-US" b="1" dirty="0"/>
              <a:t>Útflutningur vöru og þjónustu sem hlutfall af vergri landsframleiðslu (VLF) </a:t>
            </a:r>
            <a:r>
              <a:rPr lang="en-US" dirty="0"/>
              <a:t>– verðmæti útflutnings deilt með verðmæti VLF landsins.</a:t>
            </a:r>
          </a:p>
          <a:p>
            <a:endParaRPr lang="en-US" dirty="0"/>
          </a:p>
        </p:txBody>
      </p:sp>
    </p:spTree>
    <p:extLst>
      <p:ext uri="{BB962C8B-B14F-4D97-AF65-F5344CB8AC3E}">
        <p14:creationId xmlns:p14="http://schemas.microsoft.com/office/powerpoint/2010/main" val="781411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pPr lvl="0">
              <a:spcBef>
                <a:spcPts val="0"/>
              </a:spcBef>
            </a:pPr>
            <a:r>
              <a:rPr lang="en-US" dirty="0"/>
              <a:t>23.3 Vöru- og þjónustujöfnuður og fjármagnsflæði</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normAutofit fontScale="92500" lnSpcReduction="10000"/>
          </a:bodyPr>
          <a:lstStyle/>
          <a:p>
            <a:r>
              <a:rPr lang="en-US" b="1" dirty="0"/>
              <a:t>Fjármagn </a:t>
            </a:r>
            <a:r>
              <a:rPr lang="en-US" dirty="0"/>
              <a:t>– fjármunir sem streyma milli landa til að fjármagna viðskipti og fjárfestingu.</a:t>
            </a:r>
          </a:p>
          <a:p>
            <a:endParaRPr lang="en-US" dirty="0"/>
          </a:p>
          <a:p>
            <a:r>
              <a:rPr lang="en-US" dirty="0"/>
              <a:t>Tengsl viðskiptajafnaðar og alþjóðlegs fjármagnsflæðis eru svo náin að hagfræðingar tala stundum um </a:t>
            </a:r>
            <a:r>
              <a:rPr lang="en-US" u="sng" dirty="0"/>
              <a:t>vöru- og þjónustujöfnuð</a:t>
            </a:r>
            <a:r>
              <a:rPr lang="en-US" dirty="0"/>
              <a:t> sem </a:t>
            </a:r>
            <a:r>
              <a:rPr lang="en-US" u="sng" dirty="0"/>
              <a:t>greiðslujöfnuð</a:t>
            </a:r>
            <a:r>
              <a:rPr lang="en-US" dirty="0"/>
              <a:t>. </a:t>
            </a:r>
          </a:p>
          <a:p>
            <a:endParaRPr lang="en-US" dirty="0"/>
          </a:p>
          <a:p>
            <a:r>
              <a:rPr lang="en-US" dirty="0"/>
              <a:t>Hver liður viðskiptajafnaðar á sér samsvarandi greiðsluflæði milli viðkomandi lands og annarra hagkerfa heimsins.</a:t>
            </a:r>
          </a:p>
          <a:p>
            <a:endParaRPr lang="en-US" dirty="0"/>
          </a:p>
        </p:txBody>
      </p:sp>
    </p:spTree>
    <p:extLst>
      <p:ext uri="{BB962C8B-B14F-4D97-AF65-F5344CB8AC3E}">
        <p14:creationId xmlns:p14="http://schemas.microsoft.com/office/powerpoint/2010/main" val="2723811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Flæði fjárfestingarvara og fjármagns</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4339135"/>
            <a:ext cx="10515600" cy="2153739"/>
          </a:xfrm>
        </p:spPr>
        <p:txBody>
          <a:bodyPr>
            <a:normAutofit fontScale="70000" lnSpcReduction="20000"/>
          </a:bodyPr>
          <a:lstStyle/>
          <a:p>
            <a:r>
              <a:rPr lang="en-US" dirty="0"/>
              <a:t>Hver liður viðskiptajafnaðar felur í sér flæði fjármagnsgreiðslna milli landa. </a:t>
            </a:r>
          </a:p>
          <a:p>
            <a:r>
              <a:rPr lang="en-US" dirty="0"/>
              <a:t>Efsta línan sýnir útflutning vöru og þjónustu frá heimalandinu.</a:t>
            </a:r>
          </a:p>
          <a:p>
            <a:r>
              <a:rPr lang="en-US" dirty="0"/>
              <a:t>Önnur línan sýnir greiðslurnar sem heimalandið fær fyrir þennan útflutning. </a:t>
            </a:r>
          </a:p>
          <a:p>
            <a:r>
              <a:rPr lang="en-US" dirty="0"/>
              <a:t>Þriðja línan sýnir innflutninginn sem berst til heimalandsins. </a:t>
            </a:r>
          </a:p>
          <a:p>
            <a:r>
              <a:rPr lang="en-US" dirty="0"/>
              <a:t>Fjórða línan sýnir greiðslurnar sem heimalandið sendir til útlanda fyrir þennan innflutning.</a:t>
            </a:r>
          </a:p>
          <a:p>
            <a:endParaRPr lang="en-US" dirty="0"/>
          </a:p>
        </p:txBody>
      </p:sp>
      <p:pic>
        <p:nvPicPr>
          <p:cNvPr id="4" name="Picture 3" descr="The illustration shows relationships and transactions between a home country (box on the left) and the rest of the world (box on the right). The home country will provide exports, payment for imports, foreign investment, and investment income paid to the rest of the world. The rest of the world will provide payment for exports, imports, investment income received, and investment from abroad to the home country.">
            <a:extLst>
              <a:ext uri="{FF2B5EF4-FFF2-40B4-BE49-F238E27FC236}">
                <a16:creationId xmlns:a16="http://schemas.microsoft.com/office/drawing/2014/main" id="{13BADF61-1806-4D2D-8F0E-8F88C9AE5F54}"/>
              </a:ext>
            </a:extLst>
          </p:cNvPr>
          <p:cNvPicPr>
            <a:picLocks noChangeAspect="1"/>
          </p:cNvPicPr>
          <p:nvPr/>
        </p:nvPicPr>
        <p:blipFill>
          <a:blip r:embed="rId2"/>
          <a:stretch>
            <a:fillRect/>
          </a:stretch>
        </p:blipFill>
        <p:spPr>
          <a:xfrm>
            <a:off x="2869249" y="789709"/>
            <a:ext cx="6453502" cy="3549426"/>
          </a:xfrm>
          <a:prstGeom prst="rect">
            <a:avLst/>
          </a:prstGeom>
        </p:spPr>
      </p:pic>
    </p:spTree>
    <p:extLst>
      <p:ext uri="{BB962C8B-B14F-4D97-AF65-F5344CB8AC3E}">
        <p14:creationId xmlns:p14="http://schemas.microsoft.com/office/powerpoint/2010/main" val="259714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Viðskiptajöfnuður sem greiðslujöfnuður</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5"/>
            <a:ext cx="10515600" cy="4086298"/>
          </a:xfrm>
        </p:spPr>
        <p:txBody>
          <a:bodyPr>
            <a:normAutofit fontScale="92500" lnSpcReduction="20000"/>
          </a:bodyPr>
          <a:lstStyle/>
          <a:p>
            <a:r>
              <a:rPr lang="en-US" dirty="0"/>
              <a:t>Viðskiptahalli merkir að landið er hreinn lántaki gagnvart útlöndum. </a:t>
            </a:r>
          </a:p>
          <a:p>
            <a:r>
              <a:rPr lang="en-US" dirty="0"/>
              <a:t>Jákvæður viðskiptajöfnuður merkir hins vegar að landið er hreinn lánveitandi gagnvart umheiminum.</a:t>
            </a:r>
          </a:p>
          <a:p>
            <a:r>
              <a:rPr lang="en-US" dirty="0"/>
              <a:t>Inn- og útflæði erlends fjármagns vísar ekki endilega til skulda eins ríkis við annað, þótt ríkisskuldir geti verið hluti af heildarmyndinni. </a:t>
            </a:r>
          </a:p>
          <a:p>
            <a:r>
              <a:rPr lang="en-US" dirty="0"/>
              <a:t>Þetta alþjóðlega fjármagnsflæði nær til allra þeirra leiða sem einkafjárfestar í einu landi geta nýtt til fjárfestinga í öðru landi.</a:t>
            </a:r>
          </a:p>
          <a:p>
            <a:pPr lvl="1"/>
            <a:r>
              <a:rPr lang="en-US" dirty="0"/>
              <a:t>Kaup á fasteignum</a:t>
            </a:r>
          </a:p>
          <a:p>
            <a:pPr lvl="1"/>
            <a:r>
              <a:rPr lang="en-US" dirty="0"/>
              <a:t>Kaup á fyrirtækjum</a:t>
            </a:r>
          </a:p>
          <a:p>
            <a:pPr lvl="1"/>
            <a:r>
              <a:rPr lang="en-US" dirty="0"/>
              <a:t>Fjármálafjárfestingar, svo sem í hlutabréfum og skuldabréfum</a:t>
            </a:r>
          </a:p>
          <a:p>
            <a:endParaRPr lang="en-US" dirty="0"/>
          </a:p>
        </p:txBody>
      </p:sp>
    </p:spTree>
    <p:extLst>
      <p:ext uri="{BB962C8B-B14F-4D97-AF65-F5344CB8AC3E}">
        <p14:creationId xmlns:p14="http://schemas.microsoft.com/office/powerpoint/2010/main" val="203280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23.4 Þjóðhagslegt jafngildi sparnaðar og fjárfestingar</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4"/>
            <a:ext cx="10515600" cy="4974573"/>
          </a:xfrm>
        </p:spPr>
        <p:txBody>
          <a:bodyPr>
            <a:normAutofit fontScale="92500" lnSpcReduction="10000"/>
          </a:bodyPr>
          <a:lstStyle/>
          <a:p>
            <a:r>
              <a:rPr lang="en-US" b="1" dirty="0"/>
              <a:t>Sparnaðar- og fjárfestingarjafngildi þjóðarbúsins </a:t>
            </a:r>
            <a:r>
              <a:rPr lang="en-US" dirty="0"/>
              <a:t>– samanlagður einkasparnaður og sparnaður hins opinbera (afgangur á fjárlögum).</a:t>
            </a:r>
          </a:p>
          <a:p>
            <a:endParaRPr lang="en-US" dirty="0"/>
          </a:p>
          <a:p>
            <a:pPr marL="0" indent="0" algn="ctr">
              <a:buNone/>
            </a:pPr>
            <a:r>
              <a:rPr lang="en-US" dirty="0"/>
              <a:t>Framboð fjármagns = Eftirspurn eftir fjármagni</a:t>
            </a:r>
          </a:p>
          <a:p>
            <a:pPr marL="0" indent="0">
              <a:buNone/>
            </a:pPr>
            <a:r>
              <a:rPr lang="en-US" dirty="0"/>
              <a:t> 			         S + (M – X) = I + (G – T)</a:t>
            </a:r>
          </a:p>
          <a:p>
            <a:pPr algn="ctr"/>
            <a:endParaRPr lang="en-US" dirty="0"/>
          </a:p>
          <a:p>
            <a:pPr marL="0" indent="0" algn="ctr">
              <a:buNone/>
            </a:pPr>
            <a:r>
              <a:rPr lang="en-US" dirty="0"/>
              <a:t>       S = sparnaður einstaklinga og fyrirtækja</a:t>
            </a:r>
          </a:p>
          <a:p>
            <a:pPr marL="0" indent="0" algn="ctr">
              <a:buNone/>
            </a:pPr>
            <a:r>
              <a:rPr lang="en-US" dirty="0"/>
              <a:t>          (M – X) = innflutningur (M) - útflutningur (X) = viðskiptahalli</a:t>
            </a:r>
          </a:p>
          <a:p>
            <a:pPr marL="0" indent="0">
              <a:buNone/>
            </a:pPr>
            <a:r>
              <a:rPr lang="en-US" dirty="0"/>
              <a:t>			      I = fjárfesting einkageirans</a:t>
            </a:r>
          </a:p>
          <a:p>
            <a:pPr marL="0" indent="0">
              <a:buNone/>
            </a:pPr>
            <a:r>
              <a:rPr lang="en-US" dirty="0"/>
              <a:t>                                         G = ríkisútgjöld</a:t>
            </a:r>
          </a:p>
          <a:p>
            <a:pPr marL="0" indent="0">
              <a:buNone/>
            </a:pPr>
            <a:r>
              <a:rPr lang="en-US" dirty="0"/>
              <a:t>			     T = innheimtir skattar</a:t>
            </a:r>
          </a:p>
          <a:p>
            <a:endParaRPr lang="en-US" dirty="0"/>
          </a:p>
        </p:txBody>
      </p:sp>
    </p:spTree>
    <p:extLst>
      <p:ext uri="{BB962C8B-B14F-4D97-AF65-F5344CB8AC3E}">
        <p14:creationId xmlns:p14="http://schemas.microsoft.com/office/powerpoint/2010/main" val="3843861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a:xfrm>
            <a:off x="841248" y="137160"/>
            <a:ext cx="8714232" cy="758952"/>
          </a:xfrm>
        </p:spPr>
        <p:txBody>
          <a:bodyPr>
            <a:normAutofit fontScale="90000"/>
          </a:bodyPr>
          <a:lstStyle/>
          <a:p>
            <a:pPr lvl="0">
              <a:spcBef>
                <a:spcPts val="0"/>
              </a:spcBef>
            </a:pPr>
            <a:r>
              <a:rPr lang="en-US" dirty="0" sz="2200"/>
              <a:t>Þjóðhagslegt jafngildi sparnaðar og fjárfestingar, framhald</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normAutofit fontScale="92500" lnSpcReduction="20000"/>
          </a:bodyPr>
          <a:lstStyle/>
          <a:p>
            <a:pPr marL="0" indent="0" algn="ctr">
              <a:buNone/>
            </a:pPr>
            <a:r>
              <a:rPr lang="en-US" dirty="0"/>
              <a:t>Framboð fjármagns = Eftirspurn eftir fjármagni</a:t>
            </a:r>
          </a:p>
          <a:p>
            <a:pPr marL="0" indent="0">
              <a:buNone/>
            </a:pPr>
            <a:r>
              <a:rPr lang="en-US" dirty="0"/>
              <a:t>			         S + (M – X) = I + (G – T)</a:t>
            </a:r>
          </a:p>
          <a:p>
            <a:pPr algn="ctr"/>
            <a:endParaRPr lang="en-US" dirty="0"/>
          </a:p>
          <a:p>
            <a:pPr marL="0" indent="0" algn="ctr">
              <a:buNone/>
            </a:pPr>
            <a:r>
              <a:rPr lang="en-US" dirty="0"/>
              <a:t>      				      G = ríkisútgjöld</a:t>
            </a:r>
          </a:p>
          <a:p>
            <a:pPr marL="0" indent="0" algn="ctr">
              <a:buNone/>
            </a:pPr>
            <a:r>
              <a:rPr lang="en-US" dirty="0"/>
              <a:t>T = innheimtir skattar</a:t>
            </a:r>
          </a:p>
          <a:p>
            <a:endParaRPr lang="en-US" dirty="0"/>
          </a:p>
          <a:p>
            <a:r>
              <a:rPr lang="en-US" dirty="0"/>
              <a:t>Ef G &gt; T er hið opinbera eftirspurnaraðili á fjármagnsmarkaði.</a:t>
            </a:r>
          </a:p>
          <a:p>
            <a:r>
              <a:rPr lang="en-US" dirty="0"/>
              <a:t>Ef T &gt; G leggur hið opinbera til fjármagn og er því framboðsaðili á fjármagnsmarkaði.</a:t>
            </a:r>
          </a:p>
          <a:p>
            <a:endParaRPr lang="en-US" dirty="0"/>
          </a:p>
        </p:txBody>
      </p:sp>
    </p:spTree>
    <p:extLst>
      <p:ext uri="{BB962C8B-B14F-4D97-AF65-F5344CB8AC3E}">
        <p14:creationId xmlns:p14="http://schemas.microsoft.com/office/powerpoint/2010/main" val="405855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a:xfrm>
            <a:off x="841248" y="137160"/>
            <a:ext cx="8714232" cy="758952"/>
          </a:xfrm>
        </p:spPr>
        <p:txBody>
          <a:bodyPr>
            <a:normAutofit fontScale="90000"/>
          </a:bodyPr>
          <a:lstStyle/>
          <a:p>
            <a:pPr lvl="0">
              <a:spcBef>
                <a:spcPts val="0"/>
              </a:spcBef>
            </a:pPr>
            <a:r>
              <a:rPr lang="en-US" dirty="0" sz="2200"/>
              <a:t>Innlendur sparnaður og fjárfesting ákvarða viðskiptajöfnuð</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4"/>
            <a:ext cx="10515600" cy="4857007"/>
          </a:xfrm>
        </p:spPr>
        <p:txBody>
          <a:bodyPr>
            <a:normAutofit fontScale="92500" lnSpcReduction="10000"/>
          </a:bodyPr>
          <a:lstStyle/>
          <a:p>
            <a:r>
              <a:rPr lang="en-US" dirty="0"/>
              <a:t>Tengsl innlends sparnaðar og fjárfestingar við viðskiptajöfnuð skýra hvers vegna hagfræðingar líta á hann sem þjóðhagslegt fyrirbæri í grundvallaratriðum.</a:t>
            </a:r>
          </a:p>
          <a:p>
            <a:endParaRPr lang="en-US" dirty="0"/>
          </a:p>
          <a:p>
            <a:r>
              <a:rPr lang="en-US" dirty="0"/>
              <a:t>Þegar </a:t>
            </a:r>
            <a:r>
              <a:rPr lang="en-US" u="sng" dirty="0"/>
              <a:t>viðskipta</a:t>
            </a:r>
            <a:r>
              <a:rPr lang="en-US" i="1" u="sng" dirty="0"/>
              <a:t>halli er fyrir hendi</a:t>
            </a:r>
            <a:r>
              <a:rPr lang="en-US" dirty="0"/>
              <a:t>, má umrita sparnaðar- og fjárfestingarjafngildi þjóðarbúsins á eftirfarandi hátt:</a:t>
            </a:r>
          </a:p>
          <a:p>
            <a:endParaRPr lang="en-US" dirty="0"/>
          </a:p>
          <a:p>
            <a:pPr marL="0" indent="0" algn="ctr">
              <a:buNone/>
            </a:pPr>
            <a:r>
              <a:rPr lang="en-US" sz="2200" dirty="0"/>
              <a:t>Viðskiptahalli = Innlend fjárfesting – Innlendur einkasparnaður – Sparnaður ríkisins (eða hins opinbera)</a:t>
            </a:r>
          </a:p>
          <a:p>
            <a:pPr marL="0" indent="0" algn="ctr">
              <a:buNone/>
            </a:pPr>
            <a:r>
              <a:rPr lang="en-US" dirty="0"/>
              <a:t>(M – X) = I – S – (T – G)</a:t>
            </a:r>
          </a:p>
          <a:p>
            <a:endParaRPr lang="en-US" dirty="0"/>
          </a:p>
          <a:p>
            <a:r>
              <a:rPr lang="en-US" dirty="0"/>
              <a:t>Innlend fjárfesting getur aðeins verið meiri en innlendur sparnaður ef fjármagn streymir inn í landið erlendis frá.</a:t>
            </a:r>
          </a:p>
          <a:p>
            <a:endParaRPr lang="en-US" dirty="0"/>
          </a:p>
        </p:txBody>
      </p:sp>
    </p:spTree>
    <p:extLst>
      <p:ext uri="{BB962C8B-B14F-4D97-AF65-F5344CB8AC3E}">
        <p14:creationId xmlns:p14="http://schemas.microsoft.com/office/powerpoint/2010/main" val="82700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a:xfrm>
            <a:off x="838200" y="365126"/>
            <a:ext cx="10515600" cy="590838"/>
          </a:xfrm>
        </p:spPr>
        <p:txBody>
          <a:bodyPr>
            <a:normAutofit fontScale="90000"/>
          </a:bodyPr>
          <a:lstStyle/>
          <a:p>
            <a:pPr lvl="0">
              <a:spcBef>
                <a:spcPts val="0"/>
              </a:spcBef>
            </a:pPr>
            <a:r>
              <a:rPr lang="en-US" dirty="0"/>
              <a:t>Innlendur sparnaður og fjárfesting ákvarða viðskiptajöfnuðinn, </a:t>
            </a:r>
            <a:br>
              <a:rPr lang="en-US" dirty="0"/>
            </a:br>
            <a:r>
              <a:rPr lang="en-US" dirty="0"/>
              <a:t>framhald</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1058091"/>
            <a:ext cx="10515600" cy="4349932"/>
          </a:xfrm>
        </p:spPr>
        <p:txBody>
          <a:bodyPr>
            <a:normAutofit fontScale="92500" lnSpcReduction="10000"/>
          </a:bodyPr>
          <a:lstStyle/>
          <a:p>
            <a:r>
              <a:rPr lang="en-US" dirty="0"/>
              <a:t>Þegar </a:t>
            </a:r>
            <a:r>
              <a:rPr lang="en-US" u="sng" dirty="0"/>
              <a:t>viðskipta</a:t>
            </a:r>
            <a:r>
              <a:rPr lang="en-US" i="1" u="sng" dirty="0"/>
              <a:t>afgangur er fyrir hendi</a:t>
            </a:r>
            <a:r>
              <a:rPr lang="en-US" dirty="0"/>
              <a:t>, má umrita sparnaðar- og fjárfestingarjafngildi þjóðarbúsins á eftirfarandi hátt:</a:t>
            </a:r>
          </a:p>
          <a:p>
            <a:endParaRPr lang="en-US" dirty="0"/>
          </a:p>
          <a:p>
            <a:pPr marL="0" indent="0" algn="ctr">
              <a:buNone/>
            </a:pPr>
            <a:r>
              <a:rPr lang="en-US" sz="2400" dirty="0"/>
              <a:t>Viðskiptaafgangur = Innlendur einkasparnaður + Sparnaður hins opinbera – Innlend fjárfesting</a:t>
            </a:r>
          </a:p>
          <a:p>
            <a:pPr marL="0" indent="0" algn="ctr">
              <a:buNone/>
            </a:pPr>
            <a:r>
              <a:rPr lang="en-US" dirty="0"/>
              <a:t>(X – M) = S + (T – G) – I</a:t>
            </a:r>
          </a:p>
          <a:p>
            <a:endParaRPr lang="en-US" dirty="0"/>
          </a:p>
          <a:p>
            <a:r>
              <a:rPr lang="en-US" dirty="0"/>
              <a:t>Innlendur sparnaður (bæði einkasparnaður og sparnaður hins opinbera) er meiri en innlend fjárfesting. </a:t>
            </a:r>
          </a:p>
          <a:p>
            <a:endParaRPr lang="en-US" dirty="0"/>
          </a:p>
          <a:p>
            <a:r>
              <a:rPr lang="en-US" dirty="0"/>
              <a:t>Þetta umframfjármagn verður fjárfest erlendis.</a:t>
            </a:r>
          </a:p>
          <a:p>
            <a:endParaRPr lang="en-US" dirty="0"/>
          </a:p>
        </p:txBody>
      </p:sp>
    </p:spTree>
    <p:extLst>
      <p:ext uri="{BB962C8B-B14F-4D97-AF65-F5344CB8AC3E}">
        <p14:creationId xmlns:p14="http://schemas.microsoft.com/office/powerpoint/2010/main" val="1035411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pPr lvl="0">
              <a:spcBef>
                <a:spcPts val="0"/>
              </a:spcBef>
            </a:pPr>
            <a:r>
              <a:rPr lang="en-US" dirty="0"/>
              <a:t>Viðskiptajöfnuður skoðaður út frá einum þætti í senn</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5"/>
            <a:ext cx="10515600" cy="2283624"/>
          </a:xfrm>
        </p:spPr>
        <p:txBody>
          <a:bodyPr>
            <a:normAutofit fontScale="92500"/>
          </a:bodyPr>
          <a:lstStyle/>
          <a:p>
            <a:r>
              <a:rPr lang="en-US" dirty="0"/>
              <a:t>Sparnaðar- og fjárfestingarjafngildi þjóðarbúsins veitir einnig ramma til að greina hvað veldur því að viðskiptahalli eykst eða minnkar.</a:t>
            </a:r>
          </a:p>
          <a:p>
            <a:endParaRPr lang="en-US" dirty="0"/>
          </a:p>
          <a:p>
            <a:pPr marL="0" indent="0" algn="ctr">
              <a:buNone/>
            </a:pPr>
            <a:r>
              <a:rPr lang="en-US" sz="2400" dirty="0"/>
              <a:t>Innlend fjárfesting – Innlendur einkasparnaður – Innlendur sparnaður hins opinbera = Viðskiptahalli</a:t>
            </a:r>
          </a:p>
          <a:p>
            <a:pPr marL="0" indent="0" algn="ctr">
              <a:buNone/>
            </a:pPr>
            <a:r>
              <a:rPr lang="en-US" dirty="0"/>
              <a:t>I – S – (T – G) = (M – X)</a:t>
            </a:r>
          </a:p>
          <a:p>
            <a:endParaRPr lang="en-US" dirty="0"/>
          </a:p>
        </p:txBody>
      </p:sp>
      <p:pic>
        <p:nvPicPr>
          <p:cNvPr id="2" name="Shape 184" descr="This table has five rows and seven columns. The first row is a header row and it labels each column: “Domestic Investment”, “-”, “Private Domestic Savings”, “-”, “Public Domestic Savings”, “=”, and “Trade Deficit”. Under the column “Domestic Investment” are the words: “I”, “Up”, “No Change”, and “No Change”. Under the column “-” there is one hyphen and the rest of the column is blank. Under the column “Private Domestic Savings” are the words: “S”, “No change”, “Up” and “No change”. Under the column “-” there is one hyphen and the rest of the column is blank. Under the column “Public Domestic Savings” are the words “(T – G)”, “No change”, “No change”, and “Down”. Under the column “=” there is one equal sign and the rest of the column is blank. Under the column “Trade Deficit” are the words “(M – X)”, “Then M – X must rise”, “The M – X must fall”, and “The M – X must rise”.">
            <a:extLst>
              <a:ext uri="{FF2B5EF4-FFF2-40B4-BE49-F238E27FC236}">
                <a16:creationId xmlns:a16="http://schemas.microsoft.com/office/drawing/2014/main" id="{2D4EBB7C-FACA-76E1-1716-55D3C48E8AFF}"/>
              </a:ext>
            </a:extLst>
          </p:cNvPr>
          <p:cNvPicPr preferRelativeResize="0"/>
          <p:nvPr/>
        </p:nvPicPr>
        <p:blipFill>
          <a:blip r:embed="rId2">
            <a:alphaModFix/>
          </a:blip>
          <a:stretch>
            <a:fillRect/>
          </a:stretch>
        </p:blipFill>
        <p:spPr>
          <a:xfrm>
            <a:off x="2235425" y="3405845"/>
            <a:ext cx="7721150" cy="2714900"/>
          </a:xfrm>
          <a:prstGeom prst="rect">
            <a:avLst/>
          </a:prstGeom>
          <a:noFill/>
          <a:ln>
            <a:noFill/>
          </a:ln>
        </p:spPr>
      </p:pic>
    </p:spTree>
    <p:extLst>
      <p:ext uri="{BB962C8B-B14F-4D97-AF65-F5344CB8AC3E}">
        <p14:creationId xmlns:p14="http://schemas.microsoft.com/office/powerpoint/2010/main" val="305884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pPr lvl="0">
              <a:spcBef>
                <a:spcPts val="0"/>
              </a:spcBef>
            </a:pPr>
            <a:r>
              <a:rPr lang="en-US" dirty="0"/>
              <a:t>Skammtímasveiflur í hagsveiflunni og viðskiptajöfnuður</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4"/>
            <a:ext cx="10515600" cy="4421254"/>
          </a:xfrm>
        </p:spPr>
        <p:txBody>
          <a:bodyPr>
            <a:normAutofit lnSpcReduction="10000"/>
          </a:bodyPr>
          <a:lstStyle/>
          <a:p>
            <a:r>
              <a:rPr lang="en-US" dirty="0"/>
              <a:t>Til skamms tíma getur það haft áhrif á ójafnvægi í utanríkisviðskiptum hvort samdráttur eða uppsveifla ríkir í hagkerfinu. </a:t>
            </a:r>
          </a:p>
          <a:p>
            <a:endParaRPr lang="en-US" dirty="0"/>
          </a:p>
          <a:p>
            <a:r>
              <a:rPr lang="en-US" dirty="0"/>
              <a:t>Samdráttur hefur tilhneigingu til að minnka viðskiptahalla eða auka viðskiptaafgang. </a:t>
            </a:r>
          </a:p>
          <a:p>
            <a:endParaRPr lang="en-US" dirty="0"/>
          </a:p>
          <a:p>
            <a:r>
              <a:rPr lang="en-US" dirty="0"/>
              <a:t>Öflugt hagvaxtarskeið hefur hins vegar tilhneigingu til að auka viðskiptahalla eða minnka viðskiptaafgang.</a:t>
            </a:r>
          </a:p>
          <a:p>
            <a:endParaRPr lang="en-US" dirty="0"/>
          </a:p>
          <a:p>
            <a:pPr lvl="1"/>
            <a:r>
              <a:rPr lang="en-US" dirty="0"/>
              <a:t>Þetta eru þó ekki algildar reglur.</a:t>
            </a:r>
          </a:p>
          <a:p>
            <a:endParaRPr lang="en-US" dirty="0"/>
          </a:p>
        </p:txBody>
      </p:sp>
    </p:spTree>
    <p:extLst>
      <p:ext uri="{BB962C8B-B14F-4D97-AF65-F5344CB8AC3E}">
        <p14:creationId xmlns:p14="http://schemas.microsoft.com/office/powerpoint/2010/main" val="90157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pPr lvl="0">
              <a:spcBef>
                <a:spcPts val="0"/>
              </a:spcBef>
            </a:pPr>
            <a:r>
              <a:rPr lang="en-US" dirty="0"/>
              <a:t>23.5 Kostir og gallar halla og afgangs</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4"/>
            <a:ext cx="10515600" cy="4177739"/>
          </a:xfrm>
        </p:spPr>
        <p:txBody>
          <a:bodyPr>
            <a:normAutofit fontScale="92500" lnSpcReduction="10000"/>
          </a:bodyPr>
          <a:lstStyle/>
          <a:p>
            <a:r>
              <a:rPr lang="en-US" dirty="0"/>
              <a:t>Það er enginn efnahagslegur ávinningur fyrir lönd af því að fylgja þeirri stefnu að taka ekki þátt á fjármagnsmörkuðum.</a:t>
            </a:r>
          </a:p>
          <a:p>
            <a:endParaRPr lang="en-US" dirty="0"/>
          </a:p>
          <a:p>
            <a:r>
              <a:rPr lang="en-US" dirty="0"/>
              <a:t>Það getur verið efnahagslega skynsamlegt fyrir þjóðarbú að taka lán erlendis, svo framarlega sem fjármunirnir eru fjárfestir skynsamlega þannig að þeir stuðli að auknum hagvexti til lengri tíma.</a:t>
            </a:r>
          </a:p>
          <a:p>
            <a:pPr lvl="1"/>
            <a:r>
              <a:rPr lang="en-US" dirty="0"/>
              <a:t>Dæmi: Bandaríkin um miðja 19. öld og Suður-Kórea á áttunda áratug 20. aldar.</a:t>
            </a:r>
          </a:p>
          <a:p>
            <a:endParaRPr lang="en-US" dirty="0"/>
          </a:p>
          <a:p>
            <a:r>
              <a:rPr lang="en-US" dirty="0"/>
              <a:t>Lántökuríki getur lent í vanda ef það fjárfestir ekki fjármagnið sem streymir inn frá útlöndum með þeim hætti að framleiðni aukist.</a:t>
            </a:r>
          </a:p>
          <a:p>
            <a:pPr lvl="1"/>
            <a:r>
              <a:rPr lang="en-US" dirty="0"/>
              <a:t>Dæmi: Mexíkó, Brasilía og nokkur Afríkuríki á áttunda og níunda áratug 20. aldar.</a:t>
            </a:r>
          </a:p>
          <a:p>
            <a:endParaRPr lang="en-US" dirty="0"/>
          </a:p>
        </p:txBody>
      </p:sp>
    </p:spTree>
    <p:extLst>
      <p:ext uri="{BB962C8B-B14F-4D97-AF65-F5344CB8AC3E}">
        <p14:creationId xmlns:p14="http://schemas.microsoft.com/office/powerpoint/2010/main" val="1536003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pPr lvl="0">
              <a:spcBef>
                <a:spcPts val="0"/>
              </a:spcBef>
            </a:pPr>
            <a:r>
              <a:rPr lang="en-US" dirty="0"/>
              <a:t>23.6 Umfang og jöfnuður viðskipta</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a:xfrm>
            <a:off x="838200" y="955964"/>
            <a:ext cx="10515600" cy="5183579"/>
          </a:xfrm>
        </p:spPr>
        <p:txBody>
          <a:bodyPr>
            <a:normAutofit fontScale="92500" lnSpcReduction="10000"/>
          </a:bodyPr>
          <a:lstStyle/>
          <a:p>
            <a:r>
              <a:rPr lang="en-US" dirty="0"/>
              <a:t>Viðskipta</a:t>
            </a:r>
            <a:r>
              <a:rPr lang="en-US" u="sng" dirty="0"/>
              <a:t>umfang</a:t>
            </a:r>
            <a:r>
              <a:rPr lang="en-US" dirty="0"/>
              <a:t> lands segir til um hversu stóran hluta framleiðslu sinnar landið flytur út.</a:t>
            </a:r>
          </a:p>
          <a:p>
            <a:pPr lvl="1"/>
            <a:r>
              <a:rPr lang="en-US" dirty="0"/>
              <a:t>Þetta er annað hugtak en </a:t>
            </a:r>
            <a:r>
              <a:rPr lang="en-US" u="sng" dirty="0"/>
              <a:t>jöfnuður</a:t>
            </a:r>
            <a:r>
              <a:rPr lang="en-US" dirty="0"/>
              <a:t> í utanríkisviðskiptum.</a:t>
            </a:r>
          </a:p>
          <a:p>
            <a:pPr lvl="1"/>
            <a:r>
              <a:rPr lang="en-US" dirty="0"/>
              <a:t>Mælt sem hlutfall útflutnings af vergri landsframleiðslu.</a:t>
            </a:r>
          </a:p>
          <a:p>
            <a:endParaRPr lang="en-US" dirty="0"/>
          </a:p>
          <a:p>
            <a:r>
              <a:rPr lang="en-US" dirty="0"/>
              <a:t>Þrír þættir hafa mikil áhrif á viðskiptaumfang lands: </a:t>
            </a:r>
          </a:p>
          <a:p>
            <a:pPr lvl="1"/>
            <a:r>
              <a:rPr lang="en-US" dirty="0"/>
              <a:t>stærð hagkerfisins, </a:t>
            </a:r>
          </a:p>
          <a:p>
            <a:pPr lvl="1"/>
            <a:r>
              <a:rPr lang="en-US" dirty="0"/>
              <a:t>landfræðileg staðsetning þess, </a:t>
            </a:r>
          </a:p>
          <a:p>
            <a:pPr lvl="1"/>
            <a:r>
              <a:rPr lang="en-US" dirty="0"/>
              <a:t>viðskiptasaga þess.</a:t>
            </a:r>
          </a:p>
          <a:p>
            <a:endParaRPr lang="en-US" dirty="0"/>
          </a:p>
          <a:p>
            <a:r>
              <a:rPr lang="en-US" u="sng" dirty="0"/>
              <a:t>Umræðuspurning</a:t>
            </a:r>
            <a:r>
              <a:rPr lang="en-US" dirty="0"/>
              <a:t>: Teljið þið að eftirfarandi lönd hafi lítið eða mikið umfang utanríkisviðskipta?</a:t>
            </a:r>
          </a:p>
          <a:p>
            <a:pPr lvl="1"/>
            <a:r>
              <a:rPr lang="en-US" dirty="0"/>
              <a:t>Svíþjóð</a:t>
            </a:r>
          </a:p>
          <a:p>
            <a:pPr lvl="1"/>
            <a:r>
              <a:rPr lang="en-US" dirty="0"/>
              <a:t>Bandaríkin</a:t>
            </a:r>
          </a:p>
          <a:p>
            <a:pPr lvl="1"/>
            <a:r>
              <a:rPr lang="en-US" dirty="0"/>
              <a:t>Japan</a:t>
            </a:r>
          </a:p>
          <a:p>
            <a:endParaRPr lang="en-US" dirty="0"/>
          </a:p>
        </p:txBody>
      </p:sp>
    </p:spTree>
    <p:extLst>
      <p:ext uri="{BB962C8B-B14F-4D97-AF65-F5344CB8AC3E}">
        <p14:creationId xmlns:p14="http://schemas.microsoft.com/office/powerpoint/2010/main" val="3054950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C8A03C3-BB79-6F9B-6723-5B5224545ACF}"/>
              </a:ext>
            </a:extLst>
          </p:cNvPr>
          <p:cNvSpPr>
            <a:spLocks noGrp="1"/>
          </p:cNvSpPr>
          <p:nvPr>
            <p:ph type="title"/>
          </p:nvPr>
        </p:nvSpPr>
        <p:spPr/>
        <p:txBody>
          <a:bodyPr>
            <a:normAutofit fontScale="90000"/>
          </a:bodyPr>
          <a:lstStyle/>
          <a:p>
            <a:r>
              <a:rPr lang="en-US" dirty="0"/>
              <a:t>Lokaorð um viðskiptajöfnuð</a:t>
            </a:r>
          </a:p>
        </p:txBody>
      </p:sp>
      <p:sp>
        <p:nvSpPr>
          <p:cNvPr id="7" name="Content Placeholder 6">
            <a:extLst>
              <a:ext uri="{FF2B5EF4-FFF2-40B4-BE49-F238E27FC236}">
                <a16:creationId xmlns:a16="http://schemas.microsoft.com/office/drawing/2014/main" id="{32DEA2BB-1DDE-9207-B2CE-F041366807C3}"/>
              </a:ext>
            </a:extLst>
          </p:cNvPr>
          <p:cNvSpPr>
            <a:spLocks noGrp="1"/>
          </p:cNvSpPr>
          <p:nvPr>
            <p:ph idx="1"/>
          </p:nvPr>
        </p:nvSpPr>
        <p:spPr/>
        <p:txBody>
          <a:bodyPr>
            <a:normAutofit fontScale="92500" lnSpcReduction="10000"/>
          </a:bodyPr>
          <a:lstStyle/>
          <a:p>
            <a:r>
              <a:rPr lang="en-US" dirty="0"/>
              <a:t>Viðskipta</a:t>
            </a:r>
            <a:r>
              <a:rPr lang="en-US" u="sng" dirty="0"/>
              <a:t>halli</a:t>
            </a:r>
            <a:r>
              <a:rPr lang="en-US" dirty="0"/>
              <a:t> getur verið gott eða slæmt merki um stöðu hagkerfis og hið sama á við um viðskipta</a:t>
            </a:r>
            <a:r>
              <a:rPr lang="en-US" u="sng" dirty="0"/>
              <a:t>afgang</a:t>
            </a:r>
            <a:r>
              <a:rPr lang="en-US" dirty="0"/>
              <a:t>. </a:t>
            </a:r>
          </a:p>
          <a:p>
            <a:endParaRPr lang="en-US" dirty="0"/>
          </a:p>
          <a:p>
            <a:r>
              <a:rPr lang="en-US" dirty="0"/>
              <a:t>Jafnvel viðskiptajöfnuður sem er núll — sem merkir einfaldlega að þjóðin er hvorki hreinn lántaki né hreinn lánveitandi í alþjóðahagkerfinu — getur verið annaðhvort gott eða slæmt merki. </a:t>
            </a:r>
          </a:p>
          <a:p>
            <a:endParaRPr lang="en-US" dirty="0"/>
          </a:p>
          <a:p>
            <a:r>
              <a:rPr lang="en-US" dirty="0"/>
              <a:t>Grundvallarspurningin í hagfræði er ekki hvort hagkerfi þjóðar taki eða veiti lán, heldur hvort viðkomandi lántaka eða lánveiting sé, við efnahagsaðstæður landsins, </a:t>
            </a:r>
            <a:r>
              <a:rPr lang="en-US" u="sng" dirty="0"/>
              <a:t>efnahagslega skynsamleg</a:t>
            </a:r>
            <a:r>
              <a:rPr lang="en-US" dirty="0"/>
              <a:t>.</a:t>
            </a:r>
          </a:p>
          <a:p>
            <a:endParaRPr lang="en-US" dirty="0"/>
          </a:p>
        </p:txBody>
      </p:sp>
    </p:spTree>
    <p:extLst>
      <p:ext uri="{BB962C8B-B14F-4D97-AF65-F5344CB8AC3E}">
        <p14:creationId xmlns:p14="http://schemas.microsoft.com/office/powerpoint/2010/main" val="2796128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notkunarleyfinu. Heimilt er að afrita það eða breyta því, en aðeins í tilgangi sem ekki er viðskiptalegs eðlis. Geta verður OpenStax og Rice University sem rétthafa og taka fram allar breytingar. Öllum aðlögunum skal deilt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400</TotalTime>
  <Words>1548</Words>
  <Application>Microsoft Macintosh PowerPoint</Application>
  <PresentationFormat>Widescreen</PresentationFormat>
  <Paragraphs>131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Principles of Economics 3e</vt:lpstr>
      <vt:lpstr>Ch.23 OUTLINE</vt:lpstr>
      <vt:lpstr>A World of Money</vt:lpstr>
      <vt:lpstr>23.1 Measuring Trade Balances</vt:lpstr>
      <vt:lpstr>Merchandise Trade Balance vs. Current Account Balance</vt:lpstr>
      <vt:lpstr>23.2 Trade Balances in Historical and International Context</vt:lpstr>
      <vt:lpstr>23.2 Trade Balances in Historical and International Context, Continued</vt:lpstr>
      <vt:lpstr>A Measure of an Economy's Globalization</vt:lpstr>
      <vt:lpstr>23.3 Trade Balances and Flows of Financial Capital</vt:lpstr>
      <vt:lpstr>Flow of Investment Goods and Capital</vt:lpstr>
      <vt:lpstr>The Balance of Trade as the Balance of Payments</vt:lpstr>
      <vt:lpstr>23.4 The National Saving and Investment Identity</vt:lpstr>
      <vt:lpstr>The National Saving and Investment Identity, Continued</vt:lpstr>
      <vt:lpstr>Domestic Saving and Investment Determine the Trade Balance</vt:lpstr>
      <vt:lpstr>Domestic Saving and Investment Determine the Trade Balance,  Continued</vt:lpstr>
      <vt:lpstr>Exploring Trade Balances One Factor at a Time</vt:lpstr>
      <vt:lpstr>Short-Term Movements in the Business Cycle and the Trade Balance</vt:lpstr>
      <vt:lpstr>23.5 The Pros and Cons of Trade Deficits and Surpluses</vt:lpstr>
      <vt:lpstr>23.6 The Difference between Level of Trade and the Trade Balance</vt:lpstr>
      <vt:lpstr>Final Thoughts about Trade Balances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Colby Powers</cp:lastModifiedBy>
  <cp:revision>78</cp:revision>
  <dcterms:created xsi:type="dcterms:W3CDTF">2018-05-29T21:16:34Z</dcterms:created>
  <dcterms:modified xsi:type="dcterms:W3CDTF">2026-07-06T19:51:01Z</dcterms:modified>
</cp:coreProperties>
</file>