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embeddings/oleObject1.bin" ContentType="application/vnd.openxmlformats-officedocument.oleObject"/>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5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36" Type="http://schemas.microsoft.com/office/2016/11/relationships/changesInfo" Target="changesInfos/changesInfo1.xml"/><Relationship Id="rId3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7c71e70f777c.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bin"/><Relationship Id="rId3" Type="http://schemas.openxmlformats.org/officeDocument/2006/relationships/image" Target="../media/image7.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8_befd917356ac.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b2c6f16ffbd1.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11_9ccf4b4028d6.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1c41aa9d21e5.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0c9cc8418c03.pn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4_d9e7353f23f1.png"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4_d9e7353f23f1.png"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914400" y="438912"/>
            <a:ext cx="10058400" cy="640080"/>
          </a:xfrm>
        </p:spPr>
        <p:txBody>
          <a:bodyPr/>
          <a:lstStyle/>
          <a:p>
            <a:pPr>
              <a:defRPr sz="3200"/>
            </a:pPr>
            <a:r>
              <a:rPr lang="en-US" dirty="0" sz="3200"/>
              <a:t>Undirstöður hagfræði, 3. útgáfa</a:t>
            </a:r>
          </a:p>
        </p:txBody>
      </p:sp>
      <p:sp>
        <p:nvSpPr>
          <p:cNvPr id="2" name="Text Placeholder 23">
            <a:extLst>
              <a:ext uri="{FF2B5EF4-FFF2-40B4-BE49-F238E27FC236}">
                <a16:creationId xmlns:a16="http://schemas.microsoft.com/office/drawing/2014/main" id="{E0DD4B8F-4A68-075E-078A-FACA1F5DEA66}"/>
              </a:ext>
            </a:extLst>
          </p:cNvPr>
          <p:cNvSpPr>
            <a:spLocks noGrp="1"/>
          </p:cNvSpPr>
          <p:nvPr>
            <p:ph type="body" sz="quarter" idx="14"/>
          </p:nvPr>
        </p:nvSpPr>
        <p:spPr>
          <a:xfrm>
            <a:off x="914400" y="1353312"/>
            <a:ext cx="10332720" cy="822960"/>
          </a:xfrm>
        </p:spPr>
        <p:txBody>
          <a:bodyPr>
            <a:normAutofit fontScale="47500" lnSpcReduction="20000"/>
          </a:bodyPr>
          <a:lstStyle/>
          <a:p>
            <a:pPr>
              <a:defRPr sz="2400"/>
            </a:pPr>
            <a:r>
              <a:rPr lang="en-US" sz="2400" dirty="0"/>
              <a:t>7. kafli FRAMLEIÐSLA, KOSTNAÐUR OG UPPBYGGING ATVINNUGREINA</a:t>
            </a:r>
          </a:p>
          <a:p>
            <a:pPr>
              <a:defRPr sz="1900"/>
            </a:pPr>
            <a:r>
              <a:rPr lang="en-US" sz="1900" cap="none" dirty="0">
                <a:solidFill>
                  <a:schemeClr val="tx1"/>
                </a:solidFill>
                <a:latin typeface="+mn-lt"/>
              </a:rPr>
              <a:t>Myndasýning í PowerPoint</a:t>
            </a:r>
          </a:p>
          <a:p>
            <a:pPr>
              <a:defRPr sz="1900"/>
            </a:pPr>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C05ECA40-34C9-A413-5163-9B9A9ECBE95D}"/>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7. KAFLI: YFIRLIT</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lstStyle/>
          <a:p>
            <a:r>
              <a:rPr lang="en-US" dirty="0"/>
              <a:t>7.1: Beinn og óbeinn kostnaður, bókhaldslegur hagnaður og hagrænn hagnaður</a:t>
            </a:r>
          </a:p>
          <a:p>
            <a:r>
              <a:rPr lang="en-US" dirty="0"/>
              <a:t>7.2: Framleiðsla til skamms tíma</a:t>
            </a:r>
          </a:p>
          <a:p>
            <a:r>
              <a:rPr lang="en-US" dirty="0"/>
              <a:t>7.3: Kostnaður til skamms tíma</a:t>
            </a:r>
          </a:p>
          <a:p>
            <a:r>
              <a:rPr lang="en-US" dirty="0"/>
              <a:t>7.4: Framleiðsla til langs tíma</a:t>
            </a:r>
          </a:p>
          <a:p>
            <a:r>
              <a:rPr lang="en-US" dirty="0"/>
              <a:t>7.5: Kostnaður til langs tíma</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Amazon – dæmi um stærðarhagkvæmni</a:t>
            </a:r>
          </a:p>
        </p:txBody>
      </p:sp>
      <p:sp>
        <p:nvSpPr>
          <p:cNvPr id="8" name="Content Placeholder 7">
            <a:extLst>
              <a:ext uri="{FF2B5EF4-FFF2-40B4-BE49-F238E27FC236}">
                <a16:creationId xmlns:a16="http://schemas.microsoft.com/office/drawing/2014/main" id="{F564BE93-56E4-0399-932C-EBD793C4337E}"/>
              </a:ext>
            </a:extLst>
          </p:cNvPr>
          <p:cNvSpPr>
            <a:spLocks noGrp="1"/>
          </p:cNvSpPr>
          <p:nvPr>
            <p:ph idx="13"/>
          </p:nvPr>
        </p:nvSpPr>
        <p:spPr>
          <a:xfrm>
            <a:off x="838200" y="4611189"/>
            <a:ext cx="10515600" cy="1709535"/>
          </a:xfrm>
        </p:spPr>
        <p:txBody>
          <a:bodyPr>
            <a:normAutofit lnSpcReduction="10000"/>
          </a:bodyPr>
          <a:lstStyle/>
          <a:p>
            <a:r>
              <a:rPr lang="en-US" dirty="0"/>
              <a:t>Amazon er bandarískt alþjóðlegt netverslunarfyrirtæki sem selur meðal annars bækur og sendir þær beint til neytenda. Þar til nýlega rak Amazon engar hefðbundnar verslanir.</a:t>
            </a:r>
          </a:p>
          <a:p>
            <a:endParaRPr lang="en-US" dirty="0"/>
          </a:p>
          <a:p>
            <a:r>
              <a:rPr lang="en-US" dirty="0"/>
              <a:t>Ein helsta ástæða velgengni verslunarrisans er framleiðslulíkan hans og kostnaðaruppbygging. Þau hafa gert Amazon kleift að undirbjóða samkeppnisaðila, jafnvel þegar sendingarkostnaður er tekinn með í reikninginn.</a:t>
            </a:r>
          </a:p>
          <a:p>
            <a:r>
              <a:rPr lang="en-US" dirty="0"/>
              <a:t>(Mynd: breytt útgáfa af „Amazon Prime Delivery Van (50072389511)“ eftir Tony Webster/Wikimedia Commons, CC BY 2.0)</a:t>
            </a:r>
          </a:p>
          <a:p>
            <a:endParaRPr lang="en-US" dirty="0"/>
          </a:p>
        </p:txBody>
      </p:sp>
      <p:pic>
        <p:nvPicPr>
          <p:cNvPr id="5" name="Picture 4" descr="This image is a photograph of a box from Amazon.com.">
            <a:extLst>
              <a:ext uri="{FF2B5EF4-FFF2-40B4-BE49-F238E27FC236}">
                <a16:creationId xmlns:a16="http://schemas.microsoft.com/office/drawing/2014/main" id="{0E05491B-48F3-7147-C4F2-33CFC8201970}"/>
              </a:ext>
            </a:extLst>
          </p:cNvPr>
          <p:cNvPicPr>
            <a:picLocks noChangeAspect="1"/>
          </p:cNvPicPr>
          <p:nvPr/>
        </p:nvPicPr>
        <p:blipFill>
          <a:blip r:embed="rId2"/>
          <a:stretch>
            <a:fillRect/>
          </a:stretch>
        </p:blipFill>
        <p:spPr>
          <a:xfrm>
            <a:off x="3124200" y="931085"/>
            <a:ext cx="5943600" cy="3538728"/>
          </a:xfrm>
          <a:prstGeom prst="rect">
            <a:avLst/>
          </a:prstGeom>
        </p:spPr>
      </p:pic>
    </p:spTree>
    <p:extLst>
      <p:ext uri="{BB962C8B-B14F-4D97-AF65-F5344CB8AC3E}">
        <p14:creationId xmlns:p14="http://schemas.microsoft.com/office/powerpoint/2010/main" val="2342471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Kenningin um fyrirtækið</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normAutofit lnSpcReduction="10000"/>
          </a:bodyPr>
          <a:lstStyle/>
          <a:p>
            <a:r>
              <a:rPr lang="en-US" b="1" dirty="0"/>
              <a:t>Fyrirtæki</a:t>
            </a:r>
            <a:r>
              <a:rPr lang="en-US" dirty="0"/>
              <a:t> (eða framleiðandi eða rekstur) – skipulagsheild sem sameinar aðföng á borð við vinnuafl, fjármunaeign, land og hráefni eða fullunna íhluti til að framleiða afurðir.</a:t>
            </a:r>
          </a:p>
          <a:p>
            <a:endParaRPr lang="en-US" dirty="0"/>
          </a:p>
          <a:p>
            <a:r>
              <a:rPr lang="en-US" b="1" dirty="0"/>
              <a:t>Einkaframtak </a:t>
            </a:r>
            <a:r>
              <a:rPr lang="en-US" dirty="0"/>
              <a:t>– eignarhald einkaaðila á fyrirtækjum</a:t>
            </a:r>
          </a:p>
          <a:p>
            <a:endParaRPr lang="en-US" dirty="0"/>
          </a:p>
          <a:p>
            <a:r>
              <a:rPr lang="en-US" b="1" dirty="0"/>
              <a:t>Framleiðsla</a:t>
            </a:r>
            <a:r>
              <a:rPr lang="en-US" dirty="0"/>
              <a:t> – ferlið þar sem aðföng eru sameinuð til að framleiða afurðir sem helst eru verðmætari en aðföngin.</a:t>
            </a:r>
          </a:p>
          <a:p>
            <a:endParaRPr lang="en-US" dirty="0"/>
          </a:p>
        </p:txBody>
      </p:sp>
    </p:spTree>
    <p:extLst>
      <p:ext uri="{BB962C8B-B14F-4D97-AF65-F5344CB8AC3E}">
        <p14:creationId xmlns:p14="http://schemas.microsoft.com/office/powerpoint/2010/main" val="2237518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Samkeppnisrófið</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3187337"/>
            <a:ext cx="10515600" cy="3132314"/>
          </a:xfrm>
        </p:spPr>
        <p:txBody>
          <a:bodyPr>
            <a:normAutofit fontScale="92500" lnSpcReduction="20000"/>
          </a:bodyPr>
          <a:lstStyle/>
          <a:p>
            <a:r>
              <a:rPr lang="en-US" dirty="0"/>
              <a:t>Fyrirtæki búa við mismunandi samkeppnisaðstæður.</a:t>
            </a:r>
          </a:p>
          <a:p>
            <a:r>
              <a:rPr lang="en-US" dirty="0"/>
              <a:t>Á öðrum enda rófsins er </a:t>
            </a:r>
            <a:r>
              <a:rPr lang="en-US" u="sng" dirty="0"/>
              <a:t>fullkomin samkeppni</a:t>
            </a:r>
            <a:r>
              <a:rPr lang="en-US" dirty="0"/>
              <a:t>—þar sem mörg fyrirtæki reyna öll að selja einsleitar vörur.</a:t>
            </a:r>
          </a:p>
          <a:p>
            <a:r>
              <a:rPr lang="en-US" dirty="0"/>
              <a:t>Á hinum enda rófsins er </a:t>
            </a:r>
            <a:r>
              <a:rPr lang="en-US" u="sng" dirty="0"/>
              <a:t>einokun</a:t>
            </a:r>
            <a:r>
              <a:rPr lang="en-US" dirty="0"/>
              <a:t>—þar sem aðeins eitt fyrirtæki selur vöruna og mætir engri samkeppni.</a:t>
            </a:r>
          </a:p>
          <a:p>
            <a:r>
              <a:rPr lang="en-US" u="sng" dirty="0"/>
              <a:t>Einokunarsamkeppni</a:t>
            </a:r>
            <a:r>
              <a:rPr lang="en-US" dirty="0"/>
              <a:t> er markaðsaðstaða þar sem mörg fyrirtæki selja svipaðar en ekki einsleitar vörur.</a:t>
            </a:r>
          </a:p>
          <a:p>
            <a:r>
              <a:rPr lang="en-US" u="sng" dirty="0"/>
              <a:t>Fákeppni</a:t>
            </a:r>
            <a:r>
              <a:rPr lang="en-US" dirty="0"/>
              <a:t> er markaðsaðstaða þar sem fá fyrirtæki selja einsleitar eða svipaðar vörur.</a:t>
            </a:r>
          </a:p>
          <a:p>
            <a:endParaRPr lang="en-US" dirty="0"/>
          </a:p>
        </p:txBody>
      </p:sp>
      <p:pic>
        <p:nvPicPr>
          <p:cNvPr id="4" name="Picture 3" descr="The line chart provides characteristics of perfect competition, monopolistic competition, oligopoly, monopoly.">
            <a:extLst>
              <a:ext uri="{FF2B5EF4-FFF2-40B4-BE49-F238E27FC236}">
                <a16:creationId xmlns:a16="http://schemas.microsoft.com/office/drawing/2014/main" id="{311C1EBB-C3DD-A411-27D3-F9759BED37E3}"/>
              </a:ext>
            </a:extLst>
          </p:cNvPr>
          <p:cNvPicPr>
            <a:picLocks noChangeAspect="1"/>
          </p:cNvPicPr>
          <p:nvPr/>
        </p:nvPicPr>
        <p:blipFill>
          <a:blip r:embed="rId2"/>
          <a:stretch>
            <a:fillRect/>
          </a:stretch>
        </p:blipFill>
        <p:spPr>
          <a:xfrm>
            <a:off x="2901735" y="1009952"/>
            <a:ext cx="6388530" cy="1957142"/>
          </a:xfrm>
          <a:prstGeom prst="rect">
            <a:avLst/>
          </a:prstGeom>
        </p:spPr>
      </p:pic>
    </p:spTree>
    <p:extLst>
      <p:ext uri="{BB962C8B-B14F-4D97-AF65-F5344CB8AC3E}">
        <p14:creationId xmlns:p14="http://schemas.microsoft.com/office/powerpoint/2010/main" val="2212827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a:xfrm>
            <a:off x="838230" y="0"/>
            <a:ext cx="8503920" cy="512064"/>
          </a:xfrm>
        </p:spPr>
        <p:txBody>
          <a:bodyPr>
            <a:normAutofit fontScale="90000"/>
          </a:bodyPr>
          <a:lstStyle/>
          <a:p>
            <a:pPr lvl="0">
              <a:spcBef>
                <a:spcPts val="0"/>
              </a:spcBef>
              <a:defRPr sz="1800"/>
            </a:pPr>
            <a:r>
              <a:rPr lang="en-US" dirty="0" sz="1800"/>
              <a:t>7.1 Beinn og óbeinn kostnaður, bókhaldslegur hagnaður og hagrænn hagnaður</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955964"/>
            <a:ext cx="10515600" cy="5092139"/>
          </a:xfrm>
        </p:spPr>
        <p:txBody>
          <a:bodyPr>
            <a:normAutofit fontScale="92500" lnSpcReduction="20000"/>
          </a:bodyPr>
          <a:lstStyle/>
          <a:p>
            <a:pPr marL="0" indent="0" algn="ctr">
              <a:buNone/>
            </a:pPr>
            <a:r>
              <a:rPr lang="en-US" dirty="0"/>
              <a:t>Hagnaður = heildartekjur – heildarkostnaður</a:t>
            </a:r>
          </a:p>
          <a:p>
            <a:endParaRPr lang="en-US" dirty="0"/>
          </a:p>
          <a:p>
            <a:endParaRPr lang="en-US" dirty="0"/>
          </a:p>
          <a:p>
            <a:r>
              <a:rPr lang="en-US" b="1" dirty="0"/>
              <a:t>Tekjur</a:t>
            </a:r>
            <a:r>
              <a:rPr lang="en-US" dirty="0"/>
              <a:t> – tekjur sem fyrirtæki aflar með sölu afurða sinna.</a:t>
            </a:r>
          </a:p>
          <a:p>
            <a:endParaRPr lang="en-US" dirty="0"/>
          </a:p>
          <a:p>
            <a:pPr marL="0" indent="0" algn="ctr">
              <a:buNone/>
            </a:pPr>
            <a:r>
              <a:rPr lang="en-US" dirty="0"/>
              <a:t>Heildartekjur = verð × selt magn</a:t>
            </a:r>
          </a:p>
          <a:p>
            <a:endParaRPr lang="en-US" dirty="0"/>
          </a:p>
          <a:p>
            <a:r>
              <a:rPr lang="en-US" b="1" dirty="0"/>
              <a:t>Beinn kostnaður </a:t>
            </a:r>
            <a:r>
              <a:rPr lang="en-US" dirty="0"/>
              <a:t>– útlagður kostnaður; raunverulegar greiðslur.</a:t>
            </a:r>
          </a:p>
          <a:p>
            <a:pPr lvl="1"/>
            <a:r>
              <a:rPr lang="en-US" dirty="0"/>
              <a:t>Laun, húsaleiga o.fl.</a:t>
            </a:r>
          </a:p>
          <a:p>
            <a:endParaRPr lang="en-US" dirty="0"/>
          </a:p>
          <a:p>
            <a:r>
              <a:rPr lang="en-US" b="1" dirty="0"/>
              <a:t>Óbeinn kostnaður </a:t>
            </a:r>
            <a:r>
              <a:rPr lang="en-US" dirty="0"/>
              <a:t>– fórnarkostnaður þess að nota auðlindir sem fyrirtækið á þegar.</a:t>
            </a:r>
          </a:p>
          <a:p>
            <a:pPr lvl="1"/>
            <a:r>
              <a:rPr lang="en-US" dirty="0"/>
              <a:t>Afskriftir vara, efniviðar og búnaðar</a:t>
            </a:r>
          </a:p>
          <a:p>
            <a:endParaRPr lang="en-US" dirty="0"/>
          </a:p>
        </p:txBody>
      </p:sp>
    </p:spTree>
    <p:extLst>
      <p:ext uri="{BB962C8B-B14F-4D97-AF65-F5344CB8AC3E}">
        <p14:creationId xmlns:p14="http://schemas.microsoft.com/office/powerpoint/2010/main" val="4147476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Tegundir hagnaðar</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normAutofit fontScale="85000" lnSpcReduction="20000"/>
          </a:bodyPr>
          <a:lstStyle/>
          <a:p>
            <a:r>
              <a:rPr lang="en-US" b="1" dirty="0"/>
              <a:t>Bókhaldslegur hagnaður </a:t>
            </a:r>
            <a:r>
              <a:rPr lang="en-US" dirty="0"/>
              <a:t>– mismunurinn á peningum sem koma inn og peningum sem eru greiddir út.</a:t>
            </a:r>
          </a:p>
          <a:p>
            <a:endParaRPr lang="en-US" dirty="0"/>
          </a:p>
          <a:p>
            <a:pPr marL="0" indent="0" algn="ctr">
              <a:buNone/>
            </a:pPr>
            <a:r>
              <a:rPr lang="en-US" dirty="0"/>
              <a:t>Bókhaldslegur hagnaður = heildartekjur – </a:t>
            </a:r>
            <a:r>
              <a:rPr lang="en-US" u="sng" dirty="0"/>
              <a:t>beinn</a:t>
            </a:r>
            <a:r>
              <a:rPr lang="en-US" dirty="0"/>
              <a:t> kostnaður</a:t>
            </a:r>
          </a:p>
          <a:p>
            <a:endParaRPr lang="en-US" dirty="0"/>
          </a:p>
          <a:p>
            <a:r>
              <a:rPr lang="en-US" b="1" dirty="0"/>
              <a:t>Hagrænn hagnaður </a:t>
            </a:r>
            <a:r>
              <a:rPr lang="en-US" dirty="0"/>
              <a:t>– tekur bæði til beins og óbeins kostnaðar.</a:t>
            </a:r>
          </a:p>
          <a:p>
            <a:endParaRPr lang="en-US" dirty="0"/>
          </a:p>
          <a:p>
            <a:pPr marL="0" indent="0" algn="ctr">
              <a:buNone/>
            </a:pPr>
            <a:r>
              <a:rPr lang="en-US" dirty="0"/>
              <a:t>Hagrænn hagnaður = heildartekjur – </a:t>
            </a:r>
            <a:r>
              <a:rPr lang="en-US" u="sng" dirty="0"/>
              <a:t>heildar</a:t>
            </a:r>
            <a:r>
              <a:rPr lang="en-US" dirty="0"/>
              <a:t>kostnaður</a:t>
            </a:r>
          </a:p>
          <a:p>
            <a:pPr algn="ctr"/>
            <a:endParaRPr lang="en-US" dirty="0"/>
          </a:p>
          <a:p>
            <a:pPr marL="0" indent="0" algn="ctr">
              <a:buNone/>
            </a:pPr>
            <a:r>
              <a:rPr lang="en-US" dirty="0"/>
              <a:t>Heildarkostnaður = beinn kostnaður + óbeinn kostnaður</a:t>
            </a:r>
          </a:p>
          <a:p>
            <a:endParaRPr lang="en-US" dirty="0"/>
          </a:p>
        </p:txBody>
      </p:sp>
    </p:spTree>
    <p:extLst>
      <p:ext uri="{BB962C8B-B14F-4D97-AF65-F5344CB8AC3E}">
        <p14:creationId xmlns:p14="http://schemas.microsoft.com/office/powerpoint/2010/main" val="2530831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7.2 Framleiðsla til skamms tíma</a:t>
            </a:r>
          </a:p>
        </p:txBody>
      </p:sp>
      <p:sp>
        <p:nvSpPr>
          <p:cNvPr id="8" name="Content Placeholder 7">
            <a:extLst>
              <a:ext uri="{FF2B5EF4-FFF2-40B4-BE49-F238E27FC236}">
                <a16:creationId xmlns:a16="http://schemas.microsoft.com/office/drawing/2014/main" id="{F564BE93-56E4-0399-932C-EBD793C4337E}"/>
              </a:ext>
            </a:extLst>
          </p:cNvPr>
          <p:cNvSpPr>
            <a:spLocks noGrp="1"/>
          </p:cNvSpPr>
          <p:nvPr>
            <p:ph idx="13"/>
          </p:nvPr>
        </p:nvSpPr>
        <p:spPr/>
        <p:txBody>
          <a:bodyPr/>
          <a:lstStyle/>
          <a:p>
            <a:r>
              <a:rPr lang="en-US" dirty="0"/>
              <a:t>Framleiðsluferli pítsu notar aðföng á borð við hráefni, vinnuframlag pítsugerðarmannsins og áhöld og efni til eldunar og framreiðslu. (Mynd: „Grilled gluten-free BBQ chicken pizza“ eftir Keith </a:t>
            </a:r>
            <a:r>
              <a:rPr lang="en-US" dirty="0" err="1"/>
              <a:t>McDuffee</a:t>
            </a:r>
            <a:r>
              <a:rPr lang="en-US" dirty="0"/>
              <a:t>/Flickr, CC BY 2.0)</a:t>
            </a:r>
          </a:p>
        </p:txBody>
      </p:sp>
      <p:pic>
        <p:nvPicPr>
          <p:cNvPr id="5" name="Picture 4" descr="Image of a pizza peel with mushroom and arugula.">
            <a:extLst>
              <a:ext uri="{FF2B5EF4-FFF2-40B4-BE49-F238E27FC236}">
                <a16:creationId xmlns:a16="http://schemas.microsoft.com/office/drawing/2014/main" id="{D4AD78F3-F94A-0F83-66A9-7AD1697E05C3}"/>
              </a:ext>
            </a:extLst>
          </p:cNvPr>
          <p:cNvPicPr>
            <a:picLocks noChangeAspect="1"/>
          </p:cNvPicPr>
          <p:nvPr/>
        </p:nvPicPr>
        <p:blipFill>
          <a:blip r:embed="rId2"/>
          <a:stretch>
            <a:fillRect/>
          </a:stretch>
        </p:blipFill>
        <p:spPr>
          <a:xfrm>
            <a:off x="3216728" y="933784"/>
            <a:ext cx="5758543" cy="3840505"/>
          </a:xfrm>
          <a:prstGeom prst="rect">
            <a:avLst/>
          </a:prstGeom>
        </p:spPr>
      </p:pic>
    </p:spTree>
    <p:extLst>
      <p:ext uri="{BB962C8B-B14F-4D97-AF65-F5344CB8AC3E}">
        <p14:creationId xmlns:p14="http://schemas.microsoft.com/office/powerpoint/2010/main" val="403862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Framleiðsla</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955964"/>
            <a:ext cx="10515600" cy="4778630"/>
          </a:xfrm>
        </p:spPr>
        <p:txBody>
          <a:bodyPr>
            <a:normAutofit fontScale="92500" lnSpcReduction="20000"/>
          </a:bodyPr>
          <a:lstStyle/>
          <a:p>
            <a:r>
              <a:rPr lang="en-US" dirty="0"/>
              <a:t>Flokkar </a:t>
            </a:r>
            <a:r>
              <a:rPr lang="en-US" b="1" u="sng" dirty="0"/>
              <a:t>framleiðsluþátta (aðfanga)</a:t>
            </a:r>
            <a:r>
              <a:rPr lang="en-US" dirty="0"/>
              <a:t> – auðlindir sem fyrirtæki nota við framleiðslu afurða sinna: </a:t>
            </a:r>
          </a:p>
          <a:p>
            <a:pPr lvl="1"/>
            <a:r>
              <a:rPr lang="en-US" dirty="0"/>
              <a:t>Náttúruauðlindir (land og hráefni) </a:t>
            </a:r>
          </a:p>
          <a:p>
            <a:pPr lvl="1"/>
            <a:r>
              <a:rPr lang="en-US" dirty="0"/>
              <a:t>Vinnuafl </a:t>
            </a:r>
          </a:p>
          <a:p>
            <a:pPr lvl="1"/>
            <a:r>
              <a:rPr lang="en-US" dirty="0"/>
              <a:t>Fjármunaeign </a:t>
            </a:r>
          </a:p>
          <a:p>
            <a:pPr lvl="1"/>
            <a:r>
              <a:rPr lang="en-US" dirty="0"/>
              <a:t>Framleiðslutækni </a:t>
            </a:r>
          </a:p>
          <a:p>
            <a:pPr lvl="1"/>
            <a:r>
              <a:rPr lang="en-US" dirty="0"/>
              <a:t>Frumkvöðlastarfsemi</a:t>
            </a:r>
          </a:p>
          <a:p>
            <a:endParaRPr lang="en-US" dirty="0"/>
          </a:p>
          <a:p>
            <a:endParaRPr lang="en-US" dirty="0"/>
          </a:p>
          <a:p>
            <a:r>
              <a:rPr lang="en-US" b="1" dirty="0"/>
              <a:t>Framleiðslufall </a:t>
            </a:r>
            <a:r>
              <a:rPr lang="en-US" dirty="0"/>
              <a:t>– stærðfræðileg jafna sem sýnir hve mikið framleiðslumagn (Q) fyrirtæki getur framleitt með tilteknu magni aðfanga.</a:t>
            </a:r>
          </a:p>
          <a:p>
            <a:endParaRPr lang="en-US" dirty="0"/>
          </a:p>
          <a:p>
            <a:pPr marL="0" indent="0" algn="ctr">
              <a:buNone/>
            </a:pPr>
            <a:r>
              <a:rPr lang="en-US" dirty="0"/>
              <a:t>Q = </a:t>
            </a:r>
            <a:r>
              <a:rPr lang="en-US" i="1" dirty="0"/>
              <a:t>f </a:t>
            </a:r>
            <a:r>
              <a:rPr lang="en-US" dirty="0"/>
              <a:t>[NR,L, </a:t>
            </a:r>
            <a:r>
              <a:rPr lang="en-US" dirty="0" err="1"/>
              <a:t>K,t</a:t>
            </a:r>
            <a:r>
              <a:rPr lang="en-US" dirty="0"/>
              <a:t>, E]</a:t>
            </a:r>
          </a:p>
          <a:p>
            <a:endParaRPr lang="en-US" dirty="0"/>
          </a:p>
        </p:txBody>
      </p:sp>
    </p:spTree>
    <p:extLst>
      <p:ext uri="{BB962C8B-B14F-4D97-AF65-F5344CB8AC3E}">
        <p14:creationId xmlns:p14="http://schemas.microsoft.com/office/powerpoint/2010/main" val="1262076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Aðföng</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955964"/>
            <a:ext cx="10515600" cy="4256116"/>
          </a:xfrm>
        </p:spPr>
        <p:txBody>
          <a:bodyPr>
            <a:normAutofit fontScale="92500" lnSpcReduction="10000"/>
          </a:bodyPr>
          <a:lstStyle/>
          <a:p>
            <a:r>
              <a:rPr lang="en-US" b="1" dirty="0"/>
              <a:t>Föst aðföng </a:t>
            </a:r>
            <a:r>
              <a:rPr lang="en-US" dirty="0"/>
              <a:t>(K) – framleiðsluþættir sem ekki er auðvelt að auka eða minnka til skamms tíma</a:t>
            </a:r>
          </a:p>
          <a:p>
            <a:endParaRPr lang="en-US" dirty="0"/>
          </a:p>
          <a:p>
            <a:r>
              <a:rPr lang="en-US" b="1" dirty="0"/>
              <a:t>Breytileg aðföng </a:t>
            </a:r>
            <a:r>
              <a:rPr lang="en-US" dirty="0"/>
              <a:t>(L) – framleiðsluþættir sem fyrirtæki getur auðveldlega aukið eða minnkað til skamms tíma</a:t>
            </a:r>
          </a:p>
          <a:p>
            <a:endParaRPr lang="en-US" dirty="0"/>
          </a:p>
          <a:p>
            <a:endParaRPr lang="en-US" dirty="0"/>
          </a:p>
          <a:p>
            <a:r>
              <a:rPr lang="en-US" dirty="0"/>
              <a:t>Stytt framsetning á </a:t>
            </a:r>
            <a:r>
              <a:rPr lang="en-US" u="sng" dirty="0"/>
              <a:t>framleiðslufallinu</a:t>
            </a:r>
            <a:r>
              <a:rPr lang="en-US" dirty="0"/>
              <a:t>:</a:t>
            </a:r>
          </a:p>
          <a:p>
            <a:endParaRPr lang="en-US" dirty="0"/>
          </a:p>
          <a:p>
            <a:pPr marL="0" indent="0" algn="ctr">
              <a:buNone/>
            </a:pPr>
            <a:r>
              <a:rPr lang="en-US" dirty="0"/>
              <a:t>Q = </a:t>
            </a:r>
            <a:r>
              <a:rPr lang="en-US" i="1" dirty="0"/>
              <a:t>f </a:t>
            </a:r>
            <a:r>
              <a:rPr lang="en-US" dirty="0"/>
              <a:t>[L, K]</a:t>
            </a:r>
          </a:p>
          <a:p>
            <a:endParaRPr lang="en-US" dirty="0"/>
          </a:p>
        </p:txBody>
      </p:sp>
    </p:spTree>
    <p:extLst>
      <p:ext uri="{BB962C8B-B14F-4D97-AF65-F5344CB8AC3E}">
        <p14:creationId xmlns:p14="http://schemas.microsoft.com/office/powerpoint/2010/main" val="3334062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Framleiðsla til skamms og langs tíma</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lstStyle/>
          <a:p>
            <a:r>
              <a:rPr lang="en-US" b="1" dirty="0"/>
              <a:t>Skammtími </a:t>
            </a:r>
            <a:r>
              <a:rPr lang="en-US" dirty="0"/>
              <a:t>– tímabil þar sem </a:t>
            </a:r>
            <a:r>
              <a:rPr lang="en-US" u="sng" dirty="0"/>
              <a:t>a.m.k. sumir framleiðsluþættir</a:t>
            </a:r>
            <a:r>
              <a:rPr lang="en-US" dirty="0"/>
              <a:t> eru </a:t>
            </a:r>
            <a:r>
              <a:rPr lang="en-US" u="sng" dirty="0"/>
              <a:t>fastir</a:t>
            </a:r>
            <a:r>
              <a:rPr lang="en-US" dirty="0"/>
              <a:t>.</a:t>
            </a:r>
          </a:p>
          <a:p>
            <a:endParaRPr lang="en-US" dirty="0"/>
          </a:p>
          <a:p>
            <a:endParaRPr lang="en-US" dirty="0"/>
          </a:p>
          <a:p>
            <a:r>
              <a:rPr lang="en-US" b="1" dirty="0"/>
              <a:t>Langtími </a:t>
            </a:r>
            <a:r>
              <a:rPr lang="en-US" dirty="0"/>
              <a:t>– tímabil þar sem </a:t>
            </a:r>
            <a:r>
              <a:rPr lang="en-US" u="sng" dirty="0"/>
              <a:t>allir framleiðsluþættir</a:t>
            </a:r>
            <a:r>
              <a:rPr lang="en-US" dirty="0"/>
              <a:t> eru </a:t>
            </a:r>
            <a:r>
              <a:rPr lang="en-US" u="sng" dirty="0"/>
              <a:t>breytilegir</a:t>
            </a:r>
            <a:r>
              <a:rPr lang="en-US" dirty="0"/>
              <a:t>.</a:t>
            </a:r>
          </a:p>
          <a:p>
            <a:endParaRPr lang="en-US" dirty="0"/>
          </a:p>
        </p:txBody>
      </p:sp>
    </p:spTree>
    <p:extLst>
      <p:ext uri="{BB962C8B-B14F-4D97-AF65-F5344CB8AC3E}">
        <p14:creationId xmlns:p14="http://schemas.microsoft.com/office/powerpoint/2010/main" val="2415263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Dæmi – framleiðsla til skamms tíma</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955963"/>
            <a:ext cx="10515600" cy="704885"/>
          </a:xfrm>
        </p:spPr>
        <p:txBody>
          <a:bodyPr>
            <a:normAutofit/>
          </a:bodyPr>
          <a:lstStyle/>
          <a:p>
            <a:r>
              <a:rPr lang="en-US" sz="2200" dirty="0"/>
              <a:t>Skoða má framleiðslu til skamms tíma með dæmi um skógarhöggsmenn sem nota tveggja manna sög. </a:t>
            </a:r>
          </a:p>
          <a:p>
            <a:endParaRPr lang="en-US" dirty="0"/>
          </a:p>
        </p:txBody>
      </p:sp>
      <p:pic>
        <p:nvPicPr>
          <p:cNvPr id="8" name="Picture 7" descr="Image of two men at a crosscut saw event.">
            <a:extLst>
              <a:ext uri="{FF2B5EF4-FFF2-40B4-BE49-F238E27FC236}">
                <a16:creationId xmlns:a16="http://schemas.microsoft.com/office/drawing/2014/main" id="{39127824-0064-4757-76FB-BA714C96766C}"/>
              </a:ext>
            </a:extLst>
          </p:cNvPr>
          <p:cNvPicPr>
            <a:picLocks noChangeAspect="1"/>
          </p:cNvPicPr>
          <p:nvPr/>
        </p:nvPicPr>
        <p:blipFill>
          <a:blip r:embed="rId2"/>
          <a:stretch>
            <a:fillRect/>
          </a:stretch>
        </p:blipFill>
        <p:spPr>
          <a:xfrm>
            <a:off x="3920889" y="1660848"/>
            <a:ext cx="4350221" cy="2466241"/>
          </a:xfrm>
          <a:prstGeom prst="rect">
            <a:avLst/>
          </a:prstGeom>
        </p:spPr>
      </p:pic>
      <p:sp>
        <p:nvSpPr>
          <p:cNvPr id="2" name="Content Placeholder 6">
            <a:extLst>
              <a:ext uri="{FF2B5EF4-FFF2-40B4-BE49-F238E27FC236}">
                <a16:creationId xmlns:a16="http://schemas.microsoft.com/office/drawing/2014/main" id="{8F82E6D5-78C3-AC51-5CB9-59AF79813ECB}"/>
              </a:ext>
            </a:extLst>
          </p:cNvPr>
          <p:cNvSpPr txBox="1">
            <a:spLocks/>
          </p:cNvSpPr>
          <p:nvPr/>
        </p:nvSpPr>
        <p:spPr>
          <a:xfrm>
            <a:off x="838200" y="4273420"/>
            <a:ext cx="10515600" cy="1931436"/>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dirty="0"/>
              <a:t>Q = TP = </a:t>
            </a:r>
            <a:r>
              <a:rPr lang="en-US" i="1" dirty="0"/>
              <a:t>f </a:t>
            </a:r>
            <a:r>
              <a:rPr lang="en-US" dirty="0"/>
              <a:t>[L, K], eða einfaldlega</a:t>
            </a:r>
          </a:p>
          <a:p>
            <a:pPr marL="0" indent="0">
              <a:buNone/>
            </a:pPr>
            <a:r>
              <a:rPr lang="en-US" dirty="0"/>
              <a:t>				Q = TP = </a:t>
            </a:r>
            <a:r>
              <a:rPr lang="en-US" i="1" dirty="0"/>
              <a:t>f </a:t>
            </a:r>
            <a:r>
              <a:rPr lang="en-US" dirty="0"/>
              <a:t>[L]</a:t>
            </a:r>
          </a:p>
          <a:p>
            <a:r>
              <a:rPr lang="en-US" dirty="0"/>
              <a:t>Framleiðslumagn (Q) nefnist einnig </a:t>
            </a:r>
            <a:r>
              <a:rPr lang="en-US" b="1" dirty="0"/>
              <a:t>heildarafurð </a:t>
            </a:r>
            <a:r>
              <a:rPr lang="en-US" dirty="0"/>
              <a:t>(TP).</a:t>
            </a:r>
          </a:p>
          <a:p>
            <a:r>
              <a:rPr lang="en-US" dirty="0"/>
              <a:t>Þar sem K er fast til skamms tíma ræðst framleiðslumagnið (fjöldi felldra trjáa á dag) eingöngu af vinnuaflinu sem er notað (fjölda skógarhöggsmanna við vinnu).</a:t>
            </a:r>
          </a:p>
        </p:txBody>
      </p:sp>
    </p:spTree>
    <p:extLst>
      <p:ext uri="{BB962C8B-B14F-4D97-AF65-F5344CB8AC3E}">
        <p14:creationId xmlns:p14="http://schemas.microsoft.com/office/powerpoint/2010/main" val="59685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Jaðarafurð</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normAutofit lnSpcReduction="10000"/>
          </a:bodyPr>
          <a:lstStyle/>
          <a:p>
            <a:r>
              <a:rPr lang="en-US" b="1" dirty="0"/>
              <a:t>Jaðarafurð (MP) </a:t>
            </a:r>
            <a:r>
              <a:rPr lang="en-US" dirty="0"/>
              <a:t>– viðbótarframleiðslan sem fæst með einum starfsmanni til viðbótar.</a:t>
            </a:r>
          </a:p>
          <a:p>
            <a:endParaRPr lang="en-US" dirty="0"/>
          </a:p>
          <a:p>
            <a:endParaRPr lang="en-US" dirty="0"/>
          </a:p>
          <a:p>
            <a:endParaRPr lang="en-US" dirty="0"/>
          </a:p>
          <a:p>
            <a:endParaRPr lang="en-US" dirty="0"/>
          </a:p>
          <a:p>
            <a:r>
              <a:rPr lang="en-US" b="1" dirty="0"/>
              <a:t>Lögmálið um minnkandi jaðarframleiðni </a:t>
            </a:r>
            <a:r>
              <a:rPr lang="en-US" dirty="0"/>
              <a:t>– almenn regla um að þegar fyrirtæki notar meira vinnuafl fari viðbótarframleiðslan að lokum minnkandi.</a:t>
            </a:r>
          </a:p>
          <a:p>
            <a:endParaRPr lang="en-US" dirty="0"/>
          </a:p>
        </p:txBody>
      </p:sp>
      <p:graphicFrame>
        <p:nvGraphicFramePr>
          <p:cNvPr id="2" name="Object 1" descr="MP equals fraction with numerator delta TP, denominator delta L.">
            <a:extLst>
              <a:ext uri="{FF2B5EF4-FFF2-40B4-BE49-F238E27FC236}">
                <a16:creationId xmlns:a16="http://schemas.microsoft.com/office/drawing/2014/main" id="{E2A1E656-E957-20E7-F62D-D0D8F79CB63C}"/>
              </a:ext>
            </a:extLst>
          </p:cNvPr>
          <p:cNvGraphicFramePr>
            <a:graphicFrameLocks noChangeAspect="1"/>
          </p:cNvGraphicFramePr>
          <p:nvPr>
            <p:extLst>
              <p:ext uri="{D42A27DB-BD31-4B8C-83A1-F6EECF244321}">
                <p14:modId xmlns:p14="http://schemas.microsoft.com/office/powerpoint/2010/main" val="1192359261"/>
              </p:ext>
            </p:extLst>
          </p:nvPr>
        </p:nvGraphicFramePr>
        <p:xfrm>
          <a:off x="5365296" y="1793797"/>
          <a:ext cx="1461407" cy="794800"/>
        </p:xfrm>
        <a:graphic>
          <a:graphicData uri="http://schemas.openxmlformats.org/presentationml/2006/ole">
            <mc:AlternateContent xmlns:mc="http://schemas.openxmlformats.org/markup-compatibility/2006">
              <mc:Choice xmlns:v="urn:schemas-microsoft-com:vml" Requires="v">
                <p:oleObj name="Equation" r:id="rId2" imgW="723600" imgH="393480" progId="Equation.DSMT4">
                  <p:embed/>
                </p:oleObj>
              </mc:Choice>
              <mc:Fallback>
                <p:oleObj name="Equation" r:id="rId2" imgW="723600" imgH="393480" progId="Equation.DSMT4">
                  <p:embed/>
                  <p:pic>
                    <p:nvPicPr>
                      <p:cNvPr id="0" name=""/>
                      <p:cNvPicPr/>
                      <p:nvPr/>
                    </p:nvPicPr>
                    <p:blipFill>
                      <a:blip r:embed="rId3"/>
                      <a:stretch>
                        <a:fillRect/>
                      </a:stretch>
                    </p:blipFill>
                    <p:spPr>
                      <a:xfrm>
                        <a:off x="5365296" y="1793797"/>
                        <a:ext cx="1461407" cy="794800"/>
                      </a:xfrm>
                      <a:prstGeom prst="rect">
                        <a:avLst/>
                      </a:prstGeom>
                    </p:spPr>
                  </p:pic>
                </p:oleObj>
              </mc:Fallback>
            </mc:AlternateContent>
          </a:graphicData>
        </a:graphic>
      </p:graphicFrame>
    </p:spTree>
    <p:extLst>
      <p:ext uri="{BB962C8B-B14F-4D97-AF65-F5344CB8AC3E}">
        <p14:creationId xmlns:p14="http://schemas.microsoft.com/office/powerpoint/2010/main" val="1276785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Skammtímaframleiðslufall fyrir trjáfellingar</a:t>
            </a:r>
          </a:p>
        </p:txBody>
      </p:sp>
      <p:pic>
        <p:nvPicPr>
          <p:cNvPr id="2" name="Shape 140" descr="Figure 7.5a is a graph showing the short run total product for trees. The x-axis is the number of lumberjacks and is numbered one through five. The y-axis is the number of trees and is numbered zero through sixteen in increments of four. The curve begins at the left of the graph, at coordinates indicating one lumberjack and four trees. It curves upward as it moves to the right, as the number of lumberjacks increases. It levels off at thirteen. Figure 7.5b is a graph showing the marginal product for trees. The x-axis is the number of lumberjacks and is numbered one through five. The y-axis is the marginal product and is numbered zero through eight in increments of two. The curve begins at the left of the graph, at coordinates indicating one lumberjack and a marginal product of four. It then increases (moves up) to a marginal product of six when the lumberjacks increase to two, but then proceeds downward and to the right as the number of lumberjacks increases, ultimately reaching zero when the number of lumberjacks equals five. ">
            <a:extLst>
              <a:ext uri="{FF2B5EF4-FFF2-40B4-BE49-F238E27FC236}">
                <a16:creationId xmlns:a16="http://schemas.microsoft.com/office/drawing/2014/main" id="{101D144C-13BE-EA0E-6C48-4BD0F8803A0D}"/>
              </a:ext>
            </a:extLst>
          </p:cNvPr>
          <p:cNvPicPr preferRelativeResize="0"/>
          <p:nvPr/>
        </p:nvPicPr>
        <p:blipFill>
          <a:blip r:embed="rId2">
            <a:alphaModFix/>
          </a:blip>
          <a:stretch>
            <a:fillRect/>
          </a:stretch>
        </p:blipFill>
        <p:spPr>
          <a:xfrm>
            <a:off x="968829" y="1010661"/>
            <a:ext cx="3840401" cy="5365175"/>
          </a:xfrm>
          <a:prstGeom prst="rect">
            <a:avLst/>
          </a:prstGeom>
          <a:noFill/>
          <a:ln>
            <a:noFill/>
          </a:ln>
        </p:spPr>
      </p:pic>
      <p:sp>
        <p:nvSpPr>
          <p:cNvPr id="3" name="Content Placeholder 2">
            <a:extLst>
              <a:ext uri="{FF2B5EF4-FFF2-40B4-BE49-F238E27FC236}">
                <a16:creationId xmlns:a16="http://schemas.microsoft.com/office/drawing/2014/main" id="{E27A9AE8-DBFB-328A-1664-AE054F774016}"/>
              </a:ext>
            </a:extLst>
          </p:cNvPr>
          <p:cNvSpPr>
            <a:spLocks noGrp="1"/>
          </p:cNvSpPr>
          <p:nvPr>
            <p:ph sz="half" idx="2"/>
          </p:nvPr>
        </p:nvSpPr>
        <p:spPr>
          <a:xfrm>
            <a:off x="6172200" y="1010661"/>
            <a:ext cx="5181600" cy="5009139"/>
          </a:xfrm>
        </p:spPr>
        <p:txBody>
          <a:bodyPr>
            <a:normAutofit fontScale="92500"/>
          </a:bodyPr>
          <a:lstStyle/>
          <a:p>
            <a:r>
              <a:rPr lang="en-US" dirty="0"/>
              <a:t>Efra grafið sýnir heildarafurð trjáfellinga til skamms tíma.  </a:t>
            </a:r>
          </a:p>
          <a:p>
            <a:r>
              <a:rPr lang="en-US" dirty="0"/>
              <a:t>Framleiðslumagnið eykst með fjölgun skógarhöggsmanna þar til þeir verða 5.</a:t>
            </a:r>
          </a:p>
          <a:p>
            <a:endParaRPr lang="en-US" dirty="0"/>
          </a:p>
          <a:p>
            <a:endParaRPr lang="en-US" dirty="0"/>
          </a:p>
          <a:p>
            <a:r>
              <a:rPr lang="en-US" dirty="0"/>
              <a:t>Neðra grafið sýnir að MP eykst fyrst þegar starfsmönnum er fjölgað, en fyrr eða síðar fer jaðarafurð viðbótarstarfsmanna minnkandi.</a:t>
            </a:r>
          </a:p>
          <a:p>
            <a:endParaRPr lang="en-US" dirty="0"/>
          </a:p>
        </p:txBody>
      </p:sp>
    </p:spTree>
    <p:extLst>
      <p:ext uri="{BB962C8B-B14F-4D97-AF65-F5344CB8AC3E}">
        <p14:creationId xmlns:p14="http://schemas.microsoft.com/office/powerpoint/2010/main" val="3418593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pPr lvl="0">
              <a:spcBef>
                <a:spcPts val="0"/>
              </a:spcBef>
            </a:pPr>
            <a:r>
              <a:rPr lang="en-US" dirty="0"/>
              <a:t>Almennt form heildarafurðar- og jaðarafurðarferla</a:t>
            </a:r>
          </a:p>
        </p:txBody>
      </p:sp>
      <p:pic>
        <p:nvPicPr>
          <p:cNvPr id="2" name="Shape 147" descr="The graph shows the data from figure 7.2. The x-axis is the change in labor, and is labelled L. The y-axis is the change in total product, and is labelled TP. The curve in the graph starts relatively steeply, and levels off after time. The graph shows the more general cases of total product and marginal product curves. The x-axis is labor, and is labelled L. The y-axis is marginal product, and is labeled MP. The graph initially curves upward, then peaks before continuning in a downward direction until it tails off near the x-axis, showing nearly zero marginal product as labor increases. ">
            <a:extLst>
              <a:ext uri="{FF2B5EF4-FFF2-40B4-BE49-F238E27FC236}">
                <a16:creationId xmlns:a16="http://schemas.microsoft.com/office/drawing/2014/main" id="{E973BE7D-36D1-328E-52C3-0EA5B9E4257F}"/>
              </a:ext>
            </a:extLst>
          </p:cNvPr>
          <p:cNvPicPr preferRelativeResize="0"/>
          <p:nvPr/>
        </p:nvPicPr>
        <p:blipFill>
          <a:blip r:embed="rId2">
            <a:alphaModFix/>
          </a:blip>
          <a:stretch>
            <a:fillRect/>
          </a:stretch>
        </p:blipFill>
        <p:spPr>
          <a:xfrm>
            <a:off x="1015300" y="1215425"/>
            <a:ext cx="4387100" cy="5071274"/>
          </a:xfrm>
          <a:prstGeom prst="rect">
            <a:avLst/>
          </a:prstGeom>
          <a:noFill/>
          <a:ln>
            <a:noFill/>
          </a:ln>
        </p:spPr>
      </p:pic>
      <p:sp>
        <p:nvSpPr>
          <p:cNvPr id="3" name="Content Placeholder 2">
            <a:extLst>
              <a:ext uri="{FF2B5EF4-FFF2-40B4-BE49-F238E27FC236}">
                <a16:creationId xmlns:a16="http://schemas.microsoft.com/office/drawing/2014/main" id="{BE95C69F-1477-D2AF-6818-4F2A8E6C90BD}"/>
              </a:ext>
            </a:extLst>
          </p:cNvPr>
          <p:cNvSpPr>
            <a:spLocks noGrp="1"/>
          </p:cNvSpPr>
          <p:nvPr>
            <p:ph sz="half" idx="2"/>
          </p:nvPr>
        </p:nvSpPr>
        <p:spPr/>
        <p:txBody>
          <a:bodyPr>
            <a:normAutofit/>
          </a:bodyPr>
          <a:lstStyle/>
          <a:p>
            <a:endParaRPr lang="en-US" dirty="0"/>
          </a:p>
          <a:p>
            <a:pPr marL="0" indent="0">
              <a:buNone/>
            </a:pPr>
            <a:r>
              <a:rPr lang="en-US" dirty="0"/>
              <a:t>Almennt form </a:t>
            </a:r>
            <a:r>
              <a:rPr lang="en-US" u="sng" dirty="0"/>
              <a:t>heildarafurðarferils</a:t>
            </a:r>
            <a:r>
              <a:rPr lang="en-US" dirty="0"/>
              <a:t>.</a:t>
            </a:r>
          </a:p>
          <a:p>
            <a:endParaRPr lang="en-US" dirty="0"/>
          </a:p>
          <a:p>
            <a:endParaRPr lang="en-US" dirty="0"/>
          </a:p>
          <a:p>
            <a:endParaRPr lang="en-US" dirty="0"/>
          </a:p>
          <a:p>
            <a:endParaRPr lang="en-US" dirty="0"/>
          </a:p>
          <a:p>
            <a:endParaRPr lang="en-US" dirty="0"/>
          </a:p>
          <a:p>
            <a:pPr marL="0" indent="0">
              <a:buNone/>
            </a:pPr>
            <a:r>
              <a:rPr lang="en-US" dirty="0"/>
              <a:t>Almennt form </a:t>
            </a:r>
            <a:r>
              <a:rPr lang="en-US" u="sng" dirty="0"/>
              <a:t>jaðarafurðarferils</a:t>
            </a:r>
            <a:r>
              <a:rPr lang="en-US" dirty="0"/>
              <a:t>.</a:t>
            </a:r>
          </a:p>
          <a:p>
            <a:endParaRPr lang="en-US" dirty="0"/>
          </a:p>
        </p:txBody>
      </p:sp>
    </p:spTree>
    <p:extLst>
      <p:ext uri="{BB962C8B-B14F-4D97-AF65-F5344CB8AC3E}">
        <p14:creationId xmlns:p14="http://schemas.microsoft.com/office/powerpoint/2010/main" val="3954162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7.3 Kostnaður til skamms tíma</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955964"/>
            <a:ext cx="10515600" cy="5170516"/>
          </a:xfrm>
        </p:spPr>
        <p:txBody>
          <a:bodyPr>
            <a:normAutofit fontScale="85000" lnSpcReduction="20000"/>
          </a:bodyPr>
          <a:lstStyle/>
          <a:p>
            <a:r>
              <a:rPr lang="en-US" b="1" dirty="0"/>
              <a:t>Þáttagreiðslur </a:t>
            </a:r>
            <a:r>
              <a:rPr lang="en-US" dirty="0"/>
              <a:t>– það sem fyrirtækið greiðir fyrir notkun framleiðsluþáttanna (þ.e. kostnaður frá sjónarhóli fyrirtækisins).</a:t>
            </a:r>
          </a:p>
          <a:p>
            <a:pPr lvl="1"/>
            <a:r>
              <a:rPr lang="en-US" dirty="0"/>
              <a:t>Hráefnisverð </a:t>
            </a:r>
          </a:p>
          <a:p>
            <a:pPr lvl="1"/>
            <a:r>
              <a:rPr lang="en-US" dirty="0"/>
              <a:t>Leiga </a:t>
            </a:r>
          </a:p>
          <a:p>
            <a:pPr lvl="1"/>
            <a:r>
              <a:rPr lang="en-US" dirty="0"/>
              <a:t>Laun og önnur starfskjör </a:t>
            </a:r>
          </a:p>
          <a:p>
            <a:pPr lvl="1"/>
            <a:r>
              <a:rPr lang="en-US" dirty="0"/>
              <a:t>Vextir og arður</a:t>
            </a:r>
          </a:p>
          <a:p>
            <a:pPr lvl="1"/>
            <a:r>
              <a:rPr lang="en-US" dirty="0"/>
              <a:t>Hagnaður </a:t>
            </a:r>
          </a:p>
          <a:p>
            <a:endParaRPr lang="en-US" dirty="0"/>
          </a:p>
          <a:p>
            <a:r>
              <a:rPr lang="en-US" b="1" dirty="0"/>
              <a:t>Breytilegur kostnaður </a:t>
            </a:r>
            <a:r>
              <a:rPr lang="en-US" dirty="0"/>
              <a:t>– kostnaður við breytilega aðföng, svo sem vinnuafl.</a:t>
            </a:r>
          </a:p>
          <a:p>
            <a:endParaRPr lang="en-US" dirty="0"/>
          </a:p>
          <a:p>
            <a:r>
              <a:rPr lang="en-US" b="1" dirty="0"/>
              <a:t>Fastur kostnaður </a:t>
            </a:r>
            <a:r>
              <a:rPr lang="en-US" dirty="0"/>
              <a:t>– kostnaður við föst aðföng, svo sem húsaleigu.</a:t>
            </a:r>
          </a:p>
          <a:p>
            <a:pPr lvl="1"/>
            <a:r>
              <a:rPr lang="en-US" dirty="0"/>
              <a:t>Útgjöld sem fyrirtæki þarf að stofna til áður en framleiðsla hefst </a:t>
            </a:r>
          </a:p>
          <a:p>
            <a:pPr lvl="1"/>
            <a:r>
              <a:rPr lang="en-US" dirty="0"/>
              <a:t>Breytast ekki til skamms tíma</a:t>
            </a:r>
          </a:p>
          <a:p>
            <a:pPr lvl="1"/>
            <a:r>
              <a:rPr lang="en-US" dirty="0"/>
              <a:t>Breytast ekki, óháð framleiðslumagni.</a:t>
            </a:r>
          </a:p>
          <a:p>
            <a:endParaRPr lang="en-US" dirty="0"/>
          </a:p>
          <a:p>
            <a:r>
              <a:rPr lang="en-US" b="1" dirty="0"/>
              <a:t>Heildarkostnaður </a:t>
            </a:r>
            <a:r>
              <a:rPr lang="en-US" dirty="0"/>
              <a:t>– samanlagður fastur og breytilegur framleiðslukostnaður</a:t>
            </a:r>
          </a:p>
          <a:p>
            <a:endParaRPr lang="en-US" dirty="0"/>
          </a:p>
        </p:txBody>
      </p:sp>
    </p:spTree>
    <p:extLst>
      <p:ext uri="{BB962C8B-B14F-4D97-AF65-F5344CB8AC3E}">
        <p14:creationId xmlns:p14="http://schemas.microsoft.com/office/powerpoint/2010/main" val="3090591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Kostnaður</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955964"/>
            <a:ext cx="10515600" cy="4778630"/>
          </a:xfrm>
        </p:spPr>
        <p:txBody>
          <a:bodyPr>
            <a:normAutofit lnSpcReduction="10000"/>
          </a:bodyPr>
          <a:lstStyle/>
          <a:p>
            <a:r>
              <a:rPr lang="en-US" b="1" dirty="0"/>
              <a:t>Meðalheildarkostnaður </a:t>
            </a:r>
            <a:r>
              <a:rPr lang="en-US" dirty="0"/>
              <a:t>(ATC) – heildarkostnaður deildur með framleiddu magni. </a:t>
            </a:r>
          </a:p>
          <a:p>
            <a:pPr marL="0" indent="0" algn="ctr">
              <a:buNone/>
            </a:pPr>
            <a:r>
              <a:rPr lang="en-US" dirty="0"/>
              <a:t>ATC = </a:t>
            </a:r>
            <a:r>
              <a:rPr lang="en-US" u="sng" dirty="0"/>
              <a:t>TC</a:t>
            </a:r>
            <a:r>
              <a:rPr lang="en-US" dirty="0"/>
              <a:t> </a:t>
            </a:r>
          </a:p>
          <a:p>
            <a:pPr marL="0" indent="0" algn="ctr">
              <a:buNone/>
            </a:pPr>
            <a:r>
              <a:rPr lang="en-US" dirty="0"/>
              <a:t>          Q</a:t>
            </a:r>
          </a:p>
          <a:p>
            <a:r>
              <a:rPr lang="en-US" b="1" dirty="0"/>
              <a:t>Jaðarkostnaður </a:t>
            </a:r>
            <a:r>
              <a:rPr lang="en-US" dirty="0"/>
              <a:t>(MC) – viðbótarkostnaður við að framleiða eina einingu til viðbótar.</a:t>
            </a:r>
          </a:p>
          <a:p>
            <a:pPr marL="0" indent="0" algn="ctr">
              <a:buNone/>
            </a:pPr>
            <a:r>
              <a:rPr lang="en-US" dirty="0"/>
              <a:t>MC = </a:t>
            </a:r>
            <a:r>
              <a:rPr lang="en-US" u="sng" dirty="0"/>
              <a:t>ΔTC </a:t>
            </a:r>
          </a:p>
          <a:p>
            <a:pPr marL="0" indent="0" algn="ctr">
              <a:buNone/>
            </a:pPr>
            <a:r>
              <a:rPr lang="en-US" dirty="0"/>
              <a:t>          ΔQ </a:t>
            </a:r>
          </a:p>
          <a:p>
            <a:endParaRPr lang="en-US" dirty="0"/>
          </a:p>
          <a:p>
            <a:r>
              <a:rPr lang="en-US" b="1" dirty="0"/>
              <a:t>Meðalbreytilegur kostnaður </a:t>
            </a:r>
            <a:r>
              <a:rPr lang="en-US" dirty="0"/>
              <a:t>– breytilegur kostnaður deildur með framleiðslumagni.</a:t>
            </a:r>
          </a:p>
          <a:p>
            <a:endParaRPr lang="en-US" dirty="0"/>
          </a:p>
        </p:txBody>
      </p:sp>
    </p:spTree>
    <p:extLst>
      <p:ext uri="{BB962C8B-B14F-4D97-AF65-F5344CB8AC3E}">
        <p14:creationId xmlns:p14="http://schemas.microsoft.com/office/powerpoint/2010/main" val="3794208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Áhrif framleiðslumagns á heildarkostnað</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4180114"/>
            <a:ext cx="10515600" cy="1695400"/>
          </a:xfrm>
        </p:spPr>
        <p:txBody>
          <a:bodyPr>
            <a:normAutofit fontScale="92500" lnSpcReduction="10000"/>
          </a:bodyPr>
          <a:lstStyle/>
          <a:p>
            <a:r>
              <a:rPr lang="en-US" dirty="0"/>
              <a:t>Þegar ekkert er framleitt er </a:t>
            </a:r>
            <a:r>
              <a:rPr lang="en-US" u="sng" dirty="0"/>
              <a:t>fasti kostnaðurinn </a:t>
            </a:r>
            <a:r>
              <a:rPr lang="en-US" dirty="0"/>
              <a:t>upp á $160 enn til staðar. </a:t>
            </a:r>
          </a:p>
          <a:p>
            <a:endParaRPr lang="en-US" dirty="0"/>
          </a:p>
          <a:p>
            <a:r>
              <a:rPr lang="en-US" dirty="0"/>
              <a:t>Þegar framleiðsla eykst bætist breytilegur kostnaður við fastan kostnað og heildarkostnaðurinn er summa þeirra.</a:t>
            </a:r>
          </a:p>
          <a:p>
            <a:endParaRPr lang="en-US" dirty="0"/>
          </a:p>
        </p:txBody>
      </p:sp>
      <p:pic>
        <p:nvPicPr>
          <p:cNvPr id="4" name="Picture 3" descr="The graph shows how costs increase with output.">
            <a:extLst>
              <a:ext uri="{FF2B5EF4-FFF2-40B4-BE49-F238E27FC236}">
                <a16:creationId xmlns:a16="http://schemas.microsoft.com/office/drawing/2014/main" id="{3931F0DE-C148-65F4-D0D0-A471DC833E88}"/>
              </a:ext>
            </a:extLst>
          </p:cNvPr>
          <p:cNvPicPr>
            <a:picLocks noChangeAspect="1"/>
          </p:cNvPicPr>
          <p:nvPr/>
        </p:nvPicPr>
        <p:blipFill>
          <a:blip r:embed="rId2"/>
          <a:stretch>
            <a:fillRect/>
          </a:stretch>
        </p:blipFill>
        <p:spPr>
          <a:xfrm>
            <a:off x="3853932" y="1050373"/>
            <a:ext cx="4484136" cy="3014719"/>
          </a:xfrm>
          <a:prstGeom prst="rect">
            <a:avLst/>
          </a:prstGeom>
        </p:spPr>
      </p:pic>
    </p:spTree>
    <p:extLst>
      <p:ext uri="{BB962C8B-B14F-4D97-AF65-F5344CB8AC3E}">
        <p14:creationId xmlns:p14="http://schemas.microsoft.com/office/powerpoint/2010/main" val="1518395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Kostnaðarferlar</a:t>
            </a:r>
          </a:p>
        </p:txBody>
      </p:sp>
      <p:sp>
        <p:nvSpPr>
          <p:cNvPr id="2" name="Content Placeholder 1">
            <a:extLst>
              <a:ext uri="{FF2B5EF4-FFF2-40B4-BE49-F238E27FC236}">
                <a16:creationId xmlns:a16="http://schemas.microsoft.com/office/drawing/2014/main" id="{B7315BB2-BB70-CA05-634B-4D872518BE4D}"/>
              </a:ext>
            </a:extLst>
          </p:cNvPr>
          <p:cNvSpPr>
            <a:spLocks noGrp="1"/>
          </p:cNvSpPr>
          <p:nvPr>
            <p:ph sz="half" idx="1"/>
          </p:nvPr>
        </p:nvSpPr>
        <p:spPr/>
        <p:txBody>
          <a:bodyPr>
            <a:normAutofit/>
          </a:bodyPr>
          <a:lstStyle/>
          <a:p>
            <a:r>
              <a:rPr lang="en-US" dirty="0"/>
              <a:t>Meðalheildarkostnaður (ATC) </a:t>
            </a:r>
          </a:p>
          <a:p>
            <a:pPr lvl="1"/>
            <a:r>
              <a:rPr lang="en-US" dirty="0"/>
              <a:t> Yfirleitt U-laga</a:t>
            </a:r>
          </a:p>
          <a:p>
            <a:endParaRPr lang="en-US" dirty="0"/>
          </a:p>
          <a:p>
            <a:r>
              <a:rPr lang="en-US" dirty="0"/>
              <a:t>Meðalbreytilegur kostnaður (AVC) </a:t>
            </a:r>
          </a:p>
          <a:p>
            <a:pPr lvl="1"/>
            <a:r>
              <a:rPr lang="en-US" dirty="0"/>
              <a:t>Liggur neðan við feril meðalheildarkostnaðar.</a:t>
            </a:r>
          </a:p>
          <a:p>
            <a:pPr lvl="1"/>
            <a:r>
              <a:rPr lang="en-US" dirty="0"/>
              <a:t>Yfirleitt U-laga eða upphallandi.</a:t>
            </a:r>
          </a:p>
          <a:p>
            <a:endParaRPr lang="en-US" dirty="0"/>
          </a:p>
          <a:p>
            <a:r>
              <a:rPr lang="en-US" dirty="0"/>
              <a:t>Jaðarkostnaður (MC) </a:t>
            </a:r>
          </a:p>
          <a:p>
            <a:pPr lvl="1"/>
            <a:r>
              <a:rPr lang="en-US" dirty="0"/>
              <a:t>Yfirleitt upphallandi</a:t>
            </a:r>
          </a:p>
          <a:p>
            <a:endParaRPr lang="en-US" dirty="0"/>
          </a:p>
        </p:txBody>
      </p:sp>
      <p:pic>
        <p:nvPicPr>
          <p:cNvPr id="4" name="Picture 3" descr="The graph shows marginal cost as an upward-sloping curve, and average variable cost and average total cost as U-shaped curves.">
            <a:extLst>
              <a:ext uri="{FF2B5EF4-FFF2-40B4-BE49-F238E27FC236}">
                <a16:creationId xmlns:a16="http://schemas.microsoft.com/office/drawing/2014/main" id="{19BC01DB-F79C-607C-6BE8-FFAD7CE7EDE6}"/>
              </a:ext>
            </a:extLst>
          </p:cNvPr>
          <p:cNvPicPr>
            <a:picLocks noChangeAspect="1"/>
          </p:cNvPicPr>
          <p:nvPr/>
        </p:nvPicPr>
        <p:blipFill>
          <a:blip r:embed="rId2"/>
          <a:stretch>
            <a:fillRect/>
          </a:stretch>
        </p:blipFill>
        <p:spPr>
          <a:xfrm>
            <a:off x="6473289" y="1368340"/>
            <a:ext cx="5038840" cy="4121320"/>
          </a:xfrm>
          <a:prstGeom prst="rect">
            <a:avLst/>
          </a:prstGeom>
        </p:spPr>
      </p:pic>
    </p:spTree>
    <p:extLst>
      <p:ext uri="{BB962C8B-B14F-4D97-AF65-F5344CB8AC3E}">
        <p14:creationId xmlns:p14="http://schemas.microsoft.com/office/powerpoint/2010/main" val="2211149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Meðalhagnaður</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lstStyle/>
          <a:p>
            <a:r>
              <a:rPr lang="en-US" b="1" dirty="0"/>
              <a:t>Meðalhagnaður </a:t>
            </a:r>
            <a:r>
              <a:rPr lang="en-US" dirty="0"/>
              <a:t>eða </a:t>
            </a:r>
            <a:r>
              <a:rPr lang="en-US" i="1" dirty="0"/>
              <a:t>hagnaður á einingu </a:t>
            </a:r>
            <a:r>
              <a:rPr lang="en-US" dirty="0"/>
              <a:t>= verð – meðalkostnaður</a:t>
            </a:r>
          </a:p>
          <a:p>
            <a:endParaRPr lang="en-US" dirty="0"/>
          </a:p>
          <a:p>
            <a:endParaRPr lang="en-US" dirty="0"/>
          </a:p>
          <a:p>
            <a:r>
              <a:rPr lang="en-US" dirty="0"/>
              <a:t>Ef markaðsverð &gt; meðalkostnaður verður meðalhagnaður </a:t>
            </a:r>
            <a:r>
              <a:rPr lang="en-US" u="sng" dirty="0"/>
              <a:t>jákvæður</a:t>
            </a:r>
            <a:r>
              <a:rPr lang="en-US" dirty="0"/>
              <a:t>.</a:t>
            </a:r>
          </a:p>
          <a:p>
            <a:endParaRPr lang="en-US" dirty="0"/>
          </a:p>
          <a:p>
            <a:r>
              <a:rPr lang="en-US" dirty="0"/>
              <a:t>Ef verð &lt; meðalkostnaður verður hagnaður </a:t>
            </a:r>
            <a:r>
              <a:rPr lang="en-US" u="sng" dirty="0"/>
              <a:t>neikvæður</a:t>
            </a:r>
            <a:r>
              <a:rPr lang="en-US" dirty="0"/>
              <a:t>.</a:t>
            </a:r>
          </a:p>
          <a:p>
            <a:endParaRPr lang="en-US" dirty="0"/>
          </a:p>
        </p:txBody>
      </p:sp>
    </p:spTree>
    <p:extLst>
      <p:ext uri="{BB962C8B-B14F-4D97-AF65-F5344CB8AC3E}">
        <p14:creationId xmlns:p14="http://schemas.microsoft.com/office/powerpoint/2010/main" val="479656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7.4 Framleiðsla til langs tíma</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lstStyle/>
          <a:p>
            <a:r>
              <a:rPr lang="en-US" dirty="0"/>
              <a:t>Til langs tíma eru </a:t>
            </a:r>
            <a:r>
              <a:rPr lang="en-US" u="sng" dirty="0"/>
              <a:t>allir</a:t>
            </a:r>
            <a:r>
              <a:rPr lang="en-US" dirty="0"/>
              <a:t> framleiðsluþættir (þar á meðal fjármagn) breytilegir.</a:t>
            </a:r>
          </a:p>
          <a:p>
            <a:endParaRPr lang="en-US" dirty="0"/>
          </a:p>
          <a:p>
            <a:r>
              <a:rPr lang="en-US" dirty="0"/>
              <a:t>Framleiðslufallið er Q =</a:t>
            </a:r>
            <a:r>
              <a:rPr lang="en-US" i="1" dirty="0"/>
              <a:t> f </a:t>
            </a:r>
            <a:r>
              <a:rPr lang="en-US" dirty="0"/>
              <a:t>[L, K]</a:t>
            </a:r>
          </a:p>
          <a:p>
            <a:endParaRPr lang="en-US" dirty="0"/>
          </a:p>
          <a:p>
            <a:r>
              <a:rPr lang="en-US" dirty="0"/>
              <a:t>Þar sem allir framleiðsluþættir eru breytilegir sýnir framleiðslufall til langs tíma hagkvæmustu leiðina til að framleiða sérhvert framleiðslumagn.</a:t>
            </a:r>
          </a:p>
          <a:p>
            <a:endParaRPr lang="en-US" dirty="0"/>
          </a:p>
        </p:txBody>
      </p:sp>
    </p:spTree>
    <p:extLst>
      <p:ext uri="{BB962C8B-B14F-4D97-AF65-F5344CB8AC3E}">
        <p14:creationId xmlns:p14="http://schemas.microsoft.com/office/powerpoint/2010/main" val="3133587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7.5 Kostnaður til langs tíma</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lstStyle/>
          <a:p>
            <a:r>
              <a:rPr lang="en-US" dirty="0"/>
              <a:t>Til langs tíma er allur kostnaður breytilegur.</a:t>
            </a:r>
          </a:p>
          <a:p>
            <a:endParaRPr lang="en-US" dirty="0"/>
          </a:p>
          <a:p>
            <a:r>
              <a:rPr lang="en-US" b="1" dirty="0"/>
              <a:t>Framleiðslutækni </a:t>
            </a:r>
            <a:r>
              <a:rPr lang="en-US" dirty="0"/>
              <a:t>– mismunandi aðferðir við að sameina aðföng til framleiðslu</a:t>
            </a:r>
          </a:p>
          <a:p>
            <a:endParaRPr lang="en-US" dirty="0"/>
          </a:p>
          <a:p>
            <a:r>
              <a:rPr lang="en-US" u="sng" dirty="0"/>
              <a:t>Stærðarhagkvæmni</a:t>
            </a:r>
            <a:r>
              <a:rPr lang="en-US" dirty="0"/>
              <a:t> – þegar kostnaður á einingu lækkar eftir því sem framleiðslumagn eykst.</a:t>
            </a:r>
          </a:p>
          <a:p>
            <a:endParaRPr lang="en-US" dirty="0"/>
          </a:p>
        </p:txBody>
      </p:sp>
    </p:spTree>
    <p:extLst>
      <p:ext uri="{BB962C8B-B14F-4D97-AF65-F5344CB8AC3E}">
        <p14:creationId xmlns:p14="http://schemas.microsoft.com/office/powerpoint/2010/main" val="1512585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Stærðarhagkvæmni</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4010297"/>
            <a:ext cx="10515600" cy="2348543"/>
          </a:xfrm>
        </p:spPr>
        <p:txBody>
          <a:bodyPr>
            <a:normAutofit fontScale="85000" lnSpcReduction="10000"/>
          </a:bodyPr>
          <a:lstStyle/>
          <a:p>
            <a:r>
              <a:rPr lang="en-US" dirty="0"/>
              <a:t>Lítil verksmiðja á borð við S framleiðir 1.000 vekjaraklukkur með $12 meðalkostnaði á klukku. </a:t>
            </a:r>
          </a:p>
          <a:p>
            <a:r>
              <a:rPr lang="en-US" dirty="0"/>
              <a:t>Meðalstór verksmiðja á borð við M framleiðir 2.000 vekjaraklukkur með $8 kostnaði á klukku. </a:t>
            </a:r>
          </a:p>
          <a:p>
            <a:r>
              <a:rPr lang="en-US" dirty="0"/>
              <a:t>Stór verksmiðja á borð við L framleiðir 5.000 vekjaraklukkur með $4 kostnaði á klukku. </a:t>
            </a:r>
          </a:p>
          <a:p>
            <a:r>
              <a:rPr lang="en-US" dirty="0"/>
              <a:t>Stærðarhagkvæmni myndast vegna þess að aukið umfang framleiðslunnar leiðir til lægri meðalkostnaðar.</a:t>
            </a:r>
          </a:p>
          <a:p>
            <a:endParaRPr lang="en-US" dirty="0"/>
          </a:p>
        </p:txBody>
      </p:sp>
      <p:pic>
        <p:nvPicPr>
          <p:cNvPr id="4" name="Picture 3" descr="This graph illustrates the concept of economies of scale. The average cost of production is represented on the y-axis, and the quantity of production is represented on the x-axis. The curve shown is downward-sloping. The first point is an average production cost of 12 dollars at a production of 1,000 units. The next point is an average production cost of 8 dollars at a production of 2,000 units. The final point is a production cost of 4 dollars at a production of 5,000 units. As production increases, average production cost decreases.">
            <a:extLst>
              <a:ext uri="{FF2B5EF4-FFF2-40B4-BE49-F238E27FC236}">
                <a16:creationId xmlns:a16="http://schemas.microsoft.com/office/drawing/2014/main" id="{92FCD963-17E7-1F54-5BC8-1E042C66200A}"/>
              </a:ext>
            </a:extLst>
          </p:cNvPr>
          <p:cNvPicPr>
            <a:picLocks noChangeAspect="1"/>
          </p:cNvPicPr>
          <p:nvPr/>
        </p:nvPicPr>
        <p:blipFill>
          <a:blip r:embed="rId2"/>
          <a:stretch>
            <a:fillRect/>
          </a:stretch>
        </p:blipFill>
        <p:spPr>
          <a:xfrm>
            <a:off x="3191854" y="988141"/>
            <a:ext cx="5808291" cy="2823723"/>
          </a:xfrm>
          <a:prstGeom prst="rect">
            <a:avLst/>
          </a:prstGeom>
        </p:spPr>
      </p:pic>
    </p:spTree>
    <p:extLst>
      <p:ext uri="{BB962C8B-B14F-4D97-AF65-F5344CB8AC3E}">
        <p14:creationId xmlns:p14="http://schemas.microsoft.com/office/powerpoint/2010/main" val="2125363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r>
              <a:rPr lang="en-US" dirty="0"/>
              <a:t>Lögun langtímameðalkostnaðarferla</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lstStyle/>
          <a:p>
            <a:r>
              <a:rPr lang="en-US" b="1" dirty="0"/>
              <a:t>Langtímameðalkostnaðarferill (LRAC) </a:t>
            </a:r>
            <a:r>
              <a:rPr lang="en-US" dirty="0"/>
              <a:t>– sýnir lægsta mögulega meðalkostnað framleiðslu þegar allir aðfangar eru breytilegir og fyrirtækið getur valið framleiðslutækni sína.</a:t>
            </a:r>
          </a:p>
          <a:p>
            <a:endParaRPr lang="en-US" dirty="0"/>
          </a:p>
          <a:p>
            <a:r>
              <a:rPr lang="en-US" b="1" dirty="0"/>
              <a:t>Skammtímameðalkostnaðarferlar (SRAC) </a:t>
            </a:r>
            <a:r>
              <a:rPr lang="en-US" dirty="0"/>
              <a:t>– ferlar meðalheildarkostnaðar til skamms tíma; sýna summu fasts meðalkostnaðar og breytilegs meðalkostnaðar.</a:t>
            </a:r>
          </a:p>
          <a:p>
            <a:endParaRPr lang="en-US" dirty="0"/>
          </a:p>
        </p:txBody>
      </p:sp>
    </p:spTree>
    <p:extLst>
      <p:ext uri="{BB962C8B-B14F-4D97-AF65-F5344CB8AC3E}">
        <p14:creationId xmlns:p14="http://schemas.microsoft.com/office/powerpoint/2010/main" val="1284556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a:xfrm>
            <a:off x="838230" y="0"/>
            <a:ext cx="8503920" cy="512064"/>
          </a:xfrm>
        </p:spPr>
        <p:txBody>
          <a:bodyPr>
            <a:normAutofit fontScale="90000"/>
          </a:bodyPr>
          <a:lstStyle/>
          <a:p>
            <a:pPr>
              <a:defRPr sz="1800"/>
            </a:pPr>
            <a:r>
              <a:rPr lang="en-US" dirty="0" sz="1800"/>
              <a:t>Frá skammtímameðalkostnaðarferlum til langtímameðalkostnaðarferils</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3536302"/>
            <a:ext cx="10515600" cy="2817419"/>
          </a:xfrm>
        </p:spPr>
        <p:txBody>
          <a:bodyPr>
            <a:normAutofit fontScale="85000" lnSpcReduction="20000"/>
          </a:bodyPr>
          <a:lstStyle/>
          <a:p>
            <a:r>
              <a:rPr lang="en-US" dirty="0"/>
              <a:t>Skammtímameðalkostnaðarferlarnir (SRAC) fimm sýna hver sitt stig fasts kostnaðar, allt frá lágum föstum kostnaði við SRAC</a:t>
            </a:r>
            <a:r>
              <a:rPr lang="en-US" baseline="-25000" dirty="0"/>
              <a:t>1</a:t>
            </a:r>
            <a:r>
              <a:rPr lang="en-US" dirty="0"/>
              <a:t> til hás fasts kostnaðar við SRAC</a:t>
            </a:r>
            <a:r>
              <a:rPr lang="en-US" baseline="-25000" dirty="0"/>
              <a:t>5</a:t>
            </a:r>
            <a:r>
              <a:rPr lang="en-US" dirty="0"/>
              <a:t>. </a:t>
            </a:r>
          </a:p>
          <a:p>
            <a:r>
              <a:rPr lang="en-US" dirty="0"/>
              <a:t>Aðrir SRAC-ferlar, sem ekki eru sýndir á myndinni, liggja á milli þeirra sem hér sjást. </a:t>
            </a:r>
          </a:p>
          <a:p>
            <a:r>
              <a:rPr lang="en-US" dirty="0"/>
              <a:t>Langtímameðalkostnaðarferillinn (LRAC) sýnir </a:t>
            </a:r>
            <a:r>
              <a:rPr lang="en-US" u="sng" dirty="0"/>
              <a:t>lægsta kostnað </a:t>
            </a:r>
            <a:r>
              <a:rPr lang="en-US" dirty="0"/>
              <a:t>við að framleiða hvert framleiðslumagn þegar fastur kostnaður getur breyst. Ferillinn myndast því af </a:t>
            </a:r>
            <a:r>
              <a:rPr lang="en-US" u="sng" dirty="0"/>
              <a:t>neðri jaðri</a:t>
            </a:r>
            <a:r>
              <a:rPr lang="en-US" dirty="0"/>
              <a:t> safns SRAC-ferlanna. </a:t>
            </a:r>
          </a:p>
          <a:p>
            <a:r>
              <a:rPr lang="en-US" dirty="0"/>
              <a:t>Ef fyrirtæki vildi framleiða magnið Q</a:t>
            </a:r>
            <a:r>
              <a:rPr lang="en-US" baseline="-25000" dirty="0"/>
              <a:t>3</a:t>
            </a:r>
            <a:r>
              <a:rPr lang="en-US" dirty="0"/>
              <a:t> myndi það velja þann fasta kostnað sem tengist SRAC</a:t>
            </a:r>
            <a:r>
              <a:rPr lang="en-US" baseline="-25000" dirty="0"/>
              <a:t>3</a:t>
            </a:r>
            <a:r>
              <a:rPr lang="en-US" dirty="0"/>
              <a:t>.</a:t>
            </a:r>
          </a:p>
          <a:p>
            <a:endParaRPr lang="en-US" dirty="0"/>
          </a:p>
        </p:txBody>
      </p:sp>
      <p:pic>
        <p:nvPicPr>
          <p:cNvPr id="5" name="Picture 4" descr="This is a u-shaped graph illustrating how the long-run average cost curve is essentially created from the combination of short-run average costs curves. The long-run average cost curve is shown as a u-shape, and there are five short-run average cost curves shown above it, and each of these short-run curves intersects the long-run average cost curve. As long-run average cost is decreasing, this section is labeled economies of scale. As it is constant, the flat part of the curve, it is labeled constant returns to scale. And as long-run average cost increases, it is labeled diseconomies of scale.">
            <a:extLst>
              <a:ext uri="{FF2B5EF4-FFF2-40B4-BE49-F238E27FC236}">
                <a16:creationId xmlns:a16="http://schemas.microsoft.com/office/drawing/2014/main" id="{05554DB6-ECA5-6DB3-30D6-E2B23242C1BD}"/>
              </a:ext>
            </a:extLst>
          </p:cNvPr>
          <p:cNvPicPr>
            <a:picLocks noChangeAspect="1"/>
          </p:cNvPicPr>
          <p:nvPr/>
        </p:nvPicPr>
        <p:blipFill>
          <a:blip r:embed="rId2"/>
          <a:stretch>
            <a:fillRect/>
          </a:stretch>
        </p:blipFill>
        <p:spPr>
          <a:xfrm>
            <a:off x="3621876" y="789709"/>
            <a:ext cx="4948247" cy="2710117"/>
          </a:xfrm>
          <a:prstGeom prst="rect">
            <a:avLst/>
          </a:prstGeom>
        </p:spPr>
      </p:pic>
    </p:spTree>
    <p:extLst>
      <p:ext uri="{BB962C8B-B14F-4D97-AF65-F5344CB8AC3E}">
        <p14:creationId xmlns:p14="http://schemas.microsoft.com/office/powerpoint/2010/main" val="1582247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pPr lvl="0">
              <a:spcBef>
                <a:spcPts val="0"/>
              </a:spcBef>
            </a:pPr>
            <a:r>
              <a:rPr lang="en-US" dirty="0"/>
              <a:t>Bil langtímameðalkostnaðarferilsins</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lstStyle/>
          <a:p>
            <a:r>
              <a:rPr lang="en-US" b="1" dirty="0"/>
              <a:t>Föst skalahagkvæmni </a:t>
            </a:r>
            <a:r>
              <a:rPr lang="en-US" dirty="0"/>
              <a:t>– þegar hlutfallsleg aukning allra aðfanga breytir ekki meðalkostnaði framleiðslunnar.</a:t>
            </a:r>
          </a:p>
          <a:p>
            <a:endParaRPr lang="en-US" dirty="0"/>
          </a:p>
          <a:p>
            <a:r>
              <a:rPr lang="en-US" b="1" dirty="0"/>
              <a:t>Óhagkvæmni stærðar </a:t>
            </a:r>
            <a:r>
              <a:rPr lang="en-US" dirty="0"/>
              <a:t>– langtímameðalkostnaður hverrar framleiddrar einingar hækkar þegar heildarframleiðsla eykst.</a:t>
            </a:r>
          </a:p>
          <a:p>
            <a:endParaRPr lang="en-US" dirty="0"/>
          </a:p>
          <a:p>
            <a:pPr lvl="1"/>
            <a:r>
              <a:rPr lang="en-US" dirty="0"/>
              <a:t>Fyrirtæki eða verksmiðja getur orðið svo stór að mjög erfitt verði að stjórna rekstrinum eða reka hann með skilvirkum hætti. </a:t>
            </a:r>
          </a:p>
          <a:p>
            <a:endParaRPr lang="en-US" dirty="0"/>
          </a:p>
        </p:txBody>
      </p:sp>
    </p:spTree>
    <p:extLst>
      <p:ext uri="{BB962C8B-B14F-4D97-AF65-F5344CB8AC3E}">
        <p14:creationId xmlns:p14="http://schemas.microsoft.com/office/powerpoint/2010/main" val="1868900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pPr lvl="0">
              <a:spcBef>
                <a:spcPts val="0"/>
              </a:spcBef>
            </a:pPr>
            <a:r>
              <a:rPr lang="en-US" dirty="0"/>
              <a:t>Stærð og fjöldi fyrirtækja í atvinnugrein</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p:txBody>
          <a:bodyPr/>
          <a:lstStyle/>
          <a:p>
            <a:r>
              <a:rPr lang="en-US" dirty="0"/>
              <a:t>Lögun langtímameðalkostnaðarferilsins hefur áhrif á:</a:t>
            </a:r>
          </a:p>
          <a:p>
            <a:endParaRPr lang="en-US" dirty="0"/>
          </a:p>
          <a:p>
            <a:pPr lvl="1"/>
            <a:r>
              <a:rPr lang="en-US" dirty="0"/>
              <a:t>hversu mörg fyrirtæki keppa í atvinnugreininni</a:t>
            </a:r>
          </a:p>
          <a:p>
            <a:pPr lvl="1"/>
            <a:r>
              <a:rPr lang="en-US" dirty="0"/>
              <a:t>hvort fyrirtækin í atvinnugreininni séu af mörgum mismunandi stærðum</a:t>
            </a:r>
          </a:p>
          <a:p>
            <a:pPr lvl="1"/>
            <a:r>
              <a:rPr lang="en-US" dirty="0"/>
              <a:t>eða hvort þau hafi tilhneigingu til að vera álíka stór.</a:t>
            </a:r>
          </a:p>
          <a:p>
            <a:endParaRPr lang="en-US" dirty="0"/>
          </a:p>
        </p:txBody>
      </p:sp>
    </p:spTree>
    <p:extLst>
      <p:ext uri="{BB962C8B-B14F-4D97-AF65-F5344CB8AC3E}">
        <p14:creationId xmlns:p14="http://schemas.microsoft.com/office/powerpoint/2010/main" val="1191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pPr marL="0" marR="0" lvl="0" indent="0" rtl="0">
              <a:spcBef>
                <a:spcPts val="0"/>
              </a:spcBef>
            </a:pPr>
            <a:r>
              <a:rPr lang="en-US" dirty="0"/>
              <a:t>LRAC-ferillinn og stærð og fjöldi fyrirtækja</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3801292"/>
            <a:ext cx="10515600" cy="2439983"/>
          </a:xfrm>
        </p:spPr>
        <p:txBody>
          <a:bodyPr>
            <a:normAutofit fontScale="92500" lnSpcReduction="10000"/>
          </a:bodyPr>
          <a:lstStyle/>
          <a:p>
            <a:pPr marL="0" indent="0">
              <a:buNone/>
            </a:pPr>
            <a:r>
              <a:rPr lang="en-US" dirty="0"/>
              <a:t>Á myndriti (a):</a:t>
            </a:r>
          </a:p>
          <a:p>
            <a:r>
              <a:rPr lang="en-US" dirty="0"/>
              <a:t>Fyrirtæki með lágan kostnað framleiða við framleiðslustig R. </a:t>
            </a:r>
          </a:p>
          <a:p>
            <a:r>
              <a:rPr lang="en-US" dirty="0"/>
              <a:t>Þegar LRAC-ferillinn hefur skýrt lágmark verður hvert fyrirtæki sem framleiðir annað magn fyrir </a:t>
            </a:r>
            <a:r>
              <a:rPr lang="en-US" u="sng" dirty="0"/>
              <a:t>hærri kostnaði</a:t>
            </a:r>
            <a:r>
              <a:rPr lang="en-US" dirty="0"/>
              <a:t>. </a:t>
            </a:r>
          </a:p>
          <a:p>
            <a:r>
              <a:rPr lang="en-US" dirty="0"/>
              <a:t>Í þessu tilviki framleiðir fyrirtæki sem framleiðir 10.000 einingar með </a:t>
            </a:r>
            <a:r>
              <a:rPr lang="en-US" u="sng" dirty="0"/>
              <a:t>lægri meðalkostnaði</a:t>
            </a:r>
            <a:r>
              <a:rPr lang="en-US" dirty="0"/>
              <a:t> en fyrirtæki sem framleiðir 5.000 eða 20.000 einingar.</a:t>
            </a:r>
          </a:p>
          <a:p>
            <a:endParaRPr lang="en-US" dirty="0"/>
          </a:p>
        </p:txBody>
      </p:sp>
      <p:pic>
        <p:nvPicPr>
          <p:cNvPr id="4" name="Picture 3" descr="The two graphs show how the LRAC is affected by competition between firms.">
            <a:extLst>
              <a:ext uri="{FF2B5EF4-FFF2-40B4-BE49-F238E27FC236}">
                <a16:creationId xmlns:a16="http://schemas.microsoft.com/office/drawing/2014/main" id="{581CDD56-0D8C-B0B3-F27A-EEDA212C081F}"/>
              </a:ext>
            </a:extLst>
          </p:cNvPr>
          <p:cNvPicPr>
            <a:picLocks noChangeAspect="1"/>
          </p:cNvPicPr>
          <p:nvPr/>
        </p:nvPicPr>
        <p:blipFill>
          <a:blip r:embed="rId2"/>
          <a:stretch>
            <a:fillRect/>
          </a:stretch>
        </p:blipFill>
        <p:spPr>
          <a:xfrm>
            <a:off x="2420371" y="921381"/>
            <a:ext cx="7351257" cy="2748239"/>
          </a:xfrm>
          <a:prstGeom prst="rect">
            <a:avLst/>
          </a:prstGeom>
        </p:spPr>
      </p:pic>
    </p:spTree>
    <p:extLst>
      <p:ext uri="{BB962C8B-B14F-4D97-AF65-F5344CB8AC3E}">
        <p14:creationId xmlns:p14="http://schemas.microsoft.com/office/powerpoint/2010/main" val="820418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AAB8E6B-E616-0FE5-C1A1-592AE32E968A}"/>
              </a:ext>
            </a:extLst>
          </p:cNvPr>
          <p:cNvSpPr>
            <a:spLocks noGrp="1"/>
          </p:cNvSpPr>
          <p:nvPr>
            <p:ph type="title"/>
          </p:nvPr>
        </p:nvSpPr>
        <p:spPr/>
        <p:txBody>
          <a:bodyPr>
            <a:normAutofit fontScale="90000"/>
          </a:bodyPr>
          <a:lstStyle/>
          <a:p>
            <a:pPr lvl="0">
              <a:spcBef>
                <a:spcPts val="0"/>
              </a:spcBef>
            </a:pPr>
            <a:r>
              <a:rPr lang="en-US" dirty="0"/>
              <a:t>LRAC-ferillinn og stærð og fjöldi fyrirtækja, framhald</a:t>
            </a:r>
          </a:p>
        </p:txBody>
      </p:sp>
      <p:sp>
        <p:nvSpPr>
          <p:cNvPr id="7" name="Content Placeholder 6">
            <a:extLst>
              <a:ext uri="{FF2B5EF4-FFF2-40B4-BE49-F238E27FC236}">
                <a16:creationId xmlns:a16="http://schemas.microsoft.com/office/drawing/2014/main" id="{E1779FA7-8D60-702E-8E61-2188D5DB2C44}"/>
              </a:ext>
            </a:extLst>
          </p:cNvPr>
          <p:cNvSpPr>
            <a:spLocks noGrp="1"/>
          </p:cNvSpPr>
          <p:nvPr>
            <p:ph idx="1"/>
          </p:nvPr>
        </p:nvSpPr>
        <p:spPr>
          <a:xfrm>
            <a:off x="838200" y="3669620"/>
            <a:ext cx="10515600" cy="2779618"/>
          </a:xfrm>
        </p:spPr>
        <p:txBody>
          <a:bodyPr>
            <a:normAutofit fontScale="85000" lnSpcReduction="20000"/>
          </a:bodyPr>
          <a:lstStyle/>
          <a:p>
            <a:pPr marL="0" indent="0">
              <a:buNone/>
            </a:pPr>
            <a:r>
              <a:rPr lang="en-US" dirty="0"/>
              <a:t>Á myndriti (b):</a:t>
            </a:r>
          </a:p>
          <a:p>
            <a:r>
              <a:rPr lang="en-US" dirty="0"/>
              <a:t>Fyrirtæki með lágan kostnað framleiða á bilinu milli framleiðslustiga R og S. </a:t>
            </a:r>
          </a:p>
          <a:p>
            <a:r>
              <a:rPr lang="en-US" dirty="0"/>
              <a:t>Þegar LRAC-ferillinn er flatur í botninn geta fyrirtæki keppt við hvaða framleiðslumagn sem er á þessum flata hluta ferilsins. </a:t>
            </a:r>
          </a:p>
          <a:p>
            <a:r>
              <a:rPr lang="en-US" dirty="0"/>
              <a:t>Í þessu tilviki getur hvert fyrirtæki sem framleiðir á bilinu 5.000 til 20.000 einingar keppt með árangursríkum hætti. </a:t>
            </a:r>
          </a:p>
          <a:p>
            <a:r>
              <a:rPr lang="en-US" dirty="0"/>
              <a:t>Fyrirtæki sem framleiða færri en 5.000 eða fleiri en 20.000 einingar búa við hærri meðalkostnað og geta ekki keppt.</a:t>
            </a:r>
          </a:p>
          <a:p>
            <a:endParaRPr lang="en-US" dirty="0"/>
          </a:p>
        </p:txBody>
      </p:sp>
      <p:pic>
        <p:nvPicPr>
          <p:cNvPr id="3" name="Picture 2" descr="The two graphs show how the LRAC is affected by competition between firms.">
            <a:extLst>
              <a:ext uri="{FF2B5EF4-FFF2-40B4-BE49-F238E27FC236}">
                <a16:creationId xmlns:a16="http://schemas.microsoft.com/office/drawing/2014/main" id="{F36F98B1-A707-39BB-B8EF-A4485B06E80D}"/>
              </a:ext>
            </a:extLst>
          </p:cNvPr>
          <p:cNvPicPr>
            <a:picLocks noChangeAspect="1"/>
          </p:cNvPicPr>
          <p:nvPr/>
        </p:nvPicPr>
        <p:blipFill>
          <a:blip r:embed="rId2"/>
          <a:stretch>
            <a:fillRect/>
          </a:stretch>
        </p:blipFill>
        <p:spPr>
          <a:xfrm>
            <a:off x="2420371" y="921381"/>
            <a:ext cx="7351257" cy="2748239"/>
          </a:xfrm>
          <a:prstGeom prst="rect">
            <a:avLst/>
          </a:prstGeom>
        </p:spPr>
      </p:pic>
    </p:spTree>
    <p:extLst>
      <p:ext uri="{BB962C8B-B14F-4D97-AF65-F5344CB8AC3E}">
        <p14:creationId xmlns:p14="http://schemas.microsoft.com/office/powerpoint/2010/main" val="3648107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notkunarleyfinu CC BY-NC-SA 4.0. Aðeins má afrita það eða breyta því í óviðskiptalegum tilgangi, en geta verður OpenStax og Rice University og tilgreina allar breytingar. Öllum aðlöguðum útgáfum verður að miðla samkvæmt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544</TotalTime>
  <Words>1862</Words>
  <Application>Microsoft Macintosh PowerPoint</Application>
  <PresentationFormat>Widescreen</PresentationFormat>
  <Paragraphs>202</Paragraphs>
  <Slides>30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5" baseType="lpstr">
      <vt:lpstr>Arial</vt:lpstr>
      <vt:lpstr>Calibri</vt:lpstr>
      <vt:lpstr>Calibri Light</vt:lpstr>
      <vt:lpstr>Office Theme</vt:lpstr>
      <vt:lpstr>Equation</vt:lpstr>
      <vt:lpstr>Principles of Economics 3e</vt:lpstr>
      <vt:lpstr>Ch.7 OUTLINE</vt:lpstr>
      <vt:lpstr>Amazon - Example of Economies of Scale </vt:lpstr>
      <vt:lpstr>Theory of the Firm</vt:lpstr>
      <vt:lpstr>The Spectrum of Competition</vt:lpstr>
      <vt:lpstr>7.1 Explicit and Implicit Costs, and Accounting and Economic Profit</vt:lpstr>
      <vt:lpstr>Types of Profit</vt:lpstr>
      <vt:lpstr>7.2 Production in the Short Run</vt:lpstr>
      <vt:lpstr>Production</vt:lpstr>
      <vt:lpstr>Inputs</vt:lpstr>
      <vt:lpstr>Short and Long Run Production</vt:lpstr>
      <vt:lpstr>Example - Production in Short Run</vt:lpstr>
      <vt:lpstr>Marginal Product</vt:lpstr>
      <vt:lpstr>Short Run Production Function for Trees</vt:lpstr>
      <vt:lpstr>General Case of Total Product and Marginal Product Curves</vt:lpstr>
      <vt:lpstr>7.3 Costs in the Short Run</vt:lpstr>
      <vt:lpstr>Costs</vt:lpstr>
      <vt:lpstr>How Output Affects Total Costs</vt:lpstr>
      <vt:lpstr>Cost Curves</vt:lpstr>
      <vt:lpstr>Average Profit</vt:lpstr>
      <vt:lpstr>7.4 Production in the Long Run</vt:lpstr>
      <vt:lpstr>7.5 Costs in the Long Run</vt:lpstr>
      <vt:lpstr>Economies of Scale</vt:lpstr>
      <vt:lpstr>Shapes of Long-Run Average Cost Curves</vt:lpstr>
      <vt:lpstr>From Short-Run Average Cost Curves to Long-Run Average Cost Curves</vt:lpstr>
      <vt:lpstr>Ranges on the Long-Run Average Cost Curve</vt:lpstr>
      <vt:lpstr>The Size and Number of Firms in an Industry</vt:lpstr>
      <vt:lpstr>The LRAC Curve and the Size and Number of Firms</vt:lpstr>
      <vt:lpstr>The LRAC Curve and the Size and Number of Firms, Continued</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90</cp:revision>
  <dcterms:created xsi:type="dcterms:W3CDTF">2018-05-29T21:16:34Z</dcterms:created>
  <dcterms:modified xsi:type="dcterms:W3CDTF">2026-02-26T20:23:48Z</dcterms:modified>
</cp:coreProperties>
</file>