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3" r:id="rId20"/>
    <p:sldId id="25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7F4C7-6843-4202-BE17-4CEDC4A59E56}" v="1" dt="2021-04-13T03:49:35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3"/>
    <p:restoredTop sz="94658"/>
  </p:normalViewPr>
  <p:slideViewPr>
    <p:cSldViewPr snapToGrid="0" snapToObjects="1">
      <p:cViewPr varScale="1">
        <p:scale>
          <a:sx n="115" d="100"/>
          <a:sy n="115" d="100"/>
        </p:scale>
        <p:origin x="23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microsoft.com/office/2016/11/relationships/changesInfo" Target="changesInfos/changesInfo1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ril Yang" clId="Web-{3D07F4C7-6843-4202-BE17-4CEDC4A59E56}"/>
    <pc:docChg chg="addSld">
      <pc:chgData name="April Yang" userId="" providerId="" clId="Web-{3D07F4C7-6843-4202-BE17-4CEDC4A59E56}" dt="2021-04-13T03:49:35.317" v="0"/>
      <pc:docMkLst>
        <pc:docMk/>
      </pc:docMkLst>
      <pc:sldChg chg="new">
        <pc:chgData name="April Yang" userId="" providerId="" clId="Web-{3D07F4C7-6843-4202-BE17-4CEDC4A59E56}" dt="2021-04-13T03:49:35.317" v="0"/>
        <pc:sldMkLst>
          <pc:docMk/>
          <pc:sldMk cId="1067035083" sldId="258"/>
        </pc:sldMkLst>
      </pc:sldChg>
    </pc:docChg>
  </pc:docChgLst>
</pc:chgInfo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98249"/>
            <a:ext cx="9144000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3999" y="6356350"/>
            <a:ext cx="8549898" cy="354416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3831" y="2390620"/>
            <a:ext cx="422433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523999" y="1509485"/>
            <a:ext cx="9144000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509713"/>
            <a:ext cx="9144000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0024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796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2801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200" y="4918364"/>
            <a:ext cx="1051560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92762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10661"/>
            <a:ext cx="5181600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10661"/>
            <a:ext cx="5181600" cy="516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14164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200" y="4378037"/>
            <a:ext cx="1051560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168617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900545"/>
            <a:ext cx="1051560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256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200" y="900545"/>
            <a:ext cx="1051560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164846171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90601"/>
            <a:ext cx="1051560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7BF-C91A-CA46-9BF6-A28F3D13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6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6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 baseline="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v3_image2_a82d7d2d0aae.png" 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1.bin" /><Relationship Id="rId3" Type="http://schemas.openxmlformats.org/officeDocument/2006/relationships/image" Target="../media/v3_image4_bd47e0b0b514.png" 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5_42c7fccc7efe.png" 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2.bin" /><Relationship Id="rId3" Type="http://schemas.openxmlformats.org/officeDocument/2006/relationships/image" Target="../media/v3_image6_a4341fb4b57b.png" /><Relationship Id="rId4" Type="http://schemas.openxmlformats.org/officeDocument/2006/relationships/oleObject" Target="../embeddings/oleObject3.bin" /><Relationship Id="rId5" Type="http://schemas.openxmlformats.org/officeDocument/2006/relationships/image" Target="../media/image7.wmf" 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8_1a65c80e2477.png" 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8_1a65c80e2477.png" 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9_f3ed4cf839f8.png" 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9_f3ed4cf839f8.png" 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v3_image10_43617eb51ac9.png" 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1_dfd108afc679.png" 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6D634E8-4422-6744-BAAE-52C9030B1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48" y="438912"/>
            <a:ext cx="9144000" cy="658368"/>
          </a:xfrm>
        </p:spPr>
        <p:txBody>
          <a:bodyPr wrap="none"/>
          <a:lstStyle/>
          <a:p>
            <a:r>
              <a:rPr lang="en-US" dirty="0" sz="3200"/>
              <a:t>Undirstöður hagfræði, 3. útgáfa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F1E18ED-FDAD-4C46-A2CD-D2ED77832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00" y="1509712"/>
            <a:ext cx="9144000" cy="756969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6. kafli VAL NEYTENDA</a:t>
            </a:r>
          </a:p>
          <a:p>
            <a:r>
              <a:rPr lang="en-US" sz="2200" cap="none" dirty="0">
                <a:solidFill>
                  <a:schemeClr val="tx1"/>
                </a:solidFill>
                <a:latin typeface="+mn-lt"/>
              </a:rPr>
              <a:t>PowerPoint-myndasýning</a:t>
            </a:r>
          </a:p>
          <a:p>
            <a:endParaRPr lang="en-US" dirty="0"/>
          </a:p>
        </p:txBody>
      </p:sp>
      <p:pic>
        <p:nvPicPr>
          <p:cNvPr id="2" name="Picture 1" descr="Book cover of Principles of Economics 3e textbook. Orange background with dark gray text stating the title of the book, and a white Openstax logo in the top right corner.&#10;">
            <a:extLst>
              <a:ext uri="{FF2B5EF4-FFF2-40B4-BE49-F238E27FC236}">
                <a16:creationId xmlns:a16="http://schemas.microsoft.com/office/drawing/2014/main" id="{99856ACC-009F-7B48-B6B2-648A197CB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487" y="2336189"/>
            <a:ext cx="3299025" cy="426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15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6. KAFLI: EFNISYFIRLIT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6.1: Val neytenda</a:t>
            </a:r>
          </a:p>
          <a:p>
            <a:r>
              <a:rPr lang="en-US" dirty="0"/>
              <a:t>6.2: Áhrif tekju- og verðbreytinga á neysluval</a:t>
            </a:r>
          </a:p>
          <a:p>
            <a:r>
              <a:rPr lang="en-US" dirty="0"/>
              <a:t>6.3: Atferlishagfræði: Önnur nálgun á val neytenda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34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Fjárfestingarval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828EFFC-5BCB-5493-3CE4-B4EC40427D2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sz="1800" dirty="0"/>
              <a:t>Almennt er litið á háskólanám sem góða fjárfestingu, hafi fólk efni á því. Teljast útgjöld til menntunar aðeins hagkvæm á góðæristímum, þar sem tekjur dragast saman í efnahagslægðum?</a:t>
            </a:r>
          </a:p>
          <a:p>
            <a:r>
              <a:rPr lang="en-US" sz="1800" dirty="0"/>
              <a:t>(Mynd: aðlögun á „Commencement“ eftir </a:t>
            </a:r>
            <a:r>
              <a:rPr lang="en-US" sz="1800" dirty="0" err="1"/>
              <a:t>roanokecollege</a:t>
            </a:r>
            <a:r>
              <a:rPr lang="en-US" sz="1800" dirty="0"/>
              <a:t>/Flickr, CC BY 2.0)</a:t>
            </a:r>
          </a:p>
          <a:p>
            <a:endParaRPr lang="en-US" dirty="0"/>
          </a:p>
        </p:txBody>
      </p:sp>
      <p:pic>
        <p:nvPicPr>
          <p:cNvPr id="5" name="Picture 4" descr="Image depicts a group of students at a graduation.">
            <a:extLst>
              <a:ext uri="{FF2B5EF4-FFF2-40B4-BE49-F238E27FC236}">
                <a16:creationId xmlns:a16="http://schemas.microsoft.com/office/drawing/2014/main" id="{31A4E24E-251A-5ABE-6B44-A52C7AAAB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162396"/>
            <a:ext cx="5943600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009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6.1 Val neytenda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Tekjuband </a:t>
            </a:r>
            <a:r>
              <a:rPr lang="en-US" dirty="0"/>
              <a:t>– sýnir mögulegar samsetningar tveggja vara sem neytandi hefur efni á miðað við takmarkaðar tekjur sínar.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Heildarnytjar </a:t>
            </a:r>
            <a:r>
              <a:rPr lang="en-US" dirty="0"/>
              <a:t>– samanlagðar nytjar sem neytandi fær af neysluvali sínu.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087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Neysluval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Jaðarnyt </a:t>
            </a:r>
            <a:r>
              <a:rPr lang="en-US" dirty="0"/>
              <a:t>- sú viðbótarnyt sem fæst af einni neyslueiningu til viðbótar.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Minnkandi jaðarnyt </a:t>
            </a:r>
            <a:r>
              <a:rPr lang="en-US" dirty="0"/>
              <a:t>- það algenga mynstur að hver viðbótareining vöru í neyslu eykur nyt minna en einingin á undan</a:t>
            </a:r>
          </a:p>
          <a:p>
            <a:endParaRPr lang="en-US" dirty="0"/>
          </a:p>
        </p:txBody>
      </p:sp>
      <p:pic>
        <p:nvPicPr>
          <p:cNvPr id="0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4289874" y="1743946"/>
            <a:ext cx="3612252" cy="85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49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 á milli neysluvara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37150"/>
            <a:ext cx="10515600" cy="169981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José hefur $56 í tekjur. </a:t>
            </a:r>
          </a:p>
          <a:p>
            <a:r>
              <a:rPr lang="en-US" dirty="0"/>
              <a:t>Kvikmynd kostar $7 og stuttermabolur $14. </a:t>
            </a:r>
          </a:p>
          <a:p>
            <a:r>
              <a:rPr lang="en-US" dirty="0"/>
              <a:t>Punktarnir á tekjubandinu sýna þær samsetningar kvikmynda og stuttermabola sem José hefur efni á.</a:t>
            </a:r>
          </a:p>
          <a:p>
            <a:endParaRPr lang="en-US" dirty="0"/>
          </a:p>
        </p:txBody>
      </p:sp>
      <p:pic>
        <p:nvPicPr>
          <p:cNvPr id="4" name="Picture 3" descr="The points on the graph show how a budget is affected by spending choices. Spending more money at the movies (y-axis) means that José has less money to spend on T-shirts (x-axis).">
            <a:extLst>
              <a:ext uri="{FF2B5EF4-FFF2-40B4-BE49-F238E27FC236}">
                <a16:creationId xmlns:a16="http://schemas.microsoft.com/office/drawing/2014/main" id="{FE5EE0A9-74DF-AE2F-8772-A3FE6072C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292" y="1044458"/>
            <a:ext cx="5723416" cy="293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839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Regla um hámörkun nytja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504678"/>
          </a:xfrm>
        </p:spPr>
        <p:txBody>
          <a:bodyPr>
            <a:normAutofit/>
          </a:bodyPr>
          <a:lstStyle/>
          <a:p>
            <a:r>
              <a:rPr lang="en-US" b="1" dirty="0"/>
              <a:t>Jaðarnyt á hverja peningaeiningu </a:t>
            </a:r>
            <a:r>
              <a:rPr lang="en-US" dirty="0"/>
              <a:t>- sú viðbótaránægja sem kaup á vöru veita miðað við verð hennar.	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Ef neytandi velur ávallt þá vöru sem skilar mestri jaðarnyt á hverja peningaeiningu, næst </a:t>
            </a:r>
            <a:r>
              <a:rPr lang="en-US" u="sng" dirty="0"/>
              <a:t>nytjahámarki</a:t>
            </a:r>
            <a:r>
              <a:rPr lang="en-US" dirty="0"/>
              <a:t> þegar öllu ráðstöfunarfénu hefur verið varið og </a:t>
            </a:r>
            <a:r>
              <a:rPr lang="en-US" i="1" dirty="0"/>
              <a:t>jaðarnyt á hverja peningaeiningu</a:t>
            </a:r>
            <a:r>
              <a:rPr lang="en-US" dirty="0"/>
              <a:t> er </a:t>
            </a:r>
            <a:r>
              <a:rPr lang="en-US" i="1" dirty="0"/>
              <a:t>jöfn</a:t>
            </a:r>
            <a:r>
              <a:rPr lang="en-US" dirty="0"/>
              <a:t> fyrir báðar vörurnar.</a:t>
            </a:r>
          </a:p>
          <a:p>
            <a:endParaRPr lang="en-US" dirty="0"/>
          </a:p>
        </p:txBody>
      </p:sp>
      <p:pic>
        <p:nvPicPr>
          <p:cNvPr id="0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4794291" y="1828800"/>
            <a:ext cx="2603417" cy="965312"/>
          </a:xfrm>
          <a:prstGeom prst="rect">
            <a:avLst/>
          </a:prstGeom>
        </p:spPr>
      </p:pic>
      <p:graphicFrame>
        <p:nvGraphicFramePr>
          <p:cNvPr id="3" name="Object 2" descr="fraction with numerator MU sub 1, denominator P sub 1 equals fraction with numerator MU sub 2, denominator P sub 2.">
            <a:extLst>
              <a:ext uri="{FF2B5EF4-FFF2-40B4-BE49-F238E27FC236}">
                <a16:creationId xmlns:a16="http://schemas.microsoft.com/office/drawing/2014/main" id="{8EFB28AD-75A2-6404-BC52-BF8E06E5A8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765311"/>
              </p:ext>
            </p:extLst>
          </p:nvPr>
        </p:nvGraphicFramePr>
        <p:xfrm>
          <a:off x="5130687" y="4495330"/>
          <a:ext cx="1930624" cy="96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63280" imgH="431640" progId="Equation.DSMT4">
                  <p:embed/>
                </p:oleObj>
              </mc:Choice>
              <mc:Fallback>
                <p:oleObj name="Equation" r:id="rId4" imgW="86328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30687" y="4495330"/>
                        <a:ext cx="1930624" cy="965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7407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6.2 Áhrif tekju- og verðbreytinga á neysluval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Tekjur, verð og óskir hafa áhrif á val neytenda.</a:t>
            </a:r>
          </a:p>
          <a:p>
            <a:endParaRPr lang="en-US" dirty="0"/>
          </a:p>
          <a:p>
            <a:r>
              <a:rPr lang="en-US" dirty="0"/>
              <a:t>Einnig má nota nyt og jaðarnyt til að greina hvernig neysluval breytist þegar tekjubandið hliðrast vegna breytinga á tekjum eða verði.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052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0838"/>
          </a:xfrm>
        </p:spPr>
        <p:txBody>
          <a:bodyPr>
            <a:normAutofit fontScale="90000"/>
          </a:bodyPr>
          <a:lstStyle/>
          <a:p>
            <a:r>
              <a:rPr lang="en-US" dirty="0"/>
              <a:t>Dæmi – Tónleikamiðar eða gistinótt þegar tekjur </a:t>
            </a:r>
            <a:br>
              <a:rPr lang="en-US" dirty="0"/>
            </a:br>
            <a:r>
              <a:rPr lang="en-US" dirty="0"/>
              <a:t>hækka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05031"/>
            <a:ext cx="10515600" cy="1900931"/>
          </a:xfrm>
        </p:spPr>
        <p:txBody>
          <a:bodyPr>
            <a:normAutofit fontScale="92500"/>
          </a:bodyPr>
          <a:lstStyle/>
          <a:p>
            <a:r>
              <a:rPr lang="en-US" dirty="0"/>
              <a:t>Nytjahámarksvalið á upphaflega tekjubandinu er M. </a:t>
            </a:r>
          </a:p>
          <a:p>
            <a:r>
              <a:rPr lang="en-US" dirty="0"/>
              <a:t>Láréttu og lóðréttu strikalínurnar í gegnum punkt M sýna hvort neyslumagn varanna við nýja tekjubandið er meira eða minna en við þau upphaflegu. </a:t>
            </a:r>
          </a:p>
          <a:p>
            <a:endParaRPr lang="en-US" dirty="0"/>
          </a:p>
        </p:txBody>
      </p:sp>
      <p:pic>
        <p:nvPicPr>
          <p:cNvPr id="4" name="Picture 3" descr="The graph's various points represent which good is viewed as inferior. The first solid downward sloping line represents the original budget constraint. The second budget constraint represents a different set of options based on the consumer having more money to spend on both items.">
            <a:extLst>
              <a:ext uri="{FF2B5EF4-FFF2-40B4-BE49-F238E27FC236}">
                <a16:creationId xmlns:a16="http://schemas.microsoft.com/office/drawing/2014/main" id="{28B9FB23-7137-3A9F-0D6F-184CF69ED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275" y="1077732"/>
            <a:ext cx="3981450" cy="310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97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0838"/>
          </a:xfrm>
        </p:spPr>
        <p:txBody>
          <a:bodyPr>
            <a:normAutofit fontScale="90000"/>
          </a:bodyPr>
          <a:lstStyle/>
          <a:p>
            <a:r>
              <a:rPr lang="en-US" dirty="0"/>
              <a:t>Dæmi – Tónleikamiðar eða gistinótt þegar tekjur </a:t>
            </a:r>
            <a:br>
              <a:rPr lang="en-US" dirty="0"/>
            </a:br>
            <a:r>
              <a:rPr lang="en-US" dirty="0"/>
              <a:t>hækka, framhald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51870"/>
            <a:ext cx="10515600" cy="151951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Við nýja tekjubandið verður valkostur á borð við N fyrir valinu ef </a:t>
            </a:r>
            <a:r>
              <a:rPr lang="en-US" u="sng" dirty="0"/>
              <a:t>báðar</a:t>
            </a:r>
            <a:r>
              <a:rPr lang="en-US" dirty="0"/>
              <a:t> vörurnar eru </a:t>
            </a:r>
            <a:r>
              <a:rPr lang="en-US" u="sng" dirty="0"/>
              <a:t>eðlilegar</a:t>
            </a:r>
            <a:r>
              <a:rPr lang="en-US" dirty="0"/>
              <a:t> vörur. </a:t>
            </a:r>
          </a:p>
          <a:p>
            <a:r>
              <a:rPr lang="en-US" dirty="0"/>
              <a:t>Ef </a:t>
            </a:r>
            <a:r>
              <a:rPr lang="en-US" u="sng" dirty="0"/>
              <a:t>gistinætur</a:t>
            </a:r>
            <a:r>
              <a:rPr lang="en-US" dirty="0"/>
              <a:t> eru óæðri vara verður valkostur á borð við P fyrir valinu. </a:t>
            </a:r>
          </a:p>
          <a:p>
            <a:r>
              <a:rPr lang="en-US" dirty="0"/>
              <a:t>Ef </a:t>
            </a:r>
            <a:r>
              <a:rPr lang="en-US" u="sng" dirty="0"/>
              <a:t>tónleikamiðar</a:t>
            </a:r>
            <a:r>
              <a:rPr lang="en-US" dirty="0"/>
              <a:t> eru óæðri vara verður valkostur á borð við Q fyrir valinu.</a:t>
            </a:r>
          </a:p>
          <a:p>
            <a:endParaRPr lang="en-US" dirty="0"/>
          </a:p>
        </p:txBody>
      </p:sp>
      <p:pic>
        <p:nvPicPr>
          <p:cNvPr id="3" name="Picture 2" descr="The graph's various points represent which good is viewed as inferior. The first solid downward sloping line represents the original budget constraint. The second budget constraint represents a different set of options based on the consumer having more money to spend on both items.">
            <a:extLst>
              <a:ext uri="{FF2B5EF4-FFF2-40B4-BE49-F238E27FC236}">
                <a16:creationId xmlns:a16="http://schemas.microsoft.com/office/drawing/2014/main" id="{7A19FB1E-09F3-8916-824B-59B5E950E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275" y="1077732"/>
            <a:ext cx="3981450" cy="310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52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/>
              <a:t>Dæmi – Áhrif verðbreytingar á neysluval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23657"/>
            <a:ext cx="10515600" cy="192182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Upphaflega nytjahámarksvalið er M.</a:t>
            </a:r>
          </a:p>
          <a:p>
            <a:endParaRPr lang="en-US" dirty="0"/>
          </a:p>
          <a:p>
            <a:r>
              <a:rPr lang="en-US" dirty="0"/>
              <a:t>Þegar verð á kylfum hækkar snýst tekjubandið inn á við. </a:t>
            </a:r>
          </a:p>
          <a:p>
            <a:endParaRPr lang="en-US" dirty="0"/>
          </a:p>
          <a:p>
            <a:r>
              <a:rPr lang="en-US" dirty="0"/>
              <a:t>Strikalínurnar sýna hvort nýja neysluvalið felur í sér minna magn af báðum vörum eða minna af annarri vörunni og meira af hinni. </a:t>
            </a:r>
          </a:p>
          <a:p>
            <a:endParaRPr lang="en-US" dirty="0"/>
          </a:p>
        </p:txBody>
      </p:sp>
      <p:pic>
        <p:nvPicPr>
          <p:cNvPr id="5" name="Picture 4" descr="This graph illustrates a budget constraint. The spending choices are between cameras, shown on the y-axis, and baseball bats, shown on the x-axis. The budget constraint is a downward-sloping line. In this example, the price of baseball bats has increased, and the budget constraint is shown shifting in. The original utility maximizing choice is point M on the original budget constraint, and the new budget constraint shows four different consumption possibilities, points H, J, K, and L.">
            <a:extLst>
              <a:ext uri="{FF2B5EF4-FFF2-40B4-BE49-F238E27FC236}">
                <a16:creationId xmlns:a16="http://schemas.microsoft.com/office/drawing/2014/main" id="{A37B5965-0017-067D-F2F8-D0F06CBDC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000" y="1060080"/>
            <a:ext cx="6152000" cy="289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474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0838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Dæmi – áhrif verðbreytingar á neysluval, </a:t>
            </a:r>
            <a:br>
              <a:rPr lang="en-US" dirty="0"/>
            </a:br>
            <a:r>
              <a:rPr lang="en-US" dirty="0"/>
              <a:t>framhald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46286"/>
            <a:ext cx="10515600" cy="229664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Nýju valkostirnir væru </a:t>
            </a:r>
            <a:r>
              <a:rPr lang="en-US" u="sng" dirty="0"/>
              <a:t>færri</a:t>
            </a:r>
            <a:r>
              <a:rPr lang="en-US" dirty="0"/>
              <a:t> hafnaboltakylfur og </a:t>
            </a:r>
            <a:r>
              <a:rPr lang="en-US" u="sng" dirty="0"/>
              <a:t>fleiri</a:t>
            </a:r>
            <a:r>
              <a:rPr lang="en-US" dirty="0"/>
              <a:t> myndavélar, eins og í punkti H, eða minna af báðum vörum, eins og í punkti J.</a:t>
            </a:r>
          </a:p>
          <a:p>
            <a:endParaRPr lang="en-US" dirty="0"/>
          </a:p>
          <a:p>
            <a:r>
              <a:rPr lang="en-US" dirty="0"/>
              <a:t>Valkostur K fæli í sér að hærra verð á kylfum leiddi til nákvæmlega </a:t>
            </a:r>
            <a:r>
              <a:rPr lang="en-US" u="sng" dirty="0"/>
              <a:t>sama magns</a:t>
            </a:r>
            <a:r>
              <a:rPr lang="en-US" dirty="0"/>
              <a:t> af kylfum í neyslu, en </a:t>
            </a:r>
            <a:r>
              <a:rPr lang="en-US" u="sng" dirty="0"/>
              <a:t>færri</a:t>
            </a:r>
            <a:r>
              <a:rPr lang="en-US" dirty="0"/>
              <a:t> myndavélum.</a:t>
            </a:r>
          </a:p>
          <a:p>
            <a:endParaRPr lang="en-US" dirty="0"/>
          </a:p>
          <a:p>
            <a:r>
              <a:rPr lang="en-US" dirty="0"/>
              <a:t>Valkostur L væri mögulegur en ólíklegur, þar sem hann fæli í sér að hærra verð á kylfum leiddi til aukinnar neyslu þeirra.</a:t>
            </a:r>
          </a:p>
          <a:p>
            <a:endParaRPr lang="en-US" dirty="0"/>
          </a:p>
        </p:txBody>
      </p:sp>
      <p:pic>
        <p:nvPicPr>
          <p:cNvPr id="3" name="Picture 2" descr="This graph illustrates a budget constraint. The spending choices are between cameras, shown on the y-axis, and baseball bats, shown on the x-axis. The budget constraint is a downward-sloping line. In this example, the price of baseball bats has increased, and the budget constraint is shown shifting in. The original utility maximizing choice is point M on the original budget constraint, and the new budget constraint shows four different consumption possibilities, points H, J, K, and L.">
            <a:extLst>
              <a:ext uri="{FF2B5EF4-FFF2-40B4-BE49-F238E27FC236}">
                <a16:creationId xmlns:a16="http://schemas.microsoft.com/office/drawing/2014/main" id="{77621B3F-DB2C-DE0C-FD74-1AD78B616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000" y="996942"/>
            <a:ext cx="5971600" cy="280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466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Viðbrögð við hærra verði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85240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Algeng </a:t>
            </a:r>
            <a:r>
              <a:rPr lang="en-US" u="sng" dirty="0"/>
              <a:t>viðbrögð við hærra verði</a:t>
            </a:r>
            <a:r>
              <a:rPr lang="en-US" dirty="0"/>
              <a:t> eru að fólk velur að </a:t>
            </a:r>
            <a:r>
              <a:rPr lang="en-US" u="sng" dirty="0"/>
              <a:t>neyta minna af vörunni sem hefur hækkað í verði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Þetta gerist af tveimur ástæðum: </a:t>
            </a:r>
          </a:p>
          <a:p>
            <a:endParaRPr lang="en-US" dirty="0"/>
          </a:p>
          <a:p>
            <a:pPr lvl="1"/>
            <a:r>
              <a:rPr lang="en-US" b="1" dirty="0"/>
              <a:t>Staðkvæmdaráhrif </a:t>
            </a:r>
            <a:r>
              <a:rPr lang="en-US" dirty="0"/>
              <a:t>– þegar verð breytist hafa neytendur hvata til að neyta minna af vörunni sem er hlutfallslega dýrari og meira af vörunni sem er hlutfallslega ódýrari; þau koma alltaf fram samhliða tekjuáhrifum</a:t>
            </a:r>
          </a:p>
          <a:p>
            <a:pPr lvl="1"/>
            <a:endParaRPr lang="en-US" dirty="0"/>
          </a:p>
          <a:p>
            <a:pPr lvl="1"/>
            <a:r>
              <a:rPr lang="en-US" b="1" dirty="0"/>
              <a:t>Tekjuáhrif </a:t>
            </a:r>
            <a:r>
              <a:rPr lang="en-US" dirty="0"/>
              <a:t>– hærra verð dregur úr kaupmætti teknanna þótt tekjurnar sjálfar hafi ekki breyst; þau koma alltaf fram samhliða staðkvæmdaráhrifum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87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Grundvöllur eftirspurnarferla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Verðbreyting á vöru veldur því að tekjubandið snýst.</a:t>
            </a:r>
          </a:p>
          <a:p>
            <a:endParaRPr lang="en-US" dirty="0"/>
          </a:p>
          <a:p>
            <a:r>
              <a:rPr lang="en-US" dirty="0"/>
              <a:t/>
            </a:r>
            <a:r>
              <a:rPr lang="en-US" u="sng" dirty="0"/>
              <a:t>Snúningur</a:t>
            </a:r>
            <a:r>
              <a:rPr lang="en-US" dirty="0"/>
              <a:t> tekjubandsins þýðir að þegar einstaklingar leitast við að ná </a:t>
            </a:r>
            <a:r>
              <a:rPr lang="en-US" u="sng" dirty="0"/>
              <a:t>hámarksnytjum</a:t>
            </a:r>
            <a:r>
              <a:rPr lang="en-US" dirty="0"/>
              <a:t> breytist eftirspurt magn vörunnar.</a:t>
            </a:r>
          </a:p>
          <a:p>
            <a:endParaRPr lang="en-US" dirty="0"/>
          </a:p>
          <a:p>
            <a:r>
              <a:rPr lang="en-US" dirty="0"/>
              <a:t>Röklegur grundvöllur eftirspurnarferla, það er tengsl verðs og eftirspurnarmagns, byggist þannig á þeirri grunnhugmynd að einstaklingar leitist við að hámarka nytjar sínar.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63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Grundvöllur eftirspurnarferils: húsnæði sem dæmi</a:t>
            </a:r>
          </a:p>
        </p:txBody>
      </p:sp>
      <p:pic>
        <p:nvPicPr>
          <p:cNvPr id="8" name="Picture 7" descr="The two graphs show how budget constraints influence the demand curve.">
            <a:extLst>
              <a:ext uri="{FF2B5EF4-FFF2-40B4-BE49-F238E27FC236}">
                <a16:creationId xmlns:a16="http://schemas.microsoft.com/office/drawing/2014/main" id="{E8E12091-B602-6C62-5367-3DD43599F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893985"/>
            <a:ext cx="3390900" cy="530545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983F9-C47A-4E6F-DB2C-72334AF5A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10661"/>
            <a:ext cx="5181600" cy="1822691"/>
          </a:xfrm>
        </p:spPr>
        <p:txBody>
          <a:bodyPr>
            <a:normAutofit fontScale="70000" lnSpcReduction="20000"/>
          </a:bodyPr>
          <a:lstStyle/>
          <a:p>
            <a:r>
              <a:rPr lang="en-US" sz="2600" dirty="0"/>
              <a:t>Í (a), þegar verðið hækkar úr P</a:t>
            </a:r>
            <a:r>
              <a:rPr lang="en-US" sz="2600" baseline="-25000" dirty="0"/>
              <a:t>0</a:t>
            </a:r>
            <a:r>
              <a:rPr lang="en-US" sz="2600" dirty="0"/>
              <a:t> í P</a:t>
            </a:r>
            <a:r>
              <a:rPr lang="en-US" sz="2600" baseline="-25000" dirty="0"/>
              <a:t>1</a:t>
            </a:r>
            <a:r>
              <a:rPr lang="en-US" sz="2600" dirty="0"/>
              <a:t> í P</a:t>
            </a:r>
            <a:r>
              <a:rPr lang="en-US" sz="2600" baseline="-25000" dirty="0"/>
              <a:t>2</a:t>
            </a:r>
            <a:r>
              <a:rPr lang="en-US" sz="2600" dirty="0"/>
              <a:t> og loks í P</a:t>
            </a:r>
            <a:r>
              <a:rPr lang="en-US" sz="2600" baseline="-25000" dirty="0"/>
              <a:t>3</a:t>
            </a:r>
            <a:r>
              <a:rPr lang="en-US" sz="2600" dirty="0"/>
              <a:t>, snýst tekjubandið í efri hluta myndarinnar inn á við. </a:t>
            </a:r>
          </a:p>
          <a:p>
            <a:r>
              <a:rPr lang="en-US" sz="2600" dirty="0"/>
              <a:t>Nytjahámarksvalið breytist úr M</a:t>
            </a:r>
            <a:r>
              <a:rPr lang="en-US" sz="2600" baseline="-25000" dirty="0"/>
              <a:t>0</a:t>
            </a:r>
            <a:r>
              <a:rPr lang="en-US" sz="2600" dirty="0"/>
              <a:t> í M</a:t>
            </a:r>
            <a:r>
              <a:rPr lang="en-US" sz="2600" baseline="-25000" dirty="0"/>
              <a:t>1</a:t>
            </a:r>
            <a:r>
              <a:rPr lang="en-US" sz="2600" dirty="0"/>
              <a:t> í M</a:t>
            </a:r>
            <a:r>
              <a:rPr lang="en-US" sz="2600" baseline="-25000" dirty="0"/>
              <a:t>2</a:t>
            </a:r>
            <a:r>
              <a:rPr lang="en-US" sz="2600" dirty="0"/>
              <a:t> og loks í M</a:t>
            </a:r>
            <a:r>
              <a:rPr lang="en-US" sz="2600" baseline="-25000" dirty="0"/>
              <a:t>3</a:t>
            </a:r>
            <a:r>
              <a:rPr lang="en-US" sz="2600" dirty="0"/>
              <a:t>. </a:t>
            </a:r>
          </a:p>
          <a:p>
            <a:r>
              <a:rPr lang="en-US" sz="2600" dirty="0"/>
              <a:t>Þar af leiðandi breytist eftirspurt magn húsnæðis úr Q</a:t>
            </a:r>
            <a:r>
              <a:rPr lang="en-US" sz="2600" baseline="-25000" dirty="0"/>
              <a:t>0</a:t>
            </a:r>
            <a:r>
              <a:rPr lang="en-US" sz="2600" dirty="0"/>
              <a:t> í Q</a:t>
            </a:r>
            <a:r>
              <a:rPr lang="en-US" sz="2600" baseline="-25000" dirty="0"/>
              <a:t>1</a:t>
            </a:r>
            <a:r>
              <a:rPr lang="en-US" sz="2600" dirty="0"/>
              <a:t> í Q</a:t>
            </a:r>
            <a:r>
              <a:rPr lang="en-US" sz="2600" baseline="-25000" dirty="0"/>
              <a:t>2</a:t>
            </a:r>
            <a:r>
              <a:rPr lang="en-US" sz="2600" dirty="0"/>
              <a:t> og loks í Q</a:t>
            </a:r>
            <a:r>
              <a:rPr lang="en-US" sz="2600" baseline="-25000" dirty="0"/>
              <a:t>3</a:t>
            </a:r>
            <a:r>
              <a:rPr lang="en-US" sz="2600" dirty="0"/>
              <a:t>, </a:t>
            </a:r>
            <a:r>
              <a:rPr lang="en-US" sz="2600" i="1" dirty="0"/>
              <a:t>að öðru óbreyttu</a:t>
            </a:r>
            <a:r>
              <a:rPr lang="en-US" sz="2600" dirty="0"/>
              <a:t>.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B14D46F-2B4F-D964-11EB-ED47701CC55D}"/>
              </a:ext>
            </a:extLst>
          </p:cNvPr>
          <p:cNvSpPr txBox="1">
            <a:spLocks/>
          </p:cNvSpPr>
          <p:nvPr/>
        </p:nvSpPr>
        <p:spPr>
          <a:xfrm>
            <a:off x="6172200" y="3022242"/>
            <a:ext cx="5181600" cy="315472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Eftirspurnarferillinn í (b) sýnir sérhverja samsetningu húsnæðisverðs og eftirspurnarmagns húsnæðis, </a:t>
            </a:r>
            <a:r>
              <a:rPr lang="en-US" sz="2600" i="1" dirty="0"/>
              <a:t>að öðru óbreyttu</a:t>
            </a:r>
            <a:r>
              <a:rPr lang="en-US" sz="2600" dirty="0"/>
              <a:t>. </a:t>
            </a:r>
          </a:p>
          <a:p>
            <a:r>
              <a:rPr lang="en-US" sz="2600" dirty="0"/>
              <a:t>Húsnæðismagnið er hið sama í samsvarandi punktum í bæði (a) og (b). </a:t>
            </a:r>
          </a:p>
          <a:p>
            <a:r>
              <a:rPr lang="en-US" sz="2600" dirty="0"/>
              <a:t>Upphaflegt húsnæðisverð (P</a:t>
            </a:r>
            <a:r>
              <a:rPr lang="en-US" sz="2600" baseline="-25000" dirty="0"/>
              <a:t>0</a:t>
            </a:r>
            <a:r>
              <a:rPr lang="en-US" sz="2600" dirty="0"/>
              <a:t>) og upphaflegt húsnæðismagn (Q</a:t>
            </a:r>
            <a:r>
              <a:rPr lang="en-US" sz="2600" baseline="-25000" dirty="0"/>
              <a:t>0</a:t>
            </a:r>
            <a:r>
              <a:rPr lang="en-US" sz="2600" dirty="0"/>
              <a:t>) birtast því á eftirspurnarferlinum sem punktur E</a:t>
            </a:r>
            <a:r>
              <a:rPr lang="en-US" sz="2600" baseline="-25000" dirty="0"/>
              <a:t>0</a:t>
            </a:r>
            <a:r>
              <a:rPr lang="en-US" sz="2600" dirty="0"/>
              <a:t>. </a:t>
            </a:r>
          </a:p>
          <a:p>
            <a:r>
              <a:rPr lang="en-US" sz="2600" dirty="0"/>
              <a:t>Hærra húsnæðisverð (P</a:t>
            </a:r>
            <a:r>
              <a:rPr lang="en-US" sz="2600" baseline="-25000" dirty="0"/>
              <a:t>1</a:t>
            </a:r>
            <a:r>
              <a:rPr lang="en-US" sz="2600" dirty="0"/>
              <a:t>) og samsvarandi minna eftirspurt magn húsnæðis (Q</a:t>
            </a:r>
            <a:r>
              <a:rPr lang="en-US" sz="2600" baseline="-25000" dirty="0"/>
              <a:t>1</a:t>
            </a:r>
            <a:r>
              <a:rPr lang="en-US" sz="2600" dirty="0"/>
              <a:t>) birtast á eftirspurnarferlinum sem punktur E</a:t>
            </a:r>
            <a:r>
              <a:rPr lang="en-US" sz="2600" baseline="-25000" dirty="0"/>
              <a:t>1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887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0838"/>
          </a:xfrm>
        </p:spPr>
        <p:txBody>
          <a:bodyPr>
            <a:normAutofit fontScale="90000"/>
          </a:bodyPr>
          <a:lstStyle/>
          <a:p>
            <a:r>
              <a:rPr lang="en-US" dirty="0"/>
              <a:t>6.3 Atferlishagfræði: Önnur nálgun á </a:t>
            </a:r>
            <a:br>
              <a:rPr lang="en-US" dirty="0"/>
            </a:br>
            <a:r>
              <a:rPr lang="en-US" dirty="0"/>
              <a:t>val neytenda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4704"/>
            <a:ext cx="10515600" cy="417275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Hin </a:t>
            </a:r>
            <a:r>
              <a:rPr lang="en-US" u="sng" dirty="0"/>
              <a:t>hefðbundnu hagfræðilegu</a:t>
            </a:r>
            <a:r>
              <a:rPr lang="en-US" dirty="0"/>
              <a:t> líkön gera ráð fyrir skynsamlegri hegðun.</a:t>
            </a:r>
          </a:p>
          <a:p>
            <a:endParaRPr lang="en-US" dirty="0"/>
          </a:p>
          <a:p>
            <a:r>
              <a:rPr lang="en-US" dirty="0"/>
              <a:t>Fólk tekur mið af öllum tiltækum upplýsingum og tekur </a:t>
            </a:r>
            <a:r>
              <a:rPr lang="en-US" u="sng" dirty="0"/>
              <a:t>samkvæmar</a:t>
            </a:r>
            <a:r>
              <a:rPr lang="en-US" dirty="0"/>
              <a:t> og </a:t>
            </a:r>
            <a:r>
              <a:rPr lang="en-US" u="sng" dirty="0"/>
              <a:t>upplýstar</a:t>
            </a:r>
            <a:r>
              <a:rPr lang="en-US" dirty="0"/>
              <a:t> ákvarðanir sem þjóna eigin hagsmunum.</a:t>
            </a:r>
          </a:p>
          <a:p>
            <a:endParaRPr lang="en-US" dirty="0"/>
          </a:p>
          <a:p>
            <a:r>
              <a:rPr lang="en-US" dirty="0"/>
              <a:t>Gert er ráð fyrir að fólk hafi fullkomna sjálfsstjórn.</a:t>
            </a:r>
          </a:p>
          <a:p>
            <a:endParaRPr lang="en-US" dirty="0"/>
          </a:p>
          <a:p>
            <a:r>
              <a:rPr lang="en-US" b="1" dirty="0"/>
              <a:t>Jafngildur og skiptanlegur</a:t>
            </a:r>
            <a:r>
              <a:rPr lang="en-US" dirty="0"/>
              <a:t> – einingar vöru geta komið hver í stað annarrar og hafa sama gildi fyrir einstaklinginn.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674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Atferlishagfræði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Atferlishagfræði</a:t>
            </a:r>
            <a:r>
              <a:rPr lang="en-US" dirty="0"/>
              <a:t> tekur mið af hugarástandi fólks.</a:t>
            </a:r>
          </a:p>
          <a:p>
            <a:endParaRPr lang="en-US" dirty="0"/>
          </a:p>
          <a:p>
            <a:r>
              <a:rPr lang="en-US" dirty="0"/>
              <a:t>Leitast við að auka skilning okkar á ákvarðanatöku með því að flétta þekkingu úr </a:t>
            </a:r>
            <a:r>
              <a:rPr lang="en-US" u="sng" dirty="0"/>
              <a:t>sálfræði</a:t>
            </a:r>
            <a:r>
              <a:rPr lang="en-US" dirty="0"/>
              <a:t> inn í hagfræði.</a:t>
            </a:r>
          </a:p>
          <a:p>
            <a:endParaRPr lang="en-US" dirty="0"/>
          </a:p>
          <a:p>
            <a:r>
              <a:rPr lang="en-US" dirty="0"/>
              <a:t>Rannsakar hvernig sömu dollaraupphæðir geta haft mismunandi þýðingu fyrir einstaklinga eftir aðstæðum. </a:t>
            </a:r>
          </a:p>
          <a:p>
            <a:endParaRPr lang="en-US" dirty="0"/>
          </a:p>
          <a:p>
            <a:r>
              <a:rPr lang="en-US" dirty="0"/>
              <a:t>Þetta getur leitt til ákvarðana sem virðast ósamkvæmar eða órökréttar í augum utanaðkomandi.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729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Borgar sig að afla sér menntunar?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Umræðuspurning</a:t>
            </a:r>
            <a:r>
              <a:rPr lang="en-US" dirty="0"/>
              <a:t>: Hvers vegna ætti fólk að verja fé í háskólanám á samdráttartímum?</a:t>
            </a:r>
          </a:p>
          <a:p>
            <a:endParaRPr lang="en-US" dirty="0"/>
          </a:p>
          <a:p>
            <a:r>
              <a:rPr lang="en-US" dirty="0"/>
              <a:t>Ef þú ert atvinnulaus (eða í hlutastarfi gegn vilja þínum og vinnur færri stundir en þú vilt), </a:t>
            </a:r>
            <a:r>
              <a:rPr lang="en-US" u="sng" dirty="0"/>
              <a:t>er fórnarkostnaður tíma þíns lágur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Ef þú ert atvinnulaus þarftu ekki að fórna vinnustundum og tekjum til að stunda háskólanám.</a:t>
            </a:r>
          </a:p>
          <a:p>
            <a:endParaRPr lang="en-US" dirty="0"/>
          </a:p>
          <a:p>
            <a:r>
              <a:rPr lang="en-US" dirty="0"/>
              <a:t>Telur þú að gögnin styðji þá hugmynd að meiri menntun dragi úr atvinnuleysi?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243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AD7C3-FAC0-E872-D85C-05E442D06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Áhrif menntunar á tekjur og atvinnuleysi árið 2012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56E1C2-C095-14EA-F9F9-5AD34442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07413"/>
            <a:ext cx="10515600" cy="165903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Jákvæð fylgni er milli tekna og menntunar.</a:t>
            </a:r>
          </a:p>
          <a:p>
            <a:r>
              <a:rPr lang="en-US" dirty="0"/>
              <a:t>Þeir sem höfðu </a:t>
            </a:r>
            <a:r>
              <a:rPr lang="en-US" u="sng" dirty="0"/>
              <a:t>hæstu prófgráðurnar</a:t>
            </a:r>
            <a:r>
              <a:rPr lang="en-US" dirty="0"/>
              <a:t> árið 2012 bjuggu við mun </a:t>
            </a:r>
            <a:r>
              <a:rPr lang="en-US" u="sng" dirty="0"/>
              <a:t>lægra atvinnuleysis</a:t>
            </a:r>
            <a:r>
              <a:rPr lang="en-US" dirty="0"/>
              <a:t>hlutfall. </a:t>
            </a:r>
          </a:p>
          <a:p>
            <a:r>
              <a:rPr lang="en-US" dirty="0"/>
              <a:t>Þeir sem höfðu </a:t>
            </a:r>
            <a:r>
              <a:rPr lang="en-US" u="sng" dirty="0"/>
              <a:t>minnsta formlega menntun</a:t>
            </a:r>
            <a:r>
              <a:rPr lang="en-US" dirty="0"/>
              <a:t> bjuggu við </a:t>
            </a:r>
            <a:r>
              <a:rPr lang="en-US" u="sng" dirty="0"/>
              <a:t>hæsta atvinnuleysis</a:t>
            </a:r>
            <a:r>
              <a:rPr lang="en-US" dirty="0"/>
              <a:t>hlutfall. </a:t>
            </a:r>
          </a:p>
          <a:p>
            <a:r>
              <a:rPr lang="en-US" dirty="0"/>
              <a:t>Miðgildi vikutekna á landsvísu var $815 og atvinnuleysi að meðaltali árið 2012 var 6,8%. (Heimild: Bureau of Labor Statistics, 22. maí 2013.)</a:t>
            </a:r>
          </a:p>
          <a:p>
            <a:endParaRPr lang="en-US" dirty="0"/>
          </a:p>
        </p:txBody>
      </p:sp>
      <p:pic>
        <p:nvPicPr>
          <p:cNvPr id="2" name="Shape 199" descr="The graph shows the unemployment rate and median weekly earnings in 2012 for various levels of education. People with professional degrees made around $1,735 a week and suffered a 2.1% unemployment rate. People with doctoral degrees made around $1,624 a week and suffered a 2.5% unemployment rate. People with Master’s degrees made around $1,300 a week and suffered a 3.5% unemployment rate. People with Bachelor’s degrees made around $1,066 a week and suffered a 4.5% unemployment rate. People with Associate’s degrees made around $785 a week and suffered a 6.2% unemployment rate. People with some college, no degree made around $727 a week and suffered a 7.7% unemployment rate. People with a high school diploma made around $652 a week and suffered an 8.3% unemployment rate. People with less than a high school diploma made around $471 a week and suffered a 12.4% unemployment rate.">
            <a:extLst>
              <a:ext uri="{FF2B5EF4-FFF2-40B4-BE49-F238E27FC236}">
                <a16:creationId xmlns:a16="http://schemas.microsoft.com/office/drawing/2014/main" id="{CB2BDC6C-27B7-7544-965B-C817A25C74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rcRect/>
          <a:stretch/>
        </p:blipFill>
        <p:spPr>
          <a:xfrm>
            <a:off x="2840452" y="938888"/>
            <a:ext cx="6511096" cy="35193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3404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Notkunarleyfi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5742" y="1783388"/>
            <a:ext cx="10518058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dirty="0"/>
              <a:t>Þetta ítarefni frá OpenStax er © Rice University samkvæmt alþjóðlega leyfinu CC BY-NC-SA 4.0. Aðeins má afrita það eða breyta því í tilgangi sem ekki er viðskiptalegs eðlis, en geta verður OpenStax og Rice University sem rétthafa og tilgreina allar breytingar. Sérhverja aðlögun verður að deila með sams konar leyfi.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6484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035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1297</Words>
  <Application>Microsoft Macintosh PowerPoint</Application>
  <PresentationFormat>Widescreen</PresentationFormat>
  <Paragraphs>105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Equation</vt:lpstr>
      <vt:lpstr>Principles of Economics 3e</vt:lpstr>
      <vt:lpstr>Ch.6 OUTLINE</vt:lpstr>
      <vt:lpstr>Investment Choices</vt:lpstr>
      <vt:lpstr>6.1 Consumption Choices</vt:lpstr>
      <vt:lpstr>Consumption Choices</vt:lpstr>
      <vt:lpstr>A Choice between Consumption Goods</vt:lpstr>
      <vt:lpstr>A Rule for Maximizing Utility</vt:lpstr>
      <vt:lpstr>6.2 How Changes in Income and Prices Affect Consumption Choices</vt:lpstr>
      <vt:lpstr>Example - Concert Tickets vs. Overnight Getaway when Income  Increases</vt:lpstr>
      <vt:lpstr>Example - Concert Tickets vs. Overnight Getaway when Income  Increases, Cont.</vt:lpstr>
      <vt:lpstr>Example - How a Change in Price Affects Consumption Choices</vt:lpstr>
      <vt:lpstr>Example - How a Change in Price Affects Consumption Choices,  Continued</vt:lpstr>
      <vt:lpstr>Response to Higher Prices</vt:lpstr>
      <vt:lpstr>The Foundations of Demand Curves</vt:lpstr>
      <vt:lpstr>The Foundations of a Demand Curve: An Example of Housing</vt:lpstr>
      <vt:lpstr>6.3 Behavioral Economics: An Alternative Framework for  Consumer Choice</vt:lpstr>
      <vt:lpstr>Behavioral Economics</vt:lpstr>
      <vt:lpstr>Is Education Worth It?</vt:lpstr>
      <vt:lpstr>The Impact of Education on Earnings and Unemployment Rates, 2012</vt:lpstr>
      <vt:lpstr>License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Chu</dc:creator>
  <cp:lastModifiedBy>Theresa Masciale</cp:lastModifiedBy>
  <cp:revision>81</cp:revision>
  <dcterms:created xsi:type="dcterms:W3CDTF">2018-05-29T21:16:34Z</dcterms:created>
  <dcterms:modified xsi:type="dcterms:W3CDTF">2026-02-26T20:23:29Z</dcterms:modified>
</cp:coreProperties>
</file>