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64" r:id="rId32"/>
    <p:sldId id="261" r:id="rId33"/>
    <p:sldId id="25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microsoft.com/office/2016/11/relationships/changesInfo" Target="changesInfos/changesInfo1.xml"/><Relationship Id="rId4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2d768b3f3f01.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b29b5846c48c.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302ad1294713.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bbe09ae25a7f.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aa2b474735b6.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56a81965a053.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56a81965a053.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cf0886803678.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cf0886803678.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11_0c00ec21c37a.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7cc47e0362b1.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7cc47e0362b1.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76afa329c8bf.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64592"/>
            <a:ext cx="7360920" cy="1152144"/>
          </a:xfrm>
        </p:spPr>
        <p:txBody>
          <a:bodyPr wrap="square"/>
          <a:lstStyle/>
          <a:p>
            <a:r>
              <a:rPr lang="en-US" dirty="0" sz="3900"/>
              <a:t>Undirstöður hagfræði, 3. útgáfa</a:t>
            </a:r>
          </a:p>
        </p:txBody>
      </p:sp>
      <p:sp>
        <p:nvSpPr>
          <p:cNvPr id="2" name="Text Placeholder 23">
            <a:extLst>
              <a:ext uri="{FF2B5EF4-FFF2-40B4-BE49-F238E27FC236}">
                <a16:creationId xmlns:a16="http://schemas.microsoft.com/office/drawing/2014/main" id="{5598BA24-4FE1-BDC7-E729-6161B1EF6EF7}"/>
              </a:ext>
            </a:extLst>
          </p:cNvPr>
          <p:cNvSpPr>
            <a:spLocks noGrp="1"/>
          </p:cNvSpPr>
          <p:nvPr>
            <p:ph type="body" sz="quarter" idx="14"/>
          </p:nvPr>
        </p:nvSpPr>
        <p:spPr>
          <a:xfrm>
            <a:off x="1524000" y="1509713"/>
            <a:ext cx="9144000" cy="717294"/>
          </a:xfrm>
        </p:spPr>
        <p:txBody>
          <a:bodyPr>
            <a:normAutofit fontScale="40000" lnSpcReduction="20000"/>
          </a:bodyPr>
          <a:lstStyle/>
          <a:p>
            <a:r>
              <a:rPr lang="en-US" sz="5500" dirty="0"/>
              <a:t>24. KAFLI LÍKAN HEILDAREFTIRSPURNAR OG HEILDARFRAMBOÐS</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C01F6B4D-5A62-06BC-9915-069B4111D795}"/>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YFIRLIT 24. KAFLA</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normAutofit/>
          </a:bodyPr>
          <a:lstStyle/>
          <a:p>
            <a:r>
              <a:rPr lang="en-US" dirty="0"/>
              <a:t>24.1: Þjóðhagsleg sjónarhorn á eftirspurn og framboð</a:t>
            </a:r>
          </a:p>
          <a:p>
            <a:r>
              <a:rPr lang="en-US" dirty="0"/>
              <a:t>24.2: Líkanið um heildareftirspurn og heildarframboð</a:t>
            </a:r>
          </a:p>
          <a:p>
            <a:r>
              <a:rPr lang="en-US" dirty="0"/>
              <a:t>24.3: Hliðranir heildarframboðs</a:t>
            </a:r>
          </a:p>
          <a:p>
            <a:r>
              <a:rPr lang="en-US" dirty="0"/>
              <a:t>24.4: Hliðranir heildareftirspurnar</a:t>
            </a:r>
          </a:p>
          <a:p>
            <a:r>
              <a:rPr lang="en-US" dirty="0"/>
              <a:t>24.5: Hvernig AD–AS-líkanið tekur tillit til hagvaxtar, atvinnuleysis og verðbólgu</a:t>
            </a:r>
          </a:p>
          <a:p>
            <a:r>
              <a:rPr lang="en-US" dirty="0"/>
              <a:t>24.6: Lögmál Keynes og Says í AD–AS-líkaninu</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Bygging nýrra íbúðarhúsa</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5303521"/>
            <a:ext cx="10515600" cy="674198"/>
          </a:xfrm>
        </p:spPr>
        <p:txBody>
          <a:bodyPr>
            <a:normAutofit fontScale="62500" lnSpcReduction="20000"/>
          </a:bodyPr>
          <a:lstStyle/>
          <a:p>
            <a:r>
              <a:rPr lang="en-US" dirty="0"/>
              <a:t>Þegar húsnæðisbólan náði hámarki tókst mörgum um allt land að fá lán til að byggja ný hús. (Mynd: breytt útgáfa af „our house! Again!“ eftir Tim Pierce/Flickr Creative Commons, CC BY 2.0)</a:t>
            </a:r>
          </a:p>
          <a:p>
            <a:endParaRPr lang="en-US" dirty="0"/>
          </a:p>
        </p:txBody>
      </p:sp>
      <p:pic>
        <p:nvPicPr>
          <p:cNvPr id="2" name="Shape 88" descr="A picture of a house under construction.  ">
            <a:extLst>
              <a:ext uri="{FF2B5EF4-FFF2-40B4-BE49-F238E27FC236}">
                <a16:creationId xmlns:a16="http://schemas.microsoft.com/office/drawing/2014/main" id="{7296CCC2-AF4A-886D-F51C-F002DCE35485}"/>
              </a:ext>
            </a:extLst>
          </p:cNvPr>
          <p:cNvPicPr preferRelativeResize="0">
            <a:picLocks/>
          </p:cNvPicPr>
          <p:nvPr/>
        </p:nvPicPr>
        <p:blipFill rotWithShape="1">
          <a:blip r:embed="rId2">
            <a:alphaModFix/>
          </a:blip>
          <a:srcRect/>
          <a:stretch/>
        </p:blipFill>
        <p:spPr>
          <a:xfrm>
            <a:off x="3070673" y="1296579"/>
            <a:ext cx="6050654" cy="3500071"/>
          </a:xfrm>
          <a:prstGeom prst="rect">
            <a:avLst/>
          </a:prstGeom>
          <a:noFill/>
          <a:ln>
            <a:noFill/>
          </a:ln>
        </p:spPr>
      </p:pic>
    </p:spTree>
    <p:extLst>
      <p:ext uri="{BB962C8B-B14F-4D97-AF65-F5344CB8AC3E}">
        <p14:creationId xmlns:p14="http://schemas.microsoft.com/office/powerpoint/2010/main" val="1670820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Seld ný einbýlishús</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206240"/>
            <a:ext cx="10515600" cy="1956658"/>
          </a:xfrm>
        </p:spPr>
        <p:txBody>
          <a:bodyPr>
            <a:normAutofit fontScale="85000" lnSpcReduction="20000"/>
          </a:bodyPr>
          <a:lstStyle/>
          <a:p>
            <a:r>
              <a:rPr lang="en-US" dirty="0"/>
              <a:t>Frá upphafi tíunda áratugarins til ársins 2005 fjölgaði seldum nýjum einbýlishúsum jafnt og þétt. </a:t>
            </a:r>
          </a:p>
          <a:p>
            <a:r>
              <a:rPr lang="en-US" dirty="0"/>
              <a:t>Árið 2006 fækkaði þeim verulega og þessi mikli samdráttur hélt áfram til ársins 2011. </a:t>
            </a:r>
          </a:p>
          <a:p>
            <a:r>
              <a:rPr lang="en-US" dirty="0"/>
              <a:t>Frá árinu 2012 tók seldum nýjum húsum aftur að fjölga, en fjöldinn er enn minni en árið 1990. </a:t>
            </a:r>
            <a:r>
              <a:rPr lang="en-US" sz="2400" dirty="0"/>
              <a:t>(Heimild: U.S. Census Bureau)</a:t>
            </a:r>
          </a:p>
          <a:p>
            <a:endParaRPr lang="en-US" dirty="0"/>
          </a:p>
        </p:txBody>
      </p:sp>
      <p:pic>
        <p:nvPicPr>
          <p:cNvPr id="4" name="Picture 3" descr="This graph illustrates the number of new houses sold over time. The number of houses sold is measured on the y-axis, in thousands, from 0 to 1400 (1400 thousand is 1.4 million houses), in increments of 200. Years are measured on the x-axis, from 1997 to 2020. In 1997, 800,000 new houses were sold, increasing to 1.3 million in 2005, then decreasing to a low of 300,000 in 2011, with a gradual increase in 2012 to 800,000 in 2020.">
            <a:extLst>
              <a:ext uri="{FF2B5EF4-FFF2-40B4-BE49-F238E27FC236}">
                <a16:creationId xmlns:a16="http://schemas.microsoft.com/office/drawing/2014/main" id="{07A67DCE-0AFB-8A80-CC24-39468FC623D8}"/>
              </a:ext>
            </a:extLst>
          </p:cNvPr>
          <p:cNvPicPr>
            <a:picLocks noChangeAspect="1"/>
          </p:cNvPicPr>
          <p:nvPr/>
        </p:nvPicPr>
        <p:blipFill>
          <a:blip r:embed="rId2"/>
          <a:stretch>
            <a:fillRect/>
          </a:stretch>
        </p:blipFill>
        <p:spPr>
          <a:xfrm>
            <a:off x="3577259" y="916980"/>
            <a:ext cx="5037482" cy="3161989"/>
          </a:xfrm>
          <a:prstGeom prst="rect">
            <a:avLst/>
          </a:prstGeom>
        </p:spPr>
      </p:pic>
    </p:spTree>
    <p:extLst>
      <p:ext uri="{BB962C8B-B14F-4D97-AF65-F5344CB8AC3E}">
        <p14:creationId xmlns:p14="http://schemas.microsoft.com/office/powerpoint/2010/main" val="2615522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lvl="0">
              <a:spcBef>
                <a:spcPts val="0"/>
              </a:spcBef>
            </a:pPr>
            <a:r>
              <a:rPr lang="en-US" dirty="0"/>
              <a:t>24.1 Þjóðhagsleg sjónarhorn á eftirspurn og framboð</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normAutofit fontScale="92500" lnSpcReduction="10000"/>
          </a:bodyPr>
          <a:lstStyle/>
          <a:p>
            <a:r>
              <a:rPr lang="en-US" dirty="0"/>
              <a:t>Þjóðhagfræðingum er stundum skipt í tvo hópa: </a:t>
            </a:r>
          </a:p>
          <a:p>
            <a:endParaRPr lang="en-US" dirty="0"/>
          </a:p>
          <a:p>
            <a:pPr lvl="1"/>
            <a:r>
              <a:rPr lang="en-US" dirty="0"/>
              <a:t>Framboð ræður mestu um umfang þjóðarbúsins en eftirspurn fylgir einfaldlega í kjölfarið.</a:t>
            </a:r>
          </a:p>
          <a:p>
            <a:pPr marL="457200" lvl="1" indent="0" algn="ctr">
              <a:buNone/>
            </a:pPr>
            <a:r>
              <a:rPr lang="en-US" dirty="0"/>
              <a:t>– eða –</a:t>
            </a:r>
          </a:p>
          <a:p>
            <a:pPr lvl="1"/>
            <a:r>
              <a:rPr lang="en-US" dirty="0"/>
              <a:t>Eftirspurn ræður mestu um umfang þjóðarbúsins en framboð fylgir einfaldlega í kjölfarið.</a:t>
            </a:r>
          </a:p>
          <a:p>
            <a:endParaRPr lang="en-US" dirty="0"/>
          </a:p>
          <a:p>
            <a:r>
              <a:rPr lang="en-US" dirty="0"/>
              <a:t>Traust hagfræðileg nálgun verður að taka mið af bæði framboði og eftirspurn.</a:t>
            </a:r>
          </a:p>
          <a:p>
            <a:endParaRPr lang="en-US" dirty="0"/>
          </a:p>
        </p:txBody>
      </p:sp>
    </p:spTree>
    <p:extLst>
      <p:ext uri="{BB962C8B-B14F-4D97-AF65-F5344CB8AC3E}">
        <p14:creationId xmlns:p14="http://schemas.microsoft.com/office/powerpoint/2010/main" val="1597283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lvl="0">
              <a:spcBef>
                <a:spcPts val="0"/>
              </a:spcBef>
            </a:pPr>
            <a:r>
              <a:rPr lang="en-US" dirty="0"/>
              <a:t>Lögmál Says og þjóðhagfræði framboðs</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412870"/>
          </a:xfrm>
        </p:spPr>
        <p:txBody>
          <a:bodyPr>
            <a:normAutofit fontScale="85000" lnSpcReduction="10000"/>
          </a:bodyPr>
          <a:lstStyle/>
          <a:p>
            <a:r>
              <a:rPr lang="en-US" b="1" dirty="0"/>
              <a:t>Lögmál Says </a:t>
            </a:r>
            <a:r>
              <a:rPr lang="en-US" dirty="0"/>
              <a:t>er: „Framboð skapar sína eigin eftirspurn.“</a:t>
            </a:r>
          </a:p>
          <a:p>
            <a:r>
              <a:rPr lang="en-US" dirty="0"/>
              <a:t>Í hvert sinn sem vara eða þjónusta er framleidd og seld myndast tekjur fyrir einhvern.</a:t>
            </a:r>
          </a:p>
          <a:p>
            <a:r>
              <a:rPr lang="en-US" b="1" dirty="0"/>
              <a:t>Nýklassískir hagfræðingar </a:t>
            </a:r>
            <a:r>
              <a:rPr lang="en-US" dirty="0"/>
              <a:t>– hagfræðingar sem leggja almennt áherslu á vægi heildarframboðs við ákvörðun á umfangi þjóðarbúsins til langs tíma.</a:t>
            </a:r>
          </a:p>
          <a:p>
            <a:r>
              <a:rPr lang="en-US" dirty="0"/>
              <a:t>Lögmál Says, um að framboð skapi sína eigin eftirspurn, virðist vera góð nálgun til </a:t>
            </a:r>
            <a:r>
              <a:rPr lang="en-US" u="sng" dirty="0"/>
              <a:t>langs tíma</a:t>
            </a:r>
            <a:r>
              <a:rPr lang="en-US" dirty="0"/>
              <a:t>. </a:t>
            </a:r>
          </a:p>
          <a:p>
            <a:pPr lvl="1"/>
            <a:r>
              <a:rPr lang="en-US" dirty="0"/>
              <a:t>Á nokkrum árum eða áratugum vex heildareftirspurn í hagkerfinu nokkurn veginn jafnhratt og framleiðslugeta þess til að bjóða vörur og þjónustu.</a:t>
            </a:r>
          </a:p>
          <a:p>
            <a:r>
              <a:rPr lang="en-US" dirty="0"/>
              <a:t>Á </a:t>
            </a:r>
            <a:r>
              <a:rPr lang="en-US" u="sng" dirty="0"/>
              <a:t>skemmri</a:t>
            </a:r>
            <a:r>
              <a:rPr lang="en-US" dirty="0"/>
              <a:t> tímabilum, frá nokkrum mánuðum upp í fáein ár, geta orðið samdráttarskeið eða kreppur þar sem fyrirtæki virðast almennt glíma við skort á eftirspurn eftir framleiðslu sinni.</a:t>
            </a:r>
          </a:p>
          <a:p>
            <a:endParaRPr lang="en-US" dirty="0"/>
          </a:p>
        </p:txBody>
      </p:sp>
    </p:spTree>
    <p:extLst>
      <p:ext uri="{BB962C8B-B14F-4D97-AF65-F5344CB8AC3E}">
        <p14:creationId xmlns:p14="http://schemas.microsoft.com/office/powerpoint/2010/main" val="2574151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Lögmál Keynes og þjóðhagfræði eftirspurnar</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5"/>
            <a:ext cx="10515600" cy="3752513"/>
          </a:xfrm>
        </p:spPr>
        <p:txBody>
          <a:bodyPr>
            <a:normAutofit fontScale="85000" lnSpcReduction="20000"/>
          </a:bodyPr>
          <a:lstStyle/>
          <a:p>
            <a:r>
              <a:rPr lang="en-US" b="1" dirty="0"/>
              <a:t>Lögmál Keynes</a:t>
            </a:r>
            <a:r>
              <a:rPr lang="en-US" dirty="0"/>
              <a:t>: „Eftirspurn skapar sitt eigið framboð.“</a:t>
            </a:r>
          </a:p>
          <a:p>
            <a:r>
              <a:rPr lang="en-US" dirty="0"/>
              <a:t>Verg landsframleiðsla (VLF) hagkerfisins ræðst ekki fyrst og fremst af framleiðslugetu þess heldur af umfangi heildareftirspurnar.</a:t>
            </a:r>
          </a:p>
          <a:p>
            <a:r>
              <a:rPr lang="en-US" dirty="0"/>
              <a:t>Lögmál Keynes getur átt vel við til </a:t>
            </a:r>
            <a:r>
              <a:rPr lang="en-US" u="sng" dirty="0"/>
              <a:t>skamms tíma</a:t>
            </a:r>
            <a:r>
              <a:rPr lang="en-US" dirty="0"/>
              <a:t>, frá nokkrum mánuðum upp í fáein ár, þegar mörg fyrirtæki finna annaðhvort fyrir minni eftirspurn eftir framleiðslu sinni í samdrætti eða svo mikilli eftirspurn í uppsveiflu að þau eiga erfitt með að framleiða nóg.</a:t>
            </a:r>
          </a:p>
          <a:p>
            <a:r>
              <a:rPr lang="en-US" dirty="0"/>
              <a:t>Ef eftirspurn skipti ein máli gætu stjórnvöld hins vegar stækkað hagkerfið með auknum ríkisútgjöldum eða miklum skattalækkunum sem ýttu undir neyslu.</a:t>
            </a:r>
          </a:p>
          <a:p>
            <a:r>
              <a:rPr lang="en-US" dirty="0"/>
              <a:t>Framleiðslugeta hagkerfa á sér raunveruleg takmörk.</a:t>
            </a:r>
          </a:p>
          <a:p>
            <a:endParaRPr lang="en-US" dirty="0"/>
          </a:p>
        </p:txBody>
      </p:sp>
    </p:spTree>
    <p:extLst>
      <p:ext uri="{BB962C8B-B14F-4D97-AF65-F5344CB8AC3E}">
        <p14:creationId xmlns:p14="http://schemas.microsoft.com/office/powerpoint/2010/main" val="679091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lvl="0">
              <a:spcBef>
                <a:spcPts val="0"/>
              </a:spcBef>
            </a:pPr>
            <a:r>
              <a:rPr lang="en-US" dirty="0"/>
              <a:t>24.2 Líkanið um heildareftirspurn og heildarframboð</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282242"/>
          </a:xfrm>
        </p:spPr>
        <p:txBody>
          <a:bodyPr>
            <a:normAutofit fontScale="85000" lnSpcReduction="20000"/>
          </a:bodyPr>
          <a:lstStyle/>
          <a:p>
            <a:r>
              <a:rPr lang="en-US" b="1" dirty="0"/>
              <a:t>Líkan heildareftirspurnar og heildarframboðs (AD–AS-líkan) </a:t>
            </a:r>
            <a:r>
              <a:rPr lang="en-US" dirty="0"/>
              <a:t>– líkan sem sýnir hvað ákvarðar heildarframboð og heildareftirspurn í hagkerfinu og hvernig þau hafa áhrif hvort á annað á þjóðhagslegum vettvangi.</a:t>
            </a:r>
          </a:p>
          <a:p>
            <a:r>
              <a:rPr lang="en-US" b="1" dirty="0"/>
              <a:t>Heildarframboð (AS) </a:t>
            </a:r>
            <a:r>
              <a:rPr lang="en-US" dirty="0"/>
              <a:t>– heildarmagn raunlandsframleiðslu sem fyrirtæki framleiða og selja.</a:t>
            </a:r>
          </a:p>
          <a:p>
            <a:r>
              <a:rPr lang="en-US" b="1" dirty="0"/>
              <a:t>Heildarframboðsferill (AS-ferill) </a:t>
            </a:r>
            <a:r>
              <a:rPr lang="en-US" dirty="0"/>
              <a:t>– sýnir heildarmagn raunlandsframleiðslu sem fyrirtæki framleiða og selja við hvert verðlag.</a:t>
            </a:r>
          </a:p>
          <a:p>
            <a:r>
              <a:rPr lang="en-US" b="1" dirty="0"/>
              <a:t>Möguleg raunlandsframleiðsla </a:t>
            </a:r>
            <a:r>
              <a:rPr lang="en-US" dirty="0"/>
              <a:t>– mesta magn sem hagkerfi getur framleitt við fulla nýtingu vinnuafls, raunfjármagns og tækni að teknu tilliti til stofnana þess.</a:t>
            </a:r>
          </a:p>
          <a:p>
            <a:r>
              <a:rPr lang="en-US" b="1" dirty="0"/>
              <a:t>Landsframleiðsla við fulla atvinnu </a:t>
            </a:r>
            <a:r>
              <a:rPr lang="en-US" dirty="0"/>
              <a:t>– annað heiti yfir mögulega raunlandsframleiðslu þegar hagkerfið nýtir framleiðslugetu sína og atvinnuleysi er við náttúrulegt atvinnuleysisstig.</a:t>
            </a:r>
          </a:p>
          <a:p>
            <a:endParaRPr lang="en-US" dirty="0"/>
          </a:p>
        </p:txBody>
      </p:sp>
    </p:spTree>
    <p:extLst>
      <p:ext uri="{BB962C8B-B14F-4D97-AF65-F5344CB8AC3E}">
        <p14:creationId xmlns:p14="http://schemas.microsoft.com/office/powerpoint/2010/main" val="202582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Heildarframboðsferillinn</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327527"/>
            <a:ext cx="10515600" cy="1878280"/>
          </a:xfrm>
        </p:spPr>
        <p:txBody>
          <a:bodyPr>
            <a:normAutofit fontScale="77500" lnSpcReduction="20000"/>
          </a:bodyPr>
          <a:lstStyle/>
          <a:p>
            <a:r>
              <a:rPr lang="en-US" dirty="0"/>
              <a:t>Heildarframboðsferillinn (AS) hallar upp á við því þegar afurðaverð hækkar en aðfangaverð helst óbreytt hafa fyrirtæki hvata til að auka framleiðslu og hagnast meira. </a:t>
            </a:r>
          </a:p>
          <a:p>
            <a:r>
              <a:rPr lang="en-US" dirty="0"/>
              <a:t>Línan fyrir mögulega raunlandsframleiðslu sýnir hámarksframleiðslu hagkerfisins þegar vinnuafl og raunfjármagn eru fullnýtt.</a:t>
            </a:r>
          </a:p>
          <a:p>
            <a:r>
              <a:rPr lang="en-US" u="sng" dirty="0"/>
              <a:t>Umræðuspurning</a:t>
            </a:r>
            <a:r>
              <a:rPr lang="en-US" dirty="0"/>
              <a:t>: Hvernig getur AS-ferillinn farið yfir línuna fyrir mögulega raunlandsframleiðslu?</a:t>
            </a:r>
          </a:p>
          <a:p>
            <a:endParaRPr lang="en-US" dirty="0"/>
          </a:p>
        </p:txBody>
      </p:sp>
      <p:pic>
        <p:nvPicPr>
          <p:cNvPr id="4" name="Picture 3" descr="The graph shows an upward sloping aggregate supply curve. The slope is gradual between 6,500 and 9,000 before become steeper, especially between 9,500 and 9,900.">
            <a:extLst>
              <a:ext uri="{FF2B5EF4-FFF2-40B4-BE49-F238E27FC236}">
                <a16:creationId xmlns:a16="http://schemas.microsoft.com/office/drawing/2014/main" id="{475231C6-DE5F-3EE0-FF87-F348F2A574E1}"/>
              </a:ext>
            </a:extLst>
          </p:cNvPr>
          <p:cNvPicPr>
            <a:picLocks noChangeAspect="1"/>
          </p:cNvPicPr>
          <p:nvPr/>
        </p:nvPicPr>
        <p:blipFill>
          <a:blip r:embed="rId2"/>
          <a:stretch>
            <a:fillRect/>
          </a:stretch>
        </p:blipFill>
        <p:spPr>
          <a:xfrm>
            <a:off x="3294093" y="959579"/>
            <a:ext cx="5603813" cy="3198078"/>
          </a:xfrm>
          <a:prstGeom prst="rect">
            <a:avLst/>
          </a:prstGeom>
        </p:spPr>
      </p:pic>
    </p:spTree>
    <p:extLst>
      <p:ext uri="{BB962C8B-B14F-4D97-AF65-F5344CB8AC3E}">
        <p14:creationId xmlns:p14="http://schemas.microsoft.com/office/powerpoint/2010/main" val="222445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Heildareftirspurnarferillinn</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lstStyle/>
          <a:p>
            <a:r>
              <a:rPr lang="en-US" b="1" dirty="0"/>
              <a:t>Heildareftirspurn (AD) </a:t>
            </a:r>
            <a:r>
              <a:rPr lang="en-US" dirty="0"/>
              <a:t>– heildarútgjöld til kaupa á innlendum vörum og þjónustu í hagkerfi.</a:t>
            </a:r>
          </a:p>
          <a:p>
            <a:endParaRPr lang="en-US" dirty="0"/>
          </a:p>
          <a:p>
            <a:r>
              <a:rPr lang="en-US" dirty="0"/>
              <a:t>Hún nær til allra fjögurra þátta eftirspurnar: einkaneyslu, fjárfestingar, ríkisútgjalda og hreins útflutnings (útflutnings að frádregnum innflutningi).</a:t>
            </a:r>
          </a:p>
          <a:p>
            <a:endParaRPr lang="en-US" dirty="0"/>
          </a:p>
          <a:p>
            <a:r>
              <a:rPr lang="en-US" b="1" dirty="0"/>
              <a:t>Heildareftirspurnarferill (AD) </a:t>
            </a:r>
            <a:r>
              <a:rPr lang="en-US" dirty="0"/>
              <a:t>– sýnir heildarútgjöld til innlendrar vöru og þjónustu við hvert verðlag.</a:t>
            </a:r>
          </a:p>
          <a:p>
            <a:endParaRPr lang="en-US" dirty="0"/>
          </a:p>
        </p:txBody>
      </p:sp>
    </p:spTree>
    <p:extLst>
      <p:ext uri="{BB962C8B-B14F-4D97-AF65-F5344CB8AC3E}">
        <p14:creationId xmlns:p14="http://schemas.microsoft.com/office/powerpoint/2010/main" val="2745828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Heildareftirspurnarferillinn, framhald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937759"/>
            <a:ext cx="10515600" cy="1029195"/>
          </a:xfrm>
        </p:spPr>
        <p:txBody>
          <a:bodyPr>
            <a:normAutofit fontScale="92500"/>
          </a:bodyPr>
          <a:lstStyle/>
          <a:p>
            <a:r>
              <a:rPr lang="en-US" dirty="0"/>
              <a:t>Heildareftirspurnarferillinn (AD) hallar niður á við og sýnir að heildarútgjöld til innlendrar vöru og þjónustu minnka þegar verðlag hækkar.</a:t>
            </a:r>
          </a:p>
          <a:p>
            <a:endParaRPr lang="en-US" dirty="0"/>
          </a:p>
        </p:txBody>
      </p:sp>
      <p:pic>
        <p:nvPicPr>
          <p:cNvPr id="4" name="Picture 3" descr="The graph shows a downward sloping aggregate demand curve.">
            <a:extLst>
              <a:ext uri="{FF2B5EF4-FFF2-40B4-BE49-F238E27FC236}">
                <a16:creationId xmlns:a16="http://schemas.microsoft.com/office/drawing/2014/main" id="{2DB27CE3-F51E-304A-5DE8-2DD1B1AC9BF3}"/>
              </a:ext>
            </a:extLst>
          </p:cNvPr>
          <p:cNvPicPr>
            <a:picLocks noChangeAspect="1"/>
          </p:cNvPicPr>
          <p:nvPr/>
        </p:nvPicPr>
        <p:blipFill>
          <a:blip r:embed="rId2"/>
          <a:stretch>
            <a:fillRect/>
          </a:stretch>
        </p:blipFill>
        <p:spPr>
          <a:xfrm>
            <a:off x="3061911" y="1160167"/>
            <a:ext cx="6068178" cy="3407133"/>
          </a:xfrm>
          <a:prstGeom prst="rect">
            <a:avLst/>
          </a:prstGeom>
        </p:spPr>
      </p:pic>
    </p:spTree>
    <p:extLst>
      <p:ext uri="{BB962C8B-B14F-4D97-AF65-F5344CB8AC3E}">
        <p14:creationId xmlns:p14="http://schemas.microsoft.com/office/powerpoint/2010/main" val="2585501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a:xfrm>
            <a:off x="841248" y="128016"/>
            <a:ext cx="8714232" cy="758952"/>
          </a:xfrm>
        </p:spPr>
        <p:txBody>
          <a:bodyPr wrap="square">
            <a:normAutofit fontScale="90000"/>
          </a:bodyPr>
          <a:lstStyle/>
          <a:p>
            <a:r>
              <a:rPr lang="en-US" dirty="0" sz="2200"/>
              <a:t>Heildarframboðs- og heildareftirspurnarferlarnir sameinaðir</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582292"/>
            <a:ext cx="10515600" cy="1421080"/>
          </a:xfrm>
        </p:spPr>
        <p:txBody>
          <a:bodyPr>
            <a:normAutofit fontScale="85000" lnSpcReduction="10000"/>
          </a:bodyPr>
          <a:lstStyle/>
          <a:p>
            <a:r>
              <a:rPr lang="en-US" dirty="0"/>
              <a:t>Skurðpunktur heildarframboðs- og heildareftirspurnarferlanna sýnir jafnvægisgildi raunlandsframleiðslu og jafnvægisverðlag hagkerfisins.</a:t>
            </a:r>
          </a:p>
          <a:p>
            <a:r>
              <a:rPr lang="en-US" dirty="0"/>
              <a:t>Jafnvægi næst þar sem heildarframboð (AS) er jafnt heildareftirspurn (AD), við verðlagið 90 og framleiðslustigið 8.800.</a:t>
            </a:r>
          </a:p>
          <a:p>
            <a:endParaRPr lang="en-US" dirty="0"/>
          </a:p>
        </p:txBody>
      </p:sp>
      <p:pic>
        <p:nvPicPr>
          <p:cNvPr id="5" name="Picture 4" descr="The graph shows a downward sloping aggregate demand curve that intersects with an upward sloping aggregate supply curve at the point (8,800, 90).">
            <a:extLst>
              <a:ext uri="{FF2B5EF4-FFF2-40B4-BE49-F238E27FC236}">
                <a16:creationId xmlns:a16="http://schemas.microsoft.com/office/drawing/2014/main" id="{D1958977-5816-8F96-613B-112B2104C69E}"/>
              </a:ext>
            </a:extLst>
          </p:cNvPr>
          <p:cNvPicPr>
            <a:picLocks noChangeAspect="1"/>
          </p:cNvPicPr>
          <p:nvPr/>
        </p:nvPicPr>
        <p:blipFill>
          <a:blip r:embed="rId2"/>
          <a:stretch>
            <a:fillRect/>
          </a:stretch>
        </p:blipFill>
        <p:spPr>
          <a:xfrm>
            <a:off x="2915087" y="909773"/>
            <a:ext cx="6361826" cy="3552454"/>
          </a:xfrm>
          <a:prstGeom prst="rect">
            <a:avLst/>
          </a:prstGeom>
        </p:spPr>
      </p:pic>
    </p:spTree>
    <p:extLst>
      <p:ext uri="{BB962C8B-B14F-4D97-AF65-F5344CB8AC3E}">
        <p14:creationId xmlns:p14="http://schemas.microsoft.com/office/powerpoint/2010/main" val="3496569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Túlkun AD–AS-líkansins</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558937"/>
            <a:ext cx="10515600" cy="1368828"/>
          </a:xfrm>
        </p:spPr>
        <p:txBody>
          <a:bodyPr>
            <a:normAutofit fontScale="85000" lnSpcReduction="20000"/>
          </a:bodyPr>
          <a:lstStyle/>
          <a:p>
            <a:r>
              <a:rPr lang="en-US" dirty="0"/>
              <a:t>Hvað má ráða um stöðu hagkerfis landsins út frá ímynduðu jafnvægi þar sem verðlag er 130 og raunlandsframleiðsla $680?</a:t>
            </a:r>
          </a:p>
          <a:p>
            <a:r>
              <a:rPr lang="en-US" dirty="0"/>
              <a:t>Stendur landið frammi fyrir verðbólguþrýstingi eða miklu atvinnuleysi? Hvernig má sjá það?</a:t>
            </a:r>
          </a:p>
          <a:p>
            <a:endParaRPr lang="en-US" dirty="0"/>
          </a:p>
        </p:txBody>
      </p:sp>
      <p:pic>
        <p:nvPicPr>
          <p:cNvPr id="5" name="Picture 4" descr="The figure shows a downward sloping aggregate demand line intersecting with an aggregate supply curve at approximately (680, 130).">
            <a:extLst>
              <a:ext uri="{FF2B5EF4-FFF2-40B4-BE49-F238E27FC236}">
                <a16:creationId xmlns:a16="http://schemas.microsoft.com/office/drawing/2014/main" id="{0C43944D-CAD3-03A2-9EC3-8DAEC4136D80}"/>
              </a:ext>
            </a:extLst>
          </p:cNvPr>
          <p:cNvPicPr>
            <a:picLocks noChangeAspect="1"/>
          </p:cNvPicPr>
          <p:nvPr/>
        </p:nvPicPr>
        <p:blipFill>
          <a:blip r:embed="rId2"/>
          <a:stretch>
            <a:fillRect/>
          </a:stretch>
        </p:blipFill>
        <p:spPr>
          <a:xfrm>
            <a:off x="3895311" y="964557"/>
            <a:ext cx="4401377" cy="3419531"/>
          </a:xfrm>
          <a:prstGeom prst="rect">
            <a:avLst/>
          </a:prstGeom>
        </p:spPr>
      </p:pic>
    </p:spTree>
    <p:extLst>
      <p:ext uri="{BB962C8B-B14F-4D97-AF65-F5344CB8AC3E}">
        <p14:creationId xmlns:p14="http://schemas.microsoft.com/office/powerpoint/2010/main" val="2180169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Skilgreiningar á SRAS og LRAS</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lstStyle/>
          <a:p>
            <a:r>
              <a:rPr lang="en-US" b="1" dirty="0"/>
              <a:t>Skammtímaheildarframboðsferill (SRAS) </a:t>
            </a:r>
            <a:r>
              <a:rPr lang="en-US" dirty="0"/>
              <a:t>– jákvætt skammtímasamband milli verðlags framleiðslu og raunvergrar landsframleiðslu þegar aðfangaverð er óbreytt</a:t>
            </a:r>
          </a:p>
          <a:p>
            <a:endParaRPr lang="en-US" dirty="0"/>
          </a:p>
          <a:p>
            <a:r>
              <a:rPr lang="en-US" b="1" dirty="0"/>
              <a:t>Langtímaheildarframboðsferill (LRAS) </a:t>
            </a:r>
            <a:r>
              <a:rPr lang="en-US" dirty="0"/>
              <a:t>– lóðrétt lína við mögulega raunlandsframleiðslu sem sýnir að til langs tíma er ekkert samband milli verðlags framleiðslu og raunlandsframleiðslu.</a:t>
            </a:r>
          </a:p>
          <a:p>
            <a:endParaRPr lang="en-US" dirty="0"/>
          </a:p>
        </p:txBody>
      </p:sp>
    </p:spTree>
    <p:extLst>
      <p:ext uri="{BB962C8B-B14F-4D97-AF65-F5344CB8AC3E}">
        <p14:creationId xmlns:p14="http://schemas.microsoft.com/office/powerpoint/2010/main" val="1102346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24.3 Hliðranir heildarframboðs</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530436"/>
          </a:xfrm>
        </p:spPr>
        <p:txBody>
          <a:bodyPr>
            <a:normAutofit fontScale="92500"/>
          </a:bodyPr>
          <a:lstStyle/>
          <a:p>
            <a:r>
              <a:rPr lang="en-US" dirty="0"/>
              <a:t>Tveir helstu þættir sem geta hliðrað AS-ferlinum: </a:t>
            </a:r>
          </a:p>
          <a:p>
            <a:pPr lvl="1"/>
            <a:r>
              <a:rPr lang="en-US" dirty="0"/>
              <a:t>framleiðnivöxtur </a:t>
            </a:r>
          </a:p>
          <a:p>
            <a:pPr lvl="1"/>
            <a:r>
              <a:rPr lang="en-US" dirty="0"/>
              <a:t>breytingar á aðfangaverði</a:t>
            </a:r>
          </a:p>
          <a:p>
            <a:endParaRPr lang="en-US" dirty="0"/>
          </a:p>
          <a:p>
            <a:r>
              <a:rPr lang="en-US" dirty="0"/>
              <a:t>Heildarframboðsferillinn getur einnig hliðrast vegna óvæntra áfalla á mörkuðum fyrir aðföng eða vinnuafl.</a:t>
            </a:r>
          </a:p>
          <a:p>
            <a:pPr lvl="1"/>
            <a:r>
              <a:rPr lang="en-US" dirty="0"/>
              <a:t>Dæmi: öfgaveður sem hefur áhrif á uppskeru eða stríð erlendis sem kallar fjölda fólks til herþjónustu í stað vinnu.  </a:t>
            </a:r>
          </a:p>
          <a:p>
            <a:endParaRPr lang="en-US" dirty="0"/>
          </a:p>
          <a:p>
            <a:r>
              <a:rPr lang="en-US" b="1" dirty="0"/>
              <a:t>Kreppuverðbólga</a:t>
            </a:r>
            <a:r>
              <a:rPr lang="en-US" dirty="0"/>
              <a:t> – hagkerfi býr samtímis við stöðnun hagvaxtar og mikla verðbólgu.</a:t>
            </a:r>
          </a:p>
          <a:p>
            <a:endParaRPr lang="en-US" dirty="0"/>
          </a:p>
        </p:txBody>
      </p:sp>
    </p:spTree>
    <p:extLst>
      <p:ext uri="{BB962C8B-B14F-4D97-AF65-F5344CB8AC3E}">
        <p14:creationId xmlns:p14="http://schemas.microsoft.com/office/powerpoint/2010/main" val="1698981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Myndskýring: Hliðranir heildarframboðs</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464657"/>
            <a:ext cx="10515600" cy="1762660"/>
          </a:xfrm>
        </p:spPr>
        <p:txBody>
          <a:bodyPr>
            <a:normAutofit fontScale="77500" lnSpcReduction="20000"/>
          </a:bodyPr>
          <a:lstStyle/>
          <a:p>
            <a:r>
              <a:rPr lang="en-US" dirty="0"/>
              <a:t>Á mynd (a): Aukin framleiðni hliðrar SRAS-ferlinum til hægri. Upphaflega jafnvægið E</a:t>
            </a:r>
            <a:r>
              <a:rPr lang="en-US" baseline="-25000" dirty="0"/>
              <a:t>0</a:t>
            </a:r>
            <a:r>
              <a:rPr lang="en-US" dirty="0"/>
              <a:t> er á skurðpunkti AD og SRAS</a:t>
            </a:r>
            <a:r>
              <a:rPr lang="en-US" baseline="-25000" dirty="0"/>
              <a:t>0</a:t>
            </a:r>
            <a:r>
              <a:rPr lang="en-US" dirty="0"/>
              <a:t>.</a:t>
            </a:r>
          </a:p>
          <a:p>
            <a:r>
              <a:rPr lang="en-US" dirty="0"/>
              <a:t>Þegar SRAS hliðrast til hægri verður nýja jafnvægið E</a:t>
            </a:r>
            <a:r>
              <a:rPr lang="en-US" baseline="-25000" dirty="0"/>
              <a:t>1</a:t>
            </a:r>
            <a:r>
              <a:rPr lang="en-US" dirty="0"/>
              <a:t> á skurðpunkti AD og SRAS</a:t>
            </a:r>
            <a:r>
              <a:rPr lang="en-US" baseline="-25000" dirty="0"/>
              <a:t>1</a:t>
            </a:r>
            <a:r>
              <a:rPr lang="en-US" dirty="0"/>
              <a:t>, og síðan myndast enn eitt jafnvægið, E</a:t>
            </a:r>
            <a:r>
              <a:rPr lang="en-US" baseline="-25000" dirty="0"/>
              <a:t>2</a:t>
            </a:r>
            <a:r>
              <a:rPr lang="en-US" dirty="0"/>
              <a:t>, á skurðpunkti AD og SRAS</a:t>
            </a:r>
            <a:r>
              <a:rPr lang="en-US" baseline="-25000" dirty="0"/>
              <a:t>2</a:t>
            </a:r>
            <a:r>
              <a:rPr lang="en-US" dirty="0"/>
              <a:t>.</a:t>
            </a:r>
          </a:p>
          <a:p>
            <a:r>
              <a:rPr lang="en-US" dirty="0"/>
              <a:t>Hliðrun SRAS til hægri leiðir til meiri framleiðslu og þrýstings til lækkunar verðlags.</a:t>
            </a:r>
          </a:p>
          <a:p>
            <a:endParaRPr lang="en-US" dirty="0"/>
          </a:p>
        </p:txBody>
      </p:sp>
      <p:pic>
        <p:nvPicPr>
          <p:cNvPr id="4" name="Picture 3" descr="The two graphs show how aggregate supply can shift and how these shifts affect points of equilibrium. The graph on the left shows how productivity increases will shift aggregate supply to the right. The graph on the right shows how higher prices for key inputs will shift aggregate supply to the left.">
            <a:extLst>
              <a:ext uri="{FF2B5EF4-FFF2-40B4-BE49-F238E27FC236}">
                <a16:creationId xmlns:a16="http://schemas.microsoft.com/office/drawing/2014/main" id="{4DB3675D-DD5A-BD71-7C4F-72B05939BF0B}"/>
              </a:ext>
            </a:extLst>
          </p:cNvPr>
          <p:cNvPicPr>
            <a:picLocks noChangeAspect="1"/>
          </p:cNvPicPr>
          <p:nvPr/>
        </p:nvPicPr>
        <p:blipFill>
          <a:blip r:embed="rId2"/>
          <a:stretch>
            <a:fillRect/>
          </a:stretch>
        </p:blipFill>
        <p:spPr>
          <a:xfrm>
            <a:off x="2881258" y="848079"/>
            <a:ext cx="6429484" cy="3558208"/>
          </a:xfrm>
          <a:prstGeom prst="rect">
            <a:avLst/>
          </a:prstGeom>
        </p:spPr>
      </p:pic>
    </p:spTree>
    <p:extLst>
      <p:ext uri="{BB962C8B-B14F-4D97-AF65-F5344CB8AC3E}">
        <p14:creationId xmlns:p14="http://schemas.microsoft.com/office/powerpoint/2010/main" val="4046425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Myndskýring: Hliðranir heildarframboðs, framhald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719451"/>
            <a:ext cx="10515600" cy="1323109"/>
          </a:xfrm>
        </p:spPr>
        <p:txBody>
          <a:bodyPr>
            <a:normAutofit fontScale="70000" lnSpcReduction="20000"/>
          </a:bodyPr>
          <a:lstStyle/>
          <a:p>
            <a:r>
              <a:rPr lang="en-US" dirty="0"/>
              <a:t>Á mynd (b): Hærra aðfangaverð þýðir að við hvert gefið verðlag framleiðslu verður raunverg landsframleiðsla minni. Heildarframboð hliðrast því til vinstri frá SRAS</a:t>
            </a:r>
            <a:r>
              <a:rPr lang="en-US" baseline="-25000" dirty="0"/>
              <a:t>0</a:t>
            </a:r>
            <a:r>
              <a:rPr lang="en-US" dirty="0"/>
              <a:t> yfir í SRAS</a:t>
            </a:r>
            <a:r>
              <a:rPr lang="en-US" baseline="-25000" dirty="0"/>
              <a:t>1</a:t>
            </a:r>
            <a:r>
              <a:rPr lang="en-US" dirty="0"/>
              <a:t>. </a:t>
            </a:r>
          </a:p>
          <a:p>
            <a:r>
              <a:rPr lang="en-US" dirty="0"/>
              <a:t>Nýja jafnvægið, E</a:t>
            </a:r>
            <a:r>
              <a:rPr lang="en-US" baseline="-25000" dirty="0"/>
              <a:t>1</a:t>
            </a:r>
            <a:r>
              <a:rPr lang="en-US" dirty="0"/>
              <a:t>, hefur minni framleiðslu og hærra verðlag en upphaflega jafnvægið (E</a:t>
            </a:r>
            <a:r>
              <a:rPr lang="en-US" baseline="-25000" dirty="0"/>
              <a:t>0</a:t>
            </a:r>
            <a:r>
              <a:rPr lang="en-US" dirty="0"/>
              <a:t>).</a:t>
            </a:r>
          </a:p>
          <a:p>
            <a:endParaRPr lang="en-US" dirty="0"/>
          </a:p>
        </p:txBody>
      </p:sp>
      <p:pic>
        <p:nvPicPr>
          <p:cNvPr id="3" name="Picture 2" descr="The two graphs show how aggregate supply can shift and how these shifts affect points of equilibrium. The graph on the left shows how productivity increases will shift aggregate supply to the right. The graph on the right shows how higher prices for key inputs will shift aggregate supply to the left.">
            <a:extLst>
              <a:ext uri="{FF2B5EF4-FFF2-40B4-BE49-F238E27FC236}">
                <a16:creationId xmlns:a16="http://schemas.microsoft.com/office/drawing/2014/main" id="{F6167A1F-DE25-0441-04DA-786CC2EE92EE}"/>
              </a:ext>
            </a:extLst>
          </p:cNvPr>
          <p:cNvPicPr>
            <a:picLocks noChangeAspect="1"/>
          </p:cNvPicPr>
          <p:nvPr/>
        </p:nvPicPr>
        <p:blipFill>
          <a:blip r:embed="rId2"/>
          <a:stretch>
            <a:fillRect/>
          </a:stretch>
        </p:blipFill>
        <p:spPr>
          <a:xfrm>
            <a:off x="2881258" y="848079"/>
            <a:ext cx="6429484" cy="3558208"/>
          </a:xfrm>
          <a:prstGeom prst="rect">
            <a:avLst/>
          </a:prstGeom>
        </p:spPr>
      </p:pic>
    </p:spTree>
    <p:extLst>
      <p:ext uri="{BB962C8B-B14F-4D97-AF65-F5344CB8AC3E}">
        <p14:creationId xmlns:p14="http://schemas.microsoft.com/office/powerpoint/2010/main" val="1145320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24.4 Hliðranir heildareftirspurnar</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308367"/>
          </a:xfrm>
        </p:spPr>
        <p:txBody>
          <a:bodyPr>
            <a:normAutofit fontScale="85000" lnSpcReduction="20000"/>
          </a:bodyPr>
          <a:lstStyle/>
          <a:p>
            <a:r>
              <a:rPr lang="en-US" dirty="0"/>
              <a:t>Munið að þættir heildareftirspurnar eru:</a:t>
            </a:r>
          </a:p>
          <a:p>
            <a:pPr lvl="1"/>
            <a:r>
              <a:rPr lang="en-US" dirty="0"/>
              <a:t>einkaneysla </a:t>
            </a:r>
          </a:p>
          <a:p>
            <a:pPr lvl="1"/>
            <a:r>
              <a:rPr lang="en-US" dirty="0"/>
              <a:t>fjárfestingarútgjöld</a:t>
            </a:r>
          </a:p>
          <a:p>
            <a:pPr lvl="1"/>
            <a:r>
              <a:rPr lang="en-US" dirty="0"/>
              <a:t>ríkisútgjöld </a:t>
            </a:r>
          </a:p>
          <a:p>
            <a:pPr lvl="1"/>
            <a:r>
              <a:rPr lang="en-US" dirty="0"/>
              <a:t>útflutningur að frádregnum innflutningi.</a:t>
            </a:r>
          </a:p>
          <a:p>
            <a:endParaRPr lang="en-US" dirty="0"/>
          </a:p>
          <a:p>
            <a:r>
              <a:rPr lang="en-US" dirty="0"/>
              <a:t>Hliðrun AD-ferilsins til hægri merkir að að minnsta kosti einn þessara þátta hefur aukist og heildarútgjöld eru því meiri við hvert verðlag.</a:t>
            </a:r>
          </a:p>
          <a:p>
            <a:endParaRPr lang="en-US" dirty="0"/>
          </a:p>
          <a:p>
            <a:r>
              <a:rPr lang="en-US" dirty="0"/>
              <a:t>Hliðrun AD-ferilsins til vinstri merkir að að minnsta kosti einn þessara þátta hefur minnkað og heildarútgjöld eru því minni við hvert verðlag.</a:t>
            </a:r>
          </a:p>
          <a:p>
            <a:endParaRPr lang="en-US" dirty="0"/>
          </a:p>
        </p:txBody>
      </p:sp>
    </p:spTree>
    <p:extLst>
      <p:ext uri="{BB962C8B-B14F-4D97-AF65-F5344CB8AC3E}">
        <p14:creationId xmlns:p14="http://schemas.microsoft.com/office/powerpoint/2010/main" val="2266056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lvl="0">
              <a:spcBef>
                <a:spcPts val="0"/>
              </a:spcBef>
            </a:pPr>
            <a:r>
              <a:rPr lang="en-US" dirty="0"/>
              <a:t>Áhrif breyttrar hegðunar neytenda og fyrirtækja á AD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lstStyle/>
          <a:p>
            <a:r>
              <a:rPr lang="en-US" dirty="0"/>
              <a:t>Þegar neytendur bera meira traust til framtíðar hagkerfisins hafa þeir tilhneigingu til að auka neyslu. </a:t>
            </a:r>
          </a:p>
          <a:p>
            <a:endParaRPr lang="en-US" dirty="0"/>
          </a:p>
          <a:p>
            <a:r>
              <a:rPr lang="en-US" dirty="0"/>
              <a:t>Þegar traust fyrirtækja er mikið hafa þau tilhneigingu til að fjárfesta meira í væntingu um verulegan ávinning síðar. </a:t>
            </a:r>
          </a:p>
          <a:p>
            <a:endParaRPr lang="en-US" dirty="0"/>
          </a:p>
          <a:p>
            <a:r>
              <a:rPr lang="en-US" dirty="0"/>
              <a:t>Ef traust neytenda eða fyrirtækja minnkar dragast hins vegar neysla og fjárfestingarútgjöld saman.</a:t>
            </a:r>
          </a:p>
          <a:p>
            <a:endParaRPr lang="en-US" dirty="0"/>
          </a:p>
        </p:txBody>
      </p:sp>
    </p:spTree>
    <p:extLst>
      <p:ext uri="{BB962C8B-B14F-4D97-AF65-F5344CB8AC3E}">
        <p14:creationId xmlns:p14="http://schemas.microsoft.com/office/powerpoint/2010/main" val="8008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Myndskýring: Hliðranir heildareftirspurnar</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248834"/>
            <a:ext cx="10515600" cy="2244040"/>
          </a:xfrm>
        </p:spPr>
        <p:txBody>
          <a:bodyPr>
            <a:normAutofit fontScale="77500" lnSpcReduction="20000"/>
          </a:bodyPr>
          <a:lstStyle/>
          <a:p>
            <a:r>
              <a:rPr lang="en-US" dirty="0"/>
              <a:t>Á mynd (a): Aukið traust neytenda eða fyrirtækja getur hliðrað AD til hægri, frá AD</a:t>
            </a:r>
            <a:r>
              <a:rPr lang="en-US" baseline="-25000" dirty="0"/>
              <a:t>0</a:t>
            </a:r>
            <a:r>
              <a:rPr lang="en-US" dirty="0"/>
              <a:t> yfir í AD</a:t>
            </a:r>
            <a:r>
              <a:rPr lang="en-US" baseline="-25000" dirty="0"/>
              <a:t>1</a:t>
            </a:r>
            <a:r>
              <a:rPr lang="en-US" dirty="0"/>
              <a:t>. </a:t>
            </a:r>
          </a:p>
          <a:p>
            <a:r>
              <a:rPr lang="en-US" dirty="0"/>
              <a:t>Þegar AD hliðrast til hægri verður nýja jafnvægið (E</a:t>
            </a:r>
            <a:r>
              <a:rPr lang="en-US" baseline="-25000" dirty="0"/>
              <a:t>1</a:t>
            </a:r>
            <a:r>
              <a:rPr lang="en-US" dirty="0"/>
              <a:t>) við meiri framleiðslu og hærra verðlag en upphaflega jafnvægið (E</a:t>
            </a:r>
            <a:r>
              <a:rPr lang="en-US" baseline="-25000" dirty="0"/>
              <a:t>0</a:t>
            </a:r>
            <a:r>
              <a:rPr lang="en-US" dirty="0"/>
              <a:t>). </a:t>
            </a:r>
          </a:p>
          <a:p>
            <a:r>
              <a:rPr lang="en-US" dirty="0"/>
              <a:t>Í þessu dæmi er nýja jafnvægið (E</a:t>
            </a:r>
            <a:r>
              <a:rPr lang="en-US" baseline="-25000" dirty="0"/>
              <a:t>1</a:t>
            </a:r>
            <a:r>
              <a:rPr lang="en-US" dirty="0"/>
              <a:t>) einnig nær mögulegri raunlandsframleiðslu. </a:t>
            </a:r>
          </a:p>
          <a:p>
            <a:r>
              <a:rPr lang="en-US" dirty="0"/>
              <a:t>Aukin ríkisútgjöld eða skattalækkun sem eykur neysluútgjöld geta einnig hliðrað AD til hægri. </a:t>
            </a:r>
          </a:p>
          <a:p>
            <a:endParaRPr lang="en-US" dirty="0"/>
          </a:p>
        </p:txBody>
      </p:sp>
      <p:pic>
        <p:nvPicPr>
          <p:cNvPr id="4" name="Picture 3" descr="The two graphs show how aggregate demand shifts. The graph on the left shows aggregate demand shifting to the right toward the vertical potential GDP line. The graph on the right shows aggregate demand shifting to the left away from the vertical GDP line.">
            <a:extLst>
              <a:ext uri="{FF2B5EF4-FFF2-40B4-BE49-F238E27FC236}">
                <a16:creationId xmlns:a16="http://schemas.microsoft.com/office/drawing/2014/main" id="{C83132B3-398E-D067-9C1E-D8AD115B62C2}"/>
              </a:ext>
            </a:extLst>
          </p:cNvPr>
          <p:cNvPicPr>
            <a:picLocks noChangeAspect="1"/>
          </p:cNvPicPr>
          <p:nvPr/>
        </p:nvPicPr>
        <p:blipFill>
          <a:blip r:embed="rId2"/>
          <a:stretch>
            <a:fillRect/>
          </a:stretch>
        </p:blipFill>
        <p:spPr>
          <a:xfrm>
            <a:off x="3124200" y="877923"/>
            <a:ext cx="5943600" cy="3282696"/>
          </a:xfrm>
          <a:prstGeom prst="rect">
            <a:avLst/>
          </a:prstGeom>
        </p:spPr>
      </p:pic>
    </p:spTree>
    <p:extLst>
      <p:ext uri="{BB962C8B-B14F-4D97-AF65-F5344CB8AC3E}">
        <p14:creationId xmlns:p14="http://schemas.microsoft.com/office/powerpoint/2010/main" val="289528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Myndskýring: Hliðranir heildareftirspurnar, framhald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287269"/>
            <a:ext cx="10515600" cy="2191789"/>
          </a:xfrm>
        </p:spPr>
        <p:txBody>
          <a:bodyPr>
            <a:normAutofit fontScale="77500" lnSpcReduction="20000"/>
          </a:bodyPr>
          <a:lstStyle/>
          <a:p>
            <a:r>
              <a:rPr lang="en-US" dirty="0"/>
              <a:t>Á mynd (b): Minnkandi tiltrú neytenda eða fyrirtækja getur hliðrað AD til vinstri, frá AD</a:t>
            </a:r>
            <a:r>
              <a:rPr lang="en-US" baseline="-25000" dirty="0"/>
              <a:t>0</a:t>
            </a:r>
            <a:r>
              <a:rPr lang="en-US" dirty="0"/>
              <a:t> til AD</a:t>
            </a:r>
            <a:r>
              <a:rPr lang="en-US" baseline="-25000" dirty="0"/>
              <a:t>1</a:t>
            </a:r>
            <a:r>
              <a:rPr lang="en-US" dirty="0"/>
              <a:t>. </a:t>
            </a:r>
          </a:p>
          <a:p>
            <a:r>
              <a:rPr lang="en-US" dirty="0"/>
              <a:t>Þegar AD hliðrast til vinstri verður hið nýja jafnvægi (E</a:t>
            </a:r>
            <a:r>
              <a:rPr lang="en-US" baseline="-25000" dirty="0"/>
              <a:t>1</a:t>
            </a:r>
            <a:r>
              <a:rPr lang="en-US" dirty="0"/>
              <a:t>) við minna framleiðslumagn og lægra verðlag en upphaflega jafnvægið (E</a:t>
            </a:r>
            <a:r>
              <a:rPr lang="en-US" baseline="-25000" dirty="0"/>
              <a:t>0</a:t>
            </a:r>
            <a:r>
              <a:rPr lang="en-US" dirty="0"/>
              <a:t>). </a:t>
            </a:r>
          </a:p>
          <a:p>
            <a:r>
              <a:rPr lang="en-US" dirty="0"/>
              <a:t>Í þessu dæmi er hið nýja jafnvægi (E</a:t>
            </a:r>
            <a:r>
              <a:rPr lang="en-US" baseline="-25000" dirty="0"/>
              <a:t>1</a:t>
            </a:r>
            <a:r>
              <a:rPr lang="en-US" dirty="0"/>
              <a:t>) einnig fjær mögulegri raunlandsframleiðslu. </a:t>
            </a:r>
          </a:p>
          <a:p>
            <a:r>
              <a:rPr lang="en-US" dirty="0"/>
              <a:t>Minni ríkisútgjöld eða hærri skattar sem draga úr neysluútgjöldum geta einnig hliðrað AD til vinstri.</a:t>
            </a:r>
          </a:p>
          <a:p>
            <a:endParaRPr lang="en-US" dirty="0"/>
          </a:p>
        </p:txBody>
      </p:sp>
      <p:pic>
        <p:nvPicPr>
          <p:cNvPr id="3" name="Picture 2" descr="The two graphs show how aggregate demand shifts. The graph on the left shows aggregate demand shifting to the right toward the vertical potential GDP line. The graph on the right shows aggregate demand shifting to the left away from the vertical GDP line.">
            <a:extLst>
              <a:ext uri="{FF2B5EF4-FFF2-40B4-BE49-F238E27FC236}">
                <a16:creationId xmlns:a16="http://schemas.microsoft.com/office/drawing/2014/main" id="{93B0E10E-BA28-79BF-DBB6-22B47213378A}"/>
              </a:ext>
            </a:extLst>
          </p:cNvPr>
          <p:cNvPicPr>
            <a:picLocks noChangeAspect="1"/>
          </p:cNvPicPr>
          <p:nvPr/>
        </p:nvPicPr>
        <p:blipFill>
          <a:blip r:embed="rId2"/>
          <a:stretch>
            <a:fillRect/>
          </a:stretch>
        </p:blipFill>
        <p:spPr>
          <a:xfrm>
            <a:off x="3124200" y="877923"/>
            <a:ext cx="5943600" cy="3282696"/>
          </a:xfrm>
          <a:prstGeom prst="rect">
            <a:avLst/>
          </a:prstGeom>
        </p:spPr>
      </p:pic>
    </p:spTree>
    <p:extLst>
      <p:ext uri="{BB962C8B-B14F-4D97-AF65-F5344CB8AC3E}">
        <p14:creationId xmlns:p14="http://schemas.microsoft.com/office/powerpoint/2010/main" val="836121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Hvernig þjóðhagsstefna stjórnvalda getur hliðrað AD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177739"/>
          </a:xfrm>
        </p:spPr>
        <p:txBody>
          <a:bodyPr>
            <a:normAutofit fontScale="92500" lnSpcReduction="20000"/>
          </a:bodyPr>
          <a:lstStyle/>
          <a:p>
            <a:r>
              <a:rPr lang="en-US" dirty="0"/>
              <a:t>Aukin ríkisútgjöld hliðra AD til hægri en minni ríkisútgjöld hliðra AD til vinstri.</a:t>
            </a:r>
          </a:p>
          <a:p>
            <a:endParaRPr lang="en-US" dirty="0"/>
          </a:p>
          <a:p>
            <a:r>
              <a:rPr lang="en-US" dirty="0"/>
              <a:t>Skattalækkanir einstaklinga auka að jafnaði neyslueftirspurn en skattahækkanir draga úr henni. </a:t>
            </a:r>
          </a:p>
          <a:p>
            <a:endParaRPr lang="en-US" dirty="0"/>
          </a:p>
          <a:p>
            <a:r>
              <a:rPr lang="en-US" dirty="0"/>
              <a:t>Skattastefna getur einnig aukið fjárfestingareftirspurn með lægri skatthlutföllum fyrirtækja eða skattaívilnunum fyrir tilteknar tegundir fjárfestingar.</a:t>
            </a:r>
          </a:p>
          <a:p>
            <a:endParaRPr lang="en-US" dirty="0"/>
          </a:p>
          <a:p>
            <a:r>
              <a:rPr lang="en-US" dirty="0"/>
              <a:t>Í samdrætti, þegar atvinnuleysi er mikið og mörg fyrirtæki skila litlum hagnaði eða jafnvel tapi, eru skattalækkanir oft samþykktar í Bandaríkjunum.</a:t>
            </a:r>
          </a:p>
          <a:p>
            <a:endParaRPr lang="en-US" dirty="0"/>
          </a:p>
        </p:txBody>
      </p:sp>
    </p:spTree>
    <p:extLst>
      <p:ext uri="{BB962C8B-B14F-4D97-AF65-F5344CB8AC3E}">
        <p14:creationId xmlns:p14="http://schemas.microsoft.com/office/powerpoint/2010/main" val="4233990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marL="0" marR="0" lvl="0" indent="0" rtl="0">
              <a:spcBef>
                <a:spcPts val="0"/>
              </a:spcBef>
            </a:pPr>
            <a:r>
              <a:rPr lang="en-US" dirty="0"/>
              <a:t>Samdráttur og full atvinna í AD–AS-líkaninu</a:t>
            </a:r>
          </a:p>
        </p:txBody>
      </p:sp>
      <p:pic>
        <p:nvPicPr>
          <p:cNvPr id="5" name="Picture 4" descr="The graph shows an example of an aggregate demand shift. The higher of the two aggregate demand curves is closer to the vertical potential GDP line and hence represents an economy with a low unemployment. In contrast, the lower aggregate demand curve is much further from the potential GDP line and hence represents an economy that may be struggling with a recession.">
            <a:extLst>
              <a:ext uri="{FF2B5EF4-FFF2-40B4-BE49-F238E27FC236}">
                <a16:creationId xmlns:a16="http://schemas.microsoft.com/office/drawing/2014/main" id="{BE5847D9-64BB-2CEE-AAC1-DCD338CC8EBC}"/>
              </a:ext>
            </a:extLst>
          </p:cNvPr>
          <p:cNvPicPr>
            <a:picLocks noChangeAspect="1"/>
          </p:cNvPicPr>
          <p:nvPr/>
        </p:nvPicPr>
        <p:blipFill>
          <a:blip r:embed="rId2"/>
          <a:stretch>
            <a:fillRect/>
          </a:stretch>
        </p:blipFill>
        <p:spPr>
          <a:xfrm>
            <a:off x="838200" y="1327570"/>
            <a:ext cx="4519583" cy="4457004"/>
          </a:xfrm>
          <a:prstGeom prst="rect">
            <a:avLst/>
          </a:prstGeom>
        </p:spPr>
      </p:pic>
      <p:sp>
        <p:nvSpPr>
          <p:cNvPr id="3" name="Content Placeholder 2">
            <a:extLst>
              <a:ext uri="{FF2B5EF4-FFF2-40B4-BE49-F238E27FC236}">
                <a16:creationId xmlns:a16="http://schemas.microsoft.com/office/drawing/2014/main" id="{28727867-F92E-6DEF-4048-DCF31A3A7F93}"/>
              </a:ext>
            </a:extLst>
          </p:cNvPr>
          <p:cNvSpPr>
            <a:spLocks noGrp="1"/>
          </p:cNvSpPr>
          <p:nvPr>
            <p:ph sz="half" idx="2"/>
          </p:nvPr>
        </p:nvSpPr>
        <p:spPr>
          <a:xfrm>
            <a:off x="6172200" y="1010661"/>
            <a:ext cx="5181600" cy="5089693"/>
          </a:xfrm>
        </p:spPr>
        <p:txBody>
          <a:bodyPr>
            <a:normAutofit fontScale="92500" lnSpcReduction="20000"/>
          </a:bodyPr>
          <a:lstStyle/>
          <a:p>
            <a:r>
              <a:rPr lang="en-US" dirty="0"/>
              <a:t>Í AD–AS-líkaninu sést hvort hagkerfið er í samdrætti af því hversu nálægt jafnvægið er línu mögulegrar raunlandsframleiðslu, sem lóðrétta LRAS-línan sýnir. </a:t>
            </a:r>
          </a:p>
          <a:p>
            <a:r>
              <a:rPr lang="en-US" dirty="0"/>
              <a:t>Í þessu dæmi er framleiðslustigið Y</a:t>
            </a:r>
            <a:r>
              <a:rPr lang="en-US" baseline="-25000" dirty="0"/>
              <a:t>0</a:t>
            </a:r>
            <a:r>
              <a:rPr lang="en-US" dirty="0"/>
              <a:t> við jafnvægið E</a:t>
            </a:r>
            <a:r>
              <a:rPr lang="en-US" baseline="-25000" dirty="0"/>
              <a:t>0</a:t>
            </a:r>
            <a:r>
              <a:rPr lang="en-US" dirty="0"/>
              <a:t> er tiltölulega langt frá línu mögulegrar raunlandsframleiðslu og getur því táknað hagkerfi í samdrætti, langt undir því landsframleiðslustigi sem samsvarar fullri atvinnu. </a:t>
            </a:r>
          </a:p>
          <a:p>
            <a:r>
              <a:rPr lang="en-US" dirty="0"/>
              <a:t>Framleiðslustigið Y</a:t>
            </a:r>
            <a:r>
              <a:rPr lang="en-US" baseline="-25000" dirty="0"/>
              <a:t>1</a:t>
            </a:r>
            <a:r>
              <a:rPr lang="en-US" dirty="0"/>
              <a:t> við jafnvægið E</a:t>
            </a:r>
            <a:r>
              <a:rPr lang="en-US" baseline="-25000" dirty="0"/>
              <a:t>1</a:t>
            </a:r>
            <a:r>
              <a:rPr lang="en-US" dirty="0"/>
              <a:t> er hins vegar tiltölulega nálægt mögulegri raunlandsframleiðslu og táknar því hagkerfi með lægra atvinnuleysi.</a:t>
            </a:r>
          </a:p>
          <a:p>
            <a:endParaRPr lang="en-US" dirty="0"/>
          </a:p>
        </p:txBody>
      </p:sp>
    </p:spTree>
    <p:extLst>
      <p:ext uri="{BB962C8B-B14F-4D97-AF65-F5344CB8AC3E}">
        <p14:creationId xmlns:p14="http://schemas.microsoft.com/office/powerpoint/2010/main" val="1359451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a:xfrm>
            <a:off x="838200" y="365126"/>
            <a:ext cx="10515600" cy="590838"/>
          </a:xfrm>
        </p:spPr>
        <p:txBody>
          <a:bodyPr>
            <a:normAutofit fontScale="90000"/>
          </a:bodyPr>
          <a:lstStyle/>
          <a:p>
            <a:r>
              <a:rPr lang="en-US" dirty="0"/>
              <a:t>24.5 Hvernig AD–AS-líkanið tekur tillit til hagvaxtar, atvinnuleysis </a:t>
            </a:r>
            <a:br>
              <a:rPr lang="en-US" dirty="0"/>
            </a:br>
            <a:r>
              <a:rPr lang="en-US" dirty="0"/>
              <a:t>og verðbólgu</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1097280"/>
            <a:ext cx="10515600" cy="4271554"/>
          </a:xfrm>
        </p:spPr>
        <p:txBody>
          <a:bodyPr>
            <a:normAutofit fontScale="85000" lnSpcReduction="20000"/>
          </a:bodyPr>
          <a:lstStyle/>
          <a:p>
            <a:pPr marL="0" indent="0">
              <a:buNone/>
            </a:pPr>
            <a:r>
              <a:rPr lang="en-US" u="sng" dirty="0"/>
              <a:t>Hagvöxtur og samdráttur á AD–AS-mynd</a:t>
            </a:r>
            <a:r>
              <a:rPr lang="en-US" dirty="0"/>
              <a:t>:</a:t>
            </a:r>
          </a:p>
          <a:p>
            <a:r>
              <a:rPr lang="en-US" dirty="0"/>
              <a:t>Á AD–AS-mynd birtist langtímahagvöxtur vegna aukinnar framleiðni sem hægfara hliðrun </a:t>
            </a:r>
            <a:r>
              <a:rPr lang="en-US" i="1" dirty="0"/>
              <a:t>til hægri</a:t>
            </a:r>
            <a:r>
              <a:rPr lang="en-US" dirty="0"/>
              <a:t> á ferli </a:t>
            </a:r>
            <a:r>
              <a:rPr lang="en-US" u="sng" dirty="0"/>
              <a:t>heildarframboðs</a:t>
            </a:r>
            <a:r>
              <a:rPr lang="en-US" dirty="0"/>
              <a:t>. </a:t>
            </a:r>
          </a:p>
          <a:p>
            <a:endParaRPr lang="en-US" dirty="0"/>
          </a:p>
          <a:p>
            <a:r>
              <a:rPr lang="en-US" dirty="0"/>
              <a:t>Lóðrétta línan sem táknar mögulega raunlandsframleiðslu (eða „landsframleiðslu við fulla atvinnu“) hliðrast einnig smám saman til </a:t>
            </a:r>
            <a:r>
              <a:rPr lang="en-US" i="1" dirty="0"/>
              <a:t>hægri</a:t>
            </a:r>
            <a:r>
              <a:rPr lang="en-US" dirty="0"/>
              <a:t> með tímanum.</a:t>
            </a:r>
          </a:p>
          <a:p>
            <a:endParaRPr lang="en-US" dirty="0"/>
          </a:p>
          <a:p>
            <a:r>
              <a:rPr lang="en-US" dirty="0"/>
              <a:t>AD–AS-myndin sýnir samdrátt þegar jafnvægisgildi raunlandsframleiðslu er langt undir mögulegri raunlandsframleiðslu.</a:t>
            </a:r>
          </a:p>
          <a:p>
            <a:endParaRPr lang="en-US" dirty="0"/>
          </a:p>
          <a:p>
            <a:r>
              <a:rPr lang="en-US" dirty="0"/>
              <a:t>Þegar hagvöxtur tekur aftur við er jafnvægið yfirleitt nálægt mögulegri raunlandsframleiðslu.</a:t>
            </a:r>
          </a:p>
          <a:p>
            <a:endParaRPr lang="en-US" dirty="0"/>
          </a:p>
        </p:txBody>
      </p:sp>
    </p:spTree>
    <p:extLst>
      <p:ext uri="{BB962C8B-B14F-4D97-AF65-F5344CB8AC3E}">
        <p14:creationId xmlns:p14="http://schemas.microsoft.com/office/powerpoint/2010/main" val="4125573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Atvinnuleysi á AD–AS-mynd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543499"/>
          </a:xfrm>
        </p:spPr>
        <p:txBody>
          <a:bodyPr>
            <a:normAutofit lnSpcReduction="10000"/>
          </a:bodyPr>
          <a:lstStyle/>
          <a:p>
            <a:r>
              <a:rPr lang="en-US" dirty="0"/>
              <a:t>Munið að atvinnuleysi er tvenns konar: </a:t>
            </a:r>
          </a:p>
          <a:p>
            <a:pPr lvl="1"/>
            <a:r>
              <a:rPr lang="en-US" dirty="0"/>
              <a:t>Skammtímasveiflur í atvinnuleysi (hagsveifluatvinnuleysi) sem stafa af hagsveiflunni þegar hagkerfið þenst út og dregst saman. </a:t>
            </a:r>
          </a:p>
          <a:p>
            <a:pPr lvl="1"/>
            <a:r>
              <a:rPr lang="en-US" dirty="0"/>
              <a:t>Atvinnuleysi til langs tíma (yfirleitt um 5% í Bandaríkjunum) þegar efnahagsástand er gott.</a:t>
            </a:r>
          </a:p>
          <a:p>
            <a:endParaRPr lang="en-US" dirty="0"/>
          </a:p>
          <a:p>
            <a:r>
              <a:rPr lang="en-US" dirty="0"/>
              <a:t>AD–AS-myndin sýnir hagsveifluatvinnuleysi eftir því hversu nálægt hagkerfið er landsframleiðslu við fulla atvinnu.</a:t>
            </a:r>
          </a:p>
          <a:p>
            <a:pPr lvl="1"/>
            <a:r>
              <a:rPr lang="en-US" dirty="0"/>
              <a:t>Hagsveifluatvinnuleysi er lítið þegar framleiðslustigið er nálægt mögulegri raunlandsframleiðslu.</a:t>
            </a:r>
          </a:p>
          <a:p>
            <a:pPr lvl="1"/>
            <a:r>
              <a:rPr lang="en-US" dirty="0"/>
              <a:t>Hagsveifluatvinnuleysi er mikið þegar framleiðslan er langt undir mögulegri raunlandsframleiðslu.</a:t>
            </a:r>
          </a:p>
          <a:p>
            <a:endParaRPr lang="en-US" dirty="0"/>
          </a:p>
        </p:txBody>
      </p:sp>
    </p:spTree>
    <p:extLst>
      <p:ext uri="{BB962C8B-B14F-4D97-AF65-F5344CB8AC3E}">
        <p14:creationId xmlns:p14="http://schemas.microsoft.com/office/powerpoint/2010/main" val="2563525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lvl="0">
              <a:spcBef>
                <a:spcPts val="0"/>
              </a:spcBef>
            </a:pPr>
            <a:r>
              <a:rPr lang="en-US" dirty="0"/>
              <a:t>Verðbólguþrýstingur á AD–AS-mynd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256116"/>
          </a:xfrm>
        </p:spPr>
        <p:txBody>
          <a:bodyPr>
            <a:normAutofit fontScale="92500"/>
          </a:bodyPr>
          <a:lstStyle/>
          <a:p>
            <a:r>
              <a:rPr lang="en-US" dirty="0"/>
              <a:t>Verðbólga sveiflast til skamms tíma.</a:t>
            </a:r>
          </a:p>
          <a:p>
            <a:r>
              <a:rPr lang="en-US" dirty="0"/>
              <a:t>Meiri verðbólga hefur yfirleitt komið fram í eða rétt eftir efnahagsuppsveiflu.</a:t>
            </a:r>
          </a:p>
          <a:p>
            <a:r>
              <a:rPr lang="en-US" dirty="0"/>
              <a:t>Verðbólga minnkar yfirleitt í samdrætti.</a:t>
            </a:r>
          </a:p>
          <a:p>
            <a:r>
              <a:rPr lang="en-US" dirty="0"/>
              <a:t>AD–AS-líkanið sýnir tvær ástæður fyrir verðbólguþrýstingi:</a:t>
            </a:r>
          </a:p>
          <a:p>
            <a:pPr lvl="1"/>
            <a:r>
              <a:rPr lang="en-US" dirty="0"/>
              <a:t>Ef heildareftirspurn heldur áfram að hliðrast til </a:t>
            </a:r>
            <a:r>
              <a:rPr lang="en-US" i="1" dirty="0"/>
              <a:t>hægri</a:t>
            </a:r>
            <a:r>
              <a:rPr lang="en-US" dirty="0"/>
              <a:t> þegar hagkerfið er þegar við eða nálægt mögulegri raunlandsframleiðslu og fullri atvinnu færist jafnvægið upp á bratta hluta AS-ferilsins.</a:t>
            </a:r>
          </a:p>
          <a:p>
            <a:pPr lvl="1"/>
            <a:r>
              <a:rPr lang="en-US" dirty="0"/>
              <a:t>Hækkun aðfangaverðs sem hefur áhrif á mörg eða flest fyrirtæki í hagkerfinu, til dæmis hækkun olíuverðs eða launakostnaðar, hliðrar heildarframboðsferlinum aftur til vinstri.</a:t>
            </a:r>
          </a:p>
          <a:p>
            <a:endParaRPr lang="en-US" dirty="0"/>
          </a:p>
        </p:txBody>
      </p:sp>
    </p:spTree>
    <p:extLst>
      <p:ext uri="{BB962C8B-B14F-4D97-AF65-F5344CB8AC3E}">
        <p14:creationId xmlns:p14="http://schemas.microsoft.com/office/powerpoint/2010/main" val="2004425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marL="0" marR="0" lvl="0" indent="0" rtl="0">
              <a:spcBef>
                <a:spcPts val="0"/>
              </a:spcBef>
            </a:pPr>
            <a:r>
              <a:rPr lang="en-US" dirty="0"/>
              <a:t>Orsakir verðbólguþrýstings í AD–AS-líkaninu</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357116"/>
            <a:ext cx="10515600" cy="1725632"/>
          </a:xfrm>
        </p:spPr>
        <p:txBody>
          <a:bodyPr>
            <a:normAutofit fontScale="77500" lnSpcReduction="20000"/>
          </a:bodyPr>
          <a:lstStyle/>
          <a:p>
            <a:pPr marL="0" indent="0">
              <a:buNone/>
            </a:pPr>
            <a:r>
              <a:rPr lang="en-US" dirty="0"/>
              <a:t>Á mynd (a): </a:t>
            </a:r>
          </a:p>
          <a:p>
            <a:r>
              <a:rPr lang="en-US" dirty="0"/>
              <a:t>Hliðrun heildareftirspurnar frá AD</a:t>
            </a:r>
            <a:r>
              <a:rPr lang="en-US" baseline="-25000" dirty="0"/>
              <a:t>0</a:t>
            </a:r>
            <a:r>
              <a:rPr lang="en-US" dirty="0"/>
              <a:t> til AD</a:t>
            </a:r>
            <a:r>
              <a:rPr lang="en-US" baseline="-25000" dirty="0"/>
              <a:t>1</a:t>
            </a:r>
            <a:r>
              <a:rPr lang="en-US" dirty="0"/>
              <a:t>, á því svæði SRAS-ferilsins sem er nálægt mögulegri raunlandsframleiðslu, hækkar verðlagið og veldur verðbólgu. </a:t>
            </a:r>
          </a:p>
          <a:p>
            <a:endParaRPr lang="en-US" dirty="0"/>
          </a:p>
          <a:p>
            <a:r>
              <a:rPr lang="en-US" dirty="0"/>
              <a:t>Hið nýja jafnvægi (E</a:t>
            </a:r>
            <a:r>
              <a:rPr lang="en-US" baseline="-25000" dirty="0"/>
              <a:t>1</a:t>
            </a:r>
            <a:r>
              <a:rPr lang="en-US" dirty="0"/>
              <a:t>) er við hærra verðlag (P</a:t>
            </a:r>
            <a:r>
              <a:rPr lang="en-US" baseline="-25000" dirty="0"/>
              <a:t>1</a:t>
            </a:r>
            <a:r>
              <a:rPr lang="en-US" dirty="0"/>
              <a:t>) en upphaflega jafnvægið.</a:t>
            </a:r>
          </a:p>
          <a:p>
            <a:endParaRPr lang="en-US" dirty="0"/>
          </a:p>
        </p:txBody>
      </p:sp>
      <p:pic>
        <p:nvPicPr>
          <p:cNvPr id="4" name="Picture 3" descr="The two graphs show how a shift in aggregate demand or supply can cause inflationary pressure. The graph on the left shows two aggregate demand curves to represent a shift to the right. The graph on the right shows two aggregate supply curves to represent a shift to the left.">
            <a:extLst>
              <a:ext uri="{FF2B5EF4-FFF2-40B4-BE49-F238E27FC236}">
                <a16:creationId xmlns:a16="http://schemas.microsoft.com/office/drawing/2014/main" id="{DB37F4BF-BA3B-DF24-7940-171F252AF5A8}"/>
              </a:ext>
            </a:extLst>
          </p:cNvPr>
          <p:cNvPicPr>
            <a:picLocks noChangeAspect="1"/>
          </p:cNvPicPr>
          <p:nvPr/>
        </p:nvPicPr>
        <p:blipFill>
          <a:blip r:embed="rId2"/>
          <a:stretch>
            <a:fillRect/>
          </a:stretch>
        </p:blipFill>
        <p:spPr>
          <a:xfrm>
            <a:off x="3124200" y="959496"/>
            <a:ext cx="5943600" cy="3227832"/>
          </a:xfrm>
          <a:prstGeom prst="rect">
            <a:avLst/>
          </a:prstGeom>
        </p:spPr>
      </p:pic>
    </p:spTree>
    <p:extLst>
      <p:ext uri="{BB962C8B-B14F-4D97-AF65-F5344CB8AC3E}">
        <p14:creationId xmlns:p14="http://schemas.microsoft.com/office/powerpoint/2010/main" val="2845979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marL="0" marR="0" lvl="0" indent="0" rtl="0">
              <a:spcBef>
                <a:spcPts val="0"/>
              </a:spcBef>
            </a:pPr>
            <a:r>
              <a:rPr lang="en-US" dirty="0"/>
              <a:t>Orsakir verðbólguþrýstings í AD–AS-líkaninu, framhald</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357115"/>
            <a:ext cx="10515600" cy="1921188"/>
          </a:xfrm>
        </p:spPr>
        <p:txBody>
          <a:bodyPr>
            <a:normAutofit fontScale="77500" lnSpcReduction="20000"/>
          </a:bodyPr>
          <a:lstStyle/>
          <a:p>
            <a:pPr marL="0" indent="0">
              <a:buNone/>
            </a:pPr>
            <a:r>
              <a:rPr lang="en-US" dirty="0"/>
              <a:t>Á mynd (b): </a:t>
            </a:r>
          </a:p>
          <a:p>
            <a:r>
              <a:rPr lang="en-US" dirty="0"/>
              <a:t>Hliðrun heildarframboðs frá SRAS</a:t>
            </a:r>
            <a:r>
              <a:rPr lang="en-US" baseline="-25000" dirty="0"/>
              <a:t>0</a:t>
            </a:r>
            <a:r>
              <a:rPr lang="en-US" dirty="0"/>
              <a:t> yfir í SRAS</a:t>
            </a:r>
            <a:r>
              <a:rPr lang="en-US" baseline="-25000" dirty="0"/>
              <a:t>1</a:t>
            </a:r>
            <a:r>
              <a:rPr lang="en-US" dirty="0"/>
              <a:t>, leiðir til minni raunlandsframleiðslu og þrýstings til hækkunar verðlags og verðbólgu. </a:t>
            </a:r>
          </a:p>
          <a:p>
            <a:endParaRPr lang="en-US" dirty="0"/>
          </a:p>
          <a:p>
            <a:r>
              <a:rPr lang="en-US" dirty="0"/>
              <a:t>Nýja jafnvægið (E</a:t>
            </a:r>
            <a:r>
              <a:rPr lang="en-US" baseline="-25000" dirty="0"/>
              <a:t>1</a:t>
            </a:r>
            <a:r>
              <a:rPr lang="en-US" dirty="0"/>
              <a:t>) er við hærra verðlag (P</a:t>
            </a:r>
            <a:r>
              <a:rPr lang="en-US" baseline="-25000" dirty="0"/>
              <a:t>1</a:t>
            </a:r>
            <a:r>
              <a:rPr lang="en-US" dirty="0"/>
              <a:t>), en upphaflega jafnvægið (E</a:t>
            </a:r>
            <a:r>
              <a:rPr lang="en-US" baseline="-25000" dirty="0"/>
              <a:t>0</a:t>
            </a:r>
            <a:r>
              <a:rPr lang="en-US" dirty="0"/>
              <a:t>) er við lægra verðlag (P</a:t>
            </a:r>
            <a:r>
              <a:rPr lang="en-US" baseline="-25000" dirty="0"/>
              <a:t>0</a:t>
            </a:r>
            <a:r>
              <a:rPr lang="en-US" dirty="0"/>
              <a:t>).</a:t>
            </a:r>
          </a:p>
          <a:p>
            <a:endParaRPr lang="en-US" dirty="0"/>
          </a:p>
        </p:txBody>
      </p:sp>
      <p:pic>
        <p:nvPicPr>
          <p:cNvPr id="3" name="Picture 2" descr="The two graphs show how a shift in aggregate demand or supply can cause inflationary pressure. The graph on the left shows two aggregate demand curves to represent a shift to the right. The graph on the right shows two aggregate supply curves to represent a shift to the left.">
            <a:extLst>
              <a:ext uri="{FF2B5EF4-FFF2-40B4-BE49-F238E27FC236}">
                <a16:creationId xmlns:a16="http://schemas.microsoft.com/office/drawing/2014/main" id="{465EAA2A-C463-1A43-0223-61B61E2756F4}"/>
              </a:ext>
            </a:extLst>
          </p:cNvPr>
          <p:cNvPicPr>
            <a:picLocks noChangeAspect="1"/>
          </p:cNvPicPr>
          <p:nvPr/>
        </p:nvPicPr>
        <p:blipFill>
          <a:blip r:embed="rId2"/>
          <a:stretch>
            <a:fillRect/>
          </a:stretch>
        </p:blipFill>
        <p:spPr>
          <a:xfrm>
            <a:off x="3124200" y="959496"/>
            <a:ext cx="5943600" cy="3227832"/>
          </a:xfrm>
          <a:prstGeom prst="rect">
            <a:avLst/>
          </a:prstGeom>
        </p:spPr>
      </p:pic>
    </p:spTree>
    <p:extLst>
      <p:ext uri="{BB962C8B-B14F-4D97-AF65-F5344CB8AC3E}">
        <p14:creationId xmlns:p14="http://schemas.microsoft.com/office/powerpoint/2010/main" val="4016207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pPr lvl="0" rtl="0">
              <a:spcBef>
                <a:spcPts val="0"/>
              </a:spcBef>
            </a:pPr>
            <a:r>
              <a:rPr lang="en-US" dirty="0"/>
              <a:t>24.6 Lögmál Keynes og Says í AD–AS-líkaninu</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4646943"/>
            <a:ext cx="10515600" cy="1323109"/>
          </a:xfrm>
        </p:spPr>
        <p:txBody>
          <a:bodyPr>
            <a:normAutofit fontScale="92500"/>
          </a:bodyPr>
          <a:lstStyle/>
          <a:p>
            <a:r>
              <a:rPr lang="en-US" dirty="0"/>
              <a:t>Með AD–AS-líkaninu má skýra bæði lögmál Says og lögmál Keynes.</a:t>
            </a:r>
          </a:p>
          <a:p>
            <a:r>
              <a:rPr lang="en-US" dirty="0"/>
              <a:t>Skipting SRAS-ferilsins í mismunandi svæði er greiningaraðferð sem beita má á hagkerfi.</a:t>
            </a:r>
          </a:p>
          <a:p>
            <a:endParaRPr lang="en-US" dirty="0"/>
          </a:p>
        </p:txBody>
      </p:sp>
      <p:pic>
        <p:nvPicPr>
          <p:cNvPr id="4" name="Picture 3" descr="The graph shows three aggregate demand curves to represent different zones: the Keynesian zone, intermediate zone, and neoclassical zone. The Keynesian is furthest to the left as well as the lowest; the intermediate zone is the center of the three curves; the neoclassical zone is the furthest to the right as well as the highest.">
            <a:extLst>
              <a:ext uri="{FF2B5EF4-FFF2-40B4-BE49-F238E27FC236}">
                <a16:creationId xmlns:a16="http://schemas.microsoft.com/office/drawing/2014/main" id="{D4BE4FC4-DCAB-5FC1-1C35-20B1B8218BCD}"/>
              </a:ext>
            </a:extLst>
          </p:cNvPr>
          <p:cNvPicPr>
            <a:picLocks noChangeAspect="1"/>
          </p:cNvPicPr>
          <p:nvPr/>
        </p:nvPicPr>
        <p:blipFill>
          <a:blip r:embed="rId2"/>
          <a:stretch>
            <a:fillRect/>
          </a:stretch>
        </p:blipFill>
        <p:spPr>
          <a:xfrm>
            <a:off x="3354543" y="912223"/>
            <a:ext cx="5482913" cy="3612206"/>
          </a:xfrm>
          <a:prstGeom prst="rect">
            <a:avLst/>
          </a:prstGeom>
        </p:spPr>
      </p:pic>
    </p:spTree>
    <p:extLst>
      <p:ext uri="{BB962C8B-B14F-4D97-AF65-F5344CB8AC3E}">
        <p14:creationId xmlns:p14="http://schemas.microsoft.com/office/powerpoint/2010/main" val="1656697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Keynesískt svæði</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normAutofit/>
          </a:bodyPr>
          <a:lstStyle/>
          <a:p>
            <a:r>
              <a:rPr lang="en-US" b="1" dirty="0"/>
              <a:t>Keynesískt svæði </a:t>
            </a:r>
            <a:r>
              <a:rPr lang="en-US" dirty="0"/>
              <a:t>– sá hluti SRAS-ferilsins þar sem raunlandsframleiðsla er langt undir mögulegri raunlandsframleiðslu og ferillinn er flatur</a:t>
            </a:r>
          </a:p>
          <a:p>
            <a:endParaRPr lang="en-US" dirty="0"/>
          </a:p>
          <a:p>
            <a:r>
              <a:rPr lang="en-US" dirty="0"/>
              <a:t>Ef AD-ferillinn sker SRAS-ferilinn á keynesíska svæðinu er jafnvægisgildi raunlandsframleiðslu langt undir mögulegri raunlandsframleiðslu. Því:</a:t>
            </a:r>
          </a:p>
          <a:p>
            <a:pPr lvl="1"/>
            <a:r>
              <a:rPr lang="en-US" dirty="0"/>
              <a:t>er samdráttur í hagkerfinu,</a:t>
            </a:r>
          </a:p>
          <a:p>
            <a:pPr lvl="1"/>
            <a:r>
              <a:rPr lang="en-US" dirty="0"/>
              <a:t>er hagsveifluatvinnuleysi mikið,</a:t>
            </a:r>
          </a:p>
          <a:p>
            <a:pPr lvl="1"/>
            <a:r>
              <a:rPr lang="en-US" dirty="0"/>
              <a:t>er verðbólguþrýstingur lítið áhyggjuefni</a:t>
            </a:r>
          </a:p>
          <a:p>
            <a:endParaRPr lang="en-US" dirty="0"/>
          </a:p>
        </p:txBody>
      </p:sp>
    </p:spTree>
    <p:extLst>
      <p:ext uri="{BB962C8B-B14F-4D97-AF65-F5344CB8AC3E}">
        <p14:creationId xmlns:p14="http://schemas.microsoft.com/office/powerpoint/2010/main" val="1799668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Nýklassískt svæði</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p:txBody>
          <a:bodyPr>
            <a:normAutofit/>
          </a:bodyPr>
          <a:lstStyle/>
          <a:p>
            <a:r>
              <a:rPr lang="en-US" b="1" dirty="0"/>
              <a:t>Nýklassískt svæði </a:t>
            </a:r>
            <a:r>
              <a:rPr lang="en-US" dirty="0"/>
              <a:t>– sá hluti SRAS-ferilsins þar sem raunlandsframleiðsla er við eða nálægt mögulegri raunlandsframleiðslu og ferillinn er brattur.</a:t>
            </a:r>
          </a:p>
          <a:p>
            <a:endParaRPr lang="en-US" dirty="0"/>
          </a:p>
          <a:p>
            <a:r>
              <a:rPr lang="en-US" dirty="0"/>
              <a:t>Ef AD-ferillinn sker SRAS-ferilinn á nýklassíska svæðinu er jafnvægið nálægt mögulegri raunlandsframleiðslu. Því:</a:t>
            </a:r>
          </a:p>
          <a:p>
            <a:pPr lvl="1"/>
            <a:r>
              <a:rPr lang="en-US" dirty="0"/>
              <a:t>er hagsveifluatvinnuleysi lítið (en kerfislægt atvinnuleysi kann enn að vera vandamál),</a:t>
            </a:r>
          </a:p>
          <a:p>
            <a:pPr lvl="1"/>
            <a:r>
              <a:rPr lang="en-US" dirty="0"/>
              <a:t>er aðeins hægt að auka raunlandsframleiðslu með því að AS-ferillinn hliðrist til hægri,</a:t>
            </a:r>
          </a:p>
          <a:p>
            <a:pPr lvl="1"/>
            <a:r>
              <a:rPr lang="en-US" dirty="0"/>
              <a:t>skapa hliðranir AD þrýsting til breytinga á verðlagi.</a:t>
            </a:r>
          </a:p>
          <a:p>
            <a:endParaRPr lang="en-US" dirty="0"/>
          </a:p>
        </p:txBody>
      </p:sp>
    </p:spTree>
    <p:extLst>
      <p:ext uri="{BB962C8B-B14F-4D97-AF65-F5344CB8AC3E}">
        <p14:creationId xmlns:p14="http://schemas.microsoft.com/office/powerpoint/2010/main" val="1261721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5B3DAC-6BE3-3787-AED7-2FF887148013}"/>
              </a:ext>
            </a:extLst>
          </p:cNvPr>
          <p:cNvSpPr>
            <a:spLocks noGrp="1"/>
          </p:cNvSpPr>
          <p:nvPr>
            <p:ph type="title"/>
          </p:nvPr>
        </p:nvSpPr>
        <p:spPr/>
        <p:txBody>
          <a:bodyPr>
            <a:normAutofit fontScale="90000"/>
          </a:bodyPr>
          <a:lstStyle/>
          <a:p>
            <a:r>
              <a:rPr lang="en-US" dirty="0"/>
              <a:t>Millisvæðið</a:t>
            </a:r>
          </a:p>
        </p:txBody>
      </p:sp>
      <p:sp>
        <p:nvSpPr>
          <p:cNvPr id="7" name="Content Placeholder 6">
            <a:extLst>
              <a:ext uri="{FF2B5EF4-FFF2-40B4-BE49-F238E27FC236}">
                <a16:creationId xmlns:a16="http://schemas.microsoft.com/office/drawing/2014/main" id="{D447D93D-E70D-69B3-A16B-8C75914AC5AF}"/>
              </a:ext>
            </a:extLst>
          </p:cNvPr>
          <p:cNvSpPr>
            <a:spLocks noGrp="1"/>
          </p:cNvSpPr>
          <p:nvPr>
            <p:ph idx="1"/>
          </p:nvPr>
        </p:nvSpPr>
        <p:spPr>
          <a:xfrm>
            <a:off x="838200" y="955964"/>
            <a:ext cx="10515600" cy="4961510"/>
          </a:xfrm>
        </p:spPr>
        <p:txBody>
          <a:bodyPr>
            <a:normAutofit lnSpcReduction="10000"/>
          </a:bodyPr>
          <a:lstStyle/>
          <a:p>
            <a:r>
              <a:rPr lang="en-US" b="1" dirty="0"/>
              <a:t>Millisvæðið </a:t>
            </a:r>
            <a:r>
              <a:rPr lang="en-US" dirty="0"/>
              <a:t>– sá hluti SRAS-ferilsins þar sem raunlandsframleiðsla er undir mögulegri raunlandsframleiðslu, en ekki jafn langt undir henni og á keynesíska svæðinu; á millisvæðinu hallar SRAS-ferillinn upp á við en er ekki lóðréttur.</a:t>
            </a:r>
          </a:p>
          <a:p>
            <a:endParaRPr lang="en-US" dirty="0"/>
          </a:p>
          <a:p>
            <a:r>
              <a:rPr lang="en-US" dirty="0"/>
              <a:t>Ef AD-ferillinn sker SRAS-ferilinn á millisvæðinu má búast við að atvinnuleysi og verðbólga þróist í gagnstæðar áttir.</a:t>
            </a:r>
          </a:p>
          <a:p>
            <a:pPr lvl="1"/>
            <a:r>
              <a:rPr lang="en-US" dirty="0"/>
              <a:t>Hliðrun AD til </a:t>
            </a:r>
            <a:r>
              <a:rPr lang="en-US" i="1" dirty="0"/>
              <a:t>hægri</a:t>
            </a:r>
            <a:r>
              <a:rPr lang="en-US" dirty="0"/>
              <a:t> færir framleiðsluna nær mögulegri raunlandsframleiðslu:</a:t>
            </a:r>
          </a:p>
          <a:p>
            <a:pPr lvl="2"/>
            <a:r>
              <a:rPr lang="en-US" dirty="0"/>
              <a:t>Atvinnuleysi minnkar</a:t>
            </a:r>
          </a:p>
          <a:p>
            <a:pPr lvl="2"/>
            <a:r>
              <a:rPr lang="en-US" dirty="0"/>
              <a:t>Verðlag hækkar og þrýstingur á verðbólgu eykst.</a:t>
            </a:r>
          </a:p>
          <a:p>
            <a:pPr lvl="1"/>
            <a:r>
              <a:rPr lang="en-US" dirty="0"/>
              <a:t>Hliðrun AD til </a:t>
            </a:r>
            <a:r>
              <a:rPr lang="en-US" i="1" dirty="0"/>
              <a:t>vinstri</a:t>
            </a:r>
            <a:r>
              <a:rPr lang="en-US" dirty="0"/>
              <a:t> færir framleiðsluna fjær mögulegri raunlandsframleiðslu:</a:t>
            </a:r>
          </a:p>
          <a:p>
            <a:pPr lvl="2"/>
            <a:r>
              <a:rPr lang="en-US" dirty="0"/>
              <a:t>Atvinnuleysi eykst </a:t>
            </a:r>
          </a:p>
          <a:p>
            <a:pPr lvl="2"/>
            <a:r>
              <a:rPr lang="en-US" dirty="0"/>
              <a:t>Verðlag lækkar og þrýstingur á verðbólgu minnkar.</a:t>
            </a:r>
          </a:p>
          <a:p>
            <a:endParaRPr lang="en-US" dirty="0"/>
          </a:p>
        </p:txBody>
      </p:sp>
    </p:spTree>
    <p:extLst>
      <p:ext uri="{BB962C8B-B14F-4D97-AF65-F5344CB8AC3E}">
        <p14:creationId xmlns:p14="http://schemas.microsoft.com/office/powerpoint/2010/main" val="3983479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CC BY-NC-SA 4.0 leyfinu. Aðeins má afrita það eða breyta því í óviðskiptalegum tilgangi, enda sé OpenStax og Rice University getið sem höfunda og allar breytingar tilgreindar. Öll aðlöguð verk skulu gefin út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320</TotalTime>
  <Words>2823</Words>
  <Application>Microsoft Macintosh PowerPoint</Application>
  <PresentationFormat>Widescreen</PresentationFormat>
  <Paragraphs>182</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Principles of Economics 3e</vt:lpstr>
      <vt:lpstr>Ch.24 OUTLINE</vt:lpstr>
      <vt:lpstr>New Home Construction</vt:lpstr>
      <vt:lpstr>New Single Family Houses Sold</vt:lpstr>
      <vt:lpstr>24.1 Macroeconomic Perspectives on Demand and Supply</vt:lpstr>
      <vt:lpstr>Say’s Law and the Macroeconomics of Supply</vt:lpstr>
      <vt:lpstr>Keynes’ Law and the Macroeconomics of Demand</vt:lpstr>
      <vt:lpstr>24.2 Building a Model of Aggregate Demand and Aggregate Supply</vt:lpstr>
      <vt:lpstr>The Aggregate Supply Curve</vt:lpstr>
      <vt:lpstr>The Aggregate Demand Curve</vt:lpstr>
      <vt:lpstr>The Aggregate Demand Curve, Continued</vt:lpstr>
      <vt:lpstr>Combining the Aggregate Supply and Aggregate Demand Curves</vt:lpstr>
      <vt:lpstr>Interpreting the AD/AS Model</vt:lpstr>
      <vt:lpstr>Defining SRAS and LRAS</vt:lpstr>
      <vt:lpstr>24.3 Shifts in Aggregate Supply</vt:lpstr>
      <vt:lpstr>Illustrated: Shifts in Aggregate Supply</vt:lpstr>
      <vt:lpstr>Illustrated:  Shifts in Aggregate Supply, Continued</vt:lpstr>
      <vt:lpstr>24.4 Shifts in Aggregate Demand</vt:lpstr>
      <vt:lpstr>How Changes by Consumers and Firms Can Affect AD</vt:lpstr>
      <vt:lpstr>Illustrated: Shifts in Aggregate Demand</vt:lpstr>
      <vt:lpstr>Illustrated: Shifts in Aggregate Demand, Continued</vt:lpstr>
      <vt:lpstr>How Government Macroeconomic Policy Choices Can Shift AD</vt:lpstr>
      <vt:lpstr>Recession and Full Employment in the AD/AS Model</vt:lpstr>
      <vt:lpstr>24.5 How the AD/AS Model Incorporates Growth, Unemployment,  and Inflation</vt:lpstr>
      <vt:lpstr>Unemployment in the AD/AS Diagram</vt:lpstr>
      <vt:lpstr>Inflationary Pressures in the AD/AS Diagram</vt:lpstr>
      <vt:lpstr>Sources of Inflationary Pressure in the AD/AS Model</vt:lpstr>
      <vt:lpstr>Sources of Inflationary Pressure in the AD/AS Model, Continued</vt:lpstr>
      <vt:lpstr>24.6 Keynes’ Law and Say’s Law in the AD/AS Model</vt:lpstr>
      <vt:lpstr>The Keynesian Zone</vt:lpstr>
      <vt:lpstr>The Neoclassical Zone</vt:lpstr>
      <vt:lpstr>The Intermediate Zone</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86</cp:revision>
  <dcterms:created xsi:type="dcterms:W3CDTF">2018-05-29T21:16:34Z</dcterms:created>
  <dcterms:modified xsi:type="dcterms:W3CDTF">2026-02-26T20:32:15Z</dcterms:modified>
</cp:coreProperties>
</file>