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61" r:id="rId21"/>
    <p:sldId id="277" r:id="rId22"/>
    <p:sldId id="278" r:id="rId23"/>
    <p:sldId id="280" r:id="rId24"/>
    <p:sldId id="281" r:id="rId25"/>
    <p:sldId id="282" r:id="rId26"/>
    <p:sldId id="283" r:id="rId27"/>
    <p:sldId id="25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33" Type="http://schemas.microsoft.com/office/2016/11/relationships/changesInfo" Target="changesInfos/changesInfo1.xml"/><Relationship Id="rId3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915c329b2a7b.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c90320cf549e.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0516059f72ed.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f7ca375583ac.png" /><Relationship Id="rId3" Type="http://schemas.openxmlformats.org/officeDocument/2006/relationships/image" Target="../media/v3_image9_7f39951926dd.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833c236f698b.png" /><Relationship Id="rId3" Type="http://schemas.openxmlformats.org/officeDocument/2006/relationships/image" Target="../media/v3_image11_47d9df836753.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be29e7fe1881.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28016"/>
            <a:ext cx="7360920" cy="1188720"/>
          </a:xfrm>
        </p:spPr>
        <p:txBody>
          <a:bodyPr wrap="square"/>
          <a:lstStyle/>
          <a:p>
            <a:r>
              <a:rPr lang="en-US" dirty="0" sz="3800"/>
              <a:t>Undirstöður hagfræði, 3. útgáfa</a:t>
            </a:r>
          </a:p>
        </p:txBody>
      </p:sp>
      <p:sp>
        <p:nvSpPr>
          <p:cNvPr id="2" name="Text Placeholder 23">
            <a:extLst>
              <a:ext uri="{FF2B5EF4-FFF2-40B4-BE49-F238E27FC236}">
                <a16:creationId xmlns:a16="http://schemas.microsoft.com/office/drawing/2014/main" id="{8F9AC6C9-4C46-9A8D-753A-4DEFFF152975}"/>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27. kafli PENINGAR OG BANKASTARFSEMI</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29DFAE6F-7CAC-8D17-6B75-E767DF5C30FE}"/>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YFIRLIT 27. KAFLA</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lstStyle/>
          <a:p>
            <a:r>
              <a:rPr lang="en-US" dirty="0"/>
              <a:t>27.1: Skilgreining peninga út frá hlutverkum þeirra</a:t>
            </a:r>
          </a:p>
          <a:p>
            <a:r>
              <a:rPr lang="en-US" dirty="0"/>
              <a:t>27.2: Mæling peningamagns: reiðufé, M1 og M2</a:t>
            </a:r>
          </a:p>
          <a:p>
            <a:r>
              <a:rPr lang="en-US" dirty="0"/>
              <a:t>27.3: Hlutverk banka</a:t>
            </a:r>
          </a:p>
          <a:p>
            <a:r>
              <a:rPr lang="en-US" dirty="0"/>
              <a:t>27.4: Hvernig bankar skapa peninga</a:t>
            </a:r>
          </a:p>
          <a:p>
            <a:endParaRPr lang="en-US" dirty="0"/>
          </a:p>
        </p:txBody>
      </p:sp>
      <p:sp>
        <p:nvSpPr>
          <p:cNvPr id="8" name="Content Placeholder 7">
            <a:extLst>
              <a:ext uri="{FF2B5EF4-FFF2-40B4-BE49-F238E27FC236}">
                <a16:creationId xmlns:a16="http://schemas.microsoft.com/office/drawing/2014/main" id="{13ABBBBB-7716-D75C-4FB4-0900339EB1F6}"/>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Postulínsskel eða peningar?</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4622457"/>
            <a:ext cx="10515600" cy="1535456"/>
          </a:xfrm>
        </p:spPr>
        <p:txBody>
          <a:bodyPr>
            <a:normAutofit fontScale="62500" lnSpcReduction="20000"/>
          </a:bodyPr>
          <a:lstStyle/>
          <a:p>
            <a:r>
              <a:rPr lang="en-US" dirty="0"/>
              <a:t>Er þetta mynd af postulínsskel eða peningum? </a:t>
            </a:r>
          </a:p>
          <a:p>
            <a:r>
              <a:rPr lang="en-US" dirty="0"/>
              <a:t>Svarið er: hvort tveggja. </a:t>
            </a:r>
          </a:p>
          <a:p>
            <a:r>
              <a:rPr lang="en-US" dirty="0"/>
              <a:t>Öldum saman notaði fólk hina afar endingargóðu postulínsskel sem skiptimiðil víða um heim. </a:t>
            </a:r>
          </a:p>
          <a:p>
            <a:pPr marL="0" indent="0">
              <a:buNone/>
            </a:pPr>
            <a:r>
              <a:rPr lang="en-US" dirty="0"/>
              <a:t>(Mynd: aðlögun á „Postulínsskel (</a:t>
            </a:r>
            <a:r>
              <a:rPr lang="en-US" dirty="0" err="1"/>
              <a:t>Cypraeidae</a:t>
            </a:r>
            <a:r>
              <a:rPr lang="en-US" dirty="0"/>
              <a:t>)“ eftir Silke Baron/Flickr Creative Commons, CC BY 2.0)</a:t>
            </a:r>
          </a:p>
          <a:p>
            <a:endParaRPr lang="en-US" dirty="0"/>
          </a:p>
        </p:txBody>
      </p:sp>
      <p:pic>
        <p:nvPicPr>
          <p:cNvPr id="2" name="Shape 88" descr="Image of a cowrie shell on the rocky bottom of the sea.">
            <a:extLst>
              <a:ext uri="{FF2B5EF4-FFF2-40B4-BE49-F238E27FC236}">
                <a16:creationId xmlns:a16="http://schemas.microsoft.com/office/drawing/2014/main" id="{B3BB80B5-2592-9E89-C27C-7F738BE30F6A}"/>
              </a:ext>
            </a:extLst>
          </p:cNvPr>
          <p:cNvPicPr preferRelativeResize="0">
            <a:picLocks/>
          </p:cNvPicPr>
          <p:nvPr/>
        </p:nvPicPr>
        <p:blipFill rotWithShape="1">
          <a:blip r:embed="rId2">
            <a:alphaModFix/>
          </a:blip>
          <a:srcRect/>
          <a:stretch/>
        </p:blipFill>
        <p:spPr>
          <a:xfrm>
            <a:off x="3252192" y="956047"/>
            <a:ext cx="5687615" cy="3500071"/>
          </a:xfrm>
          <a:prstGeom prst="rect">
            <a:avLst/>
          </a:prstGeom>
          <a:noFill/>
          <a:ln>
            <a:noFill/>
          </a:ln>
        </p:spPr>
      </p:pic>
    </p:spTree>
    <p:extLst>
      <p:ext uri="{BB962C8B-B14F-4D97-AF65-F5344CB8AC3E}">
        <p14:creationId xmlns:p14="http://schemas.microsoft.com/office/powerpoint/2010/main" val="600314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27.1 Skilgreining peninga út frá hlutverkum þeirra</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lstStyle/>
          <a:p>
            <a:r>
              <a:rPr lang="en-US" dirty="0"/>
              <a:t>Hvernig væri heimurinn án peninga?</a:t>
            </a:r>
          </a:p>
          <a:p>
            <a:endParaRPr lang="en-US" dirty="0"/>
          </a:p>
          <a:p>
            <a:r>
              <a:rPr lang="en-US" b="1" dirty="0"/>
              <a:t>Vöruskipti </a:t>
            </a:r>
            <a:r>
              <a:rPr lang="en-US" dirty="0"/>
              <a:t>– bein skipti á einni vöru eða þjónustu fyrir aðra án þess að nota peninga.</a:t>
            </a:r>
          </a:p>
          <a:p>
            <a:endParaRPr lang="en-US" dirty="0"/>
          </a:p>
          <a:p>
            <a:r>
              <a:rPr lang="en-US" b="1" dirty="0"/>
              <a:t>Tvöföld samsvörun þarfa </a:t>
            </a:r>
            <a:r>
              <a:rPr lang="en-US" dirty="0"/>
              <a:t>– aðstæður þar sem tveir einstaklingar vilja hvor um sig vöru eða þjónustu sem hinn getur veitt.</a:t>
            </a:r>
          </a:p>
          <a:p>
            <a:endParaRPr lang="en-US" dirty="0"/>
          </a:p>
        </p:txBody>
      </p:sp>
    </p:spTree>
    <p:extLst>
      <p:ext uri="{BB962C8B-B14F-4D97-AF65-F5344CB8AC3E}">
        <p14:creationId xmlns:p14="http://schemas.microsoft.com/office/powerpoint/2010/main" val="2386861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Hlutverk peninga</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582687"/>
          </a:xfrm>
        </p:spPr>
        <p:txBody>
          <a:bodyPr>
            <a:normAutofit lnSpcReduction="10000"/>
          </a:bodyPr>
          <a:lstStyle/>
          <a:p>
            <a:r>
              <a:rPr lang="en-US" b="1" dirty="0"/>
              <a:t>Peningar</a:t>
            </a:r>
            <a:r>
              <a:rPr lang="en-US" dirty="0"/>
              <a:t> – það sem gegnir fjórum hlutverkum í samfélaginu: </a:t>
            </a:r>
          </a:p>
          <a:p>
            <a:endParaRPr lang="en-US" dirty="0"/>
          </a:p>
          <a:p>
            <a:pPr lvl="1"/>
            <a:r>
              <a:rPr lang="en-US" b="1" dirty="0"/>
              <a:t>Skiptimiðill </a:t>
            </a:r>
            <a:r>
              <a:rPr lang="en-US" dirty="0"/>
              <a:t>– eign eða krafa sem almennt er samþykkt til greiðslu. </a:t>
            </a:r>
          </a:p>
          <a:p>
            <a:pPr lvl="1"/>
            <a:endParaRPr lang="en-US" dirty="0"/>
          </a:p>
          <a:p>
            <a:pPr lvl="1"/>
            <a:r>
              <a:rPr lang="en-US" b="1" dirty="0"/>
              <a:t>Verðmætageymir </a:t>
            </a:r>
            <a:r>
              <a:rPr lang="en-US" dirty="0"/>
              <a:t>– leið til að varðveita efnahagsleg verðmæti sem unnt er að verja eða nýta síðar.</a:t>
            </a:r>
          </a:p>
          <a:p>
            <a:pPr lvl="1"/>
            <a:endParaRPr lang="en-US" dirty="0"/>
          </a:p>
          <a:p>
            <a:pPr lvl="1"/>
            <a:r>
              <a:rPr lang="en-US" b="1" dirty="0"/>
              <a:t>Reiknieining </a:t>
            </a:r>
            <a:r>
              <a:rPr lang="en-US" dirty="0"/>
              <a:t>– sameiginlegur mælikvarði á markaðsvirði í hagkerfinu.</a:t>
            </a:r>
          </a:p>
          <a:p>
            <a:pPr lvl="1"/>
            <a:endParaRPr lang="en-US" dirty="0"/>
          </a:p>
          <a:p>
            <a:pPr lvl="1"/>
            <a:r>
              <a:rPr lang="en-US" b="1" dirty="0"/>
              <a:t>Viðmið fyrir greiðslur síðar </a:t>
            </a:r>
            <a:r>
              <a:rPr lang="en-US" dirty="0"/>
              <a:t>– peningar þurfa einnig að vera gjaldgengir við kaup í dag sem greidd verða síðar.</a:t>
            </a:r>
          </a:p>
          <a:p>
            <a:endParaRPr lang="en-US" dirty="0"/>
          </a:p>
        </p:txBody>
      </p:sp>
    </p:spTree>
    <p:extLst>
      <p:ext uri="{BB962C8B-B14F-4D97-AF65-F5344CB8AC3E}">
        <p14:creationId xmlns:p14="http://schemas.microsoft.com/office/powerpoint/2010/main" val="1254910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Vörupeningar og fótalaust fé</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lstStyle/>
          <a:p>
            <a:r>
              <a:rPr lang="en-US" b="1" dirty="0"/>
              <a:t>Vörupeningar </a:t>
            </a:r>
            <a:r>
              <a:rPr lang="en-US" dirty="0"/>
              <a:t>– hlutur sem er notaður sem peningar en hefur jafnframt verðmæti vegna annarra nota.</a:t>
            </a:r>
          </a:p>
          <a:p>
            <a:endParaRPr lang="en-US" dirty="0"/>
          </a:p>
          <a:p>
            <a:r>
              <a:rPr lang="en-US" b="1" dirty="0"/>
              <a:t>Vörutryggt fé </a:t>
            </a:r>
            <a:r>
              <a:rPr lang="en-US" dirty="0"/>
              <a:t>– seðlar eða annar gjaldmiðill sem má innleysa í gull eða aðra vöru samkvæmt gildandi skilmálum.</a:t>
            </a:r>
          </a:p>
          <a:p>
            <a:endParaRPr lang="en-US" dirty="0"/>
          </a:p>
          <a:p>
            <a:r>
              <a:rPr lang="en-US" dirty="0"/>
              <a:t>Lengst af í sögu Bandaríkjanna var peningamagn landsins tryggt með gulli og silfri.</a:t>
            </a:r>
          </a:p>
          <a:p>
            <a:endParaRPr lang="en-US" dirty="0"/>
          </a:p>
        </p:txBody>
      </p:sp>
    </p:spTree>
    <p:extLst>
      <p:ext uri="{BB962C8B-B14F-4D97-AF65-F5344CB8AC3E}">
        <p14:creationId xmlns:p14="http://schemas.microsoft.com/office/powerpoint/2010/main" val="1683903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Vörupeningar og fótalaust fé, framhald</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normAutofit lnSpcReduction="10000"/>
          </a:bodyPr>
          <a:lstStyle/>
          <a:p>
            <a:r>
              <a:rPr lang="en-US" dirty="0"/>
              <a:t>Samkvæmt stjórnvaldsfyrirmælum má nú að lögum greiða skuldir með bandarískum gjaldmiðli þótt hann sé ekki tryggður með vöru.</a:t>
            </a:r>
          </a:p>
          <a:p>
            <a:endParaRPr lang="en-US" dirty="0"/>
          </a:p>
          <a:p>
            <a:r>
              <a:rPr lang="en-US" b="1" dirty="0"/>
              <a:t>Fótalaust fé </a:t>
            </a:r>
            <a:r>
              <a:rPr lang="en-US" dirty="0"/>
              <a:t>– hefur ekkert sjálfstætt vörugildi en nýtur viðurkenningar vegna laga, greiðslukerfis og trausts á útgefanda.</a:t>
            </a:r>
          </a:p>
          <a:p>
            <a:endParaRPr lang="en-US" dirty="0"/>
          </a:p>
          <a:p>
            <a:r>
              <a:rPr lang="en-US" dirty="0"/>
              <a:t>Eina trygging peninganna er almennt traust á því að gjaldmiðillinn hafi verðgildi.</a:t>
            </a:r>
          </a:p>
          <a:p>
            <a:endParaRPr lang="en-US" dirty="0"/>
          </a:p>
        </p:txBody>
      </p:sp>
    </p:spTree>
    <p:extLst>
      <p:ext uri="{BB962C8B-B14F-4D97-AF65-F5344CB8AC3E}">
        <p14:creationId xmlns:p14="http://schemas.microsoft.com/office/powerpoint/2010/main" val="894790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Silfurskírteini og bandarískur seðill nútímans</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4564749"/>
            <a:ext cx="10515600" cy="1212879"/>
          </a:xfrm>
        </p:spPr>
        <p:txBody>
          <a:bodyPr>
            <a:normAutofit fontScale="62500" lnSpcReduction="20000"/>
          </a:bodyPr>
          <a:lstStyle/>
          <a:p>
            <a:r>
              <a:rPr lang="en-US" dirty="0"/>
              <a:t>Fram til 1958 voru silfurskírteini vörutryggt fé sem mátti innleysa í silfur, eins og áletrunin „Silver Certificate“ á seðlinum neðst sýnir. </a:t>
            </a:r>
          </a:p>
          <a:p>
            <a:r>
              <a:rPr lang="en-US" dirty="0"/>
              <a:t>Nú á dögum eru bandarískir seðlar fótalaust fé sem Seðlabanki Bandaríkjanna gefur út og stjórnvöld viðurkenna sem lögeyri. (Mynd: „One Dollar Bills“ eftir „</a:t>
            </a:r>
            <a:r>
              <a:rPr lang="en-US" dirty="0" err="1"/>
              <a:t>The.Comedian</a:t>
            </a:r>
            <a:r>
              <a:rPr lang="en-US" dirty="0"/>
              <a:t>“/Flickr Creative Commons, CC BY 2.0)</a:t>
            </a:r>
          </a:p>
          <a:p>
            <a:endParaRPr lang="en-US" dirty="0"/>
          </a:p>
        </p:txBody>
      </p:sp>
      <p:pic>
        <p:nvPicPr>
          <p:cNvPr id="2" name="Shape 125" descr="An image of two dollar bills, with the lower one from before 1958, and indicating that it is a silver certificate.">
            <a:extLst>
              <a:ext uri="{FF2B5EF4-FFF2-40B4-BE49-F238E27FC236}">
                <a16:creationId xmlns:a16="http://schemas.microsoft.com/office/drawing/2014/main" id="{EB17B3EF-2D8A-0BF3-2D9E-0A0EBF319988}"/>
              </a:ext>
            </a:extLst>
          </p:cNvPr>
          <p:cNvPicPr preferRelativeResize="0">
            <a:picLocks/>
          </p:cNvPicPr>
          <p:nvPr/>
        </p:nvPicPr>
        <p:blipFill rotWithShape="1">
          <a:blip r:embed="rId2">
            <a:alphaModFix/>
          </a:blip>
          <a:srcRect/>
          <a:stretch/>
        </p:blipFill>
        <p:spPr>
          <a:xfrm>
            <a:off x="4143500" y="1205515"/>
            <a:ext cx="3904999" cy="2943428"/>
          </a:xfrm>
          <a:prstGeom prst="rect">
            <a:avLst/>
          </a:prstGeom>
          <a:noFill/>
          <a:ln>
            <a:noFill/>
          </a:ln>
        </p:spPr>
      </p:pic>
    </p:spTree>
    <p:extLst>
      <p:ext uri="{BB962C8B-B14F-4D97-AF65-F5344CB8AC3E}">
        <p14:creationId xmlns:p14="http://schemas.microsoft.com/office/powerpoint/2010/main" val="1863783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pPr lvl="0">
              <a:spcBef>
                <a:spcPts val="0"/>
              </a:spcBef>
            </a:pPr>
            <a:r>
              <a:rPr lang="en-US" dirty="0"/>
              <a:t>27.2 Mæling peningamagns: reiðufé, M1 og M2</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661065"/>
          </a:xfrm>
        </p:spPr>
        <p:txBody>
          <a:bodyPr>
            <a:normAutofit fontScale="92500"/>
          </a:bodyPr>
          <a:lstStyle/>
          <a:p>
            <a:r>
              <a:rPr lang="en-US" dirty="0"/>
              <a:t>Seðlabanki Bandaríkjanna: </a:t>
            </a:r>
          </a:p>
          <a:p>
            <a:pPr lvl="1"/>
            <a:r>
              <a:rPr lang="en-US" dirty="0"/>
              <a:t>Seðlabanki Bandaríkjanna,</a:t>
            </a:r>
          </a:p>
          <a:p>
            <a:pPr lvl="1"/>
            <a:r>
              <a:rPr lang="en-US" dirty="0"/>
              <a:t>hefur eftirlit með bönkum og ber ábyrgð á peningastefnu, </a:t>
            </a:r>
          </a:p>
          <a:p>
            <a:pPr lvl="1"/>
            <a:r>
              <a:rPr lang="en-US" dirty="0"/>
              <a:t>skilgreinir peninga út frá </a:t>
            </a:r>
            <a:r>
              <a:rPr lang="en-US" u="sng" dirty="0"/>
              <a:t>seljanleika þeirra</a:t>
            </a:r>
            <a:r>
              <a:rPr lang="en-US" dirty="0"/>
              <a:t>.</a:t>
            </a:r>
          </a:p>
          <a:p>
            <a:endParaRPr lang="en-US" dirty="0"/>
          </a:p>
          <a:p>
            <a:r>
              <a:rPr lang="en-US" dirty="0"/>
              <a:t>Seðlabanki Bandaríkjanna notar tvær skilgreiningar á peningamagni: </a:t>
            </a:r>
          </a:p>
          <a:p>
            <a:pPr lvl="1"/>
            <a:r>
              <a:rPr lang="en-US" b="1" dirty="0"/>
              <a:t>Peningamagn M1 </a:t>
            </a:r>
            <a:r>
              <a:rPr lang="en-US" dirty="0"/>
              <a:t>– þröngur bandarískur mælikvarði sem frá maí 2020 nær yfir mynt og seðla í umferð, veltiinnlán og önnur seljanleg innlán, þar á meðal sparnaðarinnlán. </a:t>
            </a:r>
          </a:p>
          <a:p>
            <a:endParaRPr lang="en-US" dirty="0"/>
          </a:p>
          <a:p>
            <a:pPr lvl="1"/>
            <a:r>
              <a:rPr lang="en-US" b="1" dirty="0"/>
              <a:t>Peningamagn M2 </a:t>
            </a:r>
            <a:r>
              <a:rPr lang="en-US" dirty="0"/>
              <a:t>– M1 auk lítilla bundinna innlána og hlutdeildar almennings í peningamarkaðssjóðum.</a:t>
            </a:r>
          </a:p>
          <a:p>
            <a:endParaRPr lang="en-US" dirty="0"/>
          </a:p>
        </p:txBody>
      </p:sp>
    </p:spTree>
    <p:extLst>
      <p:ext uri="{BB962C8B-B14F-4D97-AF65-F5344CB8AC3E}">
        <p14:creationId xmlns:p14="http://schemas.microsoft.com/office/powerpoint/2010/main" val="459933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Peningamagn M1</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normAutofit lnSpcReduction="10000"/>
          </a:bodyPr>
          <a:lstStyle/>
          <a:p>
            <a:r>
              <a:rPr lang="en-US" dirty="0"/>
              <a:t>Peningamagn M1 samanstendur af:</a:t>
            </a:r>
          </a:p>
          <a:p>
            <a:endParaRPr lang="en-US" dirty="0"/>
          </a:p>
          <a:p>
            <a:pPr lvl="1"/>
            <a:r>
              <a:rPr lang="en-US" b="1" dirty="0"/>
              <a:t>Mynt og seðlar í umferð </a:t>
            </a:r>
            <a:r>
              <a:rPr lang="en-US" dirty="0"/>
              <a:t>– mynt og seðlar sem eru í umferð í hagkerfinu en eru hvorki í vörslu bandaríska fjármálaráðuneytisins né seðlabanka Bandaríkjanna eða í bankahvelfingum.</a:t>
            </a:r>
          </a:p>
          <a:p>
            <a:pPr lvl="1"/>
            <a:endParaRPr lang="en-US" dirty="0"/>
          </a:p>
          <a:p>
            <a:pPr lvl="1"/>
            <a:r>
              <a:rPr lang="en-US" b="1" dirty="0"/>
              <a:t>Veltiinnlán </a:t>
            </a:r>
            <a:r>
              <a:rPr lang="en-US" dirty="0"/>
              <a:t>– innstæður sem hægt er að ráðstafa án fyrirvara, til dæmis með millifærslu, debetkorti, ávísun eða úttekt.</a:t>
            </a:r>
          </a:p>
          <a:p>
            <a:pPr lvl="1"/>
            <a:endParaRPr lang="en-US" dirty="0"/>
          </a:p>
          <a:p>
            <a:pPr lvl="1"/>
            <a:r>
              <a:rPr lang="en-US" dirty="0"/>
              <a:t>Sparnaðarinnlán (hluti M1 frá maí 2020)</a:t>
            </a:r>
          </a:p>
          <a:p>
            <a:endParaRPr lang="en-US" dirty="0"/>
          </a:p>
        </p:txBody>
      </p:sp>
    </p:spTree>
    <p:extLst>
      <p:ext uri="{BB962C8B-B14F-4D97-AF65-F5344CB8AC3E}">
        <p14:creationId xmlns:p14="http://schemas.microsoft.com/office/powerpoint/2010/main" val="3747941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Peningamagn M2</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373682"/>
          </a:xfrm>
        </p:spPr>
        <p:txBody>
          <a:bodyPr>
            <a:normAutofit fontScale="92500" lnSpcReduction="10000"/>
          </a:bodyPr>
          <a:lstStyle/>
          <a:p>
            <a:r>
              <a:rPr lang="en-US" dirty="0"/>
              <a:t>Peningamagn M2 samanstendur af:</a:t>
            </a:r>
          </a:p>
          <a:p>
            <a:pPr lvl="1"/>
            <a:r>
              <a:rPr lang="en-US" dirty="0"/>
              <a:t>Öllum liðum M1 </a:t>
            </a:r>
          </a:p>
          <a:p>
            <a:pPr lvl="1"/>
            <a:endParaRPr lang="en-US" dirty="0"/>
          </a:p>
          <a:p>
            <a:pPr lvl="1"/>
            <a:r>
              <a:rPr lang="en-US" b="1" dirty="0"/>
              <a:t>Sparnaðarinnlán (nú hluti M1) </a:t>
            </a:r>
            <a:r>
              <a:rPr lang="en-US" dirty="0"/>
              <a:t>– bankainnstæður sem oft bera vexti og má yfirleitt millifæra á veltiinnlánsreikning.</a:t>
            </a:r>
          </a:p>
          <a:p>
            <a:pPr lvl="1"/>
            <a:endParaRPr lang="en-US" dirty="0"/>
          </a:p>
          <a:p>
            <a:pPr lvl="1"/>
            <a:r>
              <a:rPr lang="en-US" b="1" dirty="0"/>
              <a:t>Peningamarkaðssjóður </a:t>
            </a:r>
            <a:r>
              <a:rPr lang="en-US" dirty="0"/>
              <a:t>– sjóður sem sameinar fé margra fjárfesta og kaupir skammtímagerninga, til dæmis ríkisskuldabréf.</a:t>
            </a:r>
          </a:p>
          <a:p>
            <a:pPr lvl="1"/>
            <a:endParaRPr lang="en-US" dirty="0"/>
          </a:p>
          <a:p>
            <a:pPr lvl="1"/>
            <a:r>
              <a:rPr lang="en-US" b="1" dirty="0"/>
              <a:t>Innstæðubréf og önnur bundin innlán </a:t>
            </a:r>
            <a:r>
              <a:rPr lang="en-US" dirty="0"/>
              <a:t>– reikningur þar sem innstæðueigandi skuldbindur sig til að geyma fé í bankanum í ákveðinn tíma gegn hærri vöxtum.</a:t>
            </a:r>
          </a:p>
          <a:p>
            <a:endParaRPr lang="en-US" dirty="0"/>
          </a:p>
        </p:txBody>
      </p:sp>
    </p:spTree>
    <p:extLst>
      <p:ext uri="{BB962C8B-B14F-4D97-AF65-F5344CB8AC3E}">
        <p14:creationId xmlns:p14="http://schemas.microsoft.com/office/powerpoint/2010/main" val="995618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pPr marL="0" marR="0" lvl="0" indent="0" rtl="0">
              <a:spcBef>
                <a:spcPts val="0"/>
              </a:spcBef>
            </a:pPr>
            <a:r>
              <a:rPr lang="en-US" dirty="0"/>
              <a:t>Tengsl peningamagns M1 og M2</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4646645"/>
            <a:ext cx="10515600" cy="1510654"/>
          </a:xfrm>
        </p:spPr>
        <p:txBody>
          <a:bodyPr>
            <a:normAutofit fontScale="85000" lnSpcReduction="20000"/>
          </a:bodyPr>
          <a:lstStyle/>
          <a:p>
            <a:r>
              <a:rPr lang="en-US" dirty="0"/>
              <a:t>Peningamagn er skilgreint á nokkra vegu, allt frá þröngri skilgreiningu M1 til víðari skilgreiningar M2. </a:t>
            </a:r>
          </a:p>
          <a:p>
            <a:r>
              <a:rPr lang="en-US" dirty="0"/>
              <a:t>M1 = mynt og seðlar í umferð + tékkfæranlegar innstæður (veltiinnstæður) + spariinnstæður. </a:t>
            </a:r>
          </a:p>
          <a:p>
            <a:r>
              <a:rPr lang="en-US" dirty="0"/>
              <a:t>M2 = M1 + peningamarkaðssjóðir + innstæðubréf + aðrar bundnar innstæður.</a:t>
            </a:r>
          </a:p>
          <a:p>
            <a:endParaRPr lang="en-US" dirty="0"/>
          </a:p>
        </p:txBody>
      </p:sp>
      <p:pic>
        <p:nvPicPr>
          <p:cNvPr id="2" name="Shape 154" descr="The figure shows that the components of M1 money supply are part of the M2 money supply. M1 equals coins and currency in circulation plus checkable (demand) deposit plus savings deposits. M2 equals M1 plus money market funds, certificates of deposit, and other time deposits.">
            <a:extLst>
              <a:ext uri="{FF2B5EF4-FFF2-40B4-BE49-F238E27FC236}">
                <a16:creationId xmlns:a16="http://schemas.microsoft.com/office/drawing/2014/main" id="{444595E0-9FEE-8020-51E0-E56E780830A9}"/>
              </a:ext>
            </a:extLst>
          </p:cNvPr>
          <p:cNvPicPr preferRelativeResize="0">
            <a:picLocks/>
          </p:cNvPicPr>
          <p:nvPr/>
        </p:nvPicPr>
        <p:blipFill>
          <a:blip r:embed="rId2"/>
          <a:srcRect/>
          <a:stretch/>
        </p:blipFill>
        <p:spPr>
          <a:xfrm>
            <a:off x="3670719" y="839321"/>
            <a:ext cx="4850562" cy="3757711"/>
          </a:xfrm>
          <a:prstGeom prst="rect">
            <a:avLst/>
          </a:prstGeom>
          <a:noFill/>
          <a:ln>
            <a:noFill/>
          </a:ln>
        </p:spPr>
      </p:pic>
    </p:spTree>
    <p:extLst>
      <p:ext uri="{BB962C8B-B14F-4D97-AF65-F5344CB8AC3E}">
        <p14:creationId xmlns:p14="http://schemas.microsoft.com/office/powerpoint/2010/main" val="2027937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Hvar falla „plastpeningar“ inn í myndina?</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608813"/>
          </a:xfrm>
        </p:spPr>
        <p:txBody>
          <a:bodyPr>
            <a:normAutofit fontScale="92500" lnSpcReduction="10000"/>
          </a:bodyPr>
          <a:lstStyle/>
          <a:p>
            <a:r>
              <a:rPr lang="en-US" b="1" dirty="0"/>
              <a:t>Debetkort </a:t>
            </a:r>
            <a:r>
              <a:rPr lang="en-US" dirty="0"/>
              <a:t>– er líkt og ávísun fyrirmæli til banka notandans um að millifæra fé beint og tafarlaust af bankareikningi hans til seljandans.</a:t>
            </a:r>
          </a:p>
          <a:p>
            <a:r>
              <a:rPr lang="en-US" b="1" dirty="0"/>
              <a:t>Kreditkort </a:t>
            </a:r>
            <a:r>
              <a:rPr lang="en-US" dirty="0"/>
              <a:t>– færir fé tafarlaust af tékkareikningi kreditkortafyrirtækisins til seljandans og í lok mánaðar skuldar notandinn kreditkortafyrirtækinu upphæðina. </a:t>
            </a:r>
          </a:p>
          <a:p>
            <a:pPr lvl="1"/>
            <a:r>
              <a:rPr lang="en-US" dirty="0"/>
              <a:t>Kreditkort er skammtímalán.</a:t>
            </a:r>
          </a:p>
          <a:p>
            <a:pPr lvl="1"/>
            <a:r>
              <a:rPr lang="en-US" dirty="0"/>
              <a:t>Telst ekki til peninga.</a:t>
            </a:r>
          </a:p>
          <a:p>
            <a:r>
              <a:rPr lang="en-US" b="1" dirty="0"/>
              <a:t>Snjallkort </a:t>
            </a:r>
            <a:r>
              <a:rPr lang="en-US" dirty="0"/>
              <a:t>– geymir tiltekna fjárhæð á kortinu sem síðan má nota til kaupa.</a:t>
            </a:r>
          </a:p>
          <a:p>
            <a:pPr lvl="1"/>
            <a:r>
              <a:rPr lang="en-US" dirty="0"/>
              <a:t>Dæmi: langlínusímtöl eða kaup í bókabúð og mötuneyti á háskólasvæði</a:t>
            </a:r>
          </a:p>
          <a:p>
            <a:r>
              <a:rPr lang="en-US" dirty="0"/>
              <a:t>Kreditkort, debetkort og snjallkort eru ólíkar </a:t>
            </a:r>
            <a:r>
              <a:rPr lang="en-US" u="sng" dirty="0"/>
              <a:t>leiðir til að færa</a:t>
            </a:r>
            <a:r>
              <a:rPr lang="en-US" dirty="0"/>
              <a:t> peninga við kaup.</a:t>
            </a:r>
          </a:p>
          <a:p>
            <a:endParaRPr lang="en-US" dirty="0"/>
          </a:p>
        </p:txBody>
      </p:sp>
    </p:spTree>
    <p:extLst>
      <p:ext uri="{BB962C8B-B14F-4D97-AF65-F5344CB8AC3E}">
        <p14:creationId xmlns:p14="http://schemas.microsoft.com/office/powerpoint/2010/main" val="1443894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27.3 Hlutverk banka</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373682"/>
          </a:xfrm>
        </p:spPr>
        <p:txBody>
          <a:bodyPr>
            <a:normAutofit fontScale="85000" lnSpcReduction="20000"/>
          </a:bodyPr>
          <a:lstStyle/>
          <a:p>
            <a:r>
              <a:rPr lang="en-US" dirty="0"/>
              <a:t>Megnið af peningum er á bankareikningum sem eru aðeins til sem rafrænar færslur í tölvukerfum.</a:t>
            </a:r>
          </a:p>
          <a:p>
            <a:endParaRPr lang="en-US" dirty="0"/>
          </a:p>
          <a:p>
            <a:r>
              <a:rPr lang="en-US" b="1" dirty="0"/>
              <a:t>Greiðslukerfi </a:t>
            </a:r>
            <a:r>
              <a:rPr lang="en-US" dirty="0"/>
              <a:t>– gerir aðilum í hagkerfinu kleift að skipta vörum og þjónustu fyrir peninga eða aðrar fjáreignir.</a:t>
            </a:r>
          </a:p>
          <a:p>
            <a:endParaRPr lang="en-US" dirty="0"/>
          </a:p>
          <a:p>
            <a:r>
              <a:rPr lang="en-US" b="1" dirty="0"/>
              <a:t>Viðskiptakostnaður </a:t>
            </a:r>
            <a:r>
              <a:rPr lang="en-US" dirty="0"/>
              <a:t>– kostnaðurinn við að finna lánveitanda eða lántaka fyrir féð.</a:t>
            </a:r>
          </a:p>
          <a:p>
            <a:endParaRPr lang="en-US" dirty="0"/>
          </a:p>
          <a:p>
            <a:r>
              <a:rPr lang="en-US" dirty="0"/>
              <a:t>Bankar leiða saman sparifjáreigendur og lántaka.</a:t>
            </a:r>
          </a:p>
          <a:p>
            <a:endParaRPr lang="en-US" dirty="0"/>
          </a:p>
          <a:p>
            <a:r>
              <a:rPr lang="en-US" dirty="0"/>
              <a:t>Bankar draga úr viðskiptakostnaði og starfa sem fjármálamilliliðir.</a:t>
            </a:r>
          </a:p>
          <a:p>
            <a:endParaRPr lang="en-US" dirty="0"/>
          </a:p>
        </p:txBody>
      </p:sp>
    </p:spTree>
    <p:extLst>
      <p:ext uri="{BB962C8B-B14F-4D97-AF65-F5344CB8AC3E}">
        <p14:creationId xmlns:p14="http://schemas.microsoft.com/office/powerpoint/2010/main" val="4241301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Bankar sem fjármálamilliliðir</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normAutofit lnSpcReduction="10000"/>
          </a:bodyPr>
          <a:lstStyle/>
          <a:p>
            <a:r>
              <a:rPr lang="en-US" b="1" dirty="0"/>
              <a:t>Fjármálamilliliður </a:t>
            </a:r>
            <a:r>
              <a:rPr lang="en-US" dirty="0"/>
              <a:t>– stofnun sem miðlar milli sparifjáreiganda sem vill ávaxta fjáreignir sínar og aðila sem fær þær að láni og greiðir fyrir það ávöxtun.</a:t>
            </a:r>
          </a:p>
          <a:p>
            <a:endParaRPr lang="en-US" dirty="0"/>
          </a:p>
          <a:p>
            <a:r>
              <a:rPr lang="en-US" u="sng" dirty="0"/>
              <a:t>Umræðuspurning</a:t>
            </a:r>
            <a:r>
              <a:rPr lang="en-US" dirty="0"/>
              <a:t>: Hvaða aðrar stofnanir en bankar starfa sem fjármálamilliliðir?</a:t>
            </a:r>
          </a:p>
          <a:p>
            <a:endParaRPr lang="en-US" dirty="0"/>
          </a:p>
          <a:p>
            <a:r>
              <a:rPr lang="en-US" b="1" dirty="0"/>
              <a:t>Innlánsstofnun </a:t>
            </a:r>
            <a:r>
              <a:rPr lang="en-US" dirty="0"/>
              <a:t>– stofnun sem tekur við innlánum og notar þau síðan til útlána.</a:t>
            </a:r>
          </a:p>
          <a:p>
            <a:endParaRPr lang="en-US" dirty="0"/>
          </a:p>
        </p:txBody>
      </p:sp>
    </p:spTree>
    <p:extLst>
      <p:ext uri="{BB962C8B-B14F-4D97-AF65-F5344CB8AC3E}">
        <p14:creationId xmlns:p14="http://schemas.microsoft.com/office/powerpoint/2010/main" val="988842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pPr marL="0" marR="0" lvl="0" indent="0" rtl="0">
              <a:spcBef>
                <a:spcPts val="0"/>
              </a:spcBef>
            </a:pPr>
            <a:r>
              <a:rPr lang="en-US" dirty="0"/>
              <a:t>Bankar sem fjármálamilliliðir – myndræn framsetning</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4518279"/>
            <a:ext cx="10515600" cy="1677248"/>
          </a:xfrm>
        </p:spPr>
        <p:txBody>
          <a:bodyPr>
            <a:normAutofit fontScale="70000" lnSpcReduction="20000"/>
          </a:bodyPr>
          <a:lstStyle/>
          <a:p>
            <a:r>
              <a:rPr lang="en-US" dirty="0"/>
              <a:t>Bankar starfa sem fjármálamilliliðir á milli sparifjáreigenda og lántaka. </a:t>
            </a:r>
          </a:p>
          <a:p>
            <a:r>
              <a:rPr lang="en-US" dirty="0"/>
              <a:t>Sparifjáreigendur leggja fé inn í banka, fá greidda vexti og taka fé út. </a:t>
            </a:r>
          </a:p>
          <a:p>
            <a:r>
              <a:rPr lang="en-US" dirty="0"/>
              <a:t>Lántakar fá lán hjá bönkum og endurgreiða þau með vöxtum. </a:t>
            </a:r>
          </a:p>
          <a:p>
            <a:r>
              <a:rPr lang="en-US" dirty="0"/>
              <a:t>Bankarnir greiða sparifjáreigendum síðan út fé þeirra ásamt vöxtum.</a:t>
            </a:r>
          </a:p>
          <a:p>
            <a:endParaRPr lang="en-US" dirty="0"/>
          </a:p>
        </p:txBody>
      </p:sp>
      <p:pic>
        <p:nvPicPr>
          <p:cNvPr id="5" name="Picture 4" descr="The illustration shows the circular transactions between savers, banks, and borrowers. Savers give deposits to banks, and the bank provides them with withdrawals and interest payments. Borrowers give repayment of loans and interest payments to banks and the banks provide them with loans.">
            <a:extLst>
              <a:ext uri="{FF2B5EF4-FFF2-40B4-BE49-F238E27FC236}">
                <a16:creationId xmlns:a16="http://schemas.microsoft.com/office/drawing/2014/main" id="{7D72726A-B899-5E69-4CFD-ED9D89735298}"/>
              </a:ext>
            </a:extLst>
          </p:cNvPr>
          <p:cNvPicPr>
            <a:picLocks noChangeAspect="1"/>
          </p:cNvPicPr>
          <p:nvPr/>
        </p:nvPicPr>
        <p:blipFill>
          <a:blip r:embed="rId2"/>
          <a:stretch>
            <a:fillRect/>
          </a:stretch>
        </p:blipFill>
        <p:spPr>
          <a:xfrm>
            <a:off x="2641865" y="898614"/>
            <a:ext cx="6908269" cy="3510760"/>
          </a:xfrm>
          <a:prstGeom prst="rect">
            <a:avLst/>
          </a:prstGeom>
        </p:spPr>
      </p:pic>
    </p:spTree>
    <p:extLst>
      <p:ext uri="{BB962C8B-B14F-4D97-AF65-F5344CB8AC3E}">
        <p14:creationId xmlns:p14="http://schemas.microsoft.com/office/powerpoint/2010/main" val="3173807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Efnahagsreikningur banka</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normAutofit fontScale="85000" lnSpcReduction="20000"/>
          </a:bodyPr>
          <a:lstStyle/>
          <a:p>
            <a:r>
              <a:rPr lang="en-US" b="1" dirty="0"/>
              <a:t>Efnahagsreikningur </a:t>
            </a:r>
            <a:r>
              <a:rPr lang="en-US" dirty="0"/>
              <a:t>– reikningsskilayfirlit sem sýnir eignir og skuldir.</a:t>
            </a:r>
          </a:p>
          <a:p>
            <a:endParaRPr lang="en-US" dirty="0"/>
          </a:p>
          <a:p>
            <a:r>
              <a:rPr lang="en-US" b="1" dirty="0"/>
              <a:t>Eign</a:t>
            </a:r>
            <a:r>
              <a:rPr lang="en-US" dirty="0"/>
              <a:t> – verðmæti í eigu fyrirtækis eða einstaklings. </a:t>
            </a:r>
          </a:p>
          <a:p>
            <a:endParaRPr lang="en-US" dirty="0"/>
          </a:p>
          <a:p>
            <a:r>
              <a:rPr lang="en-US" b="1" dirty="0"/>
              <a:t>Skuld</a:t>
            </a:r>
            <a:r>
              <a:rPr lang="en-US" dirty="0"/>
              <a:t> – fjárhæð eða skuldbinding sem fyrirtæki eða einstaklingur skuldar.</a:t>
            </a:r>
          </a:p>
          <a:p>
            <a:endParaRPr lang="en-US" dirty="0"/>
          </a:p>
          <a:p>
            <a:r>
              <a:rPr lang="en-US" b="1" dirty="0"/>
              <a:t>Eigið fé </a:t>
            </a:r>
            <a:r>
              <a:rPr lang="en-US" dirty="0"/>
              <a:t>– það sem verðmæti eigna er umfram skuldir; heildareignir að frádregnum heildarskuldum. </a:t>
            </a:r>
          </a:p>
          <a:p>
            <a:endParaRPr lang="en-US" dirty="0"/>
          </a:p>
          <a:p>
            <a:r>
              <a:rPr lang="en-US" b="1" dirty="0"/>
              <a:t>Eigið fé banka </a:t>
            </a:r>
            <a:r>
              <a:rPr lang="en-US" dirty="0"/>
              <a:t>– mismunur eigna og skulda bankans.</a:t>
            </a:r>
          </a:p>
          <a:p>
            <a:endParaRPr lang="en-US" dirty="0"/>
          </a:p>
        </p:txBody>
      </p:sp>
    </p:spTree>
    <p:extLst>
      <p:ext uri="{BB962C8B-B14F-4D97-AF65-F5344CB8AC3E}">
        <p14:creationId xmlns:p14="http://schemas.microsoft.com/office/powerpoint/2010/main" val="4077452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Efnahagsreikningur banka </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2782389"/>
            <a:ext cx="10515600" cy="3014750"/>
          </a:xfrm>
        </p:spPr>
        <p:txBody>
          <a:bodyPr>
            <a:normAutofit fontScale="77500" lnSpcReduction="20000"/>
          </a:bodyPr>
          <a:lstStyle/>
          <a:p>
            <a:r>
              <a:rPr lang="en-US" dirty="0"/>
              <a:t>Myndin sýnir ímyndaðan og einfaldaðan efnahagsreikning Safe and Secure Bank. </a:t>
            </a:r>
          </a:p>
          <a:p>
            <a:endParaRPr lang="en-US" dirty="0"/>
          </a:p>
          <a:p>
            <a:r>
              <a:rPr lang="en-US" b="1" dirty="0"/>
              <a:t>T-reikningur </a:t>
            </a:r>
            <a:r>
              <a:rPr lang="en-US" dirty="0"/>
              <a:t>– efnahagsreikningur í tveimur dálkum þar sem lóðrétt lína milli dálkanna og lárétt lína undir dálkfyrirsögnunum „Eignir“ og „Skuldir“ mynda T.</a:t>
            </a:r>
          </a:p>
          <a:p>
            <a:endParaRPr lang="en-US" dirty="0"/>
          </a:p>
          <a:p>
            <a:r>
              <a:rPr lang="en-US" dirty="0"/>
              <a:t>T-reikningurinn skiptist þannig:</a:t>
            </a:r>
          </a:p>
          <a:p>
            <a:pPr lvl="1"/>
            <a:r>
              <a:rPr lang="en-US" dirty="0"/>
              <a:t> </a:t>
            </a:r>
            <a:r>
              <a:rPr lang="en-US" u="sng" dirty="0"/>
              <a:t>eignir</a:t>
            </a:r>
            <a:r>
              <a:rPr lang="en-US" dirty="0"/>
              <a:t> fyrirtækis vinstra megin</a:t>
            </a:r>
          </a:p>
          <a:p>
            <a:pPr lvl="1"/>
            <a:r>
              <a:rPr lang="en-US" dirty="0"/>
              <a:t>sínar </a:t>
            </a:r>
            <a:r>
              <a:rPr lang="en-US" u="sng" dirty="0"/>
              <a:t>skuldir</a:t>
            </a:r>
            <a:r>
              <a:rPr lang="en-US" dirty="0"/>
              <a:t> hægra megin.</a:t>
            </a:r>
          </a:p>
          <a:p>
            <a:endParaRPr lang="en-US" dirty="0"/>
          </a:p>
        </p:txBody>
      </p:sp>
      <p:pic>
        <p:nvPicPr>
          <p:cNvPr id="5" name="Picture 4" descr="The assets on the left side of the T-account are as follows: loans ($5 million), U.S. Government Securities (USGS) ($4 million) and Reserves ($2 million). The assets on the left side of the T-account are Loans ($5 million), U.S. Government Securities (USGS) ($4 million) and Reserves ($2 million). The liabilities + net worth on the right side of the T-account are as follows: deposits ($10 million) and net worth ($1 million). There is nothing in the space across from U.S. Government Securities (USGS).">
            <a:extLst>
              <a:ext uri="{FF2B5EF4-FFF2-40B4-BE49-F238E27FC236}">
                <a16:creationId xmlns:a16="http://schemas.microsoft.com/office/drawing/2014/main" id="{966E95F6-4E00-170F-62E7-59C952F33128}"/>
              </a:ext>
            </a:extLst>
          </p:cNvPr>
          <p:cNvPicPr>
            <a:picLocks noChangeAspect="1"/>
          </p:cNvPicPr>
          <p:nvPr/>
        </p:nvPicPr>
        <p:blipFill>
          <a:blip r:embed="rId2"/>
          <a:stretch>
            <a:fillRect/>
          </a:stretch>
        </p:blipFill>
        <p:spPr>
          <a:xfrm>
            <a:off x="1256091" y="1194091"/>
            <a:ext cx="9679817" cy="1183916"/>
          </a:xfrm>
          <a:prstGeom prst="rect">
            <a:avLst/>
          </a:prstGeom>
        </p:spPr>
      </p:pic>
    </p:spTree>
    <p:extLst>
      <p:ext uri="{BB962C8B-B14F-4D97-AF65-F5344CB8AC3E}">
        <p14:creationId xmlns:p14="http://schemas.microsoft.com/office/powerpoint/2010/main" val="3727228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Bindifé og gjaldþrot</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normAutofit fontScale="92500" lnSpcReduction="10000"/>
          </a:bodyPr>
          <a:lstStyle/>
          <a:p>
            <a:r>
              <a:rPr lang="en-US" b="1" dirty="0"/>
              <a:t>Bindifé</a:t>
            </a:r>
            <a:r>
              <a:rPr lang="en-US" dirty="0"/>
              <a:t> – reiðufé banka og innstæður hans hjá seðlabanka sem meðal annars nýtast við greiðsluuppgjör.</a:t>
            </a:r>
          </a:p>
          <a:p>
            <a:endParaRPr lang="en-US" dirty="0"/>
          </a:p>
          <a:p>
            <a:r>
              <a:rPr lang="en-US" dirty="0"/>
              <a:t>Í þessu einfaldaða kennslulíkani er gert ráð fyrir að bankar haldi tilteknu hlutfalli innlána í bindifé. Bandarísk bindiskylda hefur verið 0% frá mars 2020.</a:t>
            </a:r>
          </a:p>
          <a:p>
            <a:endParaRPr lang="en-US" dirty="0"/>
          </a:p>
          <a:p>
            <a:r>
              <a:rPr lang="en-US" dirty="0"/>
              <a:t>Við skilgreinum </a:t>
            </a:r>
            <a:r>
              <a:rPr lang="en-US" u="sng" dirty="0"/>
              <a:t>eigið fé</a:t>
            </a:r>
            <a:r>
              <a:rPr lang="en-US" dirty="0"/>
              <a:t> banka sem heildareignir hans að frádregnum heildarskuldum.</a:t>
            </a:r>
          </a:p>
          <a:p>
            <a:pPr lvl="1"/>
            <a:r>
              <a:rPr lang="en-US" dirty="0"/>
              <a:t>Eigið fé fjárhagslega trausts banka er jákvætt. </a:t>
            </a:r>
          </a:p>
          <a:p>
            <a:pPr lvl="1"/>
            <a:r>
              <a:rPr lang="en-US" dirty="0"/>
              <a:t>Ef eigið fé banka er neikvætt og innstæðueigendur reyna að taka fé sitt út getur bankinn ekki greitt öllum innstæðueigendum það sem þeir eiga inni.</a:t>
            </a:r>
          </a:p>
          <a:p>
            <a:endParaRPr lang="en-US" dirty="0"/>
          </a:p>
        </p:txBody>
      </p:sp>
    </p:spTree>
    <p:extLst>
      <p:ext uri="{BB962C8B-B14F-4D97-AF65-F5344CB8AC3E}">
        <p14:creationId xmlns:p14="http://schemas.microsoft.com/office/powerpoint/2010/main" val="1811246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Hvernig bankar verða gjaldþrota</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normAutofit fontScale="92500" lnSpcReduction="10000"/>
          </a:bodyPr>
          <a:lstStyle/>
          <a:p>
            <a:r>
              <a:rPr lang="en-US" dirty="0"/>
              <a:t>Hugsanleg vandamál banka:</a:t>
            </a:r>
          </a:p>
          <a:p>
            <a:pPr lvl="1"/>
            <a:r>
              <a:rPr lang="en-US" dirty="0"/>
              <a:t>Hátt hlutfall vanskila á lánum</a:t>
            </a:r>
          </a:p>
          <a:p>
            <a:pPr lvl="1"/>
            <a:r>
              <a:rPr lang="en-US" b="1" dirty="0"/>
              <a:t>Tímamisræmi eigna og skulda </a:t>
            </a:r>
            <a:r>
              <a:rPr lang="en-US" dirty="0"/>
              <a:t>– viðskiptavinir geta tekið út innstæður sínar með skömmum fyrirvara en endurgreiða lán bankans á lengri tíma.</a:t>
            </a:r>
          </a:p>
          <a:p>
            <a:endParaRPr lang="en-US" dirty="0"/>
          </a:p>
          <a:p>
            <a:r>
              <a:rPr lang="en-US" dirty="0"/>
              <a:t>Leiðir til að draga úr áhættu:</a:t>
            </a:r>
          </a:p>
          <a:p>
            <a:pPr lvl="1"/>
            <a:r>
              <a:rPr lang="en-US" b="1" dirty="0"/>
              <a:t>Áhættudreifing</a:t>
            </a:r>
            <a:r>
              <a:rPr lang="en-US" dirty="0"/>
              <a:t> – að lána til eða fjárfesta í fjölbreyttum hópi fyrirtækja til að draga úr hættu á tjóni vegna atburða hjá einu eða fáeinum þeirra.</a:t>
            </a:r>
          </a:p>
          <a:p>
            <a:pPr lvl="1"/>
            <a:r>
              <a:rPr lang="en-US" dirty="0"/>
              <a:t>Selja hluta útlána sinna á eftirmarkaði með lán.</a:t>
            </a:r>
          </a:p>
          <a:p>
            <a:pPr lvl="1"/>
            <a:r>
              <a:rPr lang="en-US" dirty="0"/>
              <a:t>Hafa stærri hluta eigna í ríkisskuldabréfum eða bindifé.</a:t>
            </a:r>
          </a:p>
          <a:p>
            <a:endParaRPr lang="en-US" dirty="0"/>
          </a:p>
        </p:txBody>
      </p:sp>
    </p:spTree>
    <p:extLst>
      <p:ext uri="{BB962C8B-B14F-4D97-AF65-F5344CB8AC3E}">
        <p14:creationId xmlns:p14="http://schemas.microsoft.com/office/powerpoint/2010/main" val="4152562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27.4 Hvernig bankar skapa peninga, 1. hluti</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5144390"/>
          </a:xfrm>
        </p:spPr>
        <p:txBody>
          <a:bodyPr>
            <a:normAutofit fontScale="77500" lnSpcReduction="20000"/>
          </a:bodyPr>
          <a:lstStyle/>
          <a:p>
            <a:r>
              <a:rPr lang="en-US" dirty="0"/>
              <a:t>Bankakerfið getur skapað peninga með lánveitingum.</a:t>
            </a:r>
          </a:p>
          <a:p>
            <a:pPr marL="0" indent="0" algn="ctr">
              <a:buNone/>
            </a:pPr>
            <a:r>
              <a:rPr lang="en-US" sz="1800" dirty="0"/>
              <a:t>Efnahagsreikningur Singleton Bank </a:t>
            </a:r>
            <a:endParaRPr lang="en-US" sz="2300" dirty="0"/>
          </a:p>
          <a:p>
            <a:endParaRPr lang="en-US" dirty="0"/>
          </a:p>
          <a:p>
            <a:endParaRPr lang="en-US" dirty="0"/>
          </a:p>
          <a:p>
            <a:r>
              <a:rPr lang="en-US" dirty="0"/>
              <a:t>Í T-reikningnum hér að ofan geymir Singleton Bank aðeins fé innstæðueigenda og veitir engin lán.</a:t>
            </a:r>
          </a:p>
          <a:p>
            <a:pPr lvl="1"/>
            <a:r>
              <a:rPr lang="en-US" dirty="0"/>
              <a:t>Bankinn aflar því engra vaxtatekna og getur ekki greitt innstæðueigendum vexti.</a:t>
            </a:r>
          </a:p>
          <a:p>
            <a:pPr marL="0" indent="0" algn="ctr">
              <a:buNone/>
            </a:pPr>
            <a:r>
              <a:rPr lang="en-US" sz="1800" dirty="0"/>
              <a:t>Efnahagsreikningur Singleton Bank </a:t>
            </a:r>
          </a:p>
          <a:p>
            <a:endParaRPr lang="en-US" dirty="0"/>
          </a:p>
          <a:p>
            <a:endParaRPr lang="en-US" dirty="0"/>
          </a:p>
          <a:p>
            <a:endParaRPr lang="en-US" dirty="0"/>
          </a:p>
          <a:p>
            <a:r>
              <a:rPr lang="en-US" dirty="0"/>
              <a:t>Með því að lána út 9 milljónir dala og innheimta vexti getur bankinn nú greitt innstæðueigendum vexti.</a:t>
            </a:r>
          </a:p>
          <a:p>
            <a:r>
              <a:rPr lang="en-US" dirty="0"/>
              <a:t>Þetta breytir efnahagsreikningi Singleton Bank:</a:t>
            </a:r>
          </a:p>
          <a:p>
            <a:pPr lvl="1"/>
            <a:r>
              <a:rPr lang="en-US" dirty="0"/>
              <a:t>Í þessu kennsludæmi er gert ráð fyrir 10% bindihlutfalli: bankinn á 1 milljón dala í bindifé og 9 milljónir dala í útláni til Hank’s Auto Supply.</a:t>
            </a:r>
          </a:p>
          <a:p>
            <a:endParaRPr lang="en-US" dirty="0"/>
          </a:p>
        </p:txBody>
      </p:sp>
      <p:pic>
        <p:nvPicPr>
          <p:cNvPr id="8" name="Picture 7" descr="The assets are reserves ($10 million). The liabilities + net worth are deposits ($10 million).">
            <a:extLst>
              <a:ext uri="{FF2B5EF4-FFF2-40B4-BE49-F238E27FC236}">
                <a16:creationId xmlns:a16="http://schemas.microsoft.com/office/drawing/2014/main" id="{093F3A36-D1BE-4ACE-9FE6-713AD55D41B1}"/>
              </a:ext>
            </a:extLst>
          </p:cNvPr>
          <p:cNvPicPr>
            <a:picLocks noChangeAspect="1"/>
          </p:cNvPicPr>
          <p:nvPr/>
        </p:nvPicPr>
        <p:blipFill>
          <a:blip r:embed="rId2"/>
          <a:stretch>
            <a:fillRect/>
          </a:stretch>
        </p:blipFill>
        <p:spPr>
          <a:xfrm>
            <a:off x="2197644" y="1521416"/>
            <a:ext cx="7796712" cy="713699"/>
          </a:xfrm>
          <a:prstGeom prst="rect">
            <a:avLst/>
          </a:prstGeom>
        </p:spPr>
      </p:pic>
      <p:pic>
        <p:nvPicPr>
          <p:cNvPr id="11" name="Picture 10" descr="The assets are reserves ($1 million) and loan to hank’s auto supply ($9 million). The liabilities + net worth are deposits ($10 million).">
            <a:extLst>
              <a:ext uri="{FF2B5EF4-FFF2-40B4-BE49-F238E27FC236}">
                <a16:creationId xmlns:a16="http://schemas.microsoft.com/office/drawing/2014/main" id="{73831888-F5A4-7896-8659-3BD343DDB110}"/>
              </a:ext>
            </a:extLst>
          </p:cNvPr>
          <p:cNvPicPr>
            <a:picLocks noChangeAspect="1"/>
          </p:cNvPicPr>
          <p:nvPr/>
        </p:nvPicPr>
        <p:blipFill>
          <a:blip r:embed="rId3"/>
          <a:stretch>
            <a:fillRect/>
          </a:stretch>
        </p:blipFill>
        <p:spPr>
          <a:xfrm>
            <a:off x="1994753" y="3545941"/>
            <a:ext cx="8202493" cy="858107"/>
          </a:xfrm>
          <a:prstGeom prst="rect">
            <a:avLst/>
          </a:prstGeom>
        </p:spPr>
      </p:pic>
    </p:spTree>
    <p:extLst>
      <p:ext uri="{BB962C8B-B14F-4D97-AF65-F5344CB8AC3E}">
        <p14:creationId xmlns:p14="http://schemas.microsoft.com/office/powerpoint/2010/main" val="806237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Hvernig bankar skapa peninga, 2. hluti</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1045029"/>
            <a:ext cx="10515600" cy="4872445"/>
          </a:xfrm>
        </p:spPr>
        <p:txBody>
          <a:bodyPr>
            <a:normAutofit fontScale="77500" lnSpcReduction="20000"/>
          </a:bodyPr>
          <a:lstStyle/>
          <a:p>
            <a:pPr marL="0" indent="0" algn="ctr">
              <a:buNone/>
            </a:pPr>
            <a:r>
              <a:rPr lang="en-US" sz="1800" dirty="0"/>
              <a:t>Efnahagsreikningur First National Bank</a:t>
            </a:r>
          </a:p>
          <a:p>
            <a:pPr marL="0" indent="0">
              <a:buNone/>
            </a:pPr>
            <a:endParaRPr lang="en-US" dirty="0"/>
          </a:p>
          <a:p>
            <a:pPr marL="0" indent="0">
              <a:buNone/>
            </a:pPr>
            <a:endParaRPr lang="en-US" dirty="0"/>
          </a:p>
          <a:p>
            <a:r>
              <a:rPr lang="en-US" dirty="0"/>
              <a:t>Singleton Bank gefur út bankaávísun að fjárhæð 9 milljónir dala til Hank’s Auto Supply. </a:t>
            </a:r>
          </a:p>
          <a:p>
            <a:r>
              <a:rPr lang="en-US" dirty="0"/>
              <a:t>Hank leggur lánsféð inn á almennan tékkareikning sinn hjá First National Bank. </a:t>
            </a:r>
          </a:p>
          <a:p>
            <a:r>
              <a:rPr lang="en-US" dirty="0"/>
              <a:t>Innlán hjá First National Bank aukast um 9 milljónir dala og bindifé hans eykst um sömu fjárhæð.</a:t>
            </a:r>
          </a:p>
          <a:p>
            <a:r>
              <a:rPr lang="en-US" dirty="0"/>
              <a:t>Útlán bankans hafa </a:t>
            </a:r>
            <a:r>
              <a:rPr lang="en-US" u="sng" dirty="0"/>
              <a:t>aukið peningamagn</a:t>
            </a:r>
            <a:r>
              <a:rPr lang="en-US" dirty="0"/>
              <a:t> um </a:t>
            </a:r>
            <a:r>
              <a:rPr lang="en-US" i="1" dirty="0"/>
              <a:t>9 milljónir dala</a:t>
            </a:r>
            <a:r>
              <a:rPr lang="en-US" dirty="0"/>
              <a:t>.</a:t>
            </a:r>
          </a:p>
          <a:p>
            <a:pPr marL="0" indent="0" algn="ctr">
              <a:buNone/>
            </a:pPr>
            <a:r>
              <a:rPr lang="en-US" sz="1800" dirty="0"/>
              <a:t>Efnahagsreikningur First National Bank</a:t>
            </a:r>
          </a:p>
          <a:p>
            <a:endParaRPr lang="en-US" dirty="0"/>
          </a:p>
          <a:p>
            <a:endParaRPr lang="en-US" dirty="0"/>
          </a:p>
          <a:p>
            <a:endParaRPr lang="en-US" dirty="0"/>
          </a:p>
          <a:p>
            <a:r>
              <a:rPr lang="en-US" dirty="0"/>
              <a:t>Í þessu 10% dæmi heldur First National Bank eftir 900.000 dölum í bindifé og lánar Jack’s Chevy Dealership 8,1 milljón dala.</a:t>
            </a:r>
          </a:p>
          <a:p>
            <a:endParaRPr lang="en-US" dirty="0"/>
          </a:p>
        </p:txBody>
      </p:sp>
      <p:pic>
        <p:nvPicPr>
          <p:cNvPr id="5" name="Picture 4" descr="The assets are reserves (+ $9 million). The liabilities + net worth are deposits (+ $9 million).">
            <a:extLst>
              <a:ext uri="{FF2B5EF4-FFF2-40B4-BE49-F238E27FC236}">
                <a16:creationId xmlns:a16="http://schemas.microsoft.com/office/drawing/2014/main" id="{ACF3B22B-B5E3-5126-CD1B-5F13142ADB76}"/>
              </a:ext>
            </a:extLst>
          </p:cNvPr>
          <p:cNvPicPr>
            <a:picLocks noChangeAspect="1"/>
          </p:cNvPicPr>
          <p:nvPr/>
        </p:nvPicPr>
        <p:blipFill>
          <a:blip r:embed="rId2"/>
          <a:stretch>
            <a:fillRect/>
          </a:stretch>
        </p:blipFill>
        <p:spPr>
          <a:xfrm>
            <a:off x="2064599" y="1313543"/>
            <a:ext cx="8301516" cy="759908"/>
          </a:xfrm>
          <a:prstGeom prst="rect">
            <a:avLst/>
          </a:prstGeom>
        </p:spPr>
      </p:pic>
      <p:pic>
        <p:nvPicPr>
          <p:cNvPr id="10" name="Picture 9" descr=" The assets are reserves ($90,000) and loans ($8.1 million). The liabilities + net worth are deposits (+ $9 million).">
            <a:extLst>
              <a:ext uri="{FF2B5EF4-FFF2-40B4-BE49-F238E27FC236}">
                <a16:creationId xmlns:a16="http://schemas.microsoft.com/office/drawing/2014/main" id="{6812C019-8740-FCED-57B7-B2BC58D5331E}"/>
              </a:ext>
            </a:extLst>
          </p:cNvPr>
          <p:cNvPicPr>
            <a:picLocks noChangeAspect="1"/>
          </p:cNvPicPr>
          <p:nvPr/>
        </p:nvPicPr>
        <p:blipFill>
          <a:blip r:embed="rId3"/>
          <a:stretch>
            <a:fillRect/>
          </a:stretch>
        </p:blipFill>
        <p:spPr>
          <a:xfrm>
            <a:off x="1827155" y="4026847"/>
            <a:ext cx="8537689" cy="757703"/>
          </a:xfrm>
          <a:prstGeom prst="rect">
            <a:avLst/>
          </a:prstGeom>
        </p:spPr>
      </p:pic>
    </p:spTree>
    <p:extLst>
      <p:ext uri="{BB962C8B-B14F-4D97-AF65-F5344CB8AC3E}">
        <p14:creationId xmlns:p14="http://schemas.microsoft.com/office/powerpoint/2010/main" val="967378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Hvernig bankar skapa peninga, 3. hluti</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953517"/>
          </a:xfrm>
        </p:spPr>
        <p:txBody>
          <a:bodyPr>
            <a:normAutofit fontScale="77500" lnSpcReduction="20000"/>
          </a:bodyPr>
          <a:lstStyle/>
          <a:p>
            <a:pPr marL="0" indent="0" algn="ctr">
              <a:buNone/>
            </a:pPr>
            <a:r>
              <a:rPr lang="en-US" sz="1800" dirty="0"/>
              <a:t>Efnahagsreikningur Second National Bank</a:t>
            </a:r>
          </a:p>
          <a:p>
            <a:pPr marL="0" indent="0">
              <a:buNone/>
            </a:pPr>
            <a:endParaRPr lang="en-US" dirty="0"/>
          </a:p>
          <a:p>
            <a:pPr marL="0" indent="0">
              <a:buNone/>
            </a:pPr>
            <a:endParaRPr lang="en-US" dirty="0"/>
          </a:p>
          <a:p>
            <a:pPr marL="0" indent="0">
              <a:buNone/>
            </a:pPr>
            <a:endParaRPr lang="en-US" dirty="0"/>
          </a:p>
          <a:p>
            <a:r>
              <a:rPr lang="en-US" dirty="0"/>
              <a:t>Ef Jack’s Chevy Dealership leggur lánsféð inn á tékkareikning sinn hjá Second National Bank hefur peningamagnið aukist um </a:t>
            </a:r>
            <a:r>
              <a:rPr lang="en-US" i="1" dirty="0"/>
              <a:t>8,1 milljón dala til viðbótar</a:t>
            </a:r>
            <a:r>
              <a:rPr lang="en-US" dirty="0"/>
              <a:t>.</a:t>
            </a:r>
          </a:p>
          <a:p>
            <a:endParaRPr lang="en-US" dirty="0"/>
          </a:p>
          <a:p>
            <a:endParaRPr lang="en-US" dirty="0"/>
          </a:p>
          <a:p>
            <a:r>
              <a:rPr lang="en-US" dirty="0"/>
              <a:t>Þegar lánsfé er lagt inn á veltiinnlánsreikning eykst peningamagn M1.</a:t>
            </a:r>
          </a:p>
          <a:p>
            <a:endParaRPr lang="en-US" dirty="0"/>
          </a:p>
          <a:p>
            <a:r>
              <a:rPr lang="en-US" dirty="0"/>
              <a:t>Þessi peningamyndun er möguleg vegna þess að margir bankar starfa í fjármálakerfinu.</a:t>
            </a:r>
          </a:p>
          <a:p>
            <a:pPr lvl="1"/>
            <a:r>
              <a:rPr lang="en-US" dirty="0"/>
              <a:t>Í þessu einfaldaða dæmi halda bankarnir aðeins eftir hluta innlána sinna sem bindifé, </a:t>
            </a:r>
          </a:p>
          <a:p>
            <a:pPr lvl="1"/>
            <a:r>
              <a:rPr lang="en-US" dirty="0"/>
              <a:t>lánsféð er að lokum lagt inn í aðra banka, </a:t>
            </a:r>
          </a:p>
          <a:p>
            <a:pPr lvl="1"/>
            <a:r>
              <a:rPr lang="en-US" dirty="0"/>
              <a:t>sem eykur innstæður og peningamagn.</a:t>
            </a:r>
          </a:p>
          <a:p>
            <a:endParaRPr lang="en-US" dirty="0"/>
          </a:p>
        </p:txBody>
      </p:sp>
      <p:pic>
        <p:nvPicPr>
          <p:cNvPr id="4" name="Picture 3" descr="The assets are reserves (+ $8.1 million). The liabilities + net worth are deposits (+ $8.1 million).">
            <a:extLst>
              <a:ext uri="{FF2B5EF4-FFF2-40B4-BE49-F238E27FC236}">
                <a16:creationId xmlns:a16="http://schemas.microsoft.com/office/drawing/2014/main" id="{6A23E59D-AE57-F36D-5EF9-99D661671BED}"/>
              </a:ext>
            </a:extLst>
          </p:cNvPr>
          <p:cNvPicPr>
            <a:picLocks noChangeAspect="1"/>
          </p:cNvPicPr>
          <p:nvPr/>
        </p:nvPicPr>
        <p:blipFill>
          <a:blip r:embed="rId2"/>
          <a:stretch>
            <a:fillRect/>
          </a:stretch>
        </p:blipFill>
        <p:spPr>
          <a:xfrm>
            <a:off x="1874173" y="1231642"/>
            <a:ext cx="8443654" cy="772919"/>
          </a:xfrm>
          <a:prstGeom prst="rect">
            <a:avLst/>
          </a:prstGeom>
        </p:spPr>
      </p:pic>
    </p:spTree>
    <p:extLst>
      <p:ext uri="{BB962C8B-B14F-4D97-AF65-F5344CB8AC3E}">
        <p14:creationId xmlns:p14="http://schemas.microsoft.com/office/powerpoint/2010/main" val="544599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pPr lvl="0">
              <a:spcBef>
                <a:spcPts val="0"/>
              </a:spcBef>
            </a:pPr>
            <a:r>
              <a:rPr lang="en-US" dirty="0"/>
              <a:t>Peningamargfaldarinn og fjölbankakerfi</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582687"/>
          </a:xfrm>
        </p:spPr>
        <p:txBody>
          <a:bodyPr>
            <a:normAutofit fontScale="85000" lnSpcReduction="20000"/>
          </a:bodyPr>
          <a:lstStyle/>
          <a:p>
            <a:r>
              <a:rPr lang="en-US" dirty="0"/>
              <a:t>Ef allir bankar lána út umframbindifé í þessu einfaldaða líkani getur peningamagnið aukist. </a:t>
            </a:r>
          </a:p>
          <a:p>
            <a:endParaRPr lang="en-US" dirty="0"/>
          </a:p>
          <a:p>
            <a:r>
              <a:rPr lang="en-US" dirty="0"/>
              <a:t>Í fjölbankadæmi má meta fræðilegt efri mark peningamyndunar með </a:t>
            </a:r>
            <a:r>
              <a:rPr lang="en-US" u="sng" dirty="0"/>
              <a:t>peningamargfaldarann</a:t>
            </a:r>
            <a:r>
              <a:rPr lang="en-US" dirty="0"/>
              <a:t>.</a:t>
            </a:r>
          </a:p>
          <a:p>
            <a:endParaRPr lang="en-US" dirty="0"/>
          </a:p>
          <a:p>
            <a:r>
              <a:rPr lang="en-US" dirty="0"/>
              <a:t/>
            </a:r>
            <a:r>
              <a:rPr lang="en-US" b="1" dirty="0"/>
              <a:t>Peningamargfaldarinn </a:t>
            </a:r>
            <a:r>
              <a:rPr lang="en-US" dirty="0"/>
              <a:t>= 1 / bindihlutfall</a:t>
            </a:r>
          </a:p>
          <a:p>
            <a:endParaRPr lang="en-US" dirty="0"/>
          </a:p>
          <a:p>
            <a:r>
              <a:rPr lang="en-US" dirty="0"/>
              <a:t>Með því að margfalda </a:t>
            </a:r>
            <a:r>
              <a:rPr lang="en-US" i="1" dirty="0"/>
              <a:t>peningamargfaldarann </a:t>
            </a:r>
            <a:r>
              <a:rPr lang="en-US" dirty="0"/>
              <a:t>með </a:t>
            </a:r>
            <a:r>
              <a:rPr lang="en-US" i="1" dirty="0"/>
              <a:t>umframbindifé</a:t>
            </a:r>
            <a:r>
              <a:rPr lang="en-US" dirty="0"/>
              <a:t> má reikna fræðilegt efri mark á aukningu peningamagns M1 í þessu líkani.</a:t>
            </a:r>
          </a:p>
          <a:p>
            <a:endParaRPr lang="en-US" dirty="0"/>
          </a:p>
          <a:p>
            <a:r>
              <a:rPr lang="en-US" u="sng" dirty="0"/>
              <a:t>Umræðuspurning</a:t>
            </a:r>
            <a:r>
              <a:rPr lang="en-US" dirty="0"/>
              <a:t>: Hvert er fræðilegt efri mark á aukningu peningamagns M1 þegar bindihlutfallið er 10% og umframbindifé nemur 9 milljónum dala?</a:t>
            </a:r>
          </a:p>
          <a:p>
            <a:endParaRPr lang="en-US" dirty="0"/>
          </a:p>
        </p:txBody>
      </p:sp>
    </p:spTree>
    <p:extLst>
      <p:ext uri="{BB962C8B-B14F-4D97-AF65-F5344CB8AC3E}">
        <p14:creationId xmlns:p14="http://schemas.microsoft.com/office/powerpoint/2010/main" val="3553791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Fyrirvarar um peningamargfaldarann</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a:xfrm>
            <a:off x="838200" y="955964"/>
            <a:ext cx="10515600" cy="4621876"/>
          </a:xfrm>
        </p:spPr>
        <p:txBody>
          <a:bodyPr>
            <a:normAutofit fontScale="92500" lnSpcReduction="10000"/>
          </a:bodyPr>
          <a:lstStyle/>
          <a:p>
            <a:r>
              <a:rPr lang="en-US" dirty="0"/>
              <a:t>Peningamagn í hagkerfi er nátengt umfangi útlána og lánsfjár í hagkerfinu. </a:t>
            </a:r>
          </a:p>
          <a:p>
            <a:endParaRPr lang="en-US" dirty="0"/>
          </a:p>
          <a:p>
            <a:r>
              <a:rPr lang="en-US" dirty="0"/>
              <a:t>Í þessu einfaldaða líkani myndast viðbótarinnlán þegar bankar veita lán sem síðan eru lögð inn að nýju.</a:t>
            </a:r>
          </a:p>
          <a:p>
            <a:endParaRPr lang="en-US" dirty="0"/>
          </a:p>
          <a:p>
            <a:r>
              <a:rPr lang="en-US" dirty="0"/>
              <a:t>Banki getur einnig kosið að halda bindifé </a:t>
            </a:r>
            <a:r>
              <a:rPr lang="en-US" i="1" dirty="0"/>
              <a:t>umfram</a:t>
            </a:r>
            <a:r>
              <a:rPr lang="en-US" dirty="0"/>
              <a:t> lágmarkið í dæminu. </a:t>
            </a:r>
          </a:p>
          <a:p>
            <a:endParaRPr lang="en-US" dirty="0"/>
          </a:p>
          <a:p>
            <a:r>
              <a:rPr lang="en-US" dirty="0"/>
              <a:t>Bankar geta ákveðið að breyta stærð bindifjár síns af tveimur ástæðum: </a:t>
            </a:r>
          </a:p>
          <a:p>
            <a:pPr lvl="1"/>
            <a:r>
              <a:rPr lang="en-US" dirty="0"/>
              <a:t>þjóðhagslegar aðstæður </a:t>
            </a:r>
          </a:p>
          <a:p>
            <a:pPr lvl="1"/>
            <a:r>
              <a:rPr lang="en-US" dirty="0"/>
              <a:t>reglur stjórnvalda</a:t>
            </a:r>
          </a:p>
          <a:p>
            <a:endParaRPr lang="en-US" dirty="0"/>
          </a:p>
        </p:txBody>
      </p:sp>
    </p:spTree>
    <p:extLst>
      <p:ext uri="{BB962C8B-B14F-4D97-AF65-F5344CB8AC3E}">
        <p14:creationId xmlns:p14="http://schemas.microsoft.com/office/powerpoint/2010/main" val="1291612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E9048BE-F70B-9C9B-19F6-40D08AB473B2}"/>
              </a:ext>
            </a:extLst>
          </p:cNvPr>
          <p:cNvSpPr>
            <a:spLocks noGrp="1"/>
          </p:cNvSpPr>
          <p:nvPr>
            <p:ph type="title"/>
          </p:nvPr>
        </p:nvSpPr>
        <p:spPr/>
        <p:txBody>
          <a:bodyPr>
            <a:normAutofit fontScale="90000"/>
          </a:bodyPr>
          <a:lstStyle/>
          <a:p>
            <a:r>
              <a:rPr lang="en-US" dirty="0"/>
              <a:t>Fyrirvarar um peningamargfaldarann, framhald</a:t>
            </a:r>
          </a:p>
        </p:txBody>
      </p:sp>
      <p:sp>
        <p:nvSpPr>
          <p:cNvPr id="7" name="Content Placeholder 6">
            <a:extLst>
              <a:ext uri="{FF2B5EF4-FFF2-40B4-BE49-F238E27FC236}">
                <a16:creationId xmlns:a16="http://schemas.microsoft.com/office/drawing/2014/main" id="{1678A7CE-E45C-75CB-2663-4EC263F02209}"/>
              </a:ext>
            </a:extLst>
          </p:cNvPr>
          <p:cNvSpPr>
            <a:spLocks noGrp="1"/>
          </p:cNvSpPr>
          <p:nvPr>
            <p:ph idx="1"/>
          </p:nvPr>
        </p:nvSpPr>
        <p:spPr/>
        <p:txBody>
          <a:bodyPr>
            <a:normAutofit lnSpcReduction="10000"/>
          </a:bodyPr>
          <a:lstStyle/>
          <a:p>
            <a:r>
              <a:rPr lang="en-US" dirty="0"/>
              <a:t>Í samdrætti geta bankar haldið meira bindifé vegna aukinnar útlánaáhættu. </a:t>
            </a:r>
          </a:p>
          <a:p>
            <a:endParaRPr lang="en-US" dirty="0"/>
          </a:p>
          <a:p>
            <a:r>
              <a:rPr lang="en-US" dirty="0"/>
              <a:t>Í eldra bandarísku kerfi gat Seðlabankinn breytt bindiskyldu til að hafa áhrif á peningamagn. Bandarísk bindiskylda hefur verið 0% frá mars 2020.</a:t>
            </a:r>
          </a:p>
          <a:p>
            <a:endParaRPr lang="en-US" dirty="0"/>
          </a:p>
          <a:p>
            <a:r>
              <a:rPr lang="en-US" dirty="0"/>
              <a:t>Ef fólk leggur ekki reiðufé inn í banka geta bankarnir heldur ekki komið því aftur í umferð með útlánum.</a:t>
            </a:r>
          </a:p>
          <a:p>
            <a:endParaRPr lang="en-US" dirty="0"/>
          </a:p>
        </p:txBody>
      </p:sp>
    </p:spTree>
    <p:extLst>
      <p:ext uri="{BB962C8B-B14F-4D97-AF65-F5344CB8AC3E}">
        <p14:creationId xmlns:p14="http://schemas.microsoft.com/office/powerpoint/2010/main" val="1921564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 leyfinu. Aðeins má afrita það eða breyta því í óviðskiptalegum tilgangi, geta skal OpenStax og Rice University sem rétthafa og tilgreina allar breytingar. Öllum aðlöguðum verkum skal deilt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310</TotalTime>
  <Words>2205</Words>
  <Application>Microsoft Macintosh PowerPoint</Application>
  <PresentationFormat>Widescreen</PresentationFormat>
  <Paragraphs>208</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Principles of Economics 3e</vt:lpstr>
      <vt:lpstr>Ch.27 OUTLINE</vt:lpstr>
      <vt:lpstr>Cowrie Shell or Money?</vt:lpstr>
      <vt:lpstr>27.1 Defining Money by Its Functions</vt:lpstr>
      <vt:lpstr>Functions for Money</vt:lpstr>
      <vt:lpstr>Commodity versus Fiat Money</vt:lpstr>
      <vt:lpstr>Commodity versus Fiat Money, Continued</vt:lpstr>
      <vt:lpstr>A Silver Certificate and a Modern U.S. Bill</vt:lpstr>
      <vt:lpstr>27.2 Measuring Money: Currency, M1, and M2</vt:lpstr>
      <vt:lpstr>M1 Money</vt:lpstr>
      <vt:lpstr>M2 Money</vt:lpstr>
      <vt:lpstr>The Relationship between M1 and M2 Money</vt:lpstr>
      <vt:lpstr>Where Does “Plastic Money” Fit In?</vt:lpstr>
      <vt:lpstr>27.3 The Role of Banks</vt:lpstr>
      <vt:lpstr>Banks as Financial Intermediaries</vt:lpstr>
      <vt:lpstr>Banks as Financial Intermediaries, Illustrated</vt:lpstr>
      <vt:lpstr>A Bank’s Balance Sheet</vt:lpstr>
      <vt:lpstr>A Bank’s Balance Sheet </vt:lpstr>
      <vt:lpstr>Reserves and Bankruptcy</vt:lpstr>
      <vt:lpstr>How Banks Go Bankrupt</vt:lpstr>
      <vt:lpstr>27.4 How Banks Create Money, Part 1</vt:lpstr>
      <vt:lpstr>How Banks Create Money, Part 2</vt:lpstr>
      <vt:lpstr>How Banks Create Money, Part 3</vt:lpstr>
      <vt:lpstr>The Money Multiplier and a Multi-Bank System</vt:lpstr>
      <vt:lpstr>Cautions about the Money Multiplier</vt:lpstr>
      <vt:lpstr>Cautions about the Money Multiplier, Continued</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75</cp:revision>
  <dcterms:created xsi:type="dcterms:W3CDTF">2018-05-29T21:16:34Z</dcterms:created>
  <dcterms:modified xsi:type="dcterms:W3CDTF">2026-02-26T20:32:58Z</dcterms:modified>
</cp:coreProperties>
</file>