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5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28" Type="http://schemas.microsoft.com/office/2016/11/relationships/changesInfo" Target="changesInfos/changesInfo1.xml"/><Relationship Id="rId2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c7aabf182e0a.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c7aabf182e0a.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c7aabf182e0a.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fa3504e612ee.png"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41f78320164d.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41f78320164d.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b14cc148b071.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4c4bb24c715f.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9_cf10b00b3d73.png"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9_cf10b00b3d73.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lstStyle/>
          <a:p>
            <a:r>
              <a:rPr lang="en-US" dirty="0" sz="4400"/>
              <a:t>Undirstöður hagfræði 3e</a:t>
            </a:r>
          </a:p>
        </p:txBody>
      </p:sp>
      <p:sp>
        <p:nvSpPr>
          <p:cNvPr id="2" name="Text Placeholder 23">
            <a:extLst>
              <a:ext uri="{FF2B5EF4-FFF2-40B4-BE49-F238E27FC236}">
                <a16:creationId xmlns:a16="http://schemas.microsoft.com/office/drawing/2014/main" id="{48B412E5-4595-2AE2-2DB1-1CB701AD9B2B}"/>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10. kafli EINOKUNARSAMKEPPNI OG FÁKEPPNI</a:t>
            </a:r>
          </a:p>
          <a:p>
            <a:r>
              <a:rPr lang="en-US" sz="4300" cap="none" dirty="0">
                <a:solidFill>
                  <a:schemeClr val="tx1"/>
                </a:solidFill>
                <a:latin typeface="+mn-lt"/>
              </a:rPr>
              <a:t>Myndasýning í PowerPoint</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042A080D-F7F4-D4C8-C738-CCC438ACDD1A}"/>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r>
              <a:rPr lang="en-US" dirty="0"/>
              <a:t>YFIRLIT 10. KAFLA</a:t>
            </a:r>
          </a:p>
        </p:txBody>
      </p:sp>
      <p:sp>
        <p:nvSpPr>
          <p:cNvPr id="7" name="Content Placeholder 6">
            <a:extLst>
              <a:ext uri="{FF2B5EF4-FFF2-40B4-BE49-F238E27FC236}">
                <a16:creationId xmlns:a16="http://schemas.microsoft.com/office/drawing/2014/main" id="{17F2976C-6994-6205-4081-3B31193427F8}"/>
              </a:ext>
            </a:extLst>
          </p:cNvPr>
          <p:cNvSpPr>
            <a:spLocks noGrp="1"/>
          </p:cNvSpPr>
          <p:nvPr>
            <p:ph idx="1"/>
          </p:nvPr>
        </p:nvSpPr>
        <p:spPr/>
        <p:txBody>
          <a:bodyPr/>
          <a:lstStyle/>
          <a:p>
            <a:r>
              <a:rPr lang="en-US" dirty="0"/>
              <a:t>10.1: Einokunarsamkeppni</a:t>
            </a:r>
          </a:p>
          <a:p>
            <a:r>
              <a:rPr lang="en-US" dirty="0"/>
              <a:t>10.2: Fákeppni</a:t>
            </a:r>
          </a:p>
          <a:p>
            <a:pPr marL="0" indent="0">
              <a:buNone/>
            </a:pPr>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r>
              <a:rPr lang="en-US" dirty="0"/>
              <a:t>Vörumerki í samkeppni?</a:t>
            </a:r>
          </a:p>
        </p:txBody>
      </p:sp>
      <p:sp>
        <p:nvSpPr>
          <p:cNvPr id="8" name="Content Placeholder 7">
            <a:extLst>
              <a:ext uri="{FF2B5EF4-FFF2-40B4-BE49-F238E27FC236}">
                <a16:creationId xmlns:a16="http://schemas.microsoft.com/office/drawing/2014/main" id="{ECD46D72-81FF-78C3-B964-89A8D13E6749}"/>
              </a:ext>
            </a:extLst>
          </p:cNvPr>
          <p:cNvSpPr>
            <a:spLocks noGrp="1"/>
          </p:cNvSpPr>
          <p:nvPr>
            <p:ph idx="13"/>
          </p:nvPr>
        </p:nvSpPr>
        <p:spPr/>
        <p:txBody>
          <a:bodyPr/>
          <a:lstStyle/>
          <a:p>
            <a:r>
              <a:rPr lang="en-US" dirty="0"/>
              <a:t>Þvottaefnismarkaðurinn einkennist hvorki af fullkominni samkeppni né einokun. </a:t>
            </a:r>
          </a:p>
          <a:p>
            <a:endParaRPr lang="en-US" dirty="0"/>
          </a:p>
          <a:p>
            <a:r>
              <a:rPr lang="en-US" dirty="0"/>
              <a:t>(Mynd: breytt útgáfa af „DSC_7174“ eftir Pixel Drip/Flickr Creative Commons, CC BY 2.0)</a:t>
            </a:r>
          </a:p>
          <a:p>
            <a:endParaRPr lang="en-US" dirty="0"/>
          </a:p>
        </p:txBody>
      </p:sp>
      <p:pic>
        <p:nvPicPr>
          <p:cNvPr id="2" name="Shape 56" descr="Image shows detergents on a store shelf.">
            <a:extLst>
              <a:ext uri="{FF2B5EF4-FFF2-40B4-BE49-F238E27FC236}">
                <a16:creationId xmlns:a16="http://schemas.microsoft.com/office/drawing/2014/main" id="{E2F11DA5-678F-A935-9F01-9D5F7B7FB9E6}"/>
              </a:ext>
            </a:extLst>
          </p:cNvPr>
          <p:cNvPicPr preferRelativeResize="0">
            <a:picLocks/>
          </p:cNvPicPr>
          <p:nvPr/>
        </p:nvPicPr>
        <p:blipFill rotWithShape="1">
          <a:blip r:embed="rId2">
            <a:alphaModFix/>
          </a:blip>
          <a:srcRect/>
          <a:stretch/>
        </p:blipFill>
        <p:spPr>
          <a:xfrm>
            <a:off x="3335022" y="1104001"/>
            <a:ext cx="5521956" cy="3500071"/>
          </a:xfrm>
          <a:prstGeom prst="rect">
            <a:avLst/>
          </a:prstGeom>
          <a:noFill/>
          <a:ln>
            <a:noFill/>
          </a:ln>
        </p:spPr>
      </p:pic>
    </p:spTree>
    <p:extLst>
      <p:ext uri="{BB962C8B-B14F-4D97-AF65-F5344CB8AC3E}">
        <p14:creationId xmlns:p14="http://schemas.microsoft.com/office/powerpoint/2010/main" val="3928894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r>
              <a:rPr lang="en-US" dirty="0"/>
              <a:t>10.1 Einokunarsamkeppni</a:t>
            </a:r>
          </a:p>
        </p:txBody>
      </p:sp>
      <p:sp>
        <p:nvSpPr>
          <p:cNvPr id="7" name="Content Placeholder 6">
            <a:extLst>
              <a:ext uri="{FF2B5EF4-FFF2-40B4-BE49-F238E27FC236}">
                <a16:creationId xmlns:a16="http://schemas.microsoft.com/office/drawing/2014/main" id="{17F2976C-6994-6205-4081-3B31193427F8}"/>
              </a:ext>
            </a:extLst>
          </p:cNvPr>
          <p:cNvSpPr>
            <a:spLocks noGrp="1"/>
          </p:cNvSpPr>
          <p:nvPr>
            <p:ph idx="1"/>
          </p:nvPr>
        </p:nvSpPr>
        <p:spPr/>
        <p:txBody>
          <a:bodyPr/>
          <a:lstStyle/>
          <a:p>
            <a:r>
              <a:rPr lang="en-US" b="1" dirty="0"/>
              <a:t>Ófullkomin samkeppni </a:t>
            </a:r>
            <a:r>
              <a:rPr lang="en-US" dirty="0"/>
              <a:t>– fyrirtæki og stofnanir sem starfa á mörkuðum milli einokunar og fullkominnar samkeppni.</a:t>
            </a:r>
          </a:p>
          <a:p>
            <a:endParaRPr lang="en-US" dirty="0"/>
          </a:p>
          <a:p>
            <a:r>
              <a:rPr lang="en-US" b="1" dirty="0"/>
              <a:t>Einokunarsamkeppni </a:t>
            </a:r>
            <a:r>
              <a:rPr lang="en-US" dirty="0"/>
              <a:t>– mörg fyrirtæki keppa um sölu svipaðra en aðgreindra vara.</a:t>
            </a:r>
          </a:p>
          <a:p>
            <a:endParaRPr lang="en-US" dirty="0"/>
          </a:p>
          <a:p>
            <a:r>
              <a:rPr lang="en-US" b="1" dirty="0"/>
              <a:t>Fákeppni </a:t>
            </a:r>
            <a:r>
              <a:rPr lang="en-US" dirty="0"/>
              <a:t>– þegar fá stór fyrirtæki standa fyrir allri eða mestri sölu í atvinnugrein.</a:t>
            </a:r>
          </a:p>
          <a:p>
            <a:endParaRPr lang="en-US" dirty="0"/>
          </a:p>
        </p:txBody>
      </p:sp>
    </p:spTree>
    <p:extLst>
      <p:ext uri="{BB962C8B-B14F-4D97-AF65-F5344CB8AC3E}">
        <p14:creationId xmlns:p14="http://schemas.microsoft.com/office/powerpoint/2010/main" val="3295964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r>
              <a:rPr lang="en-US" dirty="0"/>
              <a:t>Aðgreindar vörur</a:t>
            </a:r>
          </a:p>
        </p:txBody>
      </p:sp>
      <p:sp>
        <p:nvSpPr>
          <p:cNvPr id="7" name="Content Placeholder 6">
            <a:extLst>
              <a:ext uri="{FF2B5EF4-FFF2-40B4-BE49-F238E27FC236}">
                <a16:creationId xmlns:a16="http://schemas.microsoft.com/office/drawing/2014/main" id="{17F2976C-6994-6205-4081-3B31193427F8}"/>
              </a:ext>
            </a:extLst>
          </p:cNvPr>
          <p:cNvSpPr>
            <a:spLocks noGrp="1"/>
          </p:cNvSpPr>
          <p:nvPr>
            <p:ph idx="1"/>
          </p:nvPr>
        </p:nvSpPr>
        <p:spPr/>
        <p:txBody>
          <a:bodyPr>
            <a:normAutofit/>
          </a:bodyPr>
          <a:lstStyle/>
          <a:p>
            <a:r>
              <a:rPr lang="en-US" b="1" dirty="0"/>
              <a:t>Aðgreind vara </a:t>
            </a:r>
            <a:r>
              <a:rPr lang="en-US" dirty="0"/>
              <a:t>– vara sem neytendur telja frábrugðna öðrum vörum að einhverju leyti.</a:t>
            </a:r>
          </a:p>
          <a:p>
            <a:endParaRPr lang="en-US" dirty="0"/>
          </a:p>
          <a:p>
            <a:r>
              <a:rPr lang="en-US" dirty="0"/>
              <a:t>Leiðir til að aðgreina vöru:</a:t>
            </a:r>
          </a:p>
          <a:p>
            <a:pPr lvl="1"/>
            <a:r>
              <a:rPr lang="en-US" dirty="0"/>
              <a:t>eiginleikar vörunnar </a:t>
            </a:r>
          </a:p>
          <a:p>
            <a:pPr lvl="1"/>
            <a:r>
              <a:rPr lang="en-US" dirty="0"/>
              <a:t>sölustaður</a:t>
            </a:r>
          </a:p>
          <a:p>
            <a:pPr lvl="1"/>
            <a:r>
              <a:rPr lang="en-US" dirty="0"/>
              <a:t>óáþreifanlegir þættir </a:t>
            </a:r>
          </a:p>
          <a:p>
            <a:pPr lvl="1"/>
            <a:r>
              <a:rPr lang="en-US" dirty="0"/>
              <a:t>viðhorf neytenda </a:t>
            </a:r>
          </a:p>
          <a:p>
            <a:endParaRPr lang="en-US" dirty="0"/>
          </a:p>
        </p:txBody>
      </p:sp>
    </p:spTree>
    <p:extLst>
      <p:ext uri="{BB962C8B-B14F-4D97-AF65-F5344CB8AC3E}">
        <p14:creationId xmlns:p14="http://schemas.microsoft.com/office/powerpoint/2010/main" val="1155494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pPr marL="0" marR="0" lvl="0" indent="0" rtl="0">
              <a:spcBef>
                <a:spcPts val="0"/>
              </a:spcBef>
            </a:pPr>
            <a:r>
              <a:rPr lang="en-US" dirty="0" sz="1800"/>
              <a:t>Eftirspurn sem fyrirtæki standa frammi fyrir við ólík samkeppnisskilyrði</a:t>
            </a:r>
          </a:p>
        </p:txBody>
      </p:sp>
      <p:pic>
        <p:nvPicPr>
          <p:cNvPr id="5" name="Picture 4" descr="The three graphs show (a) a horizontal straight line to represent a perfectly competitive firm; (b) a downward sloping curve to represent a monopoly; and (c) a gradually downward sloping, highly elastic curve to represent a monopolistically competitive firm.">
            <a:extLst>
              <a:ext uri="{FF2B5EF4-FFF2-40B4-BE49-F238E27FC236}">
                <a16:creationId xmlns:a16="http://schemas.microsoft.com/office/drawing/2014/main" id="{8FEEA7EF-AC55-EDFC-F303-4D6EF051A274}"/>
              </a:ext>
            </a:extLst>
          </p:cNvPr>
          <p:cNvPicPr>
            <a:picLocks noChangeAspect="1"/>
          </p:cNvPicPr>
          <p:nvPr/>
        </p:nvPicPr>
        <p:blipFill>
          <a:blip r:embed="rId2"/>
          <a:stretch>
            <a:fillRect/>
          </a:stretch>
        </p:blipFill>
        <p:spPr>
          <a:xfrm>
            <a:off x="2030729" y="1222918"/>
            <a:ext cx="8130542" cy="2883215"/>
          </a:xfrm>
          <a:prstGeom prst="rect">
            <a:avLst/>
          </a:prstGeom>
        </p:spPr>
      </p:pic>
      <p:sp>
        <p:nvSpPr>
          <p:cNvPr id="2" name="Content Placeholder 6">
            <a:extLst>
              <a:ext uri="{FF2B5EF4-FFF2-40B4-BE49-F238E27FC236}">
                <a16:creationId xmlns:a16="http://schemas.microsoft.com/office/drawing/2014/main" id="{F11F312B-E5B8-3A52-E47D-9B4C2706B322}"/>
              </a:ext>
            </a:extLst>
          </p:cNvPr>
          <p:cNvSpPr txBox="1">
            <a:spLocks/>
          </p:cNvSpPr>
          <p:nvPr/>
        </p:nvSpPr>
        <p:spPr>
          <a:xfrm>
            <a:off x="1095102" y="4950823"/>
            <a:ext cx="642257" cy="9116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dirty="0"/>
              <a:t>(a)</a:t>
            </a:r>
          </a:p>
        </p:txBody>
      </p:sp>
      <p:sp>
        <p:nvSpPr>
          <p:cNvPr id="7" name="Content Placeholder 6">
            <a:extLst>
              <a:ext uri="{FF2B5EF4-FFF2-40B4-BE49-F238E27FC236}">
                <a16:creationId xmlns:a16="http://schemas.microsoft.com/office/drawing/2014/main" id="{17F2976C-6994-6205-4081-3B31193427F8}"/>
              </a:ext>
            </a:extLst>
          </p:cNvPr>
          <p:cNvSpPr>
            <a:spLocks noGrp="1"/>
          </p:cNvSpPr>
          <p:nvPr>
            <p:ph idx="1"/>
          </p:nvPr>
        </p:nvSpPr>
        <p:spPr>
          <a:xfrm>
            <a:off x="1946366" y="4539343"/>
            <a:ext cx="9407434" cy="1323109"/>
          </a:xfrm>
        </p:spPr>
        <p:txBody>
          <a:bodyPr>
            <a:normAutofit fontScale="92500"/>
          </a:bodyPr>
          <a:lstStyle/>
          <a:p>
            <a:r>
              <a:rPr lang="en-US" dirty="0"/>
              <a:t>Eftirspurnarferill fyrirtækis á markaði með </a:t>
            </a:r>
            <a:r>
              <a:rPr lang="en-US" u="sng" dirty="0"/>
              <a:t>fullkomna samkeppni</a:t>
            </a:r>
            <a:r>
              <a:rPr lang="en-US" dirty="0"/>
              <a:t> er fullkomlega teyginn.</a:t>
            </a:r>
          </a:p>
          <a:p>
            <a:r>
              <a:rPr lang="en-US" dirty="0"/>
              <a:t>Fyrirtækið getur selt allt það magn sem það kýs á ríkjandi markaðsverði. </a:t>
            </a:r>
          </a:p>
          <a:p>
            <a:endParaRPr lang="en-US" dirty="0"/>
          </a:p>
        </p:txBody>
      </p:sp>
    </p:spTree>
    <p:extLst>
      <p:ext uri="{BB962C8B-B14F-4D97-AF65-F5344CB8AC3E}">
        <p14:creationId xmlns:p14="http://schemas.microsoft.com/office/powerpoint/2010/main" val="1174576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pPr marL="0" marR="0" lvl="0" indent="0" rtl="0">
              <a:spcBef>
                <a:spcPts val="0"/>
              </a:spcBef>
            </a:pPr>
            <a:r>
              <a:rPr lang="en-US" dirty="0"/>
              <a:t>Eftirspurn sem fyrirtæki standa frammi fyrir við ólík samkeppnisskilyrði</a:t>
            </a:r>
            <a:br>
              <a:rPr lang="en-US" dirty="0"/>
            </a:br>
            <a:r>
              <a:rPr lang="en-US" dirty="0"/>
              <a:t>(framhald 1)</a:t>
            </a:r>
          </a:p>
        </p:txBody>
      </p:sp>
      <p:sp>
        <p:nvSpPr>
          <p:cNvPr id="2" name="Content Placeholder 6">
            <a:extLst>
              <a:ext uri="{FF2B5EF4-FFF2-40B4-BE49-F238E27FC236}">
                <a16:creationId xmlns:a16="http://schemas.microsoft.com/office/drawing/2014/main" id="{693E9A13-1549-2728-158A-E3E93C8FAF7A}"/>
              </a:ext>
            </a:extLst>
          </p:cNvPr>
          <p:cNvSpPr txBox="1">
            <a:spLocks/>
          </p:cNvSpPr>
          <p:nvPr/>
        </p:nvSpPr>
        <p:spPr>
          <a:xfrm>
            <a:off x="1095102" y="4950823"/>
            <a:ext cx="642257" cy="9116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dirty="0"/>
              <a:t>(b)</a:t>
            </a:r>
          </a:p>
        </p:txBody>
      </p:sp>
      <p:sp>
        <p:nvSpPr>
          <p:cNvPr id="3" name="Content Placeholder 6">
            <a:extLst>
              <a:ext uri="{FF2B5EF4-FFF2-40B4-BE49-F238E27FC236}">
                <a16:creationId xmlns:a16="http://schemas.microsoft.com/office/drawing/2014/main" id="{47C3472F-5C17-00D8-5798-45633A3C364B}"/>
              </a:ext>
            </a:extLst>
          </p:cNvPr>
          <p:cNvSpPr txBox="1">
            <a:spLocks/>
          </p:cNvSpPr>
          <p:nvPr/>
        </p:nvSpPr>
        <p:spPr>
          <a:xfrm>
            <a:off x="1946366" y="4539343"/>
            <a:ext cx="9407434" cy="132310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Eftirspurnarferill </a:t>
            </a:r>
            <a:r>
              <a:rPr lang="en-US" u="sng" dirty="0"/>
              <a:t>einokunarfyrirtækis</a:t>
            </a:r>
            <a:r>
              <a:rPr lang="en-US" dirty="0"/>
              <a:t> samsvarar eftirspurn markaðarins. </a:t>
            </a:r>
          </a:p>
          <a:p>
            <a:r>
              <a:rPr lang="en-US" dirty="0"/>
              <a:t>Það getur aðeins selt meira magn með því að lækka verðið. </a:t>
            </a:r>
          </a:p>
          <a:p>
            <a:endParaRPr lang="en-US" dirty="0"/>
          </a:p>
        </p:txBody>
      </p:sp>
      <p:pic>
        <p:nvPicPr>
          <p:cNvPr id="5" name="Picture 4" descr="The three graphs show (a) a horizontal straight line to represent a perfectly competitive firm; (b) a downward sloping curve to represent a monopoly; and (c) a gradually downward sloping, highly elastic curve to represent a monopolistically competitive firm.">
            <a:extLst>
              <a:ext uri="{FF2B5EF4-FFF2-40B4-BE49-F238E27FC236}">
                <a16:creationId xmlns:a16="http://schemas.microsoft.com/office/drawing/2014/main" id="{F3779545-417F-9489-BEE7-9A3ED721D69A}"/>
              </a:ext>
            </a:extLst>
          </p:cNvPr>
          <p:cNvPicPr>
            <a:picLocks noChangeAspect="1"/>
          </p:cNvPicPr>
          <p:nvPr/>
        </p:nvPicPr>
        <p:blipFill>
          <a:blip r:embed="rId2"/>
          <a:stretch>
            <a:fillRect/>
          </a:stretch>
        </p:blipFill>
        <p:spPr>
          <a:xfrm>
            <a:off x="2030729" y="1222918"/>
            <a:ext cx="8130542" cy="2883215"/>
          </a:xfrm>
          <a:prstGeom prst="rect">
            <a:avLst/>
          </a:prstGeom>
        </p:spPr>
      </p:pic>
    </p:spTree>
    <p:extLst>
      <p:ext uri="{BB962C8B-B14F-4D97-AF65-F5344CB8AC3E}">
        <p14:creationId xmlns:p14="http://schemas.microsoft.com/office/powerpoint/2010/main" val="1247427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pPr lvl="0">
              <a:spcBef>
                <a:spcPts val="0"/>
              </a:spcBef>
            </a:pPr>
            <a:r>
              <a:rPr lang="en-US" dirty="0"/>
              <a:t>Eftirspurn sem fyrirtæki standa frammi fyrir við ólík samkeppnisskilyrði</a:t>
            </a:r>
            <a:br>
              <a:rPr lang="en-US" dirty="0"/>
            </a:br>
            <a:r>
              <a:rPr lang="en-US" dirty="0"/>
              <a:t>(framhald 2)</a:t>
            </a:r>
          </a:p>
        </p:txBody>
      </p:sp>
      <p:sp>
        <p:nvSpPr>
          <p:cNvPr id="2" name="Content Placeholder 6">
            <a:extLst>
              <a:ext uri="{FF2B5EF4-FFF2-40B4-BE49-F238E27FC236}">
                <a16:creationId xmlns:a16="http://schemas.microsoft.com/office/drawing/2014/main" id="{522D9A2C-9CDA-DD86-76E2-EC4027E9CC2F}"/>
              </a:ext>
            </a:extLst>
          </p:cNvPr>
          <p:cNvSpPr txBox="1">
            <a:spLocks/>
          </p:cNvSpPr>
          <p:nvPr/>
        </p:nvSpPr>
        <p:spPr>
          <a:xfrm>
            <a:off x="1095102" y="4950823"/>
            <a:ext cx="642257" cy="9116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dirty="0"/>
              <a:t>(c)</a:t>
            </a:r>
          </a:p>
        </p:txBody>
      </p:sp>
      <p:sp>
        <p:nvSpPr>
          <p:cNvPr id="3" name="Content Placeholder 6">
            <a:extLst>
              <a:ext uri="{FF2B5EF4-FFF2-40B4-BE49-F238E27FC236}">
                <a16:creationId xmlns:a16="http://schemas.microsoft.com/office/drawing/2014/main" id="{4D33C42D-FC41-528F-F73E-6CD7BA17223A}"/>
              </a:ext>
            </a:extLst>
          </p:cNvPr>
          <p:cNvSpPr txBox="1">
            <a:spLocks/>
          </p:cNvSpPr>
          <p:nvPr/>
        </p:nvSpPr>
        <p:spPr>
          <a:xfrm>
            <a:off x="1946366" y="4820194"/>
            <a:ext cx="9407434" cy="10422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Eftirspurnarferill fyrirtækis í </a:t>
            </a:r>
            <a:r>
              <a:rPr lang="en-US" u="sng" dirty="0"/>
              <a:t>einokunarsamkeppni </a:t>
            </a:r>
            <a:r>
              <a:rPr lang="en-US" dirty="0"/>
              <a:t>liggur þar á milli. </a:t>
            </a:r>
          </a:p>
          <a:p>
            <a:endParaRPr lang="en-US" dirty="0"/>
          </a:p>
        </p:txBody>
      </p:sp>
      <p:pic>
        <p:nvPicPr>
          <p:cNvPr id="5" name="Picture 4" descr="The three graphs show (a) a horizontal straight line to represent a perfectly competitive firm; (b) a downward sloping curve to represent a monopoly; and (c) a gradually downward sloping, highly elastic curve to represent a monopolistically competitive firm.">
            <a:extLst>
              <a:ext uri="{FF2B5EF4-FFF2-40B4-BE49-F238E27FC236}">
                <a16:creationId xmlns:a16="http://schemas.microsoft.com/office/drawing/2014/main" id="{204E110C-216B-CC5D-6EFE-460C350A62C0}"/>
              </a:ext>
            </a:extLst>
          </p:cNvPr>
          <p:cNvPicPr>
            <a:picLocks noChangeAspect="1"/>
          </p:cNvPicPr>
          <p:nvPr/>
        </p:nvPicPr>
        <p:blipFill>
          <a:blip r:embed="rId2"/>
          <a:stretch>
            <a:fillRect/>
          </a:stretch>
        </p:blipFill>
        <p:spPr>
          <a:xfrm>
            <a:off x="2030729" y="1222918"/>
            <a:ext cx="8130542" cy="2883215"/>
          </a:xfrm>
          <a:prstGeom prst="rect">
            <a:avLst/>
          </a:prstGeom>
        </p:spPr>
      </p:pic>
    </p:spTree>
    <p:extLst>
      <p:ext uri="{BB962C8B-B14F-4D97-AF65-F5344CB8AC3E}">
        <p14:creationId xmlns:p14="http://schemas.microsoft.com/office/powerpoint/2010/main" val="671677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pPr lvl="0">
              <a:spcBef>
                <a:spcPts val="0"/>
              </a:spcBef>
            </a:pPr>
            <a:r>
              <a:rPr lang="en-US" dirty="0" sz="1800"/>
              <a:t>Hvernig fyrirtæki í einokunarsamkeppni velur verð og magn</a:t>
            </a:r>
          </a:p>
        </p:txBody>
      </p:sp>
      <p:sp>
        <p:nvSpPr>
          <p:cNvPr id="7" name="Content Placeholder 6">
            <a:extLst>
              <a:ext uri="{FF2B5EF4-FFF2-40B4-BE49-F238E27FC236}">
                <a16:creationId xmlns:a16="http://schemas.microsoft.com/office/drawing/2014/main" id="{17F2976C-6994-6205-4081-3B31193427F8}"/>
              </a:ext>
            </a:extLst>
          </p:cNvPr>
          <p:cNvSpPr>
            <a:spLocks noGrp="1"/>
          </p:cNvSpPr>
          <p:nvPr>
            <p:ph idx="1"/>
          </p:nvPr>
        </p:nvSpPr>
        <p:spPr/>
        <p:txBody>
          <a:bodyPr/>
          <a:lstStyle/>
          <a:p>
            <a:r>
              <a:rPr lang="en-US" dirty="0"/>
              <a:t>Fyrirtæki í </a:t>
            </a:r>
            <a:r>
              <a:rPr lang="en-US" u="sng" dirty="0"/>
              <a:t>einokunarsamkeppni</a:t>
            </a:r>
            <a:r>
              <a:rPr lang="en-US" dirty="0"/>
              <a:t> velur hagnaðarhámarkandi magn og verð með svipuðum hætti og einokunarfyrirtæki. </a:t>
            </a:r>
          </a:p>
          <a:p>
            <a:endParaRPr lang="en-US" dirty="0"/>
          </a:p>
          <a:p>
            <a:r>
              <a:rPr lang="en-US" dirty="0"/>
              <a:t>Fyrirtæki í einokunarsamkeppni stendur, líkt og einokunarfyrirtæki, frammi fyrir </a:t>
            </a:r>
            <a:r>
              <a:rPr lang="en-US" i="1" dirty="0"/>
              <a:t>niðurhallandi</a:t>
            </a:r>
            <a:r>
              <a:rPr lang="en-US" dirty="0"/>
              <a:t> </a:t>
            </a:r>
            <a:r>
              <a:rPr lang="en-US" u="sng" dirty="0"/>
              <a:t> eftirspurnarferli</a:t>
            </a:r>
            <a:r>
              <a:rPr lang="en-US" dirty="0"/>
              <a:t>, </a:t>
            </a:r>
          </a:p>
          <a:p>
            <a:endParaRPr lang="en-US" dirty="0"/>
          </a:p>
          <a:p>
            <a:r>
              <a:rPr lang="en-US" dirty="0"/>
              <a:t>Það velur samsetningu verðs og magns á þeim eftirspurnarferli sem það stendur frammi fyrir.</a:t>
            </a:r>
          </a:p>
          <a:p>
            <a:endParaRPr lang="en-US" dirty="0"/>
          </a:p>
        </p:txBody>
      </p:sp>
    </p:spTree>
    <p:extLst>
      <p:ext uri="{BB962C8B-B14F-4D97-AF65-F5344CB8AC3E}">
        <p14:creationId xmlns:p14="http://schemas.microsoft.com/office/powerpoint/2010/main" val="4223975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a:xfrm>
            <a:off x="838200" y="365126"/>
            <a:ext cx="10515600" cy="590838"/>
          </a:xfrm>
        </p:spPr>
        <p:txBody>
          <a:bodyPr>
            <a:normAutofit fontScale="90000"/>
          </a:bodyPr>
          <a:lstStyle/>
          <a:p>
            <a:pPr marL="0" marR="0" lvl="0" indent="0" rtl="0">
              <a:spcBef>
                <a:spcPts val="0"/>
              </a:spcBef>
            </a:pPr>
            <a:r>
              <a:rPr lang="en-US" dirty="0"/>
              <a:t>Dæmi: Hvernig fyrirtæki í einokunarsamkeppni velur </a:t>
            </a:r>
            <a:br>
              <a:rPr lang="en-US" dirty="0"/>
            </a:br>
            <a:r>
              <a:rPr lang="en-US" dirty="0"/>
              <a:t>hagnaðarhámarkandi magn og verð</a:t>
            </a:r>
          </a:p>
        </p:txBody>
      </p:sp>
      <p:sp>
        <p:nvSpPr>
          <p:cNvPr id="7" name="Content Placeholder 6">
            <a:extLst>
              <a:ext uri="{FF2B5EF4-FFF2-40B4-BE49-F238E27FC236}">
                <a16:creationId xmlns:a16="http://schemas.microsoft.com/office/drawing/2014/main" id="{17F2976C-6994-6205-4081-3B31193427F8}"/>
              </a:ext>
            </a:extLst>
          </p:cNvPr>
          <p:cNvSpPr>
            <a:spLocks noGrp="1"/>
          </p:cNvSpPr>
          <p:nvPr>
            <p:ph idx="1"/>
          </p:nvPr>
        </p:nvSpPr>
        <p:spPr>
          <a:xfrm>
            <a:off x="838200" y="4963885"/>
            <a:ext cx="10515600" cy="1068383"/>
          </a:xfrm>
        </p:spPr>
        <p:txBody>
          <a:bodyPr>
            <a:normAutofit fontScale="92500"/>
          </a:bodyPr>
          <a:lstStyle/>
          <a:p>
            <a:r>
              <a:rPr lang="en-US" dirty="0"/>
              <a:t>Til að hámarka hagnað velur fyrirtækið magnið Q þar sem MR = MC. </a:t>
            </a:r>
          </a:p>
          <a:p>
            <a:r>
              <a:rPr lang="en-US" dirty="0"/>
              <a:t>Hér velur það magnið 40 og verðið $16.</a:t>
            </a:r>
          </a:p>
          <a:p>
            <a:endParaRPr lang="en-US" dirty="0"/>
          </a:p>
        </p:txBody>
      </p:sp>
      <p:pic>
        <p:nvPicPr>
          <p:cNvPr id="5" name="Picture 4" descr="The graph shows that the point for profit maximizing output occurs where marginal revenue equals marginal cost. In addition, profit maximizing price is given by the height of the demand curve at the profit maximizing quantity.">
            <a:extLst>
              <a:ext uri="{FF2B5EF4-FFF2-40B4-BE49-F238E27FC236}">
                <a16:creationId xmlns:a16="http://schemas.microsoft.com/office/drawing/2014/main" id="{CDACB9BA-1B96-CF4B-3569-438655AABA92}"/>
              </a:ext>
            </a:extLst>
          </p:cNvPr>
          <p:cNvPicPr>
            <a:picLocks noChangeAspect="1"/>
          </p:cNvPicPr>
          <p:nvPr/>
        </p:nvPicPr>
        <p:blipFill>
          <a:blip r:embed="rId2"/>
          <a:stretch>
            <a:fillRect/>
          </a:stretch>
        </p:blipFill>
        <p:spPr>
          <a:xfrm>
            <a:off x="3057039" y="1244281"/>
            <a:ext cx="6077922" cy="3431286"/>
          </a:xfrm>
          <a:prstGeom prst="rect">
            <a:avLst/>
          </a:prstGeom>
        </p:spPr>
      </p:pic>
    </p:spTree>
    <p:extLst>
      <p:ext uri="{BB962C8B-B14F-4D97-AF65-F5344CB8AC3E}">
        <p14:creationId xmlns:p14="http://schemas.microsoft.com/office/powerpoint/2010/main" val="2376391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r>
              <a:rPr lang="en-US" dirty="0"/>
              <a:t>Fyrirtæki í einokunarsamkeppni og innkoma á markað</a:t>
            </a:r>
          </a:p>
        </p:txBody>
      </p:sp>
      <p:sp>
        <p:nvSpPr>
          <p:cNvPr id="7" name="Content Placeholder 6">
            <a:extLst>
              <a:ext uri="{FF2B5EF4-FFF2-40B4-BE49-F238E27FC236}">
                <a16:creationId xmlns:a16="http://schemas.microsoft.com/office/drawing/2014/main" id="{17F2976C-6994-6205-4081-3B31193427F8}"/>
              </a:ext>
            </a:extLst>
          </p:cNvPr>
          <p:cNvSpPr>
            <a:spLocks noGrp="1"/>
          </p:cNvSpPr>
          <p:nvPr>
            <p:ph idx="1"/>
          </p:nvPr>
        </p:nvSpPr>
        <p:spPr/>
        <p:txBody>
          <a:bodyPr/>
          <a:lstStyle/>
          <a:p>
            <a:r>
              <a:rPr lang="en-US" dirty="0"/>
              <a:t>Ef fyrirtæki í einokunarsamkeppni skilar jákvæðum hagrænum hagnaði freistast önnur fyrirtæki til að koma inn á markaðinn.</a:t>
            </a:r>
          </a:p>
          <a:p>
            <a:endParaRPr lang="en-US" dirty="0"/>
          </a:p>
          <a:p>
            <a:r>
              <a:rPr lang="en-US" dirty="0"/>
              <a:t>Innkoma annarra fyrirtækja á sama markað </a:t>
            </a:r>
            <a:r>
              <a:rPr lang="en-US" u="sng" dirty="0"/>
              <a:t>hliðrar eftirspurnarferlinum</a:t>
            </a:r>
            <a:r>
              <a:rPr lang="en-US" dirty="0"/>
              <a:t> sem fyrirtæki í einokunarsamkeppni stendur frammi fyrir.</a:t>
            </a:r>
          </a:p>
          <a:p>
            <a:endParaRPr lang="en-US" dirty="0"/>
          </a:p>
        </p:txBody>
      </p:sp>
    </p:spTree>
    <p:extLst>
      <p:ext uri="{BB962C8B-B14F-4D97-AF65-F5344CB8AC3E}">
        <p14:creationId xmlns:p14="http://schemas.microsoft.com/office/powerpoint/2010/main" val="4066267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r>
              <a:rPr lang="en-US" dirty="0"/>
              <a:t>Einokunarsamkeppni, innkoma og útganga af markaði</a:t>
            </a:r>
          </a:p>
        </p:txBody>
      </p:sp>
      <p:sp>
        <p:nvSpPr>
          <p:cNvPr id="7" name="Content Placeholder 6">
            <a:extLst>
              <a:ext uri="{FF2B5EF4-FFF2-40B4-BE49-F238E27FC236}">
                <a16:creationId xmlns:a16="http://schemas.microsoft.com/office/drawing/2014/main" id="{17F2976C-6994-6205-4081-3B31193427F8}"/>
              </a:ext>
            </a:extLst>
          </p:cNvPr>
          <p:cNvSpPr>
            <a:spLocks noGrp="1"/>
          </p:cNvSpPr>
          <p:nvPr>
            <p:ph idx="1"/>
          </p:nvPr>
        </p:nvSpPr>
        <p:spPr>
          <a:xfrm>
            <a:off x="838200" y="4189813"/>
            <a:ext cx="10515600" cy="2112148"/>
          </a:xfrm>
        </p:spPr>
        <p:txBody>
          <a:bodyPr>
            <a:normAutofit fontScale="70000" lnSpcReduction="20000"/>
          </a:bodyPr>
          <a:lstStyle/>
          <a:p>
            <a:r>
              <a:rPr lang="en-US" dirty="0"/>
              <a:t>Við P</a:t>
            </a:r>
            <a:r>
              <a:rPr lang="en-US" baseline="-25000" dirty="0"/>
              <a:t>0</a:t>
            </a:r>
            <a:r>
              <a:rPr lang="en-US" dirty="0"/>
              <a:t> og Q</a:t>
            </a:r>
            <a:r>
              <a:rPr lang="en-US" baseline="-25000" dirty="0"/>
              <a:t>0</a:t>
            </a:r>
            <a:r>
              <a:rPr lang="en-US" dirty="0"/>
              <a:t> skilar fyrirtækið í einokunarsamkeppni á myndinni </a:t>
            </a:r>
            <a:r>
              <a:rPr lang="en-US" u="sng" dirty="0"/>
              <a:t>jákvæðum hagrænum hagnaði</a:t>
            </a:r>
            <a:r>
              <a:rPr lang="en-US" dirty="0"/>
              <a:t>. </a:t>
            </a:r>
          </a:p>
          <a:p>
            <a:r>
              <a:rPr lang="en-US" dirty="0"/>
              <a:t>Þetta sést greinilega ef punktalínunni fyrir ofan Q</a:t>
            </a:r>
            <a:r>
              <a:rPr lang="en-US" baseline="-25000" dirty="0"/>
              <a:t>0</a:t>
            </a:r>
            <a:r>
              <a:rPr lang="en-US" dirty="0"/>
              <a:t> er fylgt, því þá sést að verð &gt; AC. </a:t>
            </a:r>
          </a:p>
          <a:p>
            <a:r>
              <a:rPr lang="en-US" dirty="0"/>
              <a:t>Jákvæður hagrænn hagnaður laðar samkeppnisfyrirtæki inn í atvinnugreinina og dregur eftirspurn eftir vöru upphaflega fyrirtækisins niður í D</a:t>
            </a:r>
            <a:r>
              <a:rPr lang="en-US" baseline="-25000" dirty="0"/>
              <a:t>1</a:t>
            </a:r>
            <a:r>
              <a:rPr lang="en-US" dirty="0"/>
              <a:t>. </a:t>
            </a:r>
          </a:p>
          <a:p>
            <a:r>
              <a:rPr lang="en-US" dirty="0"/>
              <a:t>Við nýtt jafnvægi (P</a:t>
            </a:r>
            <a:r>
              <a:rPr lang="en-US" baseline="-25000" dirty="0"/>
              <a:t>1</a:t>
            </a:r>
            <a:r>
              <a:rPr lang="en-US" dirty="0"/>
              <a:t>, Q</a:t>
            </a:r>
            <a:r>
              <a:rPr lang="en-US" baseline="-25000" dirty="0"/>
              <a:t>1</a:t>
            </a:r>
            <a:r>
              <a:rPr lang="en-US" dirty="0"/>
              <a:t>) er hagrænn hagnaður upphaflega fyrirtækisins </a:t>
            </a:r>
            <a:r>
              <a:rPr lang="en-US" u="sng" dirty="0"/>
              <a:t>enginn</a:t>
            </a:r>
            <a:r>
              <a:rPr lang="en-US" dirty="0"/>
              <a:t> og ný fyrirtæki hætta að koma inn á markaðinn.</a:t>
            </a:r>
          </a:p>
          <a:p>
            <a:endParaRPr lang="en-US" dirty="0"/>
          </a:p>
        </p:txBody>
      </p:sp>
      <p:pic>
        <p:nvPicPr>
          <p:cNvPr id="4" name="Picture 3" descr="The two graphs show how under monopolistic competition profits induce firms to enter an industry and losses induce firms to exit an industry.">
            <a:extLst>
              <a:ext uri="{FF2B5EF4-FFF2-40B4-BE49-F238E27FC236}">
                <a16:creationId xmlns:a16="http://schemas.microsoft.com/office/drawing/2014/main" id="{714E073B-2CE1-DAD9-DBE7-23248A3F201E}"/>
              </a:ext>
            </a:extLst>
          </p:cNvPr>
          <p:cNvPicPr>
            <a:picLocks noChangeAspect="1"/>
          </p:cNvPicPr>
          <p:nvPr/>
        </p:nvPicPr>
        <p:blipFill>
          <a:blip r:embed="rId2"/>
          <a:stretch>
            <a:fillRect/>
          </a:stretch>
        </p:blipFill>
        <p:spPr>
          <a:xfrm>
            <a:off x="2476608" y="997458"/>
            <a:ext cx="7238783" cy="2984606"/>
          </a:xfrm>
          <a:prstGeom prst="rect">
            <a:avLst/>
          </a:prstGeom>
        </p:spPr>
      </p:pic>
    </p:spTree>
    <p:extLst>
      <p:ext uri="{BB962C8B-B14F-4D97-AF65-F5344CB8AC3E}">
        <p14:creationId xmlns:p14="http://schemas.microsoft.com/office/powerpoint/2010/main" val="2433695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r>
              <a:rPr lang="en-US" dirty="0"/>
              <a:t>Einokunarsamkeppni, innkoma og brotthvarf, framhald</a:t>
            </a:r>
          </a:p>
        </p:txBody>
      </p:sp>
      <p:sp>
        <p:nvSpPr>
          <p:cNvPr id="7" name="Content Placeholder 6">
            <a:extLst>
              <a:ext uri="{FF2B5EF4-FFF2-40B4-BE49-F238E27FC236}">
                <a16:creationId xmlns:a16="http://schemas.microsoft.com/office/drawing/2014/main" id="{17F2976C-6994-6205-4081-3B31193427F8}"/>
              </a:ext>
            </a:extLst>
          </p:cNvPr>
          <p:cNvSpPr>
            <a:spLocks noGrp="1"/>
          </p:cNvSpPr>
          <p:nvPr>
            <p:ph idx="1"/>
          </p:nvPr>
        </p:nvSpPr>
        <p:spPr>
          <a:xfrm>
            <a:off x="838200" y="4232366"/>
            <a:ext cx="10515600" cy="1995846"/>
          </a:xfrm>
        </p:spPr>
        <p:txBody>
          <a:bodyPr>
            <a:normAutofit fontScale="70000" lnSpcReduction="20000"/>
          </a:bodyPr>
          <a:lstStyle/>
          <a:p>
            <a:r>
              <a:rPr lang="en-US" dirty="0"/>
              <a:t>Í (b) gerist hið gagnstæða. </a:t>
            </a:r>
          </a:p>
          <a:p>
            <a:r>
              <a:rPr lang="en-US" dirty="0"/>
              <a:t>Við P</a:t>
            </a:r>
            <a:r>
              <a:rPr lang="en-US" baseline="-25000" dirty="0"/>
              <a:t>0</a:t>
            </a:r>
            <a:r>
              <a:rPr lang="en-US" dirty="0"/>
              <a:t> og Q</a:t>
            </a:r>
            <a:r>
              <a:rPr lang="en-US" baseline="-25000" dirty="0"/>
              <a:t>0</a:t>
            </a:r>
            <a:r>
              <a:rPr lang="en-US" dirty="0"/>
              <a:t> er fyrirtækið </a:t>
            </a:r>
            <a:r>
              <a:rPr lang="en-US" u="sng" dirty="0"/>
              <a:t>rekið með tapi</a:t>
            </a:r>
            <a:r>
              <a:rPr lang="en-US" dirty="0"/>
              <a:t>. </a:t>
            </a:r>
          </a:p>
          <a:p>
            <a:r>
              <a:rPr lang="en-US" dirty="0"/>
              <a:t>Ef punktalínunni fyrir ofan Q</a:t>
            </a:r>
            <a:r>
              <a:rPr lang="en-US" baseline="-25000" dirty="0"/>
              <a:t>0</a:t>
            </a:r>
            <a:r>
              <a:rPr lang="en-US" dirty="0"/>
              <a:t> er fylgt sést að AC &gt; verð. </a:t>
            </a:r>
          </a:p>
          <a:p>
            <a:r>
              <a:rPr lang="en-US" dirty="0"/>
              <a:t>Tap veldur því að fyrirtæki hverfa úr atvinnugreininni. </a:t>
            </a:r>
          </a:p>
          <a:p>
            <a:r>
              <a:rPr lang="en-US" dirty="0"/>
              <a:t>Þegar það gerist eykst eftirspurn eftir vöru upphaflega fyrirtækisins í D</a:t>
            </a:r>
            <a:r>
              <a:rPr lang="en-US" baseline="-25000" dirty="0"/>
              <a:t>1</a:t>
            </a:r>
            <a:r>
              <a:rPr lang="en-US" dirty="0"/>
              <a:t>, þar sem hagrænn hagnaður fyrirtækisins verður aftur </a:t>
            </a:r>
            <a:r>
              <a:rPr lang="en-US" u="sng" dirty="0"/>
              <a:t>enginn</a:t>
            </a:r>
            <a:r>
              <a:rPr lang="en-US" dirty="0"/>
              <a:t>.</a:t>
            </a:r>
          </a:p>
          <a:p>
            <a:endParaRPr lang="en-US" dirty="0"/>
          </a:p>
        </p:txBody>
      </p:sp>
      <p:pic>
        <p:nvPicPr>
          <p:cNvPr id="3" name="Picture 2" descr="The two graphs show how under monopolistic competition profits induce firms to enter an industry and losses induce firms to exit an industry.">
            <a:extLst>
              <a:ext uri="{FF2B5EF4-FFF2-40B4-BE49-F238E27FC236}">
                <a16:creationId xmlns:a16="http://schemas.microsoft.com/office/drawing/2014/main" id="{1FAF2296-6A5F-3660-7EF9-86E555107E56}"/>
              </a:ext>
            </a:extLst>
          </p:cNvPr>
          <p:cNvPicPr>
            <a:picLocks noChangeAspect="1"/>
          </p:cNvPicPr>
          <p:nvPr/>
        </p:nvPicPr>
        <p:blipFill>
          <a:blip r:embed="rId2"/>
          <a:stretch>
            <a:fillRect/>
          </a:stretch>
        </p:blipFill>
        <p:spPr>
          <a:xfrm>
            <a:off x="2476608" y="997458"/>
            <a:ext cx="7238783" cy="2984606"/>
          </a:xfrm>
          <a:prstGeom prst="rect">
            <a:avLst/>
          </a:prstGeom>
        </p:spPr>
      </p:pic>
    </p:spTree>
    <p:extLst>
      <p:ext uri="{BB962C8B-B14F-4D97-AF65-F5344CB8AC3E}">
        <p14:creationId xmlns:p14="http://schemas.microsoft.com/office/powerpoint/2010/main" val="3255264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r>
              <a:rPr lang="en-US" dirty="0"/>
              <a:t>Einokunarsamkeppni og hagkvæmni</a:t>
            </a:r>
          </a:p>
        </p:txBody>
      </p:sp>
      <p:sp>
        <p:nvSpPr>
          <p:cNvPr id="7" name="Content Placeholder 6">
            <a:extLst>
              <a:ext uri="{FF2B5EF4-FFF2-40B4-BE49-F238E27FC236}">
                <a16:creationId xmlns:a16="http://schemas.microsoft.com/office/drawing/2014/main" id="{17F2976C-6994-6205-4081-3B31193427F8}"/>
              </a:ext>
            </a:extLst>
          </p:cNvPr>
          <p:cNvSpPr>
            <a:spLocks noGrp="1"/>
          </p:cNvSpPr>
          <p:nvPr>
            <p:ph idx="1"/>
          </p:nvPr>
        </p:nvSpPr>
        <p:spPr>
          <a:xfrm>
            <a:off x="838200" y="955964"/>
            <a:ext cx="10515600" cy="4256116"/>
          </a:xfrm>
        </p:spPr>
        <p:txBody>
          <a:bodyPr>
            <a:normAutofit/>
          </a:bodyPr>
          <a:lstStyle/>
          <a:p>
            <a:r>
              <a:rPr lang="en-US" dirty="0"/>
              <a:t>Langtímaáhrif innkomu og brotthvarfs á </a:t>
            </a:r>
            <a:r>
              <a:rPr lang="en-US" u="sng" dirty="0"/>
              <a:t>fullkomnum samkeppnismarkaði</a:t>
            </a:r>
            <a:r>
              <a:rPr lang="en-US" dirty="0"/>
              <a:t>:</a:t>
            </a:r>
          </a:p>
          <a:p>
            <a:pPr lvl="1"/>
            <a:r>
              <a:rPr lang="en-US" dirty="0"/>
              <a:t>Fyrirtæki selja á því verði sem lægsti punktur AC-ferilsins ákvarðar. </a:t>
            </a:r>
          </a:p>
          <a:p>
            <a:pPr lvl="1"/>
            <a:r>
              <a:rPr lang="en-US" i="1" dirty="0"/>
              <a:t>Sýnir framleiðsluhagkvæmni</a:t>
            </a:r>
            <a:r>
              <a:rPr lang="en-US" dirty="0"/>
              <a:t>: vörur eru framleiddar með lægsta mögulega meðalkostnaði. </a:t>
            </a:r>
          </a:p>
          <a:p>
            <a:endParaRPr lang="en-US" dirty="0"/>
          </a:p>
          <a:p>
            <a:r>
              <a:rPr lang="en-US" dirty="0"/>
              <a:t>Við </a:t>
            </a:r>
            <a:r>
              <a:rPr lang="en-US" u="sng" dirty="0"/>
              <a:t>einokunarsamkeppni</a:t>
            </a:r>
            <a:r>
              <a:rPr lang="en-US" dirty="0"/>
              <a:t> verður lokaniðurstaða innkomu og brotthvarfs þessi:</a:t>
            </a:r>
          </a:p>
          <a:p>
            <a:pPr lvl="1"/>
            <a:r>
              <a:rPr lang="en-US" dirty="0"/>
              <a:t>Verð fyrirtækja endar á niðurhallandi hluta AC-ferilsins en ekki í lægsta punkti hans. </a:t>
            </a:r>
          </a:p>
          <a:p>
            <a:pPr lvl="1"/>
            <a:r>
              <a:rPr lang="en-US" dirty="0"/>
              <a:t>Einokunarsamkeppni er því </a:t>
            </a:r>
            <a:r>
              <a:rPr lang="en-US" i="1" dirty="0"/>
              <a:t>ekki framleiðsluhagkvæm</a:t>
            </a:r>
            <a:r>
              <a:rPr lang="en-US" dirty="0"/>
              <a:t>.</a:t>
            </a:r>
          </a:p>
          <a:p>
            <a:endParaRPr lang="en-US" dirty="0"/>
          </a:p>
        </p:txBody>
      </p:sp>
    </p:spTree>
    <p:extLst>
      <p:ext uri="{BB962C8B-B14F-4D97-AF65-F5344CB8AC3E}">
        <p14:creationId xmlns:p14="http://schemas.microsoft.com/office/powerpoint/2010/main" val="1322365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r>
              <a:rPr lang="en-US" dirty="0"/>
              <a:t>10.2 Fákeppni</a:t>
            </a:r>
          </a:p>
        </p:txBody>
      </p:sp>
      <p:sp>
        <p:nvSpPr>
          <p:cNvPr id="7" name="Content Placeholder 6">
            <a:extLst>
              <a:ext uri="{FF2B5EF4-FFF2-40B4-BE49-F238E27FC236}">
                <a16:creationId xmlns:a16="http://schemas.microsoft.com/office/drawing/2014/main" id="{17F2976C-6994-6205-4081-3B31193427F8}"/>
              </a:ext>
            </a:extLst>
          </p:cNvPr>
          <p:cNvSpPr>
            <a:spLocks noGrp="1"/>
          </p:cNvSpPr>
          <p:nvPr>
            <p:ph idx="1"/>
          </p:nvPr>
        </p:nvSpPr>
        <p:spPr>
          <a:xfrm>
            <a:off x="838200" y="955964"/>
            <a:ext cx="10515600" cy="4569625"/>
          </a:xfrm>
        </p:spPr>
        <p:txBody>
          <a:bodyPr>
            <a:normAutofit/>
          </a:bodyPr>
          <a:lstStyle/>
          <a:p>
            <a:r>
              <a:rPr lang="en-US" b="1" dirty="0"/>
              <a:t>Fákeppni</a:t>
            </a:r>
            <a:r>
              <a:rPr lang="en-US" dirty="0"/>
              <a:t> – þegar fá stór fyrirtæki standa undir allri eða mestri sölu í atvinnugrein.  </a:t>
            </a:r>
          </a:p>
          <a:p>
            <a:endParaRPr lang="en-US" dirty="0"/>
          </a:p>
          <a:p>
            <a:pPr lvl="1"/>
            <a:r>
              <a:rPr lang="en-US" dirty="0"/>
              <a:t>Ef fyrirtæki í fákeppni </a:t>
            </a:r>
            <a:r>
              <a:rPr lang="en-US" u="sng" dirty="0"/>
              <a:t>keppa</a:t>
            </a:r>
            <a:r>
              <a:rPr lang="en-US" dirty="0"/>
              <a:t> af hörku, haga þau sér líkt og fyrirtæki við </a:t>
            </a:r>
            <a:r>
              <a:rPr lang="en-US" u="sng" dirty="0"/>
              <a:t>fullkomna samkeppni</a:t>
            </a:r>
            <a:r>
              <a:rPr lang="en-US" dirty="0"/>
              <a:t>, </a:t>
            </a:r>
            <a:r>
              <a:rPr lang="en-US" i="1" dirty="0"/>
              <a:t>lækka kostnað</a:t>
            </a:r>
            <a:r>
              <a:rPr lang="en-US" dirty="0"/>
              <a:t> og valda því að </a:t>
            </a:r>
            <a:r>
              <a:rPr lang="en-US" i="1" dirty="0"/>
              <a:t>hagnaður verður enginn</a:t>
            </a:r>
            <a:r>
              <a:rPr lang="en-US" dirty="0"/>
              <a:t> hjá öllum. </a:t>
            </a:r>
          </a:p>
          <a:p>
            <a:pPr lvl="1"/>
            <a:r>
              <a:rPr lang="en-US" dirty="0"/>
              <a:t>Ef fyrirtæki í fákeppni </a:t>
            </a:r>
            <a:r>
              <a:rPr lang="en-US" u="sng" dirty="0"/>
              <a:t>hafa með sér samráð,</a:t>
            </a:r>
            <a:r>
              <a:rPr lang="en-US" dirty="0"/>
              <a:t> geta þau hagað sér eins og </a:t>
            </a:r>
            <a:r>
              <a:rPr lang="en-US" u="sng" dirty="0"/>
              <a:t>einokunarfyrirtæki</a:t>
            </a:r>
            <a:r>
              <a:rPr lang="en-US" dirty="0"/>
              <a:t> og þannig </a:t>
            </a:r>
            <a:r>
              <a:rPr lang="en-US" i="1" dirty="0"/>
              <a:t>hækkað verð</a:t>
            </a:r>
            <a:r>
              <a:rPr lang="en-US" dirty="0"/>
              <a:t> og skilað stöðugt </a:t>
            </a:r>
            <a:r>
              <a:rPr lang="en-US" i="1" dirty="0"/>
              <a:t>miklum hagnaði</a:t>
            </a:r>
            <a:r>
              <a:rPr lang="en-US" dirty="0"/>
              <a:t>.</a:t>
            </a:r>
          </a:p>
          <a:p>
            <a:endParaRPr lang="en-US" dirty="0"/>
          </a:p>
          <a:p>
            <a:endParaRPr lang="en-US" dirty="0"/>
          </a:p>
          <a:p>
            <a:r>
              <a:rPr lang="en-US" u="sng" dirty="0"/>
              <a:t>Umræðuspurning</a:t>
            </a:r>
            <a:r>
              <a:rPr lang="en-US" dirty="0"/>
              <a:t>: Hvaða dæmi eru um fákeppnismarkaði?</a:t>
            </a:r>
          </a:p>
          <a:p>
            <a:endParaRPr lang="en-US" dirty="0"/>
          </a:p>
        </p:txBody>
      </p:sp>
    </p:spTree>
    <p:extLst>
      <p:ext uri="{BB962C8B-B14F-4D97-AF65-F5344CB8AC3E}">
        <p14:creationId xmlns:p14="http://schemas.microsoft.com/office/powerpoint/2010/main" val="837626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r>
              <a:rPr lang="en-US" dirty="0"/>
              <a:t>Samráð og einokunarhringir</a:t>
            </a:r>
          </a:p>
        </p:txBody>
      </p:sp>
      <p:sp>
        <p:nvSpPr>
          <p:cNvPr id="7" name="Content Placeholder 6">
            <a:extLst>
              <a:ext uri="{FF2B5EF4-FFF2-40B4-BE49-F238E27FC236}">
                <a16:creationId xmlns:a16="http://schemas.microsoft.com/office/drawing/2014/main" id="{17F2976C-6994-6205-4081-3B31193427F8}"/>
              </a:ext>
            </a:extLst>
          </p:cNvPr>
          <p:cNvSpPr>
            <a:spLocks noGrp="1"/>
          </p:cNvSpPr>
          <p:nvPr>
            <p:ph idx="1"/>
          </p:nvPr>
        </p:nvSpPr>
        <p:spPr>
          <a:xfrm>
            <a:off x="838200" y="955964"/>
            <a:ext cx="10515600" cy="4034047"/>
          </a:xfrm>
        </p:spPr>
        <p:txBody>
          <a:bodyPr>
            <a:normAutofit/>
          </a:bodyPr>
          <a:lstStyle/>
          <a:p>
            <a:r>
              <a:rPr lang="en-US" b="1" dirty="0"/>
              <a:t>Samráð</a:t>
            </a:r>
            <a:r>
              <a:rPr lang="en-US" dirty="0"/>
              <a:t> – þegar fyrirtæki vinna saman að því að draga úr framleiðslu og halda verði háu. Það gera þau með því að:</a:t>
            </a:r>
          </a:p>
          <a:p>
            <a:pPr lvl="1"/>
            <a:r>
              <a:rPr lang="en-US" dirty="0"/>
              <a:t>takmarka heildarframleiðslu atvinnugreinarinnar,</a:t>
            </a:r>
          </a:p>
          <a:p>
            <a:pPr lvl="1"/>
            <a:r>
              <a:rPr lang="en-US" dirty="0"/>
              <a:t>krefjast hærra verðs, </a:t>
            </a:r>
          </a:p>
          <a:p>
            <a:pPr lvl="1"/>
            <a:r>
              <a:rPr lang="en-US" dirty="0"/>
              <a:t>og skipta hagnaðinum sín á milli.</a:t>
            </a:r>
          </a:p>
          <a:p>
            <a:endParaRPr lang="en-US" dirty="0"/>
          </a:p>
          <a:p>
            <a:r>
              <a:rPr lang="en-US" b="1" dirty="0"/>
              <a:t>Einokunarhringur </a:t>
            </a:r>
            <a:r>
              <a:rPr lang="en-US" dirty="0"/>
              <a:t>– hópur fyrirtækja sem hefur gert formlegt samkomulag um samráð til að framleiða einokunarmagnið og selja á einokunarverði.</a:t>
            </a:r>
          </a:p>
          <a:p>
            <a:endParaRPr lang="en-US" dirty="0"/>
          </a:p>
        </p:txBody>
      </p:sp>
    </p:spTree>
    <p:extLst>
      <p:ext uri="{BB962C8B-B14F-4D97-AF65-F5344CB8AC3E}">
        <p14:creationId xmlns:p14="http://schemas.microsoft.com/office/powerpoint/2010/main" val="3226828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r>
              <a:rPr lang="en-US" dirty="0"/>
              <a:t>Vandi fangans</a:t>
            </a:r>
          </a:p>
        </p:txBody>
      </p:sp>
      <p:sp>
        <p:nvSpPr>
          <p:cNvPr id="7" name="Content Placeholder 6">
            <a:extLst>
              <a:ext uri="{FF2B5EF4-FFF2-40B4-BE49-F238E27FC236}">
                <a16:creationId xmlns:a16="http://schemas.microsoft.com/office/drawing/2014/main" id="{17F2976C-6994-6205-4081-3B31193427F8}"/>
              </a:ext>
            </a:extLst>
          </p:cNvPr>
          <p:cNvSpPr>
            <a:spLocks noGrp="1"/>
          </p:cNvSpPr>
          <p:nvPr>
            <p:ph idx="1"/>
          </p:nvPr>
        </p:nvSpPr>
        <p:spPr>
          <a:xfrm>
            <a:off x="838200" y="955965"/>
            <a:ext cx="10515600" cy="2473036"/>
          </a:xfrm>
        </p:spPr>
        <p:txBody>
          <a:bodyPr>
            <a:normAutofit lnSpcReduction="10000"/>
          </a:bodyPr>
          <a:lstStyle/>
          <a:p>
            <a:r>
              <a:rPr lang="en-US" b="1" dirty="0"/>
              <a:t>Leikjafræði </a:t>
            </a:r>
            <a:r>
              <a:rPr lang="en-US" dirty="0"/>
              <a:t>– grein stærðfræðinnar sem greinir aðstæður þar sem þátttakendur taka ákvarðanir og fá síðan ávinning sem ræðst af ákvörðunum annarra þátttakenda.</a:t>
            </a:r>
          </a:p>
          <a:p>
            <a:endParaRPr lang="en-US" dirty="0"/>
          </a:p>
          <a:p>
            <a:r>
              <a:rPr lang="en-US" b="1" dirty="0"/>
              <a:t>Vandi fangans </a:t>
            </a:r>
            <a:r>
              <a:rPr lang="en-US" dirty="0"/>
              <a:t>– aðstæður þar sem ávinningur af samstarfi er meiri en ávinningurinn af því að fylgja eigin hagsmunum.</a:t>
            </a:r>
          </a:p>
          <a:p>
            <a:endParaRPr lang="en-US" dirty="0"/>
          </a:p>
        </p:txBody>
      </p:sp>
      <p:pic>
        <p:nvPicPr>
          <p:cNvPr id="2" name="Shape 167" descr="The table shows the prisoner’s dilemma. The 4 column 4 row table is modified differently than a standard table. Rows 1 and 2 in Columns 1 and 2 are empty. Columns 3 and 4 show the options for Prisoner B. Rows 4 and 5 show the options for Prisoner A. Prisoner B can either “remain silent (cooperate with other prisoner)” (column 3 row 2), or confess (not cooperate with other prisoner)” (column 4 row 2). Prisoner A can either “remain silent (cooperate with other prisoner)” (column 2 row 3), or confess (not cooperate with other prisoner)” (column 2 row 4). The possible outcomes are as follows: If both prisoners remain silent: A gets 2 years, B gets 2 years (column 3 row 3); if prisoner B remains silent but prisoner A confesses: A gets 8 years, B gets 1 year (column 3 row 4); if prisoner B confesses but prisoner A remains silent: A gets 1 year, b gets 8 years (column 4 row 3); if both prisoners confess: A gets 5 years, B gets 5 years (column 4 row 4).">
            <a:extLst>
              <a:ext uri="{FF2B5EF4-FFF2-40B4-BE49-F238E27FC236}">
                <a16:creationId xmlns:a16="http://schemas.microsoft.com/office/drawing/2014/main" id="{FE69A639-1AA7-778F-879C-E43EDA7AC7F2}"/>
              </a:ext>
            </a:extLst>
          </p:cNvPr>
          <p:cNvPicPr preferRelativeResize="0"/>
          <p:nvPr/>
        </p:nvPicPr>
        <p:blipFill>
          <a:blip r:embed="rId2">
            <a:alphaModFix/>
          </a:blip>
          <a:stretch>
            <a:fillRect/>
          </a:stretch>
        </p:blipFill>
        <p:spPr>
          <a:xfrm>
            <a:off x="1981962" y="3815076"/>
            <a:ext cx="8228075" cy="2206575"/>
          </a:xfrm>
          <a:prstGeom prst="rect">
            <a:avLst/>
          </a:prstGeom>
          <a:noFill/>
          <a:ln>
            <a:noFill/>
          </a:ln>
        </p:spPr>
      </p:pic>
    </p:spTree>
    <p:extLst>
      <p:ext uri="{BB962C8B-B14F-4D97-AF65-F5344CB8AC3E}">
        <p14:creationId xmlns:p14="http://schemas.microsoft.com/office/powerpoint/2010/main" val="2593321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r>
              <a:rPr lang="en-US" dirty="0"/>
              <a:t>Vandi fangans í fákeppni</a:t>
            </a:r>
          </a:p>
        </p:txBody>
      </p:sp>
      <p:sp>
        <p:nvSpPr>
          <p:cNvPr id="7" name="Content Placeholder 6">
            <a:extLst>
              <a:ext uri="{FF2B5EF4-FFF2-40B4-BE49-F238E27FC236}">
                <a16:creationId xmlns:a16="http://schemas.microsoft.com/office/drawing/2014/main" id="{17F2976C-6994-6205-4081-3B31193427F8}"/>
              </a:ext>
            </a:extLst>
          </p:cNvPr>
          <p:cNvSpPr>
            <a:spLocks noGrp="1"/>
          </p:cNvSpPr>
          <p:nvPr>
            <p:ph idx="1"/>
          </p:nvPr>
        </p:nvSpPr>
        <p:spPr>
          <a:xfrm>
            <a:off x="838200" y="4374671"/>
            <a:ext cx="10515600" cy="754875"/>
          </a:xfrm>
        </p:spPr>
        <p:txBody>
          <a:bodyPr/>
          <a:lstStyle/>
          <a:p>
            <a:r>
              <a:rPr lang="en-US" b="1" dirty="0"/>
              <a:t>Tvíkeppni</a:t>
            </a:r>
            <a:r>
              <a:rPr lang="en-US" dirty="0"/>
              <a:t> – fákeppni þar sem aðeins tvö fyrirtæki starfa. </a:t>
            </a:r>
          </a:p>
          <a:p>
            <a:endParaRPr lang="en-US" dirty="0"/>
          </a:p>
        </p:txBody>
      </p:sp>
      <p:pic>
        <p:nvPicPr>
          <p:cNvPr id="2" name="Shape 176" descr="The table shows the prisoner’s dilemma. The 4 column 4 row table is modified differently than a standard table. Rows 1 and 2 in Columns 1 and 2 are empty. Columns 3 and 4 show the options for Prisoner B. Rows 4 and 5 show the options for Prisoner A. Prisoner B can either “remain silent (cooperate with other prisoner)” (column 3 row 2), or confess (not cooperate with other prisoner)” (column 4 row 2). Prisoner A can either “remain silent (cooperate with other prisoner)” (column 2 row 3), or confess (not cooperate with other prisoner)” (column 2 row 4). The possible outcomes are as follows: If both prisoners remain silent: A gets 2 years, B gets 2 years (column 3 row 3); if prisoner B remains silent but prisoner A confesses: A gets 8 years, B gets 1 year (column 3 row 4); if prisoner B confesses but prisoner A remains silent: A gets 1 year, b gets 8 years (column 4 row 3); if both prisoners confess: A gets 5 years, B gets 5 years (column 4 row 4).">
            <a:extLst>
              <a:ext uri="{FF2B5EF4-FFF2-40B4-BE49-F238E27FC236}">
                <a16:creationId xmlns:a16="http://schemas.microsoft.com/office/drawing/2014/main" id="{E64C1E9B-D3A2-8AFF-42B4-E4C65B6EB257}"/>
              </a:ext>
            </a:extLst>
          </p:cNvPr>
          <p:cNvPicPr preferRelativeResize="0"/>
          <p:nvPr/>
        </p:nvPicPr>
        <p:blipFill>
          <a:blip r:embed="rId2">
            <a:alphaModFix/>
          </a:blip>
          <a:stretch>
            <a:fillRect/>
          </a:stretch>
        </p:blipFill>
        <p:spPr>
          <a:xfrm>
            <a:off x="1873200" y="1468177"/>
            <a:ext cx="8445599" cy="2228025"/>
          </a:xfrm>
          <a:prstGeom prst="rect">
            <a:avLst/>
          </a:prstGeom>
          <a:noFill/>
          <a:ln>
            <a:noFill/>
          </a:ln>
        </p:spPr>
      </p:pic>
    </p:spTree>
    <p:extLst>
      <p:ext uri="{BB962C8B-B14F-4D97-AF65-F5344CB8AC3E}">
        <p14:creationId xmlns:p14="http://schemas.microsoft.com/office/powerpoint/2010/main" val="541824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r>
              <a:rPr lang="en-US" dirty="0"/>
              <a:t>Hvernig tryggja má samstarf</a:t>
            </a:r>
          </a:p>
        </p:txBody>
      </p:sp>
      <p:sp>
        <p:nvSpPr>
          <p:cNvPr id="7" name="Content Placeholder 6">
            <a:extLst>
              <a:ext uri="{FF2B5EF4-FFF2-40B4-BE49-F238E27FC236}">
                <a16:creationId xmlns:a16="http://schemas.microsoft.com/office/drawing/2014/main" id="{17F2976C-6994-6205-4081-3B31193427F8}"/>
              </a:ext>
            </a:extLst>
          </p:cNvPr>
          <p:cNvSpPr>
            <a:spLocks noGrp="1"/>
          </p:cNvSpPr>
          <p:nvPr>
            <p:ph idx="1"/>
          </p:nvPr>
        </p:nvSpPr>
        <p:spPr/>
        <p:txBody>
          <a:bodyPr>
            <a:normAutofit lnSpcReduction="10000"/>
          </a:bodyPr>
          <a:lstStyle/>
          <a:p>
            <a:r>
              <a:rPr lang="en-US" dirty="0"/>
              <a:t>Leiðin út úr vanda fangans er að finna leið til að refsa þeim sem starfa ekki með öðrum.</a:t>
            </a:r>
          </a:p>
          <a:p>
            <a:endParaRPr lang="en-US" dirty="0"/>
          </a:p>
          <a:p>
            <a:r>
              <a:rPr lang="en-US" dirty="0"/>
              <a:t>Fákeppnisfyrirtæki geta hagað sér þannig að hvert fyrirtæki verði fyrir þrýstingi um að halda sig við umsamið framleiðslumagn.</a:t>
            </a:r>
          </a:p>
          <a:p>
            <a:endParaRPr lang="en-US" dirty="0"/>
          </a:p>
          <a:p>
            <a:r>
              <a:rPr lang="en-US" b="1" dirty="0"/>
              <a:t>Brotinn eftirspurnarferill </a:t>
            </a:r>
            <a:r>
              <a:rPr lang="en-US" dirty="0"/>
              <a:t>– áætlaður eftirspurnarferill sem myndast þegar fákeppnisfyrirtæki skuldbinda sig til að fylgja verðlækkunum keppinauta en ekki verðhækkunum</a:t>
            </a:r>
          </a:p>
          <a:p>
            <a:endParaRPr lang="en-US" dirty="0"/>
          </a:p>
        </p:txBody>
      </p:sp>
    </p:spTree>
    <p:extLst>
      <p:ext uri="{BB962C8B-B14F-4D97-AF65-F5344CB8AC3E}">
        <p14:creationId xmlns:p14="http://schemas.microsoft.com/office/powerpoint/2010/main" val="3202794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r>
              <a:rPr lang="en-US" dirty="0"/>
              <a:t>Brotinn eftirspurnarferill</a:t>
            </a:r>
          </a:p>
        </p:txBody>
      </p:sp>
      <p:pic>
        <p:nvPicPr>
          <p:cNvPr id="5" name="Picture 4" descr="The graph shows a kinked demand curve can result based on how an ologopoly expands or reduces output and how other firms react to these changes.">
            <a:extLst>
              <a:ext uri="{FF2B5EF4-FFF2-40B4-BE49-F238E27FC236}">
                <a16:creationId xmlns:a16="http://schemas.microsoft.com/office/drawing/2014/main" id="{AE09A4C8-080C-2F81-B9FC-A82D0E1B6625}"/>
              </a:ext>
            </a:extLst>
          </p:cNvPr>
          <p:cNvPicPr>
            <a:picLocks noChangeAspect="1"/>
          </p:cNvPicPr>
          <p:nvPr/>
        </p:nvPicPr>
        <p:blipFill>
          <a:blip r:embed="rId2"/>
          <a:stretch>
            <a:fillRect/>
          </a:stretch>
        </p:blipFill>
        <p:spPr>
          <a:xfrm>
            <a:off x="838200" y="1574783"/>
            <a:ext cx="4889416" cy="3708434"/>
          </a:xfrm>
          <a:prstGeom prst="rect">
            <a:avLst/>
          </a:prstGeom>
        </p:spPr>
      </p:pic>
      <p:sp>
        <p:nvSpPr>
          <p:cNvPr id="3" name="Content Placeholder 2">
            <a:extLst>
              <a:ext uri="{FF2B5EF4-FFF2-40B4-BE49-F238E27FC236}">
                <a16:creationId xmlns:a16="http://schemas.microsoft.com/office/drawing/2014/main" id="{8762A4DB-20B7-7CAB-1D2B-46D22B14F20F}"/>
              </a:ext>
            </a:extLst>
          </p:cNvPr>
          <p:cNvSpPr>
            <a:spLocks noGrp="1"/>
          </p:cNvSpPr>
          <p:nvPr>
            <p:ph sz="half" idx="2"/>
          </p:nvPr>
        </p:nvSpPr>
        <p:spPr/>
        <p:txBody>
          <a:bodyPr/>
          <a:lstStyle/>
          <a:p>
            <a:r>
              <a:rPr lang="en-US" dirty="0"/>
              <a:t>Aðildarfyrirtæki í einokunarhring á fákeppnismarkaði á að framleiða 10.000 einingar og selja þær á $500.</a:t>
            </a:r>
          </a:p>
          <a:p>
            <a:endParaRPr lang="en-US" dirty="0"/>
          </a:p>
          <a:p>
            <a:r>
              <a:rPr lang="en-US" dirty="0"/>
              <a:t>Önnur fyrirtæki í einokunarhringnum geta hvatt fyrirtækið til að standa við skuldbindingar sínar með því að sjá til þess að það standi frammi fyrir </a:t>
            </a:r>
            <a:r>
              <a:rPr lang="en-US" u="sng" dirty="0"/>
              <a:t>brotnum eftirspurnarferli</a:t>
            </a:r>
            <a:r>
              <a:rPr lang="en-US" dirty="0"/>
              <a:t>. </a:t>
            </a:r>
          </a:p>
          <a:p>
            <a:endParaRPr lang="en-US" dirty="0"/>
          </a:p>
        </p:txBody>
      </p:sp>
    </p:spTree>
    <p:extLst>
      <p:ext uri="{BB962C8B-B14F-4D97-AF65-F5344CB8AC3E}">
        <p14:creationId xmlns:p14="http://schemas.microsoft.com/office/powerpoint/2010/main" val="563478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BC781F-B4EF-C254-89BE-CD9BD96906DF}"/>
              </a:ext>
            </a:extLst>
          </p:cNvPr>
          <p:cNvSpPr>
            <a:spLocks noGrp="1"/>
          </p:cNvSpPr>
          <p:nvPr>
            <p:ph type="title"/>
          </p:nvPr>
        </p:nvSpPr>
        <p:spPr/>
        <p:txBody>
          <a:bodyPr>
            <a:normAutofit fontScale="90000"/>
          </a:bodyPr>
          <a:lstStyle/>
          <a:p>
            <a:r>
              <a:rPr lang="en-US" dirty="0"/>
              <a:t>Brotinn eftirspurnarferill – framhald</a:t>
            </a:r>
          </a:p>
        </p:txBody>
      </p:sp>
      <p:pic>
        <p:nvPicPr>
          <p:cNvPr id="4" name="Picture 3" descr="The graph shows a kinked demand curve can result based on how an ologopoly expands or reduces output and how other firms react to these changes.">
            <a:extLst>
              <a:ext uri="{FF2B5EF4-FFF2-40B4-BE49-F238E27FC236}">
                <a16:creationId xmlns:a16="http://schemas.microsoft.com/office/drawing/2014/main" id="{F37136C8-F9A7-8A19-642B-196A85C348E4}"/>
              </a:ext>
            </a:extLst>
          </p:cNvPr>
          <p:cNvPicPr>
            <a:picLocks noChangeAspect="1"/>
          </p:cNvPicPr>
          <p:nvPr/>
        </p:nvPicPr>
        <p:blipFill>
          <a:blip r:embed="rId2"/>
          <a:stretch>
            <a:fillRect/>
          </a:stretch>
        </p:blipFill>
        <p:spPr>
          <a:xfrm>
            <a:off x="838200" y="1574783"/>
            <a:ext cx="4889416" cy="3708434"/>
          </a:xfrm>
          <a:prstGeom prst="rect">
            <a:avLst/>
          </a:prstGeom>
        </p:spPr>
      </p:pic>
      <p:sp>
        <p:nvSpPr>
          <p:cNvPr id="3" name="Content Placeholder 2">
            <a:extLst>
              <a:ext uri="{FF2B5EF4-FFF2-40B4-BE49-F238E27FC236}">
                <a16:creationId xmlns:a16="http://schemas.microsoft.com/office/drawing/2014/main" id="{20523763-0CC2-D90F-653B-AC5C6467102B}"/>
              </a:ext>
            </a:extLst>
          </p:cNvPr>
          <p:cNvSpPr>
            <a:spLocks noGrp="1"/>
          </p:cNvSpPr>
          <p:nvPr>
            <p:ph sz="half" idx="2"/>
          </p:nvPr>
        </p:nvSpPr>
        <p:spPr/>
        <p:txBody>
          <a:bodyPr>
            <a:normAutofit fontScale="92500" lnSpcReduction="10000"/>
          </a:bodyPr>
          <a:lstStyle/>
          <a:p>
            <a:r>
              <a:rPr lang="en-US" dirty="0"/>
              <a:t>Ef aðildarfyrirtækið eykur framleiðsluna í 11.000 einingar lækkar einingarverðið verulega, niður í $300. </a:t>
            </a:r>
          </a:p>
          <a:p>
            <a:pPr lvl="1"/>
            <a:r>
              <a:rPr lang="en-US" dirty="0"/>
              <a:t>Það gerist vegna þess að hin fyrirtækin lækka verð sín einnig tafarlaust. </a:t>
            </a:r>
          </a:p>
          <a:p>
            <a:r>
              <a:rPr lang="en-US" dirty="0"/>
              <a:t>Ef fyrirtækið hækkar verðið í $550 dregst salan verulega saman og verður 5.000 einingar. </a:t>
            </a:r>
          </a:p>
          <a:p>
            <a:pPr lvl="1"/>
            <a:r>
              <a:rPr lang="en-US" dirty="0"/>
              <a:t>Það gerist vegna þess að hin fyrirtækin hækka ekki verð sín til samræmis.</a:t>
            </a:r>
          </a:p>
          <a:p>
            <a:r>
              <a:rPr lang="en-US" dirty="0"/>
              <a:t>Þannig geta fyrirtæki í einokunarhring veitt hvert öðru aðhald og tryggt að þau haldi sig við umsamið magn og verð með þeirri stefnu að </a:t>
            </a:r>
            <a:r>
              <a:rPr lang="en-US" u="sng" dirty="0"/>
              <a:t>fylgja öllum verðlækkunum</a:t>
            </a:r>
            <a:r>
              <a:rPr lang="en-US" dirty="0"/>
              <a:t> en </a:t>
            </a:r>
            <a:r>
              <a:rPr lang="en-US" u="sng" dirty="0"/>
              <a:t>fylgja engum verðhækkunum</a:t>
            </a:r>
            <a:r>
              <a:rPr lang="en-US" dirty="0"/>
              <a:t>.</a:t>
            </a:r>
          </a:p>
          <a:p>
            <a:endParaRPr lang="en-US" dirty="0"/>
          </a:p>
        </p:txBody>
      </p:sp>
    </p:spTree>
    <p:extLst>
      <p:ext uri="{BB962C8B-B14F-4D97-AF65-F5344CB8AC3E}">
        <p14:creationId xmlns:p14="http://schemas.microsoft.com/office/powerpoint/2010/main" val="2392733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ítarefni frá OpenStax er © Rice University og gefið út samkvæmt alþjóðlega notkunarleyfinu CC BY-NC-SA 4.0. Aðeins má afrita það eða breyta því í óviðskiptalegum tilgangi, en geta verður OpenStax og Rice University og tilgreina allar breytingar. Öllu aðlöguðu efni verður að deila samkvæmt sams konar notkunarleyfi.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358</TotalTime>
  <Words>1162</Words>
  <Application>Microsoft Macintosh PowerPoint</Application>
  <PresentationFormat>Widescreen</PresentationFormat>
  <Paragraphs>106</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Principles of Economics 3e</vt:lpstr>
      <vt:lpstr>Ch.10 OUTLINE</vt:lpstr>
      <vt:lpstr>Competing Brands?</vt:lpstr>
      <vt:lpstr>10.1 Monopolistic Competition</vt:lpstr>
      <vt:lpstr>Differentiated Products</vt:lpstr>
      <vt:lpstr>Perceived Demand for Firms in Different Competitive Settings</vt:lpstr>
      <vt:lpstr>Perceived Demand for Firms in Different Competitive Settings (continued 1)</vt:lpstr>
      <vt:lpstr>Perceived Demand for Firms in Different Competitive Settings (continued 2)</vt:lpstr>
      <vt:lpstr>How a Monopolistic Competitor Chooses Price and Quantity</vt:lpstr>
      <vt:lpstr>Example: How a Monopolistic Competitor Chooses its Profit  Maximizing Output and Price</vt:lpstr>
      <vt:lpstr>Monopolistic Competitors and Entry</vt:lpstr>
      <vt:lpstr>Monopolistic Competition, Entry, and Exit</vt:lpstr>
      <vt:lpstr>Monopolistic Competition, Entry, and Exit, Continued</vt:lpstr>
      <vt:lpstr>Monopolistic Competition and Efficiency</vt:lpstr>
      <vt:lpstr>10.2 Oligopoly</vt:lpstr>
      <vt:lpstr>Collusion and Cartels</vt:lpstr>
      <vt:lpstr>The Prisoner’s Dilemma</vt:lpstr>
      <vt:lpstr>The Oligopoly Version of the Prisoner’s Dilemma</vt:lpstr>
      <vt:lpstr>How to Enforce Cooperation</vt:lpstr>
      <vt:lpstr>A Kinked Demand Curve</vt:lpstr>
      <vt:lpstr>A Kinked Demand Curve, Continued</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81</cp:revision>
  <dcterms:created xsi:type="dcterms:W3CDTF">2018-05-29T21:16:34Z</dcterms:created>
  <dcterms:modified xsi:type="dcterms:W3CDTF">2026-02-26T20:24:55Z</dcterms:modified>
</cp:coreProperties>
</file>