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28" Type="http://schemas.microsoft.com/office/2016/11/relationships/changesInfo" Target="changesInfos/changesInfo1.xml"/><Relationship Id="rId2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6c0aeb732ec8.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6c0aeb732ec8.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98d71376a666.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98d71376a666.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0e80a59ef669.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sz="4400"/>
              <a:t>Undirstöður hagfræði 3e</a:t>
            </a:r>
          </a:p>
        </p:txBody>
      </p:sp>
      <p:sp>
        <p:nvSpPr>
          <p:cNvPr id="2" name="Text Placeholder 23">
            <a:extLst>
              <a:ext uri="{FF2B5EF4-FFF2-40B4-BE49-F238E27FC236}">
                <a16:creationId xmlns:a16="http://schemas.microsoft.com/office/drawing/2014/main" id="{785795E8-5B85-3820-BD1F-8FB6DD27294B}"/>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13. kafli JÁKVÆÐ YTRI ÁHRIF OG ALMANNAGÆÐI</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E562497F-7137-EC8D-3535-F6E8B70350E7}"/>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YFIRLIT 13. KAFLA</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p:txBody>
          <a:bodyPr/>
          <a:lstStyle/>
          <a:p>
            <a:r>
              <a:rPr lang="en-US" dirty="0"/>
              <a:t>13.1: Fjárfesting í nýsköpun</a:t>
            </a:r>
          </a:p>
          <a:p>
            <a:r>
              <a:rPr lang="en-US" dirty="0"/>
              <a:t>13.2: Hvernig stjórnvöld geta hvatt til nýsköpunar</a:t>
            </a:r>
          </a:p>
          <a:p>
            <a:r>
              <a:rPr lang="en-US" dirty="0"/>
              <a:t>13.3: Almannagæði</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Útsýni frá Voyager</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4414533"/>
            <a:ext cx="10515600" cy="1686534"/>
          </a:xfrm>
        </p:spPr>
        <p:txBody>
          <a:bodyPr>
            <a:normAutofit fontScale="62500" lnSpcReduction="20000"/>
          </a:bodyPr>
          <a:lstStyle/>
          <a:p>
            <a:r>
              <a:rPr lang="en-US" dirty="0"/>
              <a:t>NASA skaut Voyager 1 á loft árið 1977. Meginverkefni geimfarsins var að taka nákvæmar myndir af Júpíter, Satúrnusi og tunglum þeirra. </a:t>
            </a:r>
          </a:p>
          <a:p>
            <a:r>
              <a:rPr lang="en-US" dirty="0"/>
              <a:t>Í ágúst 2012 varð Voyager 1 fyrsta manngerða fyrirbærið til að komast út í geiminn milli stjarna. Búist var við að geimfarið sendi gögn og myndir til jarðar fram til ársins 2025. </a:t>
            </a:r>
          </a:p>
          <a:p>
            <a:r>
              <a:rPr lang="en-US" dirty="0"/>
              <a:t>Slíkt tæknilegt afrek tengist mörgum lögmálum hagfræðinnar. </a:t>
            </a:r>
          </a:p>
          <a:p>
            <a:pPr marL="0" indent="0" algn="ctr">
              <a:buNone/>
            </a:pPr>
            <a:r>
              <a:rPr lang="en-US" dirty="0"/>
              <a:t>(Mynd: breytt útgáfa af „Voyager's View of Jupiter's Great Red Spot“ frá NASA/JPL, í almannaeigu)</a:t>
            </a:r>
          </a:p>
        </p:txBody>
      </p:sp>
      <p:pic>
        <p:nvPicPr>
          <p:cNvPr id="2" name="Shape 56" descr="Image of the swirling clouds of Jupiter's atmosphere.">
            <a:extLst>
              <a:ext uri="{FF2B5EF4-FFF2-40B4-BE49-F238E27FC236}">
                <a16:creationId xmlns:a16="http://schemas.microsoft.com/office/drawing/2014/main" id="{352D930F-14E5-8F84-869A-932D9F665869}"/>
              </a:ext>
            </a:extLst>
          </p:cNvPr>
          <p:cNvPicPr preferRelativeResize="0">
            <a:picLocks/>
          </p:cNvPicPr>
          <p:nvPr/>
        </p:nvPicPr>
        <p:blipFill rotWithShape="1">
          <a:blip r:embed="rId2">
            <a:alphaModFix/>
          </a:blip>
          <a:srcRect/>
          <a:stretch/>
        </p:blipFill>
        <p:spPr>
          <a:xfrm>
            <a:off x="3538049" y="1171228"/>
            <a:ext cx="5115902" cy="2861785"/>
          </a:xfrm>
          <a:prstGeom prst="rect">
            <a:avLst/>
          </a:prstGeom>
          <a:noFill/>
          <a:ln>
            <a:noFill/>
          </a:ln>
        </p:spPr>
      </p:pic>
    </p:spTree>
    <p:extLst>
      <p:ext uri="{BB962C8B-B14F-4D97-AF65-F5344CB8AC3E}">
        <p14:creationId xmlns:p14="http://schemas.microsoft.com/office/powerpoint/2010/main" val="962395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pPr lvl="0">
              <a:spcBef>
                <a:spcPts val="0"/>
              </a:spcBef>
            </a:pPr>
            <a:r>
              <a:rPr lang="en-US" dirty="0"/>
              <a:t>13.1 Fjárfesting í nýsköpun</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955964"/>
            <a:ext cx="10515600" cy="4530436"/>
          </a:xfrm>
        </p:spPr>
        <p:txBody>
          <a:bodyPr>
            <a:normAutofit fontScale="92500" lnSpcReduction="10000"/>
          </a:bodyPr>
          <a:lstStyle/>
          <a:p>
            <a:r>
              <a:rPr lang="en-US" dirty="0"/>
              <a:t>Samkeppni á markaði getur skapað hvata til að þróa </a:t>
            </a:r>
            <a:r>
              <a:rPr lang="en-US" u="sng" dirty="0"/>
              <a:t>nýja tækni</a:t>
            </a:r>
            <a:r>
              <a:rPr lang="en-US" dirty="0"/>
              <a:t>, þar sem fyrirtæki getur aukið hagnað sinn:</a:t>
            </a:r>
          </a:p>
          <a:p>
            <a:pPr lvl="1"/>
            <a:r>
              <a:rPr lang="en-US" dirty="0"/>
              <a:t>með því að finna ódýrari leiðir til að framleiða vörur </a:t>
            </a:r>
          </a:p>
          <a:p>
            <a:pPr lvl="1"/>
            <a:r>
              <a:rPr lang="en-US" dirty="0"/>
              <a:t>með því að skapa vörur með eiginleikum sem neytendur sækjast eftir.</a:t>
            </a:r>
          </a:p>
          <a:p>
            <a:endParaRPr lang="en-US" dirty="0"/>
          </a:p>
          <a:p>
            <a:r>
              <a:rPr lang="en-US" dirty="0"/>
              <a:t>Í sumum tilvikum getur samkeppni dregið úr þróun nýrrar tækni, einkum þegar önnur fyrirtæki geta fljótt líkt eftir nýrri hugmynd.</a:t>
            </a:r>
          </a:p>
          <a:p>
            <a:endParaRPr lang="en-US" dirty="0"/>
          </a:p>
          <a:p>
            <a:r>
              <a:rPr lang="en-US" dirty="0"/>
              <a:t>Rannsóknir hagfræðinga sýna að upphaflegi uppfinningamaðurinn fær 1/3 til 1/2 af heildarávinningi nýsköpunar, en önnur fyrirtæki og notendur nýrra vara fá það sem eftir stendur.</a:t>
            </a:r>
          </a:p>
          <a:p>
            <a:endParaRPr lang="en-US" dirty="0"/>
          </a:p>
        </p:txBody>
      </p:sp>
    </p:spTree>
    <p:extLst>
      <p:ext uri="{BB962C8B-B14F-4D97-AF65-F5344CB8AC3E}">
        <p14:creationId xmlns:p14="http://schemas.microsoft.com/office/powerpoint/2010/main" val="3227060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pPr lvl="0">
              <a:spcBef>
                <a:spcPts val="0"/>
              </a:spcBef>
            </a:pPr>
            <a:r>
              <a:rPr lang="en-US" dirty="0"/>
              <a:t>Jákvæð ytri áhrif nýrrar tækni</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955964"/>
            <a:ext cx="10515600" cy="4700253"/>
          </a:xfrm>
        </p:spPr>
        <p:txBody>
          <a:bodyPr>
            <a:normAutofit fontScale="92500" lnSpcReduction="20000"/>
          </a:bodyPr>
          <a:lstStyle/>
          <a:p>
            <a:r>
              <a:rPr lang="en-US" b="1" dirty="0"/>
              <a:t>Einkaávinningur </a:t>
            </a:r>
            <a:r>
              <a:rPr lang="en-US" dirty="0"/>
              <a:t>– ávinningur einstaklings af neyslu vöru eða þjónustu, eða sá ávinningur af nýrri vöru eða framleiðsluaðferð sem fyrirtækið sem þróaði hana nær að tileinka sér. </a:t>
            </a:r>
          </a:p>
          <a:p>
            <a:endParaRPr lang="en-US" dirty="0"/>
          </a:p>
          <a:p>
            <a:r>
              <a:rPr lang="en-US" b="1" dirty="0"/>
              <a:t>Samfélagslegur ávinningur </a:t>
            </a:r>
            <a:r>
              <a:rPr lang="en-US" dirty="0"/>
              <a:t>– verðmæti </a:t>
            </a:r>
            <a:r>
              <a:rPr lang="en-US" u="sng" dirty="0"/>
              <a:t>allra</a:t>
            </a:r>
            <a:r>
              <a:rPr lang="en-US" dirty="0"/>
              <a:t> þeirra </a:t>
            </a:r>
            <a:r>
              <a:rPr lang="en-US" u="sng" dirty="0"/>
              <a:t>jákvæðu ytri áhrifa</a:t>
            </a:r>
            <a:r>
              <a:rPr lang="en-US" dirty="0"/>
              <a:t> sem nýja hugmyndin eða varan skapar (hvort sem önnur fyrirtæki eða samfélagið í heild njóta þeirra), að viðbættum </a:t>
            </a:r>
            <a:r>
              <a:rPr lang="en-US" u="sng" dirty="0"/>
              <a:t>einkaávinningi</a:t>
            </a:r>
            <a:r>
              <a:rPr lang="en-US" dirty="0"/>
              <a:t> sem </a:t>
            </a:r>
            <a:r>
              <a:rPr lang="en-US" u="sng" dirty="0"/>
              <a:t>fyrirtækið sem þróaði</a:t>
            </a:r>
            <a:r>
              <a:rPr lang="en-US" dirty="0"/>
              <a:t> nýju tæknina fær.</a:t>
            </a:r>
          </a:p>
          <a:p>
            <a:endParaRPr lang="en-US" dirty="0"/>
          </a:p>
          <a:p>
            <a:pPr marL="0" indent="0" algn="ctr">
              <a:buNone/>
            </a:pPr>
            <a:r>
              <a:rPr lang="en-US" dirty="0"/>
              <a:t>= einkaávinningur + ytri ávinningur</a:t>
            </a:r>
          </a:p>
          <a:p>
            <a:endParaRPr lang="en-US" dirty="0"/>
          </a:p>
          <a:p>
            <a:r>
              <a:rPr lang="en-US" b="1" dirty="0"/>
              <a:t>Jákvæð ytri áhrif eða ytri ávinningur </a:t>
            </a:r>
            <a:r>
              <a:rPr lang="en-US" dirty="0"/>
              <a:t>– ávinningur sem berst til eins eða fleiri þriðju aðila.</a:t>
            </a:r>
          </a:p>
          <a:p>
            <a:endParaRPr lang="en-US" dirty="0"/>
          </a:p>
        </p:txBody>
      </p:sp>
    </p:spTree>
    <p:extLst>
      <p:ext uri="{BB962C8B-B14F-4D97-AF65-F5344CB8AC3E}">
        <p14:creationId xmlns:p14="http://schemas.microsoft.com/office/powerpoint/2010/main" val="3831852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Jákvæð ytri áhrif og tækni</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4180114"/>
            <a:ext cx="10515600" cy="1904406"/>
          </a:xfrm>
        </p:spPr>
        <p:txBody>
          <a:bodyPr>
            <a:normAutofit fontScale="85000" lnSpcReduction="20000"/>
          </a:bodyPr>
          <a:lstStyle/>
          <a:p>
            <a:r>
              <a:rPr lang="en-US" dirty="0"/>
              <a:t>Big Drug stendur frammi fyrir 8% lántökukostnaði. </a:t>
            </a:r>
          </a:p>
          <a:p>
            <a:r>
              <a:rPr lang="en-US" dirty="0"/>
              <a:t>Ef fyrirtækið fær aðeins einkaávinninginn af fjárfestingu í rannsóknum og þróun sýnum við eftirspurnarferil þess eftir fjármagni með heitinu </a:t>
            </a:r>
            <a:r>
              <a:rPr lang="en-US" dirty="0" err="1"/>
              <a:t>D</a:t>
            </a:r>
            <a:r>
              <a:rPr lang="en-US" baseline="-25000" dirty="0" err="1"/>
              <a:t>einka</a:t>
            </a:r>
            <a:r>
              <a:rPr lang="en-US" dirty="0"/>
              <a:t>, og jafnvægi næst við $30 milljónir. </a:t>
            </a:r>
          </a:p>
          <a:p>
            <a:r>
              <a:rPr lang="en-US" dirty="0"/>
              <a:t>Vegna ytri ávinnings væri samfélagslega hagkvæmt að fjárfestingin næmi $52 milljónum.</a:t>
            </a:r>
          </a:p>
          <a:p>
            <a:endParaRPr lang="en-US" dirty="0"/>
          </a:p>
        </p:txBody>
      </p:sp>
      <p:pic>
        <p:nvPicPr>
          <p:cNvPr id="4" name="Picture 3" descr="The graph shows the different demand curves based on whether or not a firm receives social benefits in addition to private benefits.">
            <a:extLst>
              <a:ext uri="{FF2B5EF4-FFF2-40B4-BE49-F238E27FC236}">
                <a16:creationId xmlns:a16="http://schemas.microsoft.com/office/drawing/2014/main" id="{4E299D4B-0371-8022-DD7C-CB11016D8A8C}"/>
              </a:ext>
            </a:extLst>
          </p:cNvPr>
          <p:cNvPicPr>
            <a:picLocks noChangeAspect="1"/>
          </p:cNvPicPr>
          <p:nvPr/>
        </p:nvPicPr>
        <p:blipFill>
          <a:blip r:embed="rId2"/>
          <a:stretch>
            <a:fillRect/>
          </a:stretch>
        </p:blipFill>
        <p:spPr>
          <a:xfrm>
            <a:off x="3757473" y="855138"/>
            <a:ext cx="4677053" cy="3259546"/>
          </a:xfrm>
          <a:prstGeom prst="rect">
            <a:avLst/>
          </a:prstGeom>
        </p:spPr>
      </p:pic>
    </p:spTree>
    <p:extLst>
      <p:ext uri="{BB962C8B-B14F-4D97-AF65-F5344CB8AC3E}">
        <p14:creationId xmlns:p14="http://schemas.microsoft.com/office/powerpoint/2010/main" val="4118943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pPr marL="0" marR="0" lvl="0" indent="0" rtl="0">
              <a:spcBef>
                <a:spcPts val="0"/>
              </a:spcBef>
            </a:pPr>
            <a:r>
              <a:rPr lang="en-US" dirty="0"/>
              <a:t>Jákvæð ytri áhrif og tækni, framhald</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4180114"/>
            <a:ext cx="10515600" cy="1865218"/>
          </a:xfrm>
        </p:spPr>
        <p:txBody>
          <a:bodyPr>
            <a:normAutofit fontScale="85000" lnSpcReduction="20000"/>
          </a:bodyPr>
          <a:lstStyle/>
          <a:p>
            <a:r>
              <a:rPr lang="en-US" u="sng" dirty="0"/>
              <a:t>Ef</a:t>
            </a:r>
            <a:r>
              <a:rPr lang="en-US" dirty="0"/>
              <a:t> fyrirtækið gæti sjálft notið alls samfélagslegs ávinnings af fjárfestingunni væri eftirspurnarferill þess eftir fjármagni nefndur </a:t>
            </a:r>
            <a:r>
              <a:rPr lang="en-US" dirty="0" err="1"/>
              <a:t>D</a:t>
            </a:r>
            <a:r>
              <a:rPr lang="en-US" baseline="-25000" dirty="0" err="1"/>
              <a:t>samfélag</a:t>
            </a:r>
            <a:r>
              <a:rPr lang="en-US" dirty="0"/>
              <a:t> og fyrirtækið væri tilbúið að taka $52 milljónir að láni. (Eftirspurnarferill fyrirtækisins væri þá sá sami og eftirspurnarferill samfélagsins.)</a:t>
            </a:r>
          </a:p>
          <a:p>
            <a:r>
              <a:rPr lang="en-US" u="sng" dirty="0"/>
              <a:t>En</a:t>
            </a:r>
            <a:r>
              <a:rPr lang="en-US" dirty="0"/>
              <a:t> ef fyrirtækið getur ekki notið alls ávinningsins tekur það minna lán en samfélagslega hagkvæmt væri, eða minna en $52 milljónir.</a:t>
            </a:r>
          </a:p>
          <a:p>
            <a:endParaRPr lang="en-US" dirty="0"/>
          </a:p>
        </p:txBody>
      </p:sp>
      <p:pic>
        <p:nvPicPr>
          <p:cNvPr id="3" name="Picture 2" descr="The graph shows the different demand curves based on whether or not a firm receives social benefits in addition to private benefits.">
            <a:extLst>
              <a:ext uri="{FF2B5EF4-FFF2-40B4-BE49-F238E27FC236}">
                <a16:creationId xmlns:a16="http://schemas.microsoft.com/office/drawing/2014/main" id="{A64A74E3-DC31-B8C0-D3CD-D262E360E741}"/>
              </a:ext>
            </a:extLst>
          </p:cNvPr>
          <p:cNvPicPr>
            <a:picLocks noChangeAspect="1"/>
          </p:cNvPicPr>
          <p:nvPr/>
        </p:nvPicPr>
        <p:blipFill>
          <a:blip r:embed="rId2"/>
          <a:stretch>
            <a:fillRect/>
          </a:stretch>
        </p:blipFill>
        <p:spPr>
          <a:xfrm>
            <a:off x="3757473" y="855138"/>
            <a:ext cx="4677053" cy="3259546"/>
          </a:xfrm>
          <a:prstGeom prst="rect">
            <a:avLst/>
          </a:prstGeom>
        </p:spPr>
      </p:pic>
    </p:spTree>
    <p:extLst>
      <p:ext uri="{BB962C8B-B14F-4D97-AF65-F5344CB8AC3E}">
        <p14:creationId xmlns:p14="http://schemas.microsoft.com/office/powerpoint/2010/main" val="3136574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Hvers vegna er fjárfest í mannauði?</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955964"/>
            <a:ext cx="10515600" cy="4504310"/>
          </a:xfrm>
        </p:spPr>
        <p:txBody>
          <a:bodyPr>
            <a:normAutofit fontScale="92500" lnSpcReduction="20000"/>
          </a:bodyPr>
          <a:lstStyle/>
          <a:p>
            <a:r>
              <a:rPr lang="en-US" dirty="0"/>
              <a:t>Fjárfesting í menntun, eða mannauði, krefst útgjalda í upphafi en framtíðarávinningurinn er óviss. </a:t>
            </a:r>
          </a:p>
          <a:p>
            <a:endParaRPr lang="en-US" dirty="0"/>
          </a:p>
          <a:p>
            <a:r>
              <a:rPr lang="en-US" dirty="0"/>
              <a:t>Hugmyndin er sú að </a:t>
            </a:r>
            <a:r>
              <a:rPr lang="en-US" i="1" dirty="0"/>
              <a:t>meiri</a:t>
            </a:r>
            <a:r>
              <a:rPr lang="en-US" dirty="0"/>
              <a:t> </a:t>
            </a:r>
            <a:r>
              <a:rPr lang="en-US" u="sng" dirty="0"/>
              <a:t>menntun</a:t>
            </a:r>
            <a:r>
              <a:rPr lang="en-US" dirty="0"/>
              <a:t> muni með tímanum </a:t>
            </a:r>
            <a:r>
              <a:rPr lang="en-US" i="1" dirty="0"/>
              <a:t>auka</a:t>
            </a:r>
            <a:r>
              <a:rPr lang="en-US" dirty="0"/>
              <a:t> </a:t>
            </a:r>
            <a:r>
              <a:rPr lang="en-US" u="sng" dirty="0"/>
              <a:t>framleiðni einstaklingsins</a:t>
            </a:r>
            <a:r>
              <a:rPr lang="en-US" dirty="0"/>
              <a:t> og </a:t>
            </a:r>
            <a:r>
              <a:rPr lang="en-US" u="sng" dirty="0"/>
              <a:t>tekjumöguleika hans síðar meir</a:t>
            </a:r>
            <a:r>
              <a:rPr lang="en-US" dirty="0"/>
              <a:t>.  </a:t>
            </a:r>
          </a:p>
          <a:p>
            <a:endParaRPr lang="en-US" dirty="0"/>
          </a:p>
          <a:p>
            <a:r>
              <a:rPr lang="en-US" dirty="0"/>
              <a:t>Hagfræðingar hafa í fjölmörgum rannsóknum komist að því að arðsemi háskólamenntunar fyrir einstakling í Bandaríkjunum sé um 10–15%.</a:t>
            </a:r>
          </a:p>
          <a:p>
            <a:endParaRPr lang="en-US" dirty="0"/>
          </a:p>
          <a:p>
            <a:r>
              <a:rPr lang="en-US" b="1" dirty="0"/>
              <a:t>Einkaarðsemi </a:t>
            </a:r>
            <a:r>
              <a:rPr lang="en-US" dirty="0"/>
              <a:t>– áætlaður arður rennur fyrst og fremst til einstaklings, til dæmis í formi vaxta af sparnaðarreikningi.</a:t>
            </a:r>
          </a:p>
          <a:p>
            <a:endParaRPr lang="en-US" dirty="0"/>
          </a:p>
        </p:txBody>
      </p:sp>
    </p:spTree>
    <p:extLst>
      <p:ext uri="{BB962C8B-B14F-4D97-AF65-F5344CB8AC3E}">
        <p14:creationId xmlns:p14="http://schemas.microsoft.com/office/powerpoint/2010/main" val="67856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Samfélagið nýtur góðs af menntun</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p:txBody>
          <a:bodyPr>
            <a:normAutofit fontScale="92500" lnSpcReduction="20000"/>
          </a:bodyPr>
          <a:lstStyle/>
          <a:p>
            <a:r>
              <a:rPr lang="en-US" dirty="0"/>
              <a:t>Samfélagið nýtur einnig góðs af því að fjárfest sé í menntun hvers nemanda.</a:t>
            </a:r>
          </a:p>
          <a:p>
            <a:endParaRPr lang="en-US" dirty="0"/>
          </a:p>
          <a:p>
            <a:r>
              <a:rPr lang="en-US" dirty="0"/>
              <a:t/>
            </a:r>
            <a:r>
              <a:rPr lang="en-US" u="sng" dirty="0"/>
              <a:t>Samfélagsleg arðsemi</a:t>
            </a:r>
            <a:r>
              <a:rPr lang="en-US" dirty="0"/>
              <a:t> menntunar er einnig jákvæð:</a:t>
            </a:r>
          </a:p>
          <a:p>
            <a:pPr lvl="1"/>
            <a:r>
              <a:rPr lang="en-US" dirty="0"/>
              <a:t>betri heilsa landsmanna </a:t>
            </a:r>
          </a:p>
          <a:p>
            <a:pPr lvl="1"/>
            <a:r>
              <a:rPr lang="en-US" dirty="0"/>
              <a:t>minni glæpatíðni</a:t>
            </a:r>
          </a:p>
          <a:p>
            <a:pPr lvl="1"/>
            <a:r>
              <a:rPr lang="en-US" dirty="0"/>
              <a:t>hreinna umhverfi</a:t>
            </a:r>
          </a:p>
          <a:p>
            <a:pPr lvl="1"/>
            <a:r>
              <a:rPr lang="en-US" dirty="0"/>
              <a:t>stöðugri lýðræðisstjórnarhættir</a:t>
            </a:r>
          </a:p>
          <a:p>
            <a:endParaRPr lang="en-US" dirty="0"/>
          </a:p>
          <a:p>
            <a:r>
              <a:rPr lang="en-US" b="1" dirty="0"/>
              <a:t>Samfélagsleg arðsemi </a:t>
            </a:r>
            <a:r>
              <a:rPr lang="en-US" dirty="0"/>
              <a:t>– þegar áætlaður arður rennur fyrst og fremst til samfélagsins.</a:t>
            </a:r>
          </a:p>
          <a:p>
            <a:endParaRPr lang="en-US" dirty="0"/>
          </a:p>
        </p:txBody>
      </p:sp>
    </p:spTree>
    <p:extLst>
      <p:ext uri="{BB962C8B-B14F-4D97-AF65-F5344CB8AC3E}">
        <p14:creationId xmlns:p14="http://schemas.microsoft.com/office/powerpoint/2010/main" val="2107538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Viðbrögð við jákvæðum ytri áhrifum</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p:txBody>
          <a:bodyPr/>
          <a:lstStyle/>
          <a:p>
            <a:r>
              <a:rPr lang="en-US" dirty="0"/>
              <a:t>Viðeigandi viðbrögð stjórnvalda við jákvæðum ytri áhrifum, svo sem nýrri tækni, eru að </a:t>
            </a:r>
            <a:r>
              <a:rPr lang="en-US" u="sng" dirty="0"/>
              <a:t>hjálpa þeim sem skapa jákvæðu ytri áhrifin</a:t>
            </a:r>
            <a:r>
              <a:rPr lang="en-US" dirty="0"/>
              <a:t> að fá </a:t>
            </a:r>
            <a:r>
              <a:rPr lang="en-US" i="1" dirty="0"/>
              <a:t>stærri hlut samfélagslegs ávinnings</a:t>
            </a:r>
            <a:r>
              <a:rPr lang="en-US" dirty="0"/>
              <a:t>.</a:t>
            </a:r>
          </a:p>
          <a:p>
            <a:endParaRPr lang="en-US" dirty="0"/>
          </a:p>
        </p:txBody>
      </p:sp>
    </p:spTree>
    <p:extLst>
      <p:ext uri="{BB962C8B-B14F-4D97-AF65-F5344CB8AC3E}">
        <p14:creationId xmlns:p14="http://schemas.microsoft.com/office/powerpoint/2010/main" val="3592225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sz="1800"/>
              <a:t>Markaður fyrir inflúensubólusetningar með jákvæðum ytri áhrifum</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4292058"/>
            <a:ext cx="10515600" cy="1799903"/>
          </a:xfrm>
        </p:spPr>
        <p:txBody>
          <a:bodyPr>
            <a:normAutofit fontScale="77500" lnSpcReduction="20000"/>
          </a:bodyPr>
          <a:lstStyle/>
          <a:p>
            <a:r>
              <a:rPr lang="en-US" dirty="0"/>
              <a:t>Jafnvægismagn inflúensubólusetninga á markaði, þar sem MPB = MPC, er </a:t>
            </a:r>
            <a:r>
              <a:rPr lang="en-US" dirty="0" err="1"/>
              <a:t>Q</a:t>
            </a:r>
            <a:r>
              <a:rPr lang="en-US" baseline="-25000" dirty="0" err="1"/>
              <a:t>markaður</a:t>
            </a:r>
            <a:r>
              <a:rPr lang="en-US" dirty="0"/>
              <a:t> og verð inflúensubólusetninga er </a:t>
            </a:r>
            <a:r>
              <a:rPr lang="en-US" dirty="0" err="1"/>
              <a:t>P</a:t>
            </a:r>
            <a:r>
              <a:rPr lang="en-US" baseline="-25000" dirty="0" err="1"/>
              <a:t>markaður</a:t>
            </a:r>
            <a:r>
              <a:rPr lang="en-US" dirty="0"/>
              <a:t>.</a:t>
            </a:r>
          </a:p>
          <a:p>
            <a:r>
              <a:rPr lang="en-US" dirty="0"/>
              <a:t>Eftirspurnarferill markaðarins endurspeglar ekki </a:t>
            </a:r>
            <a:r>
              <a:rPr lang="en-US" u="sng" dirty="0"/>
              <a:t>jákvæð ytri áhrif</a:t>
            </a:r>
            <a:r>
              <a:rPr lang="en-US" dirty="0"/>
              <a:t> inflúensubólusetninga og því verða aðeins </a:t>
            </a:r>
            <a:r>
              <a:rPr lang="en-US" dirty="0" err="1"/>
              <a:t>Q</a:t>
            </a:r>
            <a:r>
              <a:rPr lang="en-US" baseline="-25000" dirty="0" err="1"/>
              <a:t>markaður</a:t>
            </a:r>
            <a:r>
              <a:rPr lang="en-US" dirty="0"/>
              <a:t> seldar. </a:t>
            </a:r>
          </a:p>
          <a:p>
            <a:r>
              <a:rPr lang="en-US" dirty="0"/>
              <a:t>Þessi niðurstaða er </a:t>
            </a:r>
            <a:r>
              <a:rPr lang="en-US" u="sng" dirty="0"/>
              <a:t>óhagkvæm</a:t>
            </a:r>
            <a:r>
              <a:rPr lang="en-US" dirty="0"/>
              <a:t> vegna þess að jaðarávinningur samfélagsins </a:t>
            </a:r>
            <a:r>
              <a:rPr lang="en-US" i="1" dirty="0"/>
              <a:t>er meiri en</a:t>
            </a:r>
            <a:r>
              <a:rPr lang="en-US" dirty="0"/>
              <a:t> jaðarkostnaður samfélagsins.</a:t>
            </a:r>
          </a:p>
          <a:p>
            <a:endParaRPr lang="en-US" dirty="0"/>
          </a:p>
        </p:txBody>
      </p:sp>
      <p:pic>
        <p:nvPicPr>
          <p:cNvPr id="4" name="Picture 3" descr="The graph shows the market for flu shots: flu shots will go under produced because the market does not recognize their positive externality. If the government provides a subsidy to consumers of flu shots, equal to the marginal social benefit minus the marginal private benefit, the level of vaccinations can increase to the socially optimal quantity of QSocial.">
            <a:extLst>
              <a:ext uri="{FF2B5EF4-FFF2-40B4-BE49-F238E27FC236}">
                <a16:creationId xmlns:a16="http://schemas.microsoft.com/office/drawing/2014/main" id="{9DD17341-6B6F-65E0-0A7B-DEDB4A4003E3}"/>
              </a:ext>
            </a:extLst>
          </p:cNvPr>
          <p:cNvPicPr>
            <a:picLocks noChangeAspect="1"/>
          </p:cNvPicPr>
          <p:nvPr/>
        </p:nvPicPr>
        <p:blipFill>
          <a:blip r:embed="rId2"/>
          <a:stretch>
            <a:fillRect/>
          </a:stretch>
        </p:blipFill>
        <p:spPr>
          <a:xfrm>
            <a:off x="3433241" y="963962"/>
            <a:ext cx="5325518" cy="3153842"/>
          </a:xfrm>
          <a:prstGeom prst="rect">
            <a:avLst/>
          </a:prstGeom>
        </p:spPr>
      </p:pic>
    </p:spTree>
    <p:extLst>
      <p:ext uri="{BB962C8B-B14F-4D97-AF65-F5344CB8AC3E}">
        <p14:creationId xmlns:p14="http://schemas.microsoft.com/office/powerpoint/2010/main" val="442579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a:xfrm>
            <a:off x="838200" y="365126"/>
            <a:ext cx="10515600" cy="590838"/>
          </a:xfrm>
        </p:spPr>
        <p:txBody>
          <a:bodyPr>
            <a:normAutofit fontScale="90000"/>
          </a:bodyPr>
          <a:lstStyle/>
          <a:p>
            <a:r>
              <a:rPr lang="en-US" dirty="0" sz="1800"/>
              <a:t>Markaður fyrir inflúensubólusetningar með jákvæðum ytri áhrifum, </a:t>
            </a:r>
            <a:br>
              <a:rPr lang="en-US" dirty="0" sz="1800"/>
            </a:br>
            <a:r>
              <a:rPr lang="en-US" dirty="0" sz="1800"/>
              <a:t>framhald</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4728755"/>
            <a:ext cx="10515600" cy="1225138"/>
          </a:xfrm>
        </p:spPr>
        <p:txBody>
          <a:bodyPr>
            <a:normAutofit lnSpcReduction="10000"/>
          </a:bodyPr>
          <a:lstStyle/>
          <a:p>
            <a:r>
              <a:rPr lang="en-US" dirty="0"/>
              <a:t>Ef stjórnvöld veita þeim sem fá inflúensubólusetningu styrk sem nemur MSB - MPB getur fjöldi bólusetninga aukist upp í samfélagslega hagkvæmasta magnið, </a:t>
            </a:r>
            <a:r>
              <a:rPr lang="en-US" dirty="0" err="1"/>
              <a:t>Q</a:t>
            </a:r>
            <a:r>
              <a:rPr lang="en-US" baseline="-25000" dirty="0" err="1"/>
              <a:t>samfélag</a:t>
            </a:r>
            <a:r>
              <a:rPr lang="en-US" dirty="0"/>
              <a:t>.</a:t>
            </a:r>
          </a:p>
          <a:p>
            <a:endParaRPr lang="en-US" dirty="0"/>
          </a:p>
        </p:txBody>
      </p:sp>
      <p:pic>
        <p:nvPicPr>
          <p:cNvPr id="3" name="Picture 2" descr="The graph shows the market for flu shots: flu shots will go under produced because the market does not recognize their positive externality. If the government provides a subsidy to consumers of flu shots, equal to the marginal social benefit minus the marginal private benefit, the level of vaccinations can increase to the socially optimal quantity of QSocial.">
            <a:extLst>
              <a:ext uri="{FF2B5EF4-FFF2-40B4-BE49-F238E27FC236}">
                <a16:creationId xmlns:a16="http://schemas.microsoft.com/office/drawing/2014/main" id="{5C878A26-2EEC-0855-397B-9750DBCEA1D1}"/>
              </a:ext>
            </a:extLst>
          </p:cNvPr>
          <p:cNvPicPr>
            <a:picLocks noChangeAspect="1"/>
          </p:cNvPicPr>
          <p:nvPr/>
        </p:nvPicPr>
        <p:blipFill>
          <a:blip r:embed="rId2"/>
          <a:stretch>
            <a:fillRect/>
          </a:stretch>
        </p:blipFill>
        <p:spPr>
          <a:xfrm>
            <a:off x="3433241" y="1265438"/>
            <a:ext cx="5325518" cy="3153842"/>
          </a:xfrm>
          <a:prstGeom prst="rect">
            <a:avLst/>
          </a:prstGeom>
        </p:spPr>
      </p:pic>
    </p:spTree>
    <p:extLst>
      <p:ext uri="{BB962C8B-B14F-4D97-AF65-F5344CB8AC3E}">
        <p14:creationId xmlns:p14="http://schemas.microsoft.com/office/powerpoint/2010/main" val="2040731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13.2 Hvernig stjórnvöld geta hvatt til nýsköpunar</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955964"/>
            <a:ext cx="10515600" cy="4817819"/>
          </a:xfrm>
        </p:spPr>
        <p:txBody>
          <a:bodyPr>
            <a:normAutofit lnSpcReduction="10000"/>
          </a:bodyPr>
          <a:lstStyle/>
          <a:p>
            <a:r>
              <a:rPr lang="en-US" dirty="0"/>
              <a:t>Mismunandi </a:t>
            </a:r>
            <a:r>
              <a:rPr lang="en-US" u="sng" dirty="0"/>
              <a:t>stefnur stjórnvalda</a:t>
            </a:r>
            <a:r>
              <a:rPr lang="en-US" dirty="0"/>
              <a:t> geta aukið </a:t>
            </a:r>
            <a:r>
              <a:rPr lang="en-US" u="sng" dirty="0"/>
              <a:t>hvata til nýsköpunar</a:t>
            </a:r>
            <a:r>
              <a:rPr lang="en-US" dirty="0"/>
              <a:t>: </a:t>
            </a:r>
          </a:p>
          <a:p>
            <a:pPr lvl="1"/>
            <a:r>
              <a:rPr lang="en-US" dirty="0"/>
              <a:t>trygging hugverkaréttinda</a:t>
            </a:r>
          </a:p>
          <a:p>
            <a:pPr lvl="1"/>
            <a:r>
              <a:rPr lang="en-US" dirty="0"/>
              <a:t>stuðningur stjórnvalda við kostnað vegna rannsókna og þróunar (R&amp;D)</a:t>
            </a:r>
          </a:p>
          <a:p>
            <a:pPr lvl="1"/>
            <a:r>
              <a:rPr lang="en-US" dirty="0"/>
              <a:t>samstarfsverkefni háskóla og fyrirtækja á sviði rannsókna.</a:t>
            </a:r>
          </a:p>
          <a:p>
            <a:endParaRPr lang="en-US" dirty="0"/>
          </a:p>
          <a:p>
            <a:r>
              <a:rPr lang="en-US" b="1" dirty="0"/>
              <a:t>Hugverkaréttindi</a:t>
            </a:r>
            <a:r>
              <a:rPr lang="en-US" dirty="0"/>
              <a:t>: lagareglur um einkaleyfi, vörumerki, höfundarrétt og viðskiptaleyndarmál sem vernda rétt uppfinningamanna til að framleiða og selja uppfinningar sínar.</a:t>
            </a:r>
          </a:p>
          <a:p>
            <a:pPr lvl="1"/>
            <a:r>
              <a:rPr lang="en-US" u="sng" dirty="0"/>
              <a:t>Einkaleyfi</a:t>
            </a:r>
            <a:r>
              <a:rPr lang="en-US" dirty="0"/>
              <a:t> – veita uppfinningamanni einkarétt samkvæmt lögum til að framleiða, nota eða selja uppfinninguna í takmarkaðan tíma.</a:t>
            </a:r>
          </a:p>
          <a:p>
            <a:pPr lvl="1"/>
            <a:r>
              <a:rPr lang="en-US" u="sng" dirty="0"/>
              <a:t>Höfundarréttarlög</a:t>
            </a:r>
            <a:r>
              <a:rPr lang="en-US" dirty="0"/>
              <a:t> – veita höfundi einkarétt samkvæmt lögum yfir bókmenntaverkum, tónlist, kvikmyndum, myndskeiðum og myndum.</a:t>
            </a:r>
          </a:p>
          <a:p>
            <a:endParaRPr lang="en-US" dirty="0"/>
          </a:p>
        </p:txBody>
      </p:sp>
    </p:spTree>
    <p:extLst>
      <p:ext uri="{BB962C8B-B14F-4D97-AF65-F5344CB8AC3E}">
        <p14:creationId xmlns:p14="http://schemas.microsoft.com/office/powerpoint/2010/main" val="2785958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Einkaleyfisumsóknir og veitt einkaleyfi, 1990–2020</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4625913"/>
            <a:ext cx="10515600" cy="1323109"/>
          </a:xfrm>
        </p:spPr>
        <p:txBody>
          <a:bodyPr>
            <a:normAutofit fontScale="70000" lnSpcReduction="20000"/>
          </a:bodyPr>
          <a:lstStyle/>
          <a:p>
            <a:r>
              <a:rPr lang="en-US" dirty="0"/>
              <a:t>Einkaleyfisumsóknum fjölgaði verulega frá miðjum tíunda áratugnum og fram á fyrstu ár 21. aldar, meðal annars vegna tilkomu internetsins. Internetið leiddi til margra annarra uppfinninga en auðveldaði jafnframt til muna að afrita, stela eða „ræna“ hugverkum. Það varð til þess að árið 1998 voru sett lög um lengingu verndartíma höfundarréttar. </a:t>
            </a:r>
          </a:p>
          <a:p>
            <a:pPr marL="0" indent="0">
              <a:buNone/>
            </a:pPr>
            <a:r>
              <a:rPr lang="en-US" dirty="0"/>
              <a:t>(Heimild: http://www.uspto.gov/web/offices/ac/ido/oeip/taf/us_stat.htm)</a:t>
            </a:r>
          </a:p>
          <a:p>
            <a:endParaRPr lang="en-US" dirty="0"/>
          </a:p>
        </p:txBody>
      </p:sp>
      <p:pic>
        <p:nvPicPr>
          <p:cNvPr id="4" name="Picture 3" descr="This is a bar graph illustrating the number of patents filed and patents granted over time. The y-axis shows the number of patents, from 0 to 700,000, in increments of 100,000. The x-axis shows years from 1990 to 2020. In 1990, around 190,000 patents were filed, and 100,000 were granted. Generally the number of patents filed increases each year, to around 650,000 in 2020. While the number of patents granted increases, to nearly 400,000 in 2020, it does not grow at the same rate as the increase in the number of patents filed.">
            <a:extLst>
              <a:ext uri="{FF2B5EF4-FFF2-40B4-BE49-F238E27FC236}">
                <a16:creationId xmlns:a16="http://schemas.microsoft.com/office/drawing/2014/main" id="{D3ED7882-56F6-1640-E835-1C964FEAC134}"/>
              </a:ext>
            </a:extLst>
          </p:cNvPr>
          <p:cNvPicPr>
            <a:picLocks noChangeAspect="1"/>
          </p:cNvPicPr>
          <p:nvPr/>
        </p:nvPicPr>
        <p:blipFill>
          <a:blip r:embed="rId2"/>
          <a:stretch>
            <a:fillRect/>
          </a:stretch>
        </p:blipFill>
        <p:spPr>
          <a:xfrm>
            <a:off x="1973066" y="1064980"/>
            <a:ext cx="8245867" cy="3285661"/>
          </a:xfrm>
          <a:prstGeom prst="rect">
            <a:avLst/>
          </a:prstGeom>
        </p:spPr>
      </p:pic>
    </p:spTree>
    <p:extLst>
      <p:ext uri="{BB962C8B-B14F-4D97-AF65-F5344CB8AC3E}">
        <p14:creationId xmlns:p14="http://schemas.microsoft.com/office/powerpoint/2010/main" val="800195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Útgjöld hins opinbera til rannsókna og þróunar</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p:txBody>
          <a:bodyPr>
            <a:normAutofit lnSpcReduction="10000"/>
          </a:bodyPr>
          <a:lstStyle/>
          <a:p>
            <a:r>
              <a:rPr lang="en-US" dirty="0"/>
              <a:t>Ef einkageirinn hefur ekki nægan </a:t>
            </a:r>
            <a:r>
              <a:rPr lang="en-US" u="sng" dirty="0"/>
              <a:t>hvata</a:t>
            </a:r>
            <a:r>
              <a:rPr lang="en-US" dirty="0"/>
              <a:t> til að stunda R&amp;D geta stjórnvöld meðal annars fjármagnað slíkt starf </a:t>
            </a:r>
            <a:r>
              <a:rPr lang="en-US" u="sng" dirty="0"/>
              <a:t>beint</a:t>
            </a:r>
            <a:r>
              <a:rPr lang="en-US" dirty="0"/>
              <a:t>.</a:t>
            </a:r>
          </a:p>
          <a:p>
            <a:endParaRPr lang="en-US" dirty="0"/>
          </a:p>
          <a:p>
            <a:r>
              <a:rPr lang="en-US" dirty="0"/>
              <a:t>Ríkisútgjöld geta veitt beinan fjárhagslegan stuðning við rannsóknir og þróun hjá:</a:t>
            </a:r>
          </a:p>
          <a:p>
            <a:pPr lvl="1"/>
            <a:r>
              <a:rPr lang="en-US" dirty="0"/>
              <a:t>háskólum og öðrum æðri menntastofnunum</a:t>
            </a:r>
          </a:p>
          <a:p>
            <a:pPr lvl="1"/>
            <a:r>
              <a:rPr lang="en-US" dirty="0"/>
              <a:t>rannsóknarstofnunum sem ekki eru reknar í hagnaðarskyni</a:t>
            </a:r>
          </a:p>
          <a:p>
            <a:pPr lvl="1"/>
            <a:r>
              <a:rPr lang="en-US" dirty="0"/>
              <a:t>stundum einkafyrirtækjum </a:t>
            </a:r>
          </a:p>
          <a:p>
            <a:pPr lvl="1"/>
            <a:r>
              <a:rPr lang="en-US" dirty="0"/>
              <a:t>rannsóknarstofum hins opinbera</a:t>
            </a:r>
          </a:p>
          <a:p>
            <a:endParaRPr lang="en-US" dirty="0"/>
          </a:p>
        </p:txBody>
      </p:sp>
    </p:spTree>
    <p:extLst>
      <p:ext uri="{BB962C8B-B14F-4D97-AF65-F5344CB8AC3E}">
        <p14:creationId xmlns:p14="http://schemas.microsoft.com/office/powerpoint/2010/main" val="2929933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pPr lvl="0">
              <a:spcBef>
                <a:spcPts val="0"/>
              </a:spcBef>
            </a:pPr>
            <a:r>
              <a:rPr lang="en-US" dirty="0"/>
              <a:t>Skattaívilnanir vegna rannsókna og þróunar</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p:txBody>
          <a:bodyPr/>
          <a:lstStyle/>
          <a:p>
            <a:r>
              <a:rPr lang="en-US" dirty="0"/>
              <a:t>Önnur leið, sem beita má samhliða, er að veita fyrirtækjum </a:t>
            </a:r>
            <a:r>
              <a:rPr lang="en-US" i="1" dirty="0"/>
              <a:t>skattaafslátt</a:t>
            </a:r>
            <a:r>
              <a:rPr lang="en-US" dirty="0"/>
              <a:t> eftir umfangi rannsókna þeirra og þróunarstarfs. </a:t>
            </a:r>
          </a:p>
          <a:p>
            <a:endParaRPr lang="en-US" dirty="0"/>
          </a:p>
          <a:p>
            <a:r>
              <a:rPr lang="en-US" dirty="0"/>
              <a:t>Bandaríska alríkisstjórnin nefnir þessa stefnu </a:t>
            </a:r>
            <a:r>
              <a:rPr lang="en-US" u="sng" dirty="0"/>
              <a:t>skattaafslátt vegna rannsókna og tilraunastarfsemi (R&amp;E)</a:t>
            </a:r>
            <a:r>
              <a:rPr lang="en-US" dirty="0"/>
              <a:t>.</a:t>
            </a:r>
          </a:p>
          <a:p>
            <a:endParaRPr lang="en-US" dirty="0"/>
          </a:p>
          <a:p>
            <a:r>
              <a:rPr lang="en-US" dirty="0"/>
              <a:t>Rannsóknir sýna að fyrir hvern dal sem ríkissjóður verður af vegna R&amp;E-skattaafsláttarins fjárfesta fyrirtæki að minnsta kosti einn dal í rannsóknum og þróun.</a:t>
            </a:r>
          </a:p>
          <a:p>
            <a:endParaRPr lang="en-US" dirty="0"/>
          </a:p>
        </p:txBody>
      </p:sp>
    </p:spTree>
    <p:extLst>
      <p:ext uri="{BB962C8B-B14F-4D97-AF65-F5344CB8AC3E}">
        <p14:creationId xmlns:p14="http://schemas.microsoft.com/office/powerpoint/2010/main" val="21822621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Rannsóknarsamstarf</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p:txBody>
          <a:bodyPr>
            <a:normAutofit lnSpcReduction="10000"/>
          </a:bodyPr>
          <a:lstStyle/>
          <a:p>
            <a:r>
              <a:rPr lang="en-US" dirty="0"/>
              <a:t>Fylkisstjórnir og alríkisstjórnin styðja rannsóknir með ýmsum hætti, meðal annars með </a:t>
            </a:r>
            <a:r>
              <a:rPr lang="en-US" u="sng" dirty="0"/>
              <a:t>samstarfi</a:t>
            </a:r>
            <a:r>
              <a:rPr lang="en-US" dirty="0"/>
              <a:t> og </a:t>
            </a:r>
            <a:r>
              <a:rPr lang="en-US" u="sng" dirty="0"/>
              <a:t>styrkjum til nýsköpunarverkefna</a:t>
            </a:r>
            <a:r>
              <a:rPr lang="en-US" dirty="0"/>
              <a:t>.</a:t>
            </a:r>
          </a:p>
          <a:p>
            <a:endParaRPr lang="en-US" dirty="0"/>
          </a:p>
          <a:p>
            <a:pPr lvl="1"/>
            <a:r>
              <a:rPr lang="en-US" dirty="0"/>
              <a:t>Dæmi: Heilbrigðisrannsóknastofnanir Bandaríkjanna, Vísindaakademía Bandaríkjanna og rannsóknarátakið um landbúnað og matvæli.</a:t>
            </a:r>
          </a:p>
          <a:p>
            <a:endParaRPr lang="en-US" dirty="0"/>
          </a:p>
          <a:p>
            <a:r>
              <a:rPr lang="en-US" dirty="0"/>
              <a:t>Samstarf opinberlega fjármagnaðra háskóla, vísindaakademía og einkageirans getur ýtt undir vöruþróun og skapað heilar atvinnugreinar.</a:t>
            </a:r>
          </a:p>
          <a:p>
            <a:endParaRPr lang="en-US" dirty="0"/>
          </a:p>
        </p:txBody>
      </p:sp>
    </p:spTree>
    <p:extLst>
      <p:ext uri="{BB962C8B-B14F-4D97-AF65-F5344CB8AC3E}">
        <p14:creationId xmlns:p14="http://schemas.microsoft.com/office/powerpoint/2010/main" val="429486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13.3 Almannagæði</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p:txBody>
          <a:bodyPr>
            <a:normAutofit fontScale="92500" lnSpcReduction="20000"/>
          </a:bodyPr>
          <a:lstStyle/>
          <a:p>
            <a:r>
              <a:rPr lang="en-US" b="1" dirty="0"/>
              <a:t>Almannagæði </a:t>
            </a:r>
            <a:r>
              <a:rPr lang="en-US" dirty="0"/>
              <a:t>– gæði sem ekki er hægt að útiloka fólk frá að nota og engin samkeppni ríkir um í neyslu; markaðsframleiðendur eiga því erfitt með að selja þau einstökum neytendum.</a:t>
            </a:r>
          </a:p>
          <a:p>
            <a:endParaRPr lang="en-US" dirty="0"/>
          </a:p>
          <a:p>
            <a:r>
              <a:rPr lang="en-US" b="1" dirty="0" err="1"/>
              <a:t>Óútilokanleg</a:t>
            </a:r>
            <a:r>
              <a:rPr lang="en-US" dirty="0"/>
              <a:t> – kostnaðarsamt eða ómögulegt er að útiloka einhvern frá notkun gæðanna og því erfitt að innheimta gjald fyrir þau.</a:t>
            </a:r>
          </a:p>
          <a:p>
            <a:endParaRPr lang="en-US" dirty="0"/>
          </a:p>
          <a:p>
            <a:r>
              <a:rPr lang="en-US" b="1" dirty="0"/>
              <a:t>Án samkeppni í neyslu</a:t>
            </a:r>
            <a:r>
              <a:rPr lang="en-US" dirty="0"/>
              <a:t> – þótt einn noti almannagæðin getur annar einnig notað þau.</a:t>
            </a:r>
          </a:p>
          <a:p>
            <a:endParaRPr lang="en-US" dirty="0"/>
          </a:p>
          <a:p>
            <a:pPr marL="0" indent="0">
              <a:buNone/>
            </a:pPr>
            <a:r>
              <a:rPr lang="en-US" dirty="0"/>
              <a:t>Dæmi: slökkvilið, löggæsla og landvarnir</a:t>
            </a:r>
          </a:p>
          <a:p>
            <a:endParaRPr lang="en-US" dirty="0"/>
          </a:p>
        </p:txBody>
      </p:sp>
    </p:spTree>
    <p:extLst>
      <p:ext uri="{BB962C8B-B14F-4D97-AF65-F5344CB8AC3E}">
        <p14:creationId xmlns:p14="http://schemas.microsoft.com/office/powerpoint/2010/main" val="3356618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Laumufarþegavandi almannagæða</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p:txBody>
          <a:bodyPr/>
          <a:lstStyle/>
          <a:p>
            <a:r>
              <a:rPr lang="en-US" b="1" dirty="0"/>
              <a:t>Laumufarþegi </a:t>
            </a:r>
            <a:r>
              <a:rPr lang="en-US" dirty="0"/>
              <a:t>– sá sem vill að aðrir greiði fyrir almannagæði en hyggst sjálfur nýta þau. </a:t>
            </a:r>
          </a:p>
          <a:p>
            <a:pPr lvl="1"/>
            <a:r>
              <a:rPr lang="en-US" dirty="0"/>
              <a:t>Ef margir gerast laumufarþegar er hugsanlegt að almannagæðunum verði aldrei komið á.</a:t>
            </a:r>
          </a:p>
          <a:p>
            <a:endParaRPr lang="en-US" dirty="0"/>
          </a:p>
          <a:p>
            <a:r>
              <a:rPr lang="en-US" dirty="0"/>
              <a:t>Lýsa má laumufarþegavandanum með svipuðum hætti og </a:t>
            </a:r>
            <a:r>
              <a:rPr lang="en-US" u="sng" dirty="0"/>
              <a:t>fangavandanum</a:t>
            </a:r>
            <a:r>
              <a:rPr lang="en-US" dirty="0"/>
              <a:t>.</a:t>
            </a:r>
          </a:p>
          <a:p>
            <a:endParaRPr lang="en-US" dirty="0"/>
          </a:p>
        </p:txBody>
      </p:sp>
    </p:spTree>
    <p:extLst>
      <p:ext uri="{BB962C8B-B14F-4D97-AF65-F5344CB8AC3E}">
        <p14:creationId xmlns:p14="http://schemas.microsoft.com/office/powerpoint/2010/main" val="909680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pPr lvl="0">
              <a:spcBef>
                <a:spcPts val="0"/>
              </a:spcBef>
            </a:pPr>
            <a:r>
              <a:rPr lang="en-US" dirty="0"/>
              <a:t>Hlutverk hins opinbera í fjármögnun almannagæða</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955964"/>
            <a:ext cx="10515600" cy="4713316"/>
          </a:xfrm>
        </p:spPr>
        <p:txBody>
          <a:bodyPr>
            <a:normAutofit lnSpcReduction="10000"/>
          </a:bodyPr>
          <a:lstStyle/>
          <a:p>
            <a:r>
              <a:rPr lang="en-US" dirty="0"/>
              <a:t>Lykillinn að fjármögnun almannagæða er að tryggja að </a:t>
            </a:r>
            <a:r>
              <a:rPr lang="en-US" i="1" dirty="0"/>
              <a:t>allir</a:t>
            </a:r>
            <a:r>
              <a:rPr lang="en-US" dirty="0"/>
              <a:t> leggi sitt af mörkum og koma í veg fyrir laumufarþega.</a:t>
            </a:r>
          </a:p>
          <a:p>
            <a:pPr lvl="1"/>
            <a:r>
              <a:rPr lang="en-US" dirty="0"/>
              <a:t>Þetta er gert með </a:t>
            </a:r>
            <a:r>
              <a:rPr lang="en-US" u="sng" dirty="0"/>
              <a:t>ríkisútgjöldum</a:t>
            </a:r>
            <a:r>
              <a:rPr lang="en-US" dirty="0"/>
              <a:t> og </a:t>
            </a:r>
            <a:r>
              <a:rPr lang="en-US" u="sng" dirty="0"/>
              <a:t>sköttum</a:t>
            </a:r>
            <a:r>
              <a:rPr lang="en-US" dirty="0"/>
              <a:t>.</a:t>
            </a:r>
          </a:p>
          <a:p>
            <a:endParaRPr lang="en-US" dirty="0"/>
          </a:p>
          <a:p>
            <a:r>
              <a:rPr lang="en-US" dirty="0"/>
              <a:t>Í sumum tilvikum geta </a:t>
            </a:r>
            <a:r>
              <a:rPr lang="en-US" u="sng" dirty="0"/>
              <a:t>markaðir</a:t>
            </a:r>
            <a:r>
              <a:rPr lang="en-US" dirty="0"/>
              <a:t> séð fyrir almannagæðum.</a:t>
            </a:r>
          </a:p>
          <a:p>
            <a:pPr lvl="1"/>
            <a:r>
              <a:rPr lang="en-US" dirty="0"/>
              <a:t>Þannig verður til óbein leið til að „innheimta gjald“ fyrir þau.</a:t>
            </a:r>
          </a:p>
          <a:p>
            <a:pPr lvl="1"/>
            <a:r>
              <a:rPr lang="en-US" dirty="0"/>
              <a:t>Dæmi: Útvarp er almannagæði en tekna er aflað með sölu auglýsinga og hlustendur „greiða“ með hluta af tíma sínum.</a:t>
            </a:r>
          </a:p>
          <a:p>
            <a:endParaRPr lang="en-US" dirty="0"/>
          </a:p>
          <a:p>
            <a:r>
              <a:rPr lang="en-US" u="sng" dirty="0"/>
              <a:t>Félagslegur þrýstingur</a:t>
            </a:r>
            <a:r>
              <a:rPr lang="en-US" dirty="0"/>
              <a:t> og </a:t>
            </a:r>
            <a:r>
              <a:rPr lang="en-US" u="sng" dirty="0"/>
              <a:t>persónulegar áskoranir</a:t>
            </a:r>
            <a:r>
              <a:rPr lang="en-US" dirty="0"/>
              <a:t> geta einnig fækkað laumufarþegum og aflað fjár fyrir almannagæðin.</a:t>
            </a:r>
          </a:p>
          <a:p>
            <a:endParaRPr lang="en-US" dirty="0"/>
          </a:p>
        </p:txBody>
      </p:sp>
    </p:spTree>
    <p:extLst>
      <p:ext uri="{BB962C8B-B14F-4D97-AF65-F5344CB8AC3E}">
        <p14:creationId xmlns:p14="http://schemas.microsoft.com/office/powerpoint/2010/main" val="1850736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7E9548-4905-7A26-4E13-2D3A869ECA4C}"/>
              </a:ext>
            </a:extLst>
          </p:cNvPr>
          <p:cNvSpPr>
            <a:spLocks noGrp="1"/>
          </p:cNvSpPr>
          <p:nvPr>
            <p:ph type="title"/>
          </p:nvPr>
        </p:nvSpPr>
        <p:spPr/>
        <p:txBody>
          <a:bodyPr>
            <a:normAutofit fontScale="90000"/>
          </a:bodyPr>
          <a:lstStyle/>
          <a:p>
            <a:r>
              <a:rPr lang="en-US" dirty="0"/>
              <a:t>Jákvæð ytri áhrif lýðheilsuáætlana</a:t>
            </a:r>
          </a:p>
        </p:txBody>
      </p:sp>
      <p:sp>
        <p:nvSpPr>
          <p:cNvPr id="7" name="Content Placeholder 6">
            <a:extLst>
              <a:ext uri="{FF2B5EF4-FFF2-40B4-BE49-F238E27FC236}">
                <a16:creationId xmlns:a16="http://schemas.microsoft.com/office/drawing/2014/main" id="{28866545-7087-FCCF-A3DD-4028291BC477}"/>
              </a:ext>
            </a:extLst>
          </p:cNvPr>
          <p:cNvSpPr>
            <a:spLocks noGrp="1"/>
          </p:cNvSpPr>
          <p:nvPr>
            <p:ph idx="1"/>
          </p:nvPr>
        </p:nvSpPr>
        <p:spPr>
          <a:xfrm>
            <a:off x="838200" y="955964"/>
            <a:ext cx="10515600" cy="4935385"/>
          </a:xfrm>
        </p:spPr>
        <p:txBody>
          <a:bodyPr>
            <a:normAutofit fontScale="92500" lnSpcReduction="10000"/>
          </a:bodyPr>
          <a:lstStyle/>
          <a:p>
            <a:r>
              <a:rPr lang="en-US" dirty="0"/>
              <a:t>Framfarir í lýðheilsu hafa allar verið nátengdar </a:t>
            </a:r>
            <a:r>
              <a:rPr lang="en-US" i="1" dirty="0"/>
              <a:t>jákvæðum ytri áhrifum</a:t>
            </a:r>
            <a:r>
              <a:rPr lang="en-US" dirty="0"/>
              <a:t> og </a:t>
            </a:r>
            <a:r>
              <a:rPr lang="en-US" i="1" dirty="0"/>
              <a:t>almannagæðum</a:t>
            </a:r>
            <a:r>
              <a:rPr lang="en-US" dirty="0"/>
              <a:t>.</a:t>
            </a:r>
          </a:p>
          <a:p>
            <a:r>
              <a:rPr lang="en-US" dirty="0"/>
              <a:t>Auknar lífslíkur virðast einkum stafa af þremur þáttum sem tengjast </a:t>
            </a:r>
            <a:r>
              <a:rPr lang="en-US" u="sng" dirty="0"/>
              <a:t>lýðheilsuáætlunum</a:t>
            </a:r>
            <a:r>
              <a:rPr lang="en-US" dirty="0"/>
              <a:t>/</a:t>
            </a:r>
            <a:r>
              <a:rPr lang="en-US" u="sng" dirty="0"/>
              <a:t>gæðum</a:t>
            </a:r>
            <a:r>
              <a:rPr lang="en-US" dirty="0"/>
              <a:t>:</a:t>
            </a:r>
          </a:p>
          <a:p>
            <a:pPr lvl="1"/>
            <a:r>
              <a:rPr lang="en-US" dirty="0"/>
              <a:t>Opinberar hreinlætisveitur </a:t>
            </a:r>
            <a:r>
              <a:rPr lang="en-US" u="sng" dirty="0"/>
              <a:t>og kerfi</a:t>
            </a:r>
            <a:r>
              <a:rPr lang="en-US" dirty="0"/>
              <a:t> – hreint vatn og örugg förgun úrgangs frá fólki stuðla að því að koma í veg fyrir útbreiðslu margra sjúkdóma. </a:t>
            </a:r>
          </a:p>
          <a:p>
            <a:pPr lvl="1"/>
            <a:r>
              <a:rPr lang="en-US" u="sng" dirty="0"/>
              <a:t>Læknisfræðilegar</a:t>
            </a:r>
            <a:r>
              <a:rPr lang="en-US" dirty="0"/>
              <a:t> uppgötvanir sem hafa orðið til við rannsóknir fjármagnaðar af stjórnvöldum eða háskólum, svo sem:</a:t>
            </a:r>
          </a:p>
          <a:p>
            <a:pPr lvl="2"/>
            <a:r>
              <a:rPr lang="en-US" dirty="0"/>
              <a:t>Bólusetningar</a:t>
            </a:r>
          </a:p>
          <a:p>
            <a:pPr lvl="2"/>
            <a:r>
              <a:rPr lang="en-US" dirty="0"/>
              <a:t>Sýklalyf</a:t>
            </a:r>
          </a:p>
          <a:p>
            <a:pPr lvl="2"/>
            <a:r>
              <a:rPr lang="en-US" dirty="0"/>
              <a:t>Blóðþrýstingslækkandi lyf </a:t>
            </a:r>
          </a:p>
          <a:p>
            <a:pPr lvl="1"/>
            <a:r>
              <a:rPr lang="en-US" u="sng" dirty="0"/>
              <a:t>Breytingar á hegðun almennings</a:t>
            </a:r>
            <a:r>
              <a:rPr lang="en-US" dirty="0"/>
              <a:t> fyrir tilstilli heilsuverndarátaka stjórnvalda. Dæmi:</a:t>
            </a:r>
          </a:p>
          <a:p>
            <a:pPr lvl="2"/>
            <a:r>
              <a:rPr lang="en-US" dirty="0"/>
              <a:t>Handþvottur </a:t>
            </a:r>
          </a:p>
          <a:p>
            <a:pPr lvl="2"/>
            <a:r>
              <a:rPr lang="en-US" dirty="0"/>
              <a:t>Geymsla og varðveisla matvæla </a:t>
            </a:r>
          </a:p>
          <a:p>
            <a:pPr lvl="2"/>
            <a:r>
              <a:rPr lang="en-US" dirty="0"/>
              <a:t>Fækkun reykingafólks </a:t>
            </a:r>
          </a:p>
          <a:p>
            <a:pPr lvl="2"/>
            <a:r>
              <a:rPr lang="en-US" dirty="0"/>
              <a:t>Varnir gegn kynsjúkdómum</a:t>
            </a:r>
          </a:p>
          <a:p>
            <a:endParaRPr lang="en-US" dirty="0"/>
          </a:p>
        </p:txBody>
      </p:sp>
    </p:spTree>
    <p:extLst>
      <p:ext uri="{BB962C8B-B14F-4D97-AF65-F5344CB8AC3E}">
        <p14:creationId xmlns:p14="http://schemas.microsoft.com/office/powerpoint/2010/main" val="2404602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viðbótarefni frá OpenStax er © Rice University og gefið út samkvæmt alþjóðlega CC BY-NC-SA 4.0 leyfinu. Heimilt er að afrita það eða breyta því, en aðeins í tilgangi sem ekki er viðskiptalegs eðlis. Tilgreina verður OpenStax og Rice University sem rétthafa og geta allra breytinga. Öllu aðlöguðu efni verður að deila samkvæmt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315</TotalTime>
  <Words>1638</Words>
  <Application>Microsoft Macintosh PowerPoint</Application>
  <PresentationFormat>Widescreen</PresentationFormat>
  <Paragraphs>130</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Principles of Economics 3e</vt:lpstr>
      <vt:lpstr>Ch.13 OUTLINE</vt:lpstr>
      <vt:lpstr>View from Voyager</vt:lpstr>
      <vt:lpstr>13.1 Investments in Innovation</vt:lpstr>
      <vt:lpstr>The Positive Externalities of New Technology</vt:lpstr>
      <vt:lpstr>Positive Externalities and Technology</vt:lpstr>
      <vt:lpstr>Positive Externalities and Technology, Continued</vt:lpstr>
      <vt:lpstr>Why Invest in Human Capital?</vt:lpstr>
      <vt:lpstr>Society Gains When People Learn</vt:lpstr>
      <vt:lpstr>Positive Externalities Response</vt:lpstr>
      <vt:lpstr>The Market for Flu Shots with Spillover Benefits (A Positive Externality)</vt:lpstr>
      <vt:lpstr>The Market for Flu Shots with Spillover Benefits (A Positive Externality),  Cont.</vt:lpstr>
      <vt:lpstr>13.2 How Governments Can Encourage Innovation</vt:lpstr>
      <vt:lpstr>Patents Filed and Granted, 1990–2020</vt:lpstr>
      <vt:lpstr>Government Spending on Research and Development</vt:lpstr>
      <vt:lpstr>Tax Breaks for Research and Development</vt:lpstr>
      <vt:lpstr>Cooperative Research</vt:lpstr>
      <vt:lpstr>13.3 Public Goods</vt:lpstr>
      <vt:lpstr>The Free Rider Problem of Public Goods</vt:lpstr>
      <vt:lpstr>The Role of Government in Paying for Public Goods</vt:lpstr>
      <vt:lpstr>Positive Externalities in Public Health Programs</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88</cp:revision>
  <dcterms:created xsi:type="dcterms:W3CDTF">2018-05-29T21:16:34Z</dcterms:created>
  <dcterms:modified xsi:type="dcterms:W3CDTF">2026-02-26T20:27:22Z</dcterms:modified>
</cp:coreProperties>
</file>