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Default Extension="png" ContentType="image/pn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62"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81" r:id="rId21"/>
    <p:sldId id="279" r:id="rId22"/>
    <p:sldId id="280" r:id="rId23"/>
    <p:sldId id="263" r:id="rId24"/>
    <p:sldId id="264" r:id="rId25"/>
    <p:sldId id="261" r:id="rId26"/>
    <p:sldId id="258"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7F4C7-6843-4202-BE17-4CEDC4A59E56}" v="1" dt="2021-04-13T03:49:35.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23"/>
    <p:restoredTop sz="94658"/>
  </p:normalViewPr>
  <p:slideViewPr>
    <p:cSldViewPr snapToGrid="0" snapToObjects="1">
      <p:cViewPr varScale="1">
        <p:scale>
          <a:sx n="115" d="100"/>
          <a:sy n="115" d="100"/>
        </p:scale>
        <p:origin x="232"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32" Type="http://schemas.microsoft.com/office/2016/11/relationships/changesInfo" Target="changesInfos/changesInfo1.xml"/><Relationship Id="rId33"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Yang" clId="Web-{3D07F4C7-6843-4202-BE17-4CEDC4A59E56}"/>
    <pc:docChg chg="addSld">
      <pc:chgData name="April Yang" userId="" providerId="" clId="Web-{3D07F4C7-6843-4202-BE17-4CEDC4A59E56}" dt="2021-04-13T03:49:35.317" v="0"/>
      <pc:docMkLst>
        <pc:docMk/>
      </pc:docMkLst>
      <pc:sldChg chg="new">
        <pc:chgData name="April Yang" userId="" providerId="" clId="Web-{3D07F4C7-6843-4202-BE17-4CEDC4A59E56}" dt="2021-04-13T03:49:35.317" v="0"/>
        <pc:sldMkLst>
          <pc:docMk/>
          <pc:sldMk cId="1067035083" sldId="25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accent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a82d7d2d0aae.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_4443138ab3ae.png"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_8db04c313aa5.png"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6_4c1ff1d97167.png"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7_1facf520db11.png"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7_1facf520db11.png"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8_358b7cbf769a.png"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9_5c290ac40aed.png"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0_2cb952af74b6.png"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1_e43ec3dbdf3d.png"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a:xfrm>
            <a:off x="2103120" y="128016"/>
            <a:ext cx="7360920" cy="1188720"/>
          </a:xfrm>
        </p:spPr>
        <p:txBody>
          <a:bodyPr/>
          <a:lstStyle/>
          <a:p>
            <a:r>
              <a:rPr lang="en-US" dirty="0" sz="3800"/>
              <a:t>Undirstöður hagfræði, 3. útgáfa</a:t>
            </a:r>
          </a:p>
        </p:txBody>
      </p:sp>
      <p:sp>
        <p:nvSpPr>
          <p:cNvPr id="2" name="Text Placeholder 23">
            <a:extLst>
              <a:ext uri="{FF2B5EF4-FFF2-40B4-BE49-F238E27FC236}">
                <a16:creationId xmlns:a16="http://schemas.microsoft.com/office/drawing/2014/main" id="{11DE99ED-FE1A-00A0-82C6-49B98FFE12D0}"/>
              </a:ext>
            </a:extLst>
          </p:cNvPr>
          <p:cNvSpPr>
            <a:spLocks noGrp="1"/>
          </p:cNvSpPr>
          <p:nvPr>
            <p:ph type="body" sz="quarter" idx="14"/>
          </p:nvPr>
        </p:nvSpPr>
        <p:spPr>
          <a:xfrm>
            <a:off x="1524000" y="1509713"/>
            <a:ext cx="9144000" cy="717294"/>
          </a:xfrm>
        </p:spPr>
        <p:txBody>
          <a:bodyPr>
            <a:normAutofit fontScale="47500" lnSpcReduction="20000"/>
          </a:bodyPr>
          <a:lstStyle/>
          <a:p>
            <a:r>
              <a:rPr lang="en-US" sz="5500" dirty="0"/>
              <a:t>31. kafli: Áhrif lántöku hins opinbera</a:t>
            </a:r>
          </a:p>
          <a:p>
            <a:r>
              <a:rPr lang="en-US" sz="4300" cap="none" dirty="0">
                <a:solidFill>
                  <a:schemeClr val="tx1"/>
                </a:solidFill>
                <a:latin typeface="+mn-lt"/>
              </a:rPr>
              <a:t>Glærur</a:t>
            </a:r>
          </a:p>
          <a:p>
            <a:endParaRPr lang="en-US" dirty="0"/>
          </a:p>
        </p:txBody>
      </p:sp>
      <p:pic>
        <p:nvPicPr>
          <p:cNvPr id="3" name="Picture 2" descr="Book cover of Principles of Economics 3e textbook. Orange background with dark gray text stating the title of the book, and a white Openstax logo in the top right corner.&#10;">
            <a:extLst>
              <a:ext uri="{FF2B5EF4-FFF2-40B4-BE49-F238E27FC236}">
                <a16:creationId xmlns:a16="http://schemas.microsoft.com/office/drawing/2014/main" id="{D29E88CB-53E7-9B6E-9B17-482500F2A4C1}"/>
              </a:ext>
            </a:extLst>
          </p:cNvPr>
          <p:cNvPicPr>
            <a:picLocks noChangeAspect="1"/>
          </p:cNvPicPr>
          <p:nvPr/>
        </p:nvPicPr>
        <p:blipFill>
          <a:blip r:embed="rId2"/>
          <a:stretch>
            <a:fillRect/>
          </a:stretch>
        </p:blipFill>
        <p:spPr>
          <a:xfrm>
            <a:off x="4446487" y="2336189"/>
            <a:ext cx="3299025" cy="4269327"/>
          </a:xfrm>
          <a:prstGeom prst="rect">
            <a:avLst/>
          </a:prstGeo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6E907C5-0024-5A6B-7DBF-8F13DD54D281}"/>
              </a:ext>
            </a:extLst>
          </p:cNvPr>
          <p:cNvSpPr>
            <a:spLocks noGrp="1"/>
          </p:cNvSpPr>
          <p:nvPr>
            <p:ph type="title"/>
          </p:nvPr>
        </p:nvSpPr>
        <p:spPr/>
        <p:txBody>
          <a:bodyPr>
            <a:normAutofit fontScale="90000"/>
          </a:bodyPr>
          <a:lstStyle/>
          <a:p>
            <a:r>
              <a:rPr lang="en-US" dirty="0"/>
              <a:t>YFIRLIT 31. KAFLA</a:t>
            </a:r>
          </a:p>
        </p:txBody>
      </p:sp>
      <p:sp>
        <p:nvSpPr>
          <p:cNvPr id="7" name="Content Placeholder 6">
            <a:extLst>
              <a:ext uri="{FF2B5EF4-FFF2-40B4-BE49-F238E27FC236}">
                <a16:creationId xmlns:a16="http://schemas.microsoft.com/office/drawing/2014/main" id="{10220F1D-C942-6D44-A785-29D18D10FFAE}"/>
              </a:ext>
            </a:extLst>
          </p:cNvPr>
          <p:cNvSpPr>
            <a:spLocks noGrp="1"/>
          </p:cNvSpPr>
          <p:nvPr>
            <p:ph idx="1"/>
          </p:nvPr>
        </p:nvSpPr>
        <p:spPr/>
        <p:txBody>
          <a:bodyPr/>
          <a:lstStyle/>
          <a:p>
            <a:r>
              <a:rPr lang="en-US" dirty="0"/>
              <a:t>31.1: Hvernig lántaka hins opinbera hefur áhrif á fjárfestingu og vöru- og þjónustujöfnuð</a:t>
            </a:r>
          </a:p>
          <a:p>
            <a:r>
              <a:rPr lang="en-US" dirty="0"/>
              <a:t>31.2: Ríkisfjármálastefna og vöru- og þjónustujöfnuður</a:t>
            </a:r>
          </a:p>
          <a:p>
            <a:r>
              <a:rPr lang="en-US" dirty="0"/>
              <a:t>31.3: Hvernig lántaka hins opinbera hefur áhrif á einkasparnað</a:t>
            </a:r>
          </a:p>
          <a:p>
            <a:r>
              <a:rPr lang="en-US" dirty="0"/>
              <a:t>31.4: Ríkisfjármálastefna, fjárfesting og hagvöxtur</a:t>
            </a:r>
          </a:p>
          <a:p>
            <a:endParaRPr lang="en-US" dirty="0"/>
          </a:p>
        </p:txBody>
      </p:sp>
      <p:sp>
        <p:nvSpPr>
          <p:cNvPr id="8" name="Content Placeholder 7">
            <a:extLst>
              <a:ext uri="{FF2B5EF4-FFF2-40B4-BE49-F238E27FC236}">
                <a16:creationId xmlns:a16="http://schemas.microsoft.com/office/drawing/2014/main" id="{26CCEA88-6E1F-0E7D-154B-7623CA834E34}"/>
              </a:ext>
            </a:extLst>
          </p:cNvPr>
          <p:cNvSpPr>
            <a:spLocks noGrp="1"/>
          </p:cNvSpPr>
          <p:nvPr>
            <p:ph idx="13"/>
          </p:nvPr>
        </p:nvSpPr>
        <p:spPr/>
        <p:txBody>
          <a:bodyPr/>
          <a:lstStyle/>
          <a:p>
            <a:endParaRPr lang="en-US"/>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6E907C5-0024-5A6B-7DBF-8F13DD54D281}"/>
              </a:ext>
            </a:extLst>
          </p:cNvPr>
          <p:cNvSpPr>
            <a:spLocks noGrp="1"/>
          </p:cNvSpPr>
          <p:nvPr>
            <p:ph type="title"/>
          </p:nvPr>
        </p:nvSpPr>
        <p:spPr/>
        <p:txBody>
          <a:bodyPr>
            <a:normAutofit fontScale="90000"/>
          </a:bodyPr>
          <a:lstStyle/>
          <a:p>
            <a:r>
              <a:rPr lang="en-US" dirty="0"/>
              <a:t>Lyndon B. Johnson forseti</a:t>
            </a:r>
          </a:p>
        </p:txBody>
      </p:sp>
      <p:sp>
        <p:nvSpPr>
          <p:cNvPr id="7" name="Content Placeholder 6">
            <a:extLst>
              <a:ext uri="{FF2B5EF4-FFF2-40B4-BE49-F238E27FC236}">
                <a16:creationId xmlns:a16="http://schemas.microsoft.com/office/drawing/2014/main" id="{10220F1D-C942-6D44-A785-29D18D10FFAE}"/>
              </a:ext>
            </a:extLst>
          </p:cNvPr>
          <p:cNvSpPr>
            <a:spLocks noGrp="1"/>
          </p:cNvSpPr>
          <p:nvPr>
            <p:ph idx="1"/>
          </p:nvPr>
        </p:nvSpPr>
        <p:spPr>
          <a:xfrm>
            <a:off x="838200" y="4955134"/>
            <a:ext cx="10515600" cy="780482"/>
          </a:xfrm>
        </p:spPr>
        <p:txBody>
          <a:bodyPr>
            <a:normAutofit fontScale="70000" lnSpcReduction="20000"/>
          </a:bodyPr>
          <a:lstStyle/>
          <a:p>
            <a:r>
              <a:rPr lang="en-US" dirty="0"/>
              <a:t>Lyndon Johnson forseti gegndi lykilhlutverki í fjármögnun háskólamenntunar. </a:t>
            </a:r>
          </a:p>
          <a:p>
            <a:pPr marL="0" indent="0">
              <a:buNone/>
            </a:pPr>
            <a:r>
              <a:rPr lang="en-US" dirty="0"/>
              <a:t>(Mynd: breytt útgáfa af „Lyndon Johnson in 1970“ frá LBJ Museum &amp; Library, án höfundarréttar (Public Domain))</a:t>
            </a:r>
          </a:p>
          <a:p>
            <a:endParaRPr lang="en-US" dirty="0"/>
          </a:p>
        </p:txBody>
      </p:sp>
      <p:pic>
        <p:nvPicPr>
          <p:cNvPr id="2" name="Shape 88" descr="Image of President Lyndon Johnson speaking in a classroom in front of a blackboard.  ">
            <a:extLst>
              <a:ext uri="{FF2B5EF4-FFF2-40B4-BE49-F238E27FC236}">
                <a16:creationId xmlns:a16="http://schemas.microsoft.com/office/drawing/2014/main" id="{9776ED13-61FE-5624-513A-5D70CF04D344}"/>
              </a:ext>
            </a:extLst>
          </p:cNvPr>
          <p:cNvPicPr preferRelativeResize="0">
            <a:picLocks/>
          </p:cNvPicPr>
          <p:nvPr/>
        </p:nvPicPr>
        <p:blipFill rotWithShape="1">
          <a:blip r:embed="rId2">
            <a:alphaModFix/>
          </a:blip>
          <a:srcRect/>
          <a:stretch/>
        </p:blipFill>
        <p:spPr>
          <a:xfrm>
            <a:off x="2814683" y="1122385"/>
            <a:ext cx="6562633" cy="3500071"/>
          </a:xfrm>
          <a:prstGeom prst="rect">
            <a:avLst/>
          </a:prstGeom>
          <a:noFill/>
          <a:ln>
            <a:noFill/>
          </a:ln>
        </p:spPr>
      </p:pic>
    </p:spTree>
    <p:extLst>
      <p:ext uri="{BB962C8B-B14F-4D97-AF65-F5344CB8AC3E}">
        <p14:creationId xmlns:p14="http://schemas.microsoft.com/office/powerpoint/2010/main" val="3421099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6E907C5-0024-5A6B-7DBF-8F13DD54D281}"/>
              </a:ext>
            </a:extLst>
          </p:cNvPr>
          <p:cNvSpPr>
            <a:spLocks noGrp="1"/>
          </p:cNvSpPr>
          <p:nvPr>
            <p:ph type="title"/>
          </p:nvPr>
        </p:nvSpPr>
        <p:spPr>
          <a:xfrm>
            <a:off x="838200" y="365126"/>
            <a:ext cx="10515600" cy="590838"/>
          </a:xfrm>
        </p:spPr>
        <p:txBody>
          <a:bodyPr>
            <a:normAutofit fontScale="90000"/>
          </a:bodyPr>
          <a:lstStyle/>
          <a:p>
            <a:r>
              <a:rPr lang="en-US" dirty="0"/>
              <a:t>31.1 Áhrif lántöku hins opinbera á fjárfestingu og </a:t>
            </a:r>
            <a:br>
              <a:rPr lang="en-US" dirty="0"/>
            </a:br>
            <a:r>
              <a:rPr lang="en-US" dirty="0"/>
              <a:t>vöru- og þjónustujöfnuð</a:t>
            </a:r>
          </a:p>
        </p:txBody>
      </p:sp>
      <p:sp>
        <p:nvSpPr>
          <p:cNvPr id="7" name="Content Placeholder 6">
            <a:extLst>
              <a:ext uri="{FF2B5EF4-FFF2-40B4-BE49-F238E27FC236}">
                <a16:creationId xmlns:a16="http://schemas.microsoft.com/office/drawing/2014/main" id="{10220F1D-C942-6D44-A785-29D18D10FFAE}"/>
              </a:ext>
            </a:extLst>
          </p:cNvPr>
          <p:cNvSpPr>
            <a:spLocks noGrp="1"/>
          </p:cNvSpPr>
          <p:nvPr>
            <p:ph idx="1"/>
          </p:nvPr>
        </p:nvSpPr>
        <p:spPr>
          <a:xfrm>
            <a:off x="838200" y="1113183"/>
            <a:ext cx="10515600" cy="5022574"/>
          </a:xfrm>
        </p:spPr>
        <p:txBody>
          <a:bodyPr>
            <a:normAutofit fontScale="85000" lnSpcReduction="20000"/>
          </a:bodyPr>
          <a:lstStyle/>
          <a:p>
            <a:r>
              <a:rPr lang="en-US" dirty="0"/>
              <a:t>Þegar hið opinbera tekur lán geta fjármunirnir komið eftir þremur leiðum frá þjóðhagslegu sjónarhorni: </a:t>
            </a:r>
          </a:p>
          <a:p>
            <a:pPr lvl="1"/>
            <a:r>
              <a:rPr lang="en-US" dirty="0"/>
              <a:t>heimili og fyrirtæki geta sparað meira;</a:t>
            </a:r>
          </a:p>
          <a:p>
            <a:pPr lvl="1"/>
            <a:r>
              <a:rPr lang="en-US" dirty="0"/>
              <a:t>einkafyrirtæki geta fjárfest minna;</a:t>
            </a:r>
          </a:p>
          <a:p>
            <a:pPr lvl="1"/>
            <a:r>
              <a:rPr lang="en-US" dirty="0"/>
              <a:t>hreint fjármagnsinnflæði frá útlöndum getur aukist.</a:t>
            </a:r>
          </a:p>
          <a:p>
            <a:r>
              <a:rPr lang="en-US" dirty="0"/>
              <a:t>Munum að </a:t>
            </a:r>
            <a:r>
              <a:rPr lang="en-US" u="sng" dirty="0"/>
              <a:t>þjóðhagslegt jafngildi sparnaðar og fjárfestingar</a:t>
            </a:r>
            <a:r>
              <a:rPr lang="en-US" dirty="0"/>
              <a:t> gildir samkvæmt skilgreiningu:</a:t>
            </a:r>
          </a:p>
          <a:p>
            <a:pPr marL="0" indent="0">
              <a:buNone/>
            </a:pPr>
            <a:r>
              <a:rPr lang="en-US" dirty="0"/>
              <a:t>Framboð fjármagns = eftirspurn eftir fjármagni (einfaldaður bókhaldsrammi)</a:t>
            </a:r>
          </a:p>
          <a:p>
            <a:pPr marL="0" indent="0" algn="ctr">
              <a:buNone/>
            </a:pPr>
            <a:r>
              <a:rPr lang="en-US" dirty="0"/>
              <a:t>   S + (M – X) = I + (G – T)</a:t>
            </a:r>
          </a:p>
          <a:p>
            <a:pPr algn="ctr"/>
            <a:endParaRPr lang="en-US" dirty="0"/>
          </a:p>
          <a:p>
            <a:pPr marL="0" indent="0" algn="ctr">
              <a:buNone/>
            </a:pPr>
            <a:r>
              <a:rPr lang="en-US" dirty="0"/>
              <a:t>          S = einkasparnaður einstaklinga og fyrirtækja</a:t>
            </a:r>
          </a:p>
          <a:p>
            <a:pPr marL="0" indent="0" algn="ctr">
              <a:buNone/>
            </a:pPr>
            <a:r>
              <a:rPr lang="en-US" dirty="0"/>
              <a:t>          M − X = innflutningur (M) − útflutningur (X) = vöru- og þjónustuhalli</a:t>
            </a:r>
          </a:p>
          <a:p>
            <a:pPr marL="0" indent="0" algn="ctr">
              <a:buNone/>
            </a:pPr>
            <a:r>
              <a:rPr lang="en-US" dirty="0"/>
              <a:t>          I = einkafjárfesting</a:t>
            </a:r>
          </a:p>
          <a:p>
            <a:pPr marL="0" indent="0">
              <a:buNone/>
            </a:pPr>
            <a:r>
              <a:rPr lang="en-US" dirty="0"/>
              <a:t>          G = útgjöld hins opinbera</a:t>
            </a:r>
          </a:p>
          <a:p>
            <a:pPr marL="0" indent="0">
              <a:buNone/>
            </a:pPr>
            <a:r>
              <a:rPr lang="en-US" dirty="0"/>
              <a:t>          T = skatttekjur að frádregnum tilfærslum í líkaninu</a:t>
            </a:r>
          </a:p>
          <a:p>
            <a:endParaRPr lang="en-US" dirty="0"/>
          </a:p>
        </p:txBody>
      </p:sp>
    </p:spTree>
    <p:extLst>
      <p:ext uri="{BB962C8B-B14F-4D97-AF65-F5344CB8AC3E}">
        <p14:creationId xmlns:p14="http://schemas.microsoft.com/office/powerpoint/2010/main" val="41556773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6E907C5-0024-5A6B-7DBF-8F13DD54D281}"/>
              </a:ext>
            </a:extLst>
          </p:cNvPr>
          <p:cNvSpPr>
            <a:spLocks noGrp="1"/>
          </p:cNvSpPr>
          <p:nvPr>
            <p:ph type="title"/>
          </p:nvPr>
        </p:nvSpPr>
        <p:spPr>
          <a:xfrm>
            <a:off x="838200" y="365126"/>
            <a:ext cx="10515600" cy="590838"/>
          </a:xfrm>
        </p:spPr>
        <p:txBody>
          <a:bodyPr>
            <a:normAutofit fontScale="90000"/>
          </a:bodyPr>
          <a:lstStyle/>
          <a:p>
            <a:pPr marL="0" marR="0" lvl="0" indent="-152400" rtl="0">
              <a:spcBef>
                <a:spcPts val="0"/>
              </a:spcBef>
            </a:pPr>
            <a:r>
              <a:rPr lang="en-US" dirty="0"/>
              <a:t>Áhrif breytinga á fjárlagaafkomu á fjárfestingu, sparnað </a:t>
            </a:r>
            <a:br>
              <a:rPr lang="en-US" dirty="0"/>
            </a:br>
            <a:r>
              <a:rPr lang="en-US" dirty="0"/>
              <a:t>og vöru- og þjónustujöfnuð</a:t>
            </a:r>
          </a:p>
        </p:txBody>
      </p:sp>
      <p:sp>
        <p:nvSpPr>
          <p:cNvPr id="7" name="Content Placeholder 6">
            <a:extLst>
              <a:ext uri="{FF2B5EF4-FFF2-40B4-BE49-F238E27FC236}">
                <a16:creationId xmlns:a16="http://schemas.microsoft.com/office/drawing/2014/main" id="{10220F1D-C942-6D44-A785-29D18D10FFAE}"/>
              </a:ext>
            </a:extLst>
          </p:cNvPr>
          <p:cNvSpPr>
            <a:spLocks noGrp="1"/>
          </p:cNvSpPr>
          <p:nvPr>
            <p:ph idx="1"/>
          </p:nvPr>
        </p:nvSpPr>
        <p:spPr>
          <a:xfrm>
            <a:off x="838200" y="4504765"/>
            <a:ext cx="10515600" cy="1484474"/>
          </a:xfrm>
        </p:spPr>
        <p:txBody>
          <a:bodyPr>
            <a:normAutofit fontScale="70000" lnSpcReduction="20000"/>
          </a:bodyPr>
          <a:lstStyle/>
          <a:p>
            <a:r>
              <a:rPr lang="en-US" dirty="0"/>
              <a:t>Mynd (a) sýnir mögulega mótliði við aukinn fjárlagahalla eða minni afgang. Fleiri en einn liður getur breyst samtímis. </a:t>
            </a:r>
          </a:p>
          <a:p>
            <a:endParaRPr lang="en-US" dirty="0"/>
          </a:p>
          <a:p>
            <a:r>
              <a:rPr lang="en-US" dirty="0"/>
              <a:t>Mynd (b) sýnir öfuga breytingu. Jafngildið eitt segir ekki til um orsök eða stærð viðbragða.</a:t>
            </a:r>
          </a:p>
          <a:p>
            <a:endParaRPr lang="en-US" dirty="0"/>
          </a:p>
        </p:txBody>
      </p:sp>
      <p:pic>
        <p:nvPicPr>
          <p:cNvPr id="4" name="Picture 3" descr="Following from the national savings and investment identity, charts (a) and (b) show what happens to investment, private savings, and the trade deficit when the budget deficit rises (or the budget surplus falls). (a) If the budget deficit rises (or the government budget surplus falls), the results could be (1) domestic private investment falls or (2) private savings rise or (3) the trade deficit increases (or a trade surplus diminishes). The opposite results of each are achieved when the budget deficit falls (or the budget surplus rises) as shown in image (b).">
            <a:extLst>
              <a:ext uri="{FF2B5EF4-FFF2-40B4-BE49-F238E27FC236}">
                <a16:creationId xmlns:a16="http://schemas.microsoft.com/office/drawing/2014/main" id="{C16C2ABC-572F-36C3-EE74-4D79298A298D}"/>
              </a:ext>
            </a:extLst>
          </p:cNvPr>
          <p:cNvPicPr>
            <a:picLocks noChangeAspect="1"/>
          </p:cNvPicPr>
          <p:nvPr/>
        </p:nvPicPr>
        <p:blipFill>
          <a:blip r:embed="rId2"/>
          <a:stretch>
            <a:fillRect/>
          </a:stretch>
        </p:blipFill>
        <p:spPr>
          <a:xfrm>
            <a:off x="1293091" y="1267324"/>
            <a:ext cx="9605818" cy="2926080"/>
          </a:xfrm>
          <a:prstGeom prst="rect">
            <a:avLst/>
          </a:prstGeom>
        </p:spPr>
      </p:pic>
    </p:spTree>
    <p:extLst>
      <p:ext uri="{BB962C8B-B14F-4D97-AF65-F5344CB8AC3E}">
        <p14:creationId xmlns:p14="http://schemas.microsoft.com/office/powerpoint/2010/main" val="1753502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6E907C5-0024-5A6B-7DBF-8F13DD54D281}"/>
              </a:ext>
            </a:extLst>
          </p:cNvPr>
          <p:cNvSpPr>
            <a:spLocks noGrp="1"/>
          </p:cNvSpPr>
          <p:nvPr>
            <p:ph type="title"/>
          </p:nvPr>
        </p:nvSpPr>
        <p:spPr>
          <a:xfrm>
            <a:ext cx="8686800" cy="502920"/>
          </a:xfrm>
        </p:spPr>
        <p:txBody>
          <a:bodyPr wrap="none">
            <a:normAutofit fontScale="90000"/>
          </a:bodyPr>
          <a:lstStyle/>
          <a:p>
            <a:pPr marL="0" marR="0" lvl="0" indent="-152400" rtl="0">
              <a:spcBef>
                <a:spcPts val="0"/>
              </a:spcBef>
            </a:pPr>
            <a:r>
              <a:rPr lang="en-US" dirty="0" sz="2400"/>
              <a:t>Afkoma fjárlaga bandaríska alríkisins, 1952–2020 (milljarðar dala)</a:t>
            </a:r>
          </a:p>
        </p:txBody>
      </p:sp>
      <p:sp>
        <p:nvSpPr>
          <p:cNvPr id="7" name="Content Placeholder 6">
            <a:extLst>
              <a:ext uri="{FF2B5EF4-FFF2-40B4-BE49-F238E27FC236}">
                <a16:creationId xmlns:a16="http://schemas.microsoft.com/office/drawing/2014/main" id="{10220F1D-C942-6D44-A785-29D18D10FFAE}"/>
              </a:ext>
            </a:extLst>
          </p:cNvPr>
          <p:cNvSpPr>
            <a:spLocks noGrp="1"/>
          </p:cNvSpPr>
          <p:nvPr>
            <p:ph idx="1"/>
          </p:nvPr>
        </p:nvSpPr>
        <p:spPr>
          <a:xfrm>
            <a:off x="838200" y="4646229"/>
            <a:ext cx="10515600" cy="1608267"/>
          </a:xfrm>
        </p:spPr>
        <p:txBody>
          <a:bodyPr>
            <a:normAutofit fontScale="77500" lnSpcReduction="20000"/>
          </a:bodyPr>
          <a:lstStyle/>
          <a:p>
            <a:r>
              <a:rPr lang="en-US" dirty="0"/>
              <a:t>Sameinuð fjárlög bandaríska alríkisins voru rekin með halla flest ár, en skiluðu afgangi 1998–2001. </a:t>
            </a:r>
          </a:p>
          <a:p>
            <a:r>
              <a:rPr lang="en-US" dirty="0"/>
              <a:t>Í samdrættinum mikla jókst hallinn vegna tekjusamdráttar, sjálfvirkra sveiflujafnara og samþykktra aðgerða. Hann varð fordæmalaus árið 2020 í heimsfaraldrinum. </a:t>
            </a:r>
            <a:r>
              <a:rPr lang="en-US" sz="2300" dirty="0"/>
              <a:t>(Heimild: Office of Management and Budget, https://fred.stlouisfed.org/series/FYFSGDA188S)</a:t>
            </a:r>
          </a:p>
          <a:p>
            <a:endParaRPr lang="en-US" dirty="0"/>
          </a:p>
        </p:txBody>
      </p:sp>
      <p:pic>
        <p:nvPicPr>
          <p:cNvPr id="4" name="Picture 3" descr="This graph is a bar chart illustrating for each year whether the U.S. federal government runs a budget surplus or a budget deficit. The y-axis measures the federal surplus or deficit, in billions of dollars, from –3,500 billion dollars, or –3.5 trillion dollars, to 500 billion dollars, in increments of 500 billion dollars. The x-axis shows years, from 1952 to 2020. From 1952 to the early 1980s, the budget is either balanced, or shows a very small deficit, of no more than around 50 billion dollars. There are deficits in the 1980s and early 1990s, but from 1997 to 2001 there is a budget surplus. There are budget deficits in all the remaining years. They are over 1,000 billion dollars 2009 to 2012, then the deficits shrink to under 500 billion in 2015, then deficits grow again yearly, to nearly 1,000 billion dollars in 2019, and over 3,000 billion, or 3 trillion, dollars in 2020.">
            <a:extLst>
              <a:ext uri="{FF2B5EF4-FFF2-40B4-BE49-F238E27FC236}">
                <a16:creationId xmlns:a16="http://schemas.microsoft.com/office/drawing/2014/main" id="{1D3C7A2D-2FE3-8308-BC52-F6C524041348}"/>
              </a:ext>
            </a:extLst>
          </p:cNvPr>
          <p:cNvPicPr>
            <a:picLocks noChangeAspect="1"/>
          </p:cNvPicPr>
          <p:nvPr/>
        </p:nvPicPr>
        <p:blipFill>
          <a:blip r:embed="rId2"/>
          <a:stretch>
            <a:fillRect/>
          </a:stretch>
        </p:blipFill>
        <p:spPr>
          <a:xfrm>
            <a:off x="2894546" y="789709"/>
            <a:ext cx="6402907" cy="3856520"/>
          </a:xfrm>
          <a:prstGeom prst="rect">
            <a:avLst/>
          </a:prstGeom>
        </p:spPr>
      </p:pic>
    </p:spTree>
    <p:extLst>
      <p:ext uri="{BB962C8B-B14F-4D97-AF65-F5344CB8AC3E}">
        <p14:creationId xmlns:p14="http://schemas.microsoft.com/office/powerpoint/2010/main" val="38927004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6E907C5-0024-5A6B-7DBF-8F13DD54D281}"/>
              </a:ext>
            </a:extLst>
          </p:cNvPr>
          <p:cNvSpPr>
            <a:spLocks noGrp="1"/>
          </p:cNvSpPr>
          <p:nvPr>
            <p:ph type="title"/>
          </p:nvPr>
        </p:nvSpPr>
        <p:spPr>
          <a:xfrm>
            <a:ext cx="8686800" cy="502920"/>
          </a:xfrm>
        </p:spPr>
        <p:txBody>
          <a:bodyPr wrap="none">
            <a:normAutofit fontScale="90000"/>
          </a:bodyPr>
          <a:lstStyle/>
          <a:p>
            <a:r>
              <a:rPr lang="en-US" dirty="0" sz="2400"/>
              <a:t>31.2 Ríkisfjármálastefna og vöru- og þjónustujöfnuður</a:t>
            </a:r>
          </a:p>
        </p:txBody>
      </p:sp>
      <p:sp>
        <p:nvSpPr>
          <p:cNvPr id="7" name="Content Placeholder 6">
            <a:extLst>
              <a:ext uri="{FF2B5EF4-FFF2-40B4-BE49-F238E27FC236}">
                <a16:creationId xmlns:a16="http://schemas.microsoft.com/office/drawing/2014/main" id="{10220F1D-C942-6D44-A785-29D18D10FFAE}"/>
              </a:ext>
            </a:extLst>
          </p:cNvPr>
          <p:cNvSpPr>
            <a:spLocks noGrp="1"/>
          </p:cNvSpPr>
          <p:nvPr>
            <p:ph idx="1"/>
          </p:nvPr>
        </p:nvSpPr>
        <p:spPr>
          <a:xfrm>
            <a:off x="838200" y="955964"/>
            <a:ext cx="10515600" cy="4315283"/>
          </a:xfrm>
        </p:spPr>
        <p:txBody>
          <a:bodyPr>
            <a:normAutofit fontScale="85000" lnSpcReduction="20000"/>
          </a:bodyPr>
          <a:lstStyle/>
          <a:p>
            <a:r>
              <a:rPr lang="en-US" dirty="0"/>
              <a:t>Afkoma fjárlaga hins opinbera getur haft áhrif á vöru- og þjónustujöfnuð.</a:t>
            </a:r>
          </a:p>
          <a:p>
            <a:endParaRPr lang="en-US" dirty="0"/>
          </a:p>
          <a:p>
            <a:r>
              <a:rPr lang="en-US" dirty="0"/>
              <a:t>Í einfalda líkaninu fer hreint fjármagnsinnflæði saman við halla á vöru- og þjónustujöfnuði, en hreint fjármagnsútflæði við afgang.</a:t>
            </a:r>
          </a:p>
          <a:p>
            <a:endParaRPr lang="en-US" dirty="0"/>
          </a:p>
          <a:p>
            <a:r>
              <a:rPr lang="en-US" dirty="0"/>
              <a:t>Ekki er við því að búast að </a:t>
            </a:r>
            <a:r>
              <a:rPr lang="en-US" u="sng" dirty="0"/>
              <a:t>fjárlagahalli</a:t>
            </a:r>
            <a:r>
              <a:rPr lang="en-US" dirty="0"/>
              <a:t> og </a:t>
            </a:r>
            <a:r>
              <a:rPr lang="en-US" u="sng" dirty="0"/>
              <a:t>vöru- og þjónustuhalli</a:t>
            </a:r>
            <a:r>
              <a:rPr lang="en-US" dirty="0"/>
              <a:t> hreyfist í föstu hlutfalli, því einkasparnaður og fjárfesting geta einnig breyst.</a:t>
            </a:r>
          </a:p>
          <a:p>
            <a:endParaRPr lang="en-US" dirty="0"/>
          </a:p>
          <a:p>
            <a:r>
              <a:rPr lang="en-US" b="1" dirty="0"/>
              <a:t>Tvíburahalli </a:t>
            </a:r>
            <a:r>
              <a:rPr lang="en-US" dirty="0"/>
              <a:t>– þegar land er samtímis með fjárlagahalla og halla á vöru- og þjónustujöfnuði.</a:t>
            </a:r>
          </a:p>
          <a:p>
            <a:endParaRPr lang="en-US" dirty="0"/>
          </a:p>
        </p:txBody>
      </p:sp>
    </p:spTree>
    <p:extLst>
      <p:ext uri="{BB962C8B-B14F-4D97-AF65-F5344CB8AC3E}">
        <p14:creationId xmlns:p14="http://schemas.microsoft.com/office/powerpoint/2010/main" val="2746741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6E907C5-0024-5A6B-7DBF-8F13DD54D281}"/>
              </a:ext>
            </a:extLst>
          </p:cNvPr>
          <p:cNvSpPr>
            <a:spLocks noGrp="1"/>
          </p:cNvSpPr>
          <p:nvPr>
            <p:ph type="title"/>
          </p:nvPr>
        </p:nvSpPr>
        <p:spPr>
          <a:xfrm>
            <a:ext cx="8686800" cy="502920"/>
          </a:xfrm>
        </p:spPr>
        <p:txBody>
          <a:bodyPr wrap="none">
            <a:normAutofit fontScale="90000"/>
          </a:bodyPr>
          <a:lstStyle/>
          <a:p>
            <a:r>
              <a:rPr lang="en-US" dirty="0" sz="2400"/>
              <a:t>Fjárlagahalli og vöru- og þjónustuhalli Bandaríkjanna</a:t>
            </a:r>
          </a:p>
        </p:txBody>
      </p:sp>
      <p:sp>
        <p:nvSpPr>
          <p:cNvPr id="7" name="Content Placeholder 6">
            <a:extLst>
              <a:ext uri="{FF2B5EF4-FFF2-40B4-BE49-F238E27FC236}">
                <a16:creationId xmlns:a16="http://schemas.microsoft.com/office/drawing/2014/main" id="{10220F1D-C942-6D44-A785-29D18D10FFAE}"/>
              </a:ext>
            </a:extLst>
          </p:cNvPr>
          <p:cNvSpPr>
            <a:spLocks noGrp="1"/>
          </p:cNvSpPr>
          <p:nvPr>
            <p:ph idx="1"/>
          </p:nvPr>
        </p:nvSpPr>
        <p:spPr>
          <a:xfrm>
            <a:off x="838200" y="4032207"/>
            <a:ext cx="10515600" cy="2504670"/>
          </a:xfrm>
        </p:spPr>
        <p:txBody>
          <a:bodyPr>
            <a:normAutofit fontScale="62500" lnSpcReduction="20000"/>
          </a:bodyPr>
          <a:lstStyle/>
          <a:p>
            <a:r>
              <a:rPr lang="en-US" dirty="0"/>
              <a:t>Á fyrri hluta níunda áratugarins jukust fjárlagahallinn og vöru- og þjónustuhallinn saman. </a:t>
            </a:r>
          </a:p>
          <a:p>
            <a:r>
              <a:rPr lang="en-US" dirty="0"/>
              <a:t>Síðan þá hefur þróun hallanna oft verið ólík. </a:t>
            </a:r>
          </a:p>
          <a:p>
            <a:r>
              <a:rPr lang="en-US" dirty="0"/>
              <a:t>Vöru- og þjónustuhallinn minnkaði snemma á tíunda áratugnum þegar fjárlagahallinn jókst, en jókst seint á áratugnum þegar fjárlög snerust til afgangs. </a:t>
            </a:r>
          </a:p>
          <a:p>
            <a:r>
              <a:rPr lang="en-US" dirty="0"/>
              <a:t>Á fyrri hluta fyrsta áratugar 21. aldar jukust báðir hallarnir. </a:t>
            </a:r>
          </a:p>
          <a:p>
            <a:r>
              <a:rPr lang="en-US" dirty="0"/>
              <a:t>Árið 2009 minnkaði vöru- og þjónustuhallinn þegar fjárlagahallinn jókst.</a:t>
            </a:r>
          </a:p>
          <a:p>
            <a:r>
              <a:rPr lang="en-US" dirty="0"/>
              <a:t>Á öðrum áratugnum breyttist fjárlagahallinn talsvert en vöru- og þjónustuhallinn minna. </a:t>
            </a:r>
          </a:p>
          <a:p>
            <a:r>
              <a:rPr lang="en-US" dirty="0"/>
              <a:t>Árið 2020 jókst fjárlagahallinn miklu meira en vöru- og þjónustuhallinn.</a:t>
            </a:r>
          </a:p>
          <a:p>
            <a:endParaRPr lang="en-US" dirty="0"/>
          </a:p>
        </p:txBody>
      </p:sp>
      <p:pic>
        <p:nvPicPr>
          <p:cNvPr id="4" name="Picture 3" descr="This graph illustrates two lines: the budget deficit and trade deficit, as a percentage of GDP, over time. The y-axis measures the percentage of GDP, from –16 to 4 percent, in increments of 2 percent. The x-axis measures years, from 1980 to 2020. Notably, both lines are almost always negative. The budget deficit line is nearly always negative, representing a budget deficit. In 1980 it starts at around –2 percent of GDP, decreases to –5 percent in 1985, then increases to positive 2 percent, a budget surplus, in 2000. The budget deficit line then decreases to deficit, reaching –10 percent in 2009. The line remains in a deficit until 2020. The line increases to –2 percent in 2015, corresponding with a decrease in gross private savings, then the line decreases, and the deficit increases to –15 percent in 2020. The trade deficit line is always negative, fluctuating between around –0.5 percent of GDP in 1980, to a low of –3 percent in 1987, a low of around –6 percent in 2005, and a low of –4 percent in 2020.">
            <a:extLst>
              <a:ext uri="{FF2B5EF4-FFF2-40B4-BE49-F238E27FC236}">
                <a16:creationId xmlns:a16="http://schemas.microsoft.com/office/drawing/2014/main" id="{3F8748F5-8C3A-D79A-D92B-B17CDAD6EB9B}"/>
              </a:ext>
            </a:extLst>
          </p:cNvPr>
          <p:cNvPicPr>
            <a:picLocks noChangeAspect="1"/>
          </p:cNvPicPr>
          <p:nvPr/>
        </p:nvPicPr>
        <p:blipFill>
          <a:blip r:embed="rId2"/>
          <a:stretch>
            <a:fillRect/>
          </a:stretch>
        </p:blipFill>
        <p:spPr>
          <a:xfrm>
            <a:off x="3258063" y="789709"/>
            <a:ext cx="5675874" cy="3198495"/>
          </a:xfrm>
          <a:prstGeom prst="rect">
            <a:avLst/>
          </a:prstGeom>
        </p:spPr>
      </p:pic>
    </p:spTree>
    <p:extLst>
      <p:ext uri="{BB962C8B-B14F-4D97-AF65-F5344CB8AC3E}">
        <p14:creationId xmlns:p14="http://schemas.microsoft.com/office/powerpoint/2010/main" val="39233091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6E907C5-0024-5A6B-7DBF-8F13DD54D281}"/>
              </a:ext>
            </a:extLst>
          </p:cNvPr>
          <p:cNvSpPr>
            <a:spLocks noGrp="1"/>
          </p:cNvSpPr>
          <p:nvPr>
            <p:ph type="title"/>
          </p:nvPr>
        </p:nvSpPr>
        <p:spPr/>
        <p:txBody>
          <a:bodyPr>
            <a:normAutofit fontScale="90000"/>
          </a:bodyPr>
          <a:lstStyle/>
          <a:p>
            <a:r>
              <a:rPr lang="en-US" dirty="0"/>
              <a:t>Fjárlagahalli og gengi gjaldmiðla</a:t>
            </a:r>
          </a:p>
        </p:txBody>
      </p:sp>
      <p:sp>
        <p:nvSpPr>
          <p:cNvPr id="7" name="Content Placeholder 6">
            <a:extLst>
              <a:ext uri="{FF2B5EF4-FFF2-40B4-BE49-F238E27FC236}">
                <a16:creationId xmlns:a16="http://schemas.microsoft.com/office/drawing/2014/main" id="{10220F1D-C942-6D44-A785-29D18D10FFAE}"/>
              </a:ext>
            </a:extLst>
          </p:cNvPr>
          <p:cNvSpPr>
            <a:spLocks noGrp="1"/>
          </p:cNvSpPr>
          <p:nvPr>
            <p:ph idx="1"/>
          </p:nvPr>
        </p:nvSpPr>
        <p:spPr>
          <a:xfrm>
            <a:off x="838200" y="4539318"/>
            <a:ext cx="10515600" cy="1642025"/>
          </a:xfrm>
        </p:spPr>
        <p:txBody>
          <a:bodyPr>
            <a:normAutofit fontScale="85000" lnSpcReduction="20000"/>
          </a:bodyPr>
          <a:lstStyle/>
          <a:p>
            <a:r>
              <a:rPr lang="en-US" dirty="0"/>
              <a:t>Í skýringardæminu eykur Bandaríkjastjórn lántöku sína og evrópskir fjárfestar veita fjármagnið. </a:t>
            </a:r>
          </a:p>
          <a:p>
            <a:r>
              <a:rPr lang="en-US" dirty="0"/>
              <a:t>Til að kaupa bandarísk ríkisskuldabréf þurfa þessir evrópsku fjárfestar að eftirspyrja fleiri Bandaríkjadali á gjaldeyrismörkuðum. Eftirspurnarferill Bandaríkjadals færist því til hægri frá D</a:t>
            </a:r>
            <a:r>
              <a:rPr lang="en-US" baseline="-25000" dirty="0"/>
              <a:t>0</a:t>
            </a:r>
            <a:r>
              <a:rPr lang="en-US" dirty="0"/>
              <a:t> til D</a:t>
            </a:r>
            <a:r>
              <a:rPr lang="en-US" baseline="-25000" dirty="0"/>
              <a:t>1</a:t>
            </a:r>
            <a:r>
              <a:rPr lang="en-US" dirty="0"/>
              <a:t>. </a:t>
            </a:r>
          </a:p>
          <a:p>
            <a:endParaRPr lang="en-US" dirty="0"/>
          </a:p>
        </p:txBody>
      </p:sp>
      <p:pic>
        <p:nvPicPr>
          <p:cNvPr id="4" name="Picture 3" descr="This graph shows the demand and supply of foreign currency. The y-axis shows the euro/U.S. dollar exchange rate and the x-axis shows the quantity of dollars traded. As explained in the text, a budget deficit raises the demand for dollars (and lowers the supply of dollars) because foreign investors want to purchase U.S. government debt. The result is a stronger exchange rate.">
            <a:extLst>
              <a:ext uri="{FF2B5EF4-FFF2-40B4-BE49-F238E27FC236}">
                <a16:creationId xmlns:a16="http://schemas.microsoft.com/office/drawing/2014/main" id="{0B3BCDA2-6045-A5EC-9A64-EB439A19B6E7}"/>
              </a:ext>
            </a:extLst>
          </p:cNvPr>
          <p:cNvPicPr>
            <a:picLocks noChangeAspect="1"/>
          </p:cNvPicPr>
          <p:nvPr/>
        </p:nvPicPr>
        <p:blipFill>
          <a:blip r:embed="rId2"/>
          <a:stretch>
            <a:fillRect/>
          </a:stretch>
        </p:blipFill>
        <p:spPr>
          <a:xfrm>
            <a:off x="3723876" y="978481"/>
            <a:ext cx="4744248" cy="3372066"/>
          </a:xfrm>
          <a:prstGeom prst="rect">
            <a:avLst/>
          </a:prstGeom>
        </p:spPr>
      </p:pic>
    </p:spTree>
    <p:extLst>
      <p:ext uri="{BB962C8B-B14F-4D97-AF65-F5344CB8AC3E}">
        <p14:creationId xmlns:p14="http://schemas.microsoft.com/office/powerpoint/2010/main" val="3254936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6E907C5-0024-5A6B-7DBF-8F13DD54D281}"/>
              </a:ext>
            </a:extLst>
          </p:cNvPr>
          <p:cNvSpPr>
            <a:spLocks noGrp="1"/>
          </p:cNvSpPr>
          <p:nvPr>
            <p:ph type="title"/>
          </p:nvPr>
        </p:nvSpPr>
        <p:spPr/>
        <p:txBody>
          <a:bodyPr>
            <a:normAutofit fontScale="90000"/>
          </a:bodyPr>
          <a:lstStyle/>
          <a:p>
            <a:r>
              <a:rPr lang="en-US" dirty="0"/>
              <a:t>Fjárlagahalli og gengi gjaldmiðla, framhald</a:t>
            </a:r>
          </a:p>
        </p:txBody>
      </p:sp>
      <p:sp>
        <p:nvSpPr>
          <p:cNvPr id="7" name="Content Placeholder 6">
            <a:extLst>
              <a:ext uri="{FF2B5EF4-FFF2-40B4-BE49-F238E27FC236}">
                <a16:creationId xmlns:a16="http://schemas.microsoft.com/office/drawing/2014/main" id="{10220F1D-C942-6D44-A785-29D18D10FFAE}"/>
              </a:ext>
            </a:extLst>
          </p:cNvPr>
          <p:cNvSpPr>
            <a:spLocks noGrp="1"/>
          </p:cNvSpPr>
          <p:nvPr>
            <p:ph idx="1"/>
          </p:nvPr>
        </p:nvSpPr>
        <p:spPr>
          <a:xfrm>
            <a:off x="838200" y="4491319"/>
            <a:ext cx="10515600" cy="1538262"/>
          </a:xfrm>
        </p:spPr>
        <p:txBody>
          <a:bodyPr>
            <a:normAutofit fontScale="85000" lnSpcReduction="20000"/>
          </a:bodyPr>
          <a:lstStyle/>
          <a:p>
            <a:r>
              <a:rPr lang="en-US" dirty="0"/>
              <a:t>Í dæminu er einnig gert ráð fyrir að evrópskir fjárfestar bjóði færri Bandaríkjadali á gjaldeyrismörkuðum. Framboðsferillinn færist því frá S</a:t>
            </a:r>
            <a:r>
              <a:rPr lang="en-US" baseline="-25000" dirty="0"/>
              <a:t>0</a:t>
            </a:r>
            <a:r>
              <a:rPr lang="en-US" dirty="0"/>
              <a:t> til S</a:t>
            </a:r>
            <a:r>
              <a:rPr lang="en-US" baseline="-25000" dirty="0"/>
              <a:t>1</a:t>
            </a:r>
            <a:r>
              <a:rPr lang="en-US" dirty="0"/>
              <a:t>. </a:t>
            </a:r>
          </a:p>
          <a:p>
            <a:r>
              <a:rPr lang="en-US" dirty="0"/>
              <a:t>Jafnvægisgengið styrkist úr 0,9 evrum á dal við E</a:t>
            </a:r>
            <a:r>
              <a:rPr lang="en-US" baseline="-25000" dirty="0"/>
              <a:t>0</a:t>
            </a:r>
            <a:r>
              <a:rPr lang="en-US" dirty="0"/>
              <a:t> í 1,05 evrur á dal við E</a:t>
            </a:r>
            <a:r>
              <a:rPr lang="en-US" baseline="-25000" dirty="0"/>
              <a:t>1</a:t>
            </a:r>
            <a:r>
              <a:rPr lang="en-US" dirty="0"/>
              <a:t>.</a:t>
            </a:r>
          </a:p>
          <a:p>
            <a:endParaRPr lang="en-US" dirty="0"/>
          </a:p>
        </p:txBody>
      </p:sp>
      <p:pic>
        <p:nvPicPr>
          <p:cNvPr id="3" name="Picture 2" descr="This graph shows the demand and supply of foreign currency. The y-axis shows the euro/U.S. dollar exchange rate and the x-axis shows the quantity of dollars traded. As explained in the text, a budget deficit raises the demand for dollars (and lowers the supply of dollars) because foreign investors want to purchase U.S. government debt. The result is a stronger exchange rate.">
            <a:extLst>
              <a:ext uri="{FF2B5EF4-FFF2-40B4-BE49-F238E27FC236}">
                <a16:creationId xmlns:a16="http://schemas.microsoft.com/office/drawing/2014/main" id="{6C699F7A-D029-C6FB-1530-46F5F6AEA5AF}"/>
              </a:ext>
            </a:extLst>
          </p:cNvPr>
          <p:cNvPicPr>
            <a:picLocks noChangeAspect="1"/>
          </p:cNvPicPr>
          <p:nvPr/>
        </p:nvPicPr>
        <p:blipFill>
          <a:blip r:embed="rId2"/>
          <a:stretch>
            <a:fillRect/>
          </a:stretch>
        </p:blipFill>
        <p:spPr>
          <a:xfrm>
            <a:off x="3723876" y="978481"/>
            <a:ext cx="4744248" cy="3372066"/>
          </a:xfrm>
          <a:prstGeom prst="rect">
            <a:avLst/>
          </a:prstGeom>
        </p:spPr>
      </p:pic>
    </p:spTree>
    <p:extLst>
      <p:ext uri="{BB962C8B-B14F-4D97-AF65-F5344CB8AC3E}">
        <p14:creationId xmlns:p14="http://schemas.microsoft.com/office/powerpoint/2010/main" val="1454924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6E907C5-0024-5A6B-7DBF-8F13DD54D281}"/>
              </a:ext>
            </a:extLst>
          </p:cNvPr>
          <p:cNvSpPr>
            <a:spLocks noGrp="1"/>
          </p:cNvSpPr>
          <p:nvPr>
            <p:ph type="title"/>
          </p:nvPr>
        </p:nvSpPr>
        <p:spPr>
          <a:xfrm>
            <a:ext cx="8686800" cy="502920"/>
          </a:xfrm>
        </p:spPr>
        <p:txBody>
          <a:bodyPr wrap="none">
            <a:normAutofit fontScale="90000"/>
          </a:bodyPr>
          <a:lstStyle/>
          <a:p>
            <a:pPr lvl="0">
              <a:spcBef>
                <a:spcPts val="0"/>
              </a:spcBef>
            </a:pPr>
            <a:r>
              <a:rPr lang="en-US" dirty="0" sz="2400"/>
              <a:t>Fjárlagahalli, gengi og vöru- og þjónustuhalli</a:t>
            </a:r>
          </a:p>
        </p:txBody>
      </p:sp>
      <p:sp>
        <p:nvSpPr>
          <p:cNvPr id="7" name="Content Placeholder 6">
            <a:extLst>
              <a:ext uri="{FF2B5EF4-FFF2-40B4-BE49-F238E27FC236}">
                <a16:creationId xmlns:a16="http://schemas.microsoft.com/office/drawing/2014/main" id="{10220F1D-C942-6D44-A785-29D18D10FFAE}"/>
              </a:ext>
            </a:extLst>
          </p:cNvPr>
          <p:cNvSpPr>
            <a:spLocks noGrp="1"/>
          </p:cNvSpPr>
          <p:nvPr>
            <p:ph idx="1"/>
          </p:nvPr>
        </p:nvSpPr>
        <p:spPr>
          <a:xfrm>
            <a:off x="838200" y="955964"/>
            <a:ext cx="10515600" cy="4422860"/>
          </a:xfrm>
        </p:spPr>
        <p:txBody>
          <a:bodyPr>
            <a:normAutofit fontScale="92500" lnSpcReduction="20000"/>
          </a:bodyPr>
          <a:lstStyle/>
          <a:p>
            <a:r>
              <a:rPr lang="en-US" dirty="0"/>
              <a:t>Gengi getur verið ein leið sem tengir fjárlagahalla við vöru- og þjónustuhalla.</a:t>
            </a:r>
          </a:p>
          <a:p>
            <a:endParaRPr lang="en-US" dirty="0"/>
          </a:p>
          <a:p>
            <a:r>
              <a:rPr lang="en-US" dirty="0"/>
              <a:t>Fjárlagahalli getur farið saman við erlent fjármagnsinnflæði, sterkara gengi og vöru- og þjónustuhalla.</a:t>
            </a:r>
          </a:p>
          <a:p>
            <a:pPr lvl="1"/>
            <a:endParaRPr lang="en-US" dirty="0"/>
          </a:p>
          <a:p>
            <a:pPr lvl="1"/>
            <a:r>
              <a:rPr lang="en-US" dirty="0"/>
              <a:t>Í dæminu fjármagna erlendir fjárfestar aukinn fjárlagahalla Bandaríkjanna.</a:t>
            </a:r>
          </a:p>
          <a:p>
            <a:pPr lvl="1"/>
            <a:endParaRPr lang="en-US" dirty="0"/>
          </a:p>
          <a:p>
            <a:pPr lvl="1"/>
            <a:r>
              <a:rPr lang="en-US" dirty="0"/>
              <a:t>Þetta getur styrkt gengi dalsins.</a:t>
            </a:r>
          </a:p>
          <a:p>
            <a:pPr lvl="1"/>
            <a:endParaRPr lang="en-US" dirty="0"/>
          </a:p>
          <a:p>
            <a:pPr lvl="1"/>
            <a:r>
              <a:rPr lang="en-US" dirty="0"/>
              <a:t>Sterkara gengi gerir útflutning dýrari fyrir erlenda kaupendur en innflutning ódýrari. Vöru- og þjónustuhalli getur þá aukist eða afgangur minnkað.</a:t>
            </a:r>
          </a:p>
          <a:p>
            <a:endParaRPr lang="en-US" dirty="0"/>
          </a:p>
        </p:txBody>
      </p:sp>
    </p:spTree>
    <p:extLst>
      <p:ext uri="{BB962C8B-B14F-4D97-AF65-F5344CB8AC3E}">
        <p14:creationId xmlns:p14="http://schemas.microsoft.com/office/powerpoint/2010/main" val="3082511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6E907C5-0024-5A6B-7DBF-8F13DD54D281}"/>
              </a:ext>
            </a:extLst>
          </p:cNvPr>
          <p:cNvSpPr>
            <a:spLocks noGrp="1"/>
          </p:cNvSpPr>
          <p:nvPr>
            <p:ph type="title"/>
          </p:nvPr>
        </p:nvSpPr>
        <p:spPr/>
        <p:txBody>
          <a:bodyPr>
            <a:normAutofit fontScale="90000"/>
          </a:bodyPr>
          <a:lstStyle/>
          <a:p>
            <a:r>
              <a:rPr lang="en-US" dirty="0"/>
              <a:t>Frá fjárlagahalla til alþjóðlegrar efnahagskreppu</a:t>
            </a:r>
          </a:p>
        </p:txBody>
      </p:sp>
      <p:sp>
        <p:nvSpPr>
          <p:cNvPr id="7" name="Content Placeholder 6">
            <a:extLst>
              <a:ext uri="{FF2B5EF4-FFF2-40B4-BE49-F238E27FC236}">
                <a16:creationId xmlns:a16="http://schemas.microsoft.com/office/drawing/2014/main" id="{10220F1D-C942-6D44-A785-29D18D10FFAE}"/>
              </a:ext>
            </a:extLst>
          </p:cNvPr>
          <p:cNvSpPr>
            <a:spLocks noGrp="1"/>
          </p:cNvSpPr>
          <p:nvPr>
            <p:ph idx="1"/>
          </p:nvPr>
        </p:nvSpPr>
        <p:spPr/>
        <p:txBody>
          <a:bodyPr>
            <a:normAutofit/>
          </a:bodyPr>
          <a:lstStyle/>
          <a:p>
            <a:r>
              <a:rPr lang="en-US" dirty="0"/>
              <a:t>Viðvarandi mikill fjárlagahalli getur valdið erlendum fjárfestum áhyggjum.</a:t>
            </a:r>
          </a:p>
          <a:p>
            <a:endParaRPr lang="en-US" dirty="0"/>
          </a:p>
          <a:p>
            <a:r>
              <a:rPr lang="en-US" dirty="0"/>
              <a:t>Snöggt útflæði erlends fjármagns getur magnað samdrátt, einkum með því að:</a:t>
            </a:r>
          </a:p>
          <a:p>
            <a:pPr lvl="1"/>
            <a:r>
              <a:rPr lang="en-US" dirty="0"/>
              <a:t>veikja gengið,</a:t>
            </a:r>
          </a:p>
          <a:p>
            <a:pPr lvl="1"/>
            <a:r>
              <a:rPr lang="en-US" dirty="0"/>
              <a:t>skerða greiðslugetu banka með skuldir í erlendum gjaldmiðli</a:t>
            </a:r>
          </a:p>
          <a:p>
            <a:pPr lvl="1"/>
            <a:r>
              <a:rPr lang="en-US" dirty="0"/>
              <a:t>og draga úr heildareftirspurn.</a:t>
            </a:r>
          </a:p>
          <a:p>
            <a:endParaRPr lang="en-US" dirty="0"/>
          </a:p>
        </p:txBody>
      </p:sp>
    </p:spTree>
    <p:extLst>
      <p:ext uri="{BB962C8B-B14F-4D97-AF65-F5344CB8AC3E}">
        <p14:creationId xmlns:p14="http://schemas.microsoft.com/office/powerpoint/2010/main" val="83517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6E907C5-0024-5A6B-7DBF-8F13DD54D281}"/>
              </a:ext>
            </a:extLst>
          </p:cNvPr>
          <p:cNvSpPr>
            <a:spLocks noGrp="1"/>
          </p:cNvSpPr>
          <p:nvPr>
            <p:ph type="title"/>
          </p:nvPr>
        </p:nvSpPr>
        <p:spPr>
          <a:xfrm>
            <a:ext cx="8686800" cy="502920"/>
          </a:xfrm>
        </p:spPr>
        <p:txBody>
          <a:bodyPr wrap="none">
            <a:normAutofit fontScale="90000"/>
          </a:bodyPr>
          <a:lstStyle/>
          <a:p>
            <a:r>
              <a:rPr lang="en-US" dirty="0" sz="2400"/>
              <a:t>31.3 Hvernig lántaka hins opinbera hefur áhrif á einkasparnað</a:t>
            </a:r>
          </a:p>
        </p:txBody>
      </p:sp>
      <p:sp>
        <p:nvSpPr>
          <p:cNvPr id="7" name="Content Placeholder 6">
            <a:extLst>
              <a:ext uri="{FF2B5EF4-FFF2-40B4-BE49-F238E27FC236}">
                <a16:creationId xmlns:a16="http://schemas.microsoft.com/office/drawing/2014/main" id="{10220F1D-C942-6D44-A785-29D18D10FFAE}"/>
              </a:ext>
            </a:extLst>
          </p:cNvPr>
          <p:cNvSpPr>
            <a:spLocks noGrp="1"/>
          </p:cNvSpPr>
          <p:nvPr>
            <p:ph idx="1"/>
          </p:nvPr>
        </p:nvSpPr>
        <p:spPr>
          <a:xfrm>
            <a:off x="838200" y="955965"/>
            <a:ext cx="10515600" cy="3844636"/>
          </a:xfrm>
        </p:spPr>
        <p:txBody>
          <a:bodyPr>
            <a:normAutofit fontScale="92500" lnSpcReduction="20000"/>
          </a:bodyPr>
          <a:lstStyle/>
          <a:p>
            <a:r>
              <a:rPr lang="en-US" dirty="0"/>
              <a:t>Breytingar á fjárlögum hins opinbera geta haft áhrif á einkasparnað.</a:t>
            </a:r>
          </a:p>
          <a:p>
            <a:endParaRPr lang="en-US" dirty="0"/>
          </a:p>
          <a:p>
            <a:r>
              <a:rPr lang="en-US" b="1" dirty="0"/>
              <a:t>Jafngildiskenning Ricardos </a:t>
            </a:r>
            <a:r>
              <a:rPr lang="en-US" dirty="0"/>
              <a:t>– tilgátan um að framsýn heimili breyti einkasparnaði til mótvægis við breyttan opinberan sparnað vegna væntra framtíðarskatta.</a:t>
            </a:r>
          </a:p>
          <a:p>
            <a:pPr lvl="1"/>
            <a:r>
              <a:rPr lang="en-US" dirty="0"/>
              <a:t>Við ströngustu forsendur kenningarinnar er breyting á opinberum sparnaði að fullu vegin upp með gagnstæðri breytingu á einkasparnaði.</a:t>
            </a:r>
          </a:p>
          <a:p>
            <a:pPr lvl="1"/>
            <a:r>
              <a:rPr lang="en-US" dirty="0"/>
              <a:t>Ef opinber útgjöld eru óbreytt hefur fjármögnunarformið þá eitt ekki áhrif á fjárfestingu í raunauði eða vöru- og þjónustujöfnuð.</a:t>
            </a:r>
          </a:p>
          <a:p>
            <a:endParaRPr lang="en-US" dirty="0"/>
          </a:p>
          <a:p>
            <a:r>
              <a:rPr lang="en-US" dirty="0"/>
              <a:t>Í reynd breytir einkageirinn sparnaðarhegðun sinni aðeins </a:t>
            </a:r>
            <a:r>
              <a:rPr lang="en-US" i="1" dirty="0"/>
              <a:t>stundum</a:t>
            </a:r>
            <a:r>
              <a:rPr lang="en-US" dirty="0"/>
              <a:t> og </a:t>
            </a:r>
            <a:r>
              <a:rPr lang="en-US" i="1" dirty="0"/>
              <a:t>að hluta</a:t>
            </a:r>
            <a:r>
              <a:rPr lang="en-US" dirty="0"/>
              <a:t> til að vega upp á móti fjárlagahalla og fjárlagaafgangi hins opinbera.</a:t>
            </a:r>
          </a:p>
          <a:p>
            <a:endParaRPr lang="en-US" dirty="0"/>
          </a:p>
        </p:txBody>
      </p:sp>
    </p:spTree>
    <p:extLst>
      <p:ext uri="{BB962C8B-B14F-4D97-AF65-F5344CB8AC3E}">
        <p14:creationId xmlns:p14="http://schemas.microsoft.com/office/powerpoint/2010/main" val="3575368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6E907C5-0024-5A6B-7DBF-8F13DD54D281}"/>
              </a:ext>
            </a:extLst>
          </p:cNvPr>
          <p:cNvSpPr>
            <a:spLocks noGrp="1"/>
          </p:cNvSpPr>
          <p:nvPr>
            <p:ph type="title"/>
          </p:nvPr>
        </p:nvSpPr>
        <p:spPr/>
        <p:txBody>
          <a:bodyPr>
            <a:normAutofit fontScale="90000"/>
          </a:bodyPr>
          <a:lstStyle/>
          <a:p>
            <a:r>
              <a:rPr lang="en-US" dirty="0"/>
              <a:t>Fjárlagahalli og einkasparnaður í Bandaríkjunum</a:t>
            </a:r>
          </a:p>
        </p:txBody>
      </p:sp>
      <p:sp>
        <p:nvSpPr>
          <p:cNvPr id="7" name="Content Placeholder 6">
            <a:extLst>
              <a:ext uri="{FF2B5EF4-FFF2-40B4-BE49-F238E27FC236}">
                <a16:creationId xmlns:a16="http://schemas.microsoft.com/office/drawing/2014/main" id="{10220F1D-C942-6D44-A785-29D18D10FFAE}"/>
              </a:ext>
            </a:extLst>
          </p:cNvPr>
          <p:cNvSpPr>
            <a:spLocks noGrp="1"/>
          </p:cNvSpPr>
          <p:nvPr>
            <p:ph idx="1"/>
          </p:nvPr>
        </p:nvSpPr>
        <p:spPr>
          <a:xfrm>
            <a:off x="838200" y="4647028"/>
            <a:ext cx="10515600" cy="1439873"/>
          </a:xfrm>
        </p:spPr>
        <p:txBody>
          <a:bodyPr>
            <a:normAutofit fontScale="70000" lnSpcReduction="20000"/>
          </a:bodyPr>
          <a:lstStyle/>
          <a:p>
            <a:r>
              <a:rPr lang="en-US" dirty="0"/>
              <a:t>Jafngildiskenning Ricardos spáir fullu mótvægi: einkasparnaður eykst jafnmikið og opinber sparnaður minnkar, og öfugt.</a:t>
            </a:r>
          </a:p>
          <a:p>
            <a:r>
              <a:rPr lang="en-US" dirty="0"/>
              <a:t>Gögn sýna stundum gagnstæðar hreyfingar, en ekki stöðugt einn-á-móti-einum samband. </a:t>
            </a:r>
          </a:p>
          <a:p>
            <a:pPr marL="0" indent="0">
              <a:buNone/>
            </a:pPr>
            <a:r>
              <a:rPr lang="en-US" sz="2300" dirty="0"/>
              <a:t>(Heimild: Bureau of Economic Analysis og Federal Reserve Economic Data)</a:t>
            </a:r>
          </a:p>
          <a:p>
            <a:endParaRPr lang="en-US" dirty="0"/>
          </a:p>
        </p:txBody>
      </p:sp>
      <p:pic>
        <p:nvPicPr>
          <p:cNvPr id="4" name="Picture 3" descr="This graph illustrates two lines: gross private savings and budget deficit or surplus as a percentage of GDP, over time. The y-axis shows the percentage of GDP, from –20 to 35, in increments of 5 percent. The x-axis shows years, from 1980 to 2020. The two lines generally move in opposite directions, as the government budget deficit increases, meaning the line becomes more negative, gross private savings increases, and as the government budget deficit decreases, meaning the line becomes more positive, gross private savings decreases. Gross private savings is always positive and is above the budget deficit or surplus line. It starts in 1980 at around 22 percent of GDP, and fluctuates over time between 17 and 25 percent, until 2020. It peaks in the mid-1980s at around 25 percent and is at a low of around 15 percent in 2000. The budget deficit or surplus line is nearly always negative, representing a budget deficit. In 1980 it starts at around –2 percent of GDP, decreases to –5 percent in 1985, then increases to positive 1 percent, a budget surplus, in 2000, which corresponds to when gross private savings is at its lowest. The budget deficit or surplus line then decreases to deficit, reaching –10 percent in 2009, which is when gross private savings is at one of its peaks of 25 percent. The line remains in a deficit until 2020. The line increases to –2 percent in 2015, corresponding with a decrease in gross private savings, then the line decreases, and the deficit increases, to –15 percent in 2020. In 2020, gross private savings spikes to 30 percent.">
            <a:extLst>
              <a:ext uri="{FF2B5EF4-FFF2-40B4-BE49-F238E27FC236}">
                <a16:creationId xmlns:a16="http://schemas.microsoft.com/office/drawing/2014/main" id="{54AE06A0-77B4-EEC8-E317-A605F706BC24}"/>
              </a:ext>
            </a:extLst>
          </p:cNvPr>
          <p:cNvPicPr>
            <a:picLocks noChangeAspect="1"/>
          </p:cNvPicPr>
          <p:nvPr/>
        </p:nvPicPr>
        <p:blipFill>
          <a:blip r:embed="rId2"/>
          <a:stretch>
            <a:fillRect/>
          </a:stretch>
        </p:blipFill>
        <p:spPr>
          <a:xfrm>
            <a:off x="2956560" y="974950"/>
            <a:ext cx="6278880" cy="3486837"/>
          </a:xfrm>
          <a:prstGeom prst="rect">
            <a:avLst/>
          </a:prstGeom>
        </p:spPr>
      </p:pic>
    </p:spTree>
    <p:extLst>
      <p:ext uri="{BB962C8B-B14F-4D97-AF65-F5344CB8AC3E}">
        <p14:creationId xmlns:p14="http://schemas.microsoft.com/office/powerpoint/2010/main" val="40425049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6E907C5-0024-5A6B-7DBF-8F13DD54D281}"/>
              </a:ext>
            </a:extLst>
          </p:cNvPr>
          <p:cNvSpPr>
            <a:spLocks noGrp="1"/>
          </p:cNvSpPr>
          <p:nvPr>
            <p:ph type="title"/>
          </p:nvPr>
        </p:nvSpPr>
        <p:spPr/>
        <p:txBody>
          <a:bodyPr>
            <a:normAutofit fontScale="90000"/>
          </a:bodyPr>
          <a:lstStyle/>
          <a:p>
            <a:pPr lvl="0">
              <a:spcBef>
                <a:spcPts val="0"/>
              </a:spcBef>
            </a:pPr>
            <a:r>
              <a:rPr lang="en-US" dirty="0"/>
              <a:t>31.4 Ríkisfjármálastefna, fjárfesting og hagvöxtur</a:t>
            </a:r>
          </a:p>
        </p:txBody>
      </p:sp>
      <p:sp>
        <p:nvSpPr>
          <p:cNvPr id="7" name="Content Placeholder 6">
            <a:extLst>
              <a:ext uri="{FF2B5EF4-FFF2-40B4-BE49-F238E27FC236}">
                <a16:creationId xmlns:a16="http://schemas.microsoft.com/office/drawing/2014/main" id="{10220F1D-C942-6D44-A785-29D18D10FFAE}"/>
              </a:ext>
            </a:extLst>
          </p:cNvPr>
          <p:cNvSpPr>
            <a:spLocks noGrp="1"/>
          </p:cNvSpPr>
          <p:nvPr>
            <p:ph idx="1"/>
          </p:nvPr>
        </p:nvSpPr>
        <p:spPr>
          <a:xfrm>
            <a:off x="838200" y="955964"/>
            <a:ext cx="10515600" cy="4382518"/>
          </a:xfrm>
        </p:spPr>
        <p:txBody>
          <a:bodyPr>
            <a:normAutofit fontScale="92500" lnSpcReduction="10000"/>
          </a:bodyPr>
          <a:lstStyle/>
          <a:p>
            <a:r>
              <a:rPr lang="en-US" dirty="0"/>
              <a:t>Fjárfesting í raunauði, mannauði og tækni er meðal undirstaðna hagvaxtar.</a:t>
            </a:r>
          </a:p>
          <a:p>
            <a:pPr lvl="1"/>
            <a:r>
              <a:rPr lang="en-US" dirty="0"/>
              <a:t>Til þess þarf efnahagsumhverfi þar sem fyrirtæki og einstaklingar geta brugðist við hvötum frá vel starfandi mörkuðum og sveigjanlegu verðlagi. </a:t>
            </a:r>
          </a:p>
          <a:p>
            <a:endParaRPr lang="en-US" dirty="0"/>
          </a:p>
          <a:p>
            <a:r>
              <a:rPr lang="en-US" dirty="0"/>
              <a:t>Lántaka hins opinbera getur dregið úr fjármagni sem einkafyrirtæki hafa til fjárfestingar í raunauði. </a:t>
            </a:r>
          </a:p>
          <a:p>
            <a:endParaRPr lang="en-US" dirty="0"/>
          </a:p>
          <a:p>
            <a:r>
              <a:rPr lang="en-US" dirty="0"/>
              <a:t>Útgjöld hins opinbera geta þó einnig stutt við ákveðna þætti langtímahagvaxtar.</a:t>
            </a:r>
          </a:p>
          <a:p>
            <a:pPr lvl="1"/>
            <a:r>
              <a:rPr lang="en-US" dirty="0"/>
              <a:t>Dæmi: útgjöld til vega, vatnsveitna, menntunar og rannsókna og þróunar sem skapa nýja tækni.</a:t>
            </a:r>
          </a:p>
          <a:p>
            <a:endParaRPr lang="en-US" dirty="0"/>
          </a:p>
        </p:txBody>
      </p:sp>
    </p:spTree>
    <p:extLst>
      <p:ext uri="{BB962C8B-B14F-4D97-AF65-F5344CB8AC3E}">
        <p14:creationId xmlns:p14="http://schemas.microsoft.com/office/powerpoint/2010/main" val="3348052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6E907C5-0024-5A6B-7DBF-8F13DD54D281}"/>
              </a:ext>
            </a:extLst>
          </p:cNvPr>
          <p:cNvSpPr>
            <a:spLocks noGrp="1"/>
          </p:cNvSpPr>
          <p:nvPr>
            <p:ph type="title"/>
          </p:nvPr>
        </p:nvSpPr>
        <p:spPr/>
        <p:txBody>
          <a:bodyPr>
            <a:normAutofit fontScale="90000"/>
          </a:bodyPr>
          <a:lstStyle/>
          <a:p>
            <a:r>
              <a:rPr lang="en-US" dirty="0"/>
              <a:t>Ruðningsáhrif á fjárfestingu í raunauði</a:t>
            </a:r>
          </a:p>
        </p:txBody>
      </p:sp>
      <p:sp>
        <p:nvSpPr>
          <p:cNvPr id="7" name="Content Placeholder 6">
            <a:extLst>
              <a:ext uri="{FF2B5EF4-FFF2-40B4-BE49-F238E27FC236}">
                <a16:creationId xmlns:a16="http://schemas.microsoft.com/office/drawing/2014/main" id="{10220F1D-C942-6D44-A785-29D18D10FFAE}"/>
              </a:ext>
            </a:extLst>
          </p:cNvPr>
          <p:cNvSpPr>
            <a:spLocks noGrp="1"/>
          </p:cNvSpPr>
          <p:nvPr>
            <p:ph idx="1"/>
          </p:nvPr>
        </p:nvSpPr>
        <p:spPr/>
        <p:txBody>
          <a:bodyPr>
            <a:normAutofit lnSpcReduction="10000"/>
          </a:bodyPr>
          <a:lstStyle/>
          <a:p>
            <a:r>
              <a:rPr lang="en-US" dirty="0"/>
              <a:t>Meiri fjárlagahalli eykur eftirspurn eftir fjármagni. </a:t>
            </a:r>
          </a:p>
          <a:p>
            <a:endParaRPr lang="en-US" dirty="0"/>
          </a:p>
          <a:p>
            <a:r>
              <a:rPr lang="en-US" dirty="0"/>
              <a:t>Ef einkasparnaður og hreint fjármagnsinnflæði haldast óbreytt getur minna fjármagn staðið til einkafjárfestingar í raunauði. </a:t>
            </a:r>
          </a:p>
          <a:p>
            <a:endParaRPr lang="en-US" dirty="0"/>
          </a:p>
          <a:p>
            <a:r>
              <a:rPr lang="en-US" dirty="0"/>
              <a:t>Þegar lántaka hins opinbera dregur úr fjármagni til einkafjárfestingar í raunauði nefnast áhrifin </a:t>
            </a:r>
            <a:r>
              <a:rPr lang="en-US" u="sng" dirty="0"/>
              <a:t>ruðningsáhrif</a:t>
            </a:r>
            <a:r>
              <a:rPr lang="en-US" dirty="0"/>
              <a:t>.</a:t>
            </a:r>
          </a:p>
          <a:p>
            <a:endParaRPr lang="en-US" dirty="0"/>
          </a:p>
        </p:txBody>
      </p:sp>
    </p:spTree>
    <p:extLst>
      <p:ext uri="{BB962C8B-B14F-4D97-AF65-F5344CB8AC3E}">
        <p14:creationId xmlns:p14="http://schemas.microsoft.com/office/powerpoint/2010/main" val="40275488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6E907C5-0024-5A6B-7DBF-8F13DD54D281}"/>
              </a:ext>
            </a:extLst>
          </p:cNvPr>
          <p:cNvSpPr>
            <a:spLocks noGrp="1"/>
          </p:cNvSpPr>
          <p:nvPr>
            <p:ph type="title"/>
          </p:nvPr>
        </p:nvSpPr>
        <p:spPr/>
        <p:txBody>
          <a:bodyPr>
            <a:normAutofit fontScale="90000"/>
          </a:bodyPr>
          <a:lstStyle/>
          <a:p>
            <a:pPr marL="0" marR="0" lvl="0" indent="-152400" rtl="0">
              <a:spcBef>
                <a:spcPts val="0"/>
              </a:spcBef>
            </a:pPr>
            <a:r>
              <a:rPr lang="en-US" dirty="0"/>
              <a:t>Fjárlagaafkoma Bandaríkjanna og einkafjárfesting</a:t>
            </a:r>
          </a:p>
        </p:txBody>
      </p:sp>
      <p:sp>
        <p:nvSpPr>
          <p:cNvPr id="7" name="Content Placeholder 6">
            <a:extLst>
              <a:ext uri="{FF2B5EF4-FFF2-40B4-BE49-F238E27FC236}">
                <a16:creationId xmlns:a16="http://schemas.microsoft.com/office/drawing/2014/main" id="{10220F1D-C942-6D44-A785-29D18D10FFAE}"/>
              </a:ext>
            </a:extLst>
          </p:cNvPr>
          <p:cNvSpPr>
            <a:spLocks noGrp="1"/>
          </p:cNvSpPr>
          <p:nvPr>
            <p:ph idx="1"/>
          </p:nvPr>
        </p:nvSpPr>
        <p:spPr>
          <a:xfrm>
            <a:off x="838200" y="4379789"/>
            <a:ext cx="10515600" cy="1860991"/>
          </a:xfrm>
        </p:spPr>
        <p:txBody>
          <a:bodyPr>
            <a:normAutofit fontScale="77500" lnSpcReduction="20000"/>
          </a:bodyPr>
          <a:lstStyle/>
          <a:p>
            <a:r>
              <a:rPr lang="en-US" dirty="0"/>
              <a:t>Einkasparnaður og erlent fjármagnsflæði tengjast fjárlagaafkomu. </a:t>
            </a:r>
          </a:p>
          <a:p>
            <a:r>
              <a:rPr lang="en-US" dirty="0"/>
              <a:t>Lántaka hins opinbera og einkafjárfesting geta því stundum aukist eða minnkað saman. </a:t>
            </a:r>
          </a:p>
          <a:p>
            <a:r>
              <a:rPr lang="en-US" dirty="0"/>
              <a:t>Á tíunda áratugnum fór minni lántaka hins opinbera saman við aukna einkafjárfestingu. Þetta samræmist ruðningskenningunni, en sannar ekki orsakasamband.</a:t>
            </a:r>
          </a:p>
          <a:p>
            <a:endParaRPr lang="en-US" dirty="0"/>
          </a:p>
        </p:txBody>
      </p:sp>
      <p:pic>
        <p:nvPicPr>
          <p:cNvPr id="4" name="Picture 3" descr="This graph illustrates two lines: private investment as a percentage of GDP and budget deficits or surpluses as a percentage of GDP. Each is measured over time. The y-axis shows the percentage of GDP, from –15 to 25, in increments of 5 percent. The x-axis shows years, from 1980 to 2020. The two lines generally move together. Private investment is always positive and is above the budget deficit or surplus line. It starts in 1980 at around 19 percent of GDP and fluctuates over time between 15 and 20 percent. It peaks at 20 percent in 2000 and is at a low of 15 percent in 2009. The budget deficit or surplus line is nearly always negative, representing a budget deficit. In 1980 it starts at around –2 percent of GDP, decreases to – 5 percent in 1985, then increases to positive 1 percent, a budget surplus, in 2000, which corresponds to when private investment is at its peak. The budget deficit or surplus line then decreases to deficit, reaching –10 percent in 2009, which is when private investment is at its lowest. The line remains in a deficit until 2020. The line increases to –2 percent in 2015, corresponding with an increase in private investment, then the line decreases, and the deficit increases, to –15 percent in 2020.">
            <a:extLst>
              <a:ext uri="{FF2B5EF4-FFF2-40B4-BE49-F238E27FC236}">
                <a16:creationId xmlns:a16="http://schemas.microsoft.com/office/drawing/2014/main" id="{3D477258-5E16-E28E-EFA2-6BDE9BF8B17A}"/>
              </a:ext>
            </a:extLst>
          </p:cNvPr>
          <p:cNvPicPr>
            <a:picLocks noChangeAspect="1"/>
          </p:cNvPicPr>
          <p:nvPr/>
        </p:nvPicPr>
        <p:blipFill>
          <a:blip r:embed="rId2"/>
          <a:stretch>
            <a:fillRect/>
          </a:stretch>
        </p:blipFill>
        <p:spPr>
          <a:xfrm>
            <a:off x="2425421" y="873065"/>
            <a:ext cx="7341157" cy="3497580"/>
          </a:xfrm>
          <a:prstGeom prst="rect">
            <a:avLst/>
          </a:prstGeom>
        </p:spPr>
      </p:pic>
    </p:spTree>
    <p:extLst>
      <p:ext uri="{BB962C8B-B14F-4D97-AF65-F5344CB8AC3E}">
        <p14:creationId xmlns:p14="http://schemas.microsoft.com/office/powerpoint/2010/main" val="7062145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6E907C5-0024-5A6B-7DBF-8F13DD54D281}"/>
              </a:ext>
            </a:extLst>
          </p:cNvPr>
          <p:cNvSpPr>
            <a:spLocks noGrp="1"/>
          </p:cNvSpPr>
          <p:nvPr>
            <p:ph type="title"/>
          </p:nvPr>
        </p:nvSpPr>
        <p:spPr/>
        <p:txBody>
          <a:bodyPr>
            <a:normAutofit fontScale="90000"/>
          </a:bodyPr>
          <a:lstStyle/>
          <a:p>
            <a:r>
              <a:rPr lang="en-US" dirty="0"/>
              <a:t>Tengslin við vexti</a:t>
            </a:r>
          </a:p>
        </p:txBody>
      </p:sp>
      <p:sp>
        <p:nvSpPr>
          <p:cNvPr id="7" name="Content Placeholder 6">
            <a:extLst>
              <a:ext uri="{FF2B5EF4-FFF2-40B4-BE49-F238E27FC236}">
                <a16:creationId xmlns:a16="http://schemas.microsoft.com/office/drawing/2014/main" id="{10220F1D-C942-6D44-A785-29D18D10FFAE}"/>
              </a:ext>
            </a:extLst>
          </p:cNvPr>
          <p:cNvSpPr>
            <a:spLocks noGrp="1"/>
          </p:cNvSpPr>
          <p:nvPr>
            <p:ph idx="1"/>
          </p:nvPr>
        </p:nvSpPr>
        <p:spPr/>
        <p:txBody>
          <a:bodyPr/>
          <a:lstStyle/>
          <a:p>
            <a:r>
              <a:rPr lang="en-US" dirty="0"/>
              <a:t>Eldri rannsóknayfirlit benda til að eins prósentustigs aukning fjárlagahalla sem hlutfalls af VLF geti hækkað vexti um 0,5–1,0 prósentustig. Matið er háð aðstæðum og er ekki algild regla.</a:t>
            </a:r>
          </a:p>
          <a:p>
            <a:endParaRPr lang="en-US" dirty="0"/>
          </a:p>
          <a:p>
            <a:r>
              <a:rPr lang="en-US" dirty="0"/>
              <a:t>Hærri vextir hafa tilhneigingu til að draga úr fjárfestingu fyrirtækja í raunauði. </a:t>
            </a:r>
          </a:p>
          <a:p>
            <a:endParaRPr lang="en-US" dirty="0"/>
          </a:p>
        </p:txBody>
      </p:sp>
    </p:spTree>
    <p:extLst>
      <p:ext uri="{BB962C8B-B14F-4D97-AF65-F5344CB8AC3E}">
        <p14:creationId xmlns:p14="http://schemas.microsoft.com/office/powerpoint/2010/main" val="35280931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6E907C5-0024-5A6B-7DBF-8F13DD54D281}"/>
              </a:ext>
            </a:extLst>
          </p:cNvPr>
          <p:cNvSpPr>
            <a:spLocks noGrp="1"/>
          </p:cNvSpPr>
          <p:nvPr>
            <p:ph type="title"/>
          </p:nvPr>
        </p:nvSpPr>
        <p:spPr/>
        <p:txBody>
          <a:bodyPr>
            <a:normAutofit fontScale="90000"/>
          </a:bodyPr>
          <a:lstStyle/>
          <a:p>
            <a:r>
              <a:rPr lang="en-US" dirty="0"/>
              <a:t>Fjárlagahalli og vextir</a:t>
            </a:r>
          </a:p>
        </p:txBody>
      </p:sp>
      <p:sp>
        <p:nvSpPr>
          <p:cNvPr id="7" name="Content Placeholder 6">
            <a:extLst>
              <a:ext uri="{FF2B5EF4-FFF2-40B4-BE49-F238E27FC236}">
                <a16:creationId xmlns:a16="http://schemas.microsoft.com/office/drawing/2014/main" id="{10220F1D-C942-6D44-A785-29D18D10FFAE}"/>
              </a:ext>
            </a:extLst>
          </p:cNvPr>
          <p:cNvSpPr>
            <a:spLocks noGrp="1"/>
          </p:cNvSpPr>
          <p:nvPr>
            <p:ph idx="1"/>
          </p:nvPr>
        </p:nvSpPr>
        <p:spPr>
          <a:xfrm>
            <a:off x="838200" y="4394761"/>
            <a:ext cx="10515600" cy="1565156"/>
          </a:xfrm>
        </p:spPr>
        <p:txBody>
          <a:bodyPr>
            <a:normAutofit fontScale="77500" lnSpcReduction="20000"/>
          </a:bodyPr>
          <a:lstStyle/>
          <a:p>
            <a:r>
              <a:rPr lang="en-US" dirty="0"/>
              <a:t>Á fjármagnsmarkaði getur aukin lántaka hins opinbera hliðrað eftirspurnarferli fjármagns til hægri, úr D</a:t>
            </a:r>
            <a:r>
              <a:rPr lang="en-US" baseline="-25000" dirty="0"/>
              <a:t>0</a:t>
            </a:r>
            <a:r>
              <a:rPr lang="en-US" dirty="0"/>
              <a:t> í D</a:t>
            </a:r>
            <a:r>
              <a:rPr lang="en-US" baseline="-25000" dirty="0"/>
              <a:t>1</a:t>
            </a:r>
            <a:r>
              <a:rPr lang="en-US" dirty="0"/>
              <a:t>. </a:t>
            </a:r>
          </a:p>
          <a:p>
            <a:r>
              <a:rPr lang="en-US" dirty="0"/>
              <a:t>Þegar jafnvægið færist úr E</a:t>
            </a:r>
            <a:r>
              <a:rPr lang="en-US" baseline="-25000" dirty="0"/>
              <a:t>0</a:t>
            </a:r>
            <a:r>
              <a:rPr lang="en-US" dirty="0"/>
              <a:t> í E</a:t>
            </a:r>
            <a:r>
              <a:rPr lang="en-US" baseline="-25000" dirty="0"/>
              <a:t>1</a:t>
            </a:r>
            <a:r>
              <a:rPr lang="en-US" dirty="0"/>
              <a:t> hækka vextirnir. </a:t>
            </a:r>
          </a:p>
          <a:p>
            <a:r>
              <a:rPr lang="en-US" dirty="0"/>
              <a:t>Hærri vextir eru ein möguleg leið sem veldur ruðningsáhrifum á einkafjárfestingu vegna lántöku hins opinbera.</a:t>
            </a:r>
          </a:p>
          <a:p>
            <a:endParaRPr lang="en-US" dirty="0"/>
          </a:p>
        </p:txBody>
      </p:sp>
      <p:pic>
        <p:nvPicPr>
          <p:cNvPr id="4" name="Picture 3" descr="The graph plots the downward-sloping demand and upward-sloping supply of financial capital. The y-axis is the interest rate (also known as the “price” of financial capital) and the x-axis shows the quantity of financial capital as a percentage of GDP. An increase in government borrowing increases the quantity of financial capital demanded at all interest rates. This is a rightward shift in the demand for financial capital. The graph shows that the equilibrium interest rate will rise.">
            <a:extLst>
              <a:ext uri="{FF2B5EF4-FFF2-40B4-BE49-F238E27FC236}">
                <a16:creationId xmlns:a16="http://schemas.microsoft.com/office/drawing/2014/main" id="{2F09B04B-D16F-5053-881A-986E667919C9}"/>
              </a:ext>
            </a:extLst>
          </p:cNvPr>
          <p:cNvPicPr>
            <a:picLocks noChangeAspect="1"/>
          </p:cNvPicPr>
          <p:nvPr/>
        </p:nvPicPr>
        <p:blipFill>
          <a:blip r:embed="rId2"/>
          <a:stretch>
            <a:fillRect/>
          </a:stretch>
        </p:blipFill>
        <p:spPr>
          <a:xfrm>
            <a:off x="3789274" y="973978"/>
            <a:ext cx="4613451" cy="3236513"/>
          </a:xfrm>
          <a:prstGeom prst="rect">
            <a:avLst/>
          </a:prstGeom>
        </p:spPr>
      </p:pic>
    </p:spTree>
    <p:extLst>
      <p:ext uri="{BB962C8B-B14F-4D97-AF65-F5344CB8AC3E}">
        <p14:creationId xmlns:p14="http://schemas.microsoft.com/office/powerpoint/2010/main" val="3034332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6E907C5-0024-5A6B-7DBF-8F13DD54D281}"/>
              </a:ext>
            </a:extLst>
          </p:cNvPr>
          <p:cNvSpPr>
            <a:spLocks noGrp="1"/>
          </p:cNvSpPr>
          <p:nvPr>
            <p:ph type="title"/>
          </p:nvPr>
        </p:nvSpPr>
        <p:spPr/>
        <p:txBody>
          <a:bodyPr>
            <a:normAutofit fontScale="90000"/>
          </a:bodyPr>
          <a:lstStyle/>
          <a:p>
            <a:r>
              <a:rPr lang="en-US" dirty="0"/>
              <a:t>Opinber fjárfesting í raunauði</a:t>
            </a:r>
          </a:p>
        </p:txBody>
      </p:sp>
      <p:sp>
        <p:nvSpPr>
          <p:cNvPr id="7" name="Content Placeholder 6">
            <a:extLst>
              <a:ext uri="{FF2B5EF4-FFF2-40B4-BE49-F238E27FC236}">
                <a16:creationId xmlns:a16="http://schemas.microsoft.com/office/drawing/2014/main" id="{10220F1D-C942-6D44-A785-29D18D10FFAE}"/>
              </a:ext>
            </a:extLst>
          </p:cNvPr>
          <p:cNvSpPr>
            <a:spLocks noGrp="1"/>
          </p:cNvSpPr>
          <p:nvPr>
            <p:ph idx="1"/>
          </p:nvPr>
        </p:nvSpPr>
        <p:spPr>
          <a:xfrm>
            <a:off x="838200" y="955964"/>
            <a:ext cx="10515600" cy="3992554"/>
          </a:xfrm>
        </p:spPr>
        <p:txBody>
          <a:bodyPr>
            <a:normAutofit fontScale="85000" lnSpcReduction="20000"/>
          </a:bodyPr>
          <a:lstStyle/>
          <a:p>
            <a:r>
              <a:rPr lang="en-US" dirty="0"/>
              <a:t>Opinber fjárfesting í raunauði getur aukið framleiðslu og framleiðni hagkerfisins.</a:t>
            </a:r>
          </a:p>
          <a:p>
            <a:endParaRPr lang="en-US" dirty="0"/>
          </a:p>
          <a:p>
            <a:r>
              <a:rPr lang="en-US" dirty="0"/>
              <a:t>Flokkar opinbers raunauðs:</a:t>
            </a:r>
          </a:p>
          <a:p>
            <a:pPr lvl="1"/>
            <a:r>
              <a:rPr lang="en-US" dirty="0"/>
              <a:t>Samgöngur</a:t>
            </a:r>
          </a:p>
          <a:p>
            <a:pPr lvl="1"/>
            <a:r>
              <a:rPr lang="en-US" dirty="0"/>
              <a:t>Byggða- og svæðisþróun</a:t>
            </a:r>
          </a:p>
          <a:p>
            <a:pPr lvl="1"/>
            <a:r>
              <a:rPr lang="en-US" dirty="0"/>
              <a:t>Náttúruauðlindir og umhverfi</a:t>
            </a:r>
          </a:p>
          <a:p>
            <a:pPr lvl="1"/>
            <a:r>
              <a:rPr lang="en-US" dirty="0"/>
              <a:t>Menntun, starfsþjálfun, atvinnumál og félagsþjónusta</a:t>
            </a:r>
          </a:p>
          <a:p>
            <a:endParaRPr lang="en-US" dirty="0"/>
          </a:p>
          <a:p>
            <a:r>
              <a:rPr lang="en-US" dirty="0"/>
              <a:t>Erfitt er að mæla ávinning af opinberri fjárfestingu í raunauði, því ákvarðanir ráðast meðal annars af </a:t>
            </a:r>
            <a:r>
              <a:rPr lang="en-US" u="sng" dirty="0"/>
              <a:t>pólitískum</a:t>
            </a:r>
            <a:r>
              <a:rPr lang="en-US" dirty="0"/>
              <a:t> og efnahagslegum hvötum.</a:t>
            </a:r>
          </a:p>
          <a:p>
            <a:endParaRPr lang="en-US" dirty="0"/>
          </a:p>
        </p:txBody>
      </p:sp>
    </p:spTree>
    <p:extLst>
      <p:ext uri="{BB962C8B-B14F-4D97-AF65-F5344CB8AC3E}">
        <p14:creationId xmlns:p14="http://schemas.microsoft.com/office/powerpoint/2010/main" val="16397780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6E907C5-0024-5A6B-7DBF-8F13DD54D281}"/>
              </a:ext>
            </a:extLst>
          </p:cNvPr>
          <p:cNvSpPr>
            <a:spLocks noGrp="1"/>
          </p:cNvSpPr>
          <p:nvPr>
            <p:ph type="title"/>
          </p:nvPr>
        </p:nvSpPr>
        <p:spPr/>
        <p:txBody>
          <a:bodyPr>
            <a:normAutofit fontScale="90000"/>
          </a:bodyPr>
          <a:lstStyle/>
          <a:p>
            <a:r>
              <a:rPr lang="en-US" dirty="0"/>
              <a:t>Opinber fjárfesting í raunauði, framhald</a:t>
            </a:r>
          </a:p>
        </p:txBody>
      </p:sp>
      <p:sp>
        <p:nvSpPr>
          <p:cNvPr id="7" name="Content Placeholder 6">
            <a:extLst>
              <a:ext uri="{FF2B5EF4-FFF2-40B4-BE49-F238E27FC236}">
                <a16:creationId xmlns:a16="http://schemas.microsoft.com/office/drawing/2014/main" id="{10220F1D-C942-6D44-A785-29D18D10FFAE}"/>
              </a:ext>
            </a:extLst>
          </p:cNvPr>
          <p:cNvSpPr>
            <a:spLocks noGrp="1"/>
          </p:cNvSpPr>
          <p:nvPr>
            <p:ph idx="1"/>
          </p:nvPr>
        </p:nvSpPr>
        <p:spPr/>
        <p:txBody>
          <a:bodyPr>
            <a:normAutofit fontScale="92500" lnSpcReduction="10000"/>
          </a:bodyPr>
          <a:lstStyle/>
          <a:p>
            <a:r>
              <a:rPr lang="en-US" dirty="0"/>
              <a:t>Ef hið opinbera fjárfestir í raunauði og fjármagnar það með </a:t>
            </a:r>
            <a:r>
              <a:rPr lang="en-US" u="sng" dirty="0"/>
              <a:t>hærri sköttum</a:t>
            </a:r>
            <a:r>
              <a:rPr lang="en-US" dirty="0"/>
              <a:t> eða </a:t>
            </a:r>
            <a:r>
              <a:rPr lang="en-US" u="sng" dirty="0"/>
              <a:t>minni ríkisútgjöldum á öðrum sviðum</a:t>
            </a:r>
            <a:r>
              <a:rPr lang="en-US" dirty="0"/>
              <a:t>, er </a:t>
            </a:r>
            <a:r>
              <a:rPr lang="en-US" i="1" dirty="0"/>
              <a:t>ekki víst að það </a:t>
            </a:r>
            <a:r>
              <a:rPr lang="en-US" dirty="0"/>
              <a:t>ryðji einkafjárfestingu beint úr vegi. </a:t>
            </a:r>
          </a:p>
          <a:p>
            <a:endParaRPr lang="en-US" dirty="0"/>
          </a:p>
          <a:p>
            <a:r>
              <a:rPr lang="en-US" dirty="0"/>
              <a:t>Hærri skattar á heimili geta þó óbeint dregið úr einkasparnaði.</a:t>
            </a:r>
          </a:p>
          <a:p>
            <a:endParaRPr lang="en-US" dirty="0"/>
          </a:p>
          <a:p>
            <a:r>
              <a:rPr lang="en-US" dirty="0"/>
              <a:t>Ef hið opinbera fjármagnar fjárfestingu í raunauði með </a:t>
            </a:r>
            <a:r>
              <a:rPr lang="en-US" u="sng" dirty="0"/>
              <a:t>lántöku</a:t>
            </a:r>
            <a:r>
              <a:rPr lang="en-US" dirty="0"/>
              <a:t>, kann það að </a:t>
            </a:r>
            <a:r>
              <a:rPr lang="en-US" i="1" dirty="0"/>
              <a:t>verða </a:t>
            </a:r>
            <a:r>
              <a:rPr lang="en-US" dirty="0"/>
              <a:t>á kostnað einkafjárfestingar í raunauði vegna ruðningsáhrifa.</a:t>
            </a:r>
          </a:p>
          <a:p>
            <a:endParaRPr lang="en-US" dirty="0"/>
          </a:p>
        </p:txBody>
      </p:sp>
    </p:spTree>
    <p:extLst>
      <p:ext uri="{BB962C8B-B14F-4D97-AF65-F5344CB8AC3E}">
        <p14:creationId xmlns:p14="http://schemas.microsoft.com/office/powerpoint/2010/main" val="33338194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6E907C5-0024-5A6B-7DBF-8F13DD54D281}"/>
              </a:ext>
            </a:extLst>
          </p:cNvPr>
          <p:cNvSpPr>
            <a:spLocks noGrp="1"/>
          </p:cNvSpPr>
          <p:nvPr>
            <p:ph type="title"/>
          </p:nvPr>
        </p:nvSpPr>
        <p:spPr/>
        <p:txBody>
          <a:bodyPr>
            <a:normAutofit fontScale="90000"/>
          </a:bodyPr>
          <a:lstStyle/>
          <a:p>
            <a:r>
              <a:rPr lang="en-US" dirty="0"/>
              <a:t>Fjárfesting hins opinbera í mannauði</a:t>
            </a:r>
          </a:p>
        </p:txBody>
      </p:sp>
      <p:sp>
        <p:nvSpPr>
          <p:cNvPr id="7" name="Content Placeholder 6">
            <a:extLst>
              <a:ext uri="{FF2B5EF4-FFF2-40B4-BE49-F238E27FC236}">
                <a16:creationId xmlns:a16="http://schemas.microsoft.com/office/drawing/2014/main" id="{10220F1D-C942-6D44-A785-29D18D10FFAE}"/>
              </a:ext>
            </a:extLst>
          </p:cNvPr>
          <p:cNvSpPr>
            <a:spLocks noGrp="1"/>
          </p:cNvSpPr>
          <p:nvPr>
            <p:ph idx="1"/>
          </p:nvPr>
        </p:nvSpPr>
        <p:spPr/>
        <p:txBody>
          <a:bodyPr>
            <a:normAutofit fontScale="92500" lnSpcReduction="20000"/>
          </a:bodyPr>
          <a:lstStyle/>
          <a:p>
            <a:r>
              <a:rPr lang="en-US" dirty="0"/>
              <a:t>Í flestum löndum gegna stjórnvöld mikilvægu hlutverki í fjárfestingu samfélagsins í mannauði í gegnum menntakerfið.</a:t>
            </a:r>
          </a:p>
          <a:p>
            <a:endParaRPr lang="en-US" dirty="0"/>
          </a:p>
          <a:p>
            <a:r>
              <a:rPr lang="en-US" dirty="0"/>
              <a:t>Vel menntað og hæft vinnuafl stuðlar að meiri hagvexti.</a:t>
            </a:r>
          </a:p>
          <a:p>
            <a:endParaRPr lang="en-US" dirty="0"/>
          </a:p>
          <a:p>
            <a:r>
              <a:rPr lang="en-US" dirty="0"/>
              <a:t>Í bandaríska grunn- og framhaldsskólakerfinu hafa aukin útgjöld á liðnum áratugum ekki alltaf leitt til samsvarandi mælanlegra framfara í námsárangri. </a:t>
            </a:r>
          </a:p>
          <a:p>
            <a:pPr lvl="1"/>
            <a:r>
              <a:rPr lang="en-US" dirty="0"/>
              <a:t>Sumir sérfræðingar í menntamálum telja að vandinn kunni að liggja í uppbyggingu kerfisins en ekki aðeins í því fjármagni sem varið er til þess.</a:t>
            </a:r>
          </a:p>
          <a:p>
            <a:endParaRPr lang="en-US" dirty="0"/>
          </a:p>
        </p:txBody>
      </p:sp>
    </p:spTree>
    <p:extLst>
      <p:ext uri="{BB962C8B-B14F-4D97-AF65-F5344CB8AC3E}">
        <p14:creationId xmlns:p14="http://schemas.microsoft.com/office/powerpoint/2010/main" val="1467123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6E907C5-0024-5A6B-7DBF-8F13DD54D281}"/>
              </a:ext>
            </a:extLst>
          </p:cNvPr>
          <p:cNvSpPr>
            <a:spLocks noGrp="1"/>
          </p:cNvSpPr>
          <p:nvPr>
            <p:ph type="title"/>
          </p:nvPr>
        </p:nvSpPr>
        <p:spPr/>
        <p:txBody>
          <a:bodyPr>
            <a:normAutofit fontScale="90000"/>
          </a:bodyPr>
          <a:lstStyle/>
          <a:p>
            <a:pPr lvl="0">
              <a:spcBef>
                <a:spcPts val="0"/>
              </a:spcBef>
            </a:pPr>
            <a:r>
              <a:rPr lang="en-US" dirty="0"/>
              <a:t>Fjárfesting hins opinbera í mannauði, framhald</a:t>
            </a:r>
          </a:p>
        </p:txBody>
      </p:sp>
      <p:sp>
        <p:nvSpPr>
          <p:cNvPr id="7" name="Content Placeholder 6">
            <a:extLst>
              <a:ext uri="{FF2B5EF4-FFF2-40B4-BE49-F238E27FC236}">
                <a16:creationId xmlns:a16="http://schemas.microsoft.com/office/drawing/2014/main" id="{10220F1D-C942-6D44-A785-29D18D10FFAE}"/>
              </a:ext>
            </a:extLst>
          </p:cNvPr>
          <p:cNvSpPr>
            <a:spLocks noGrp="1"/>
          </p:cNvSpPr>
          <p:nvPr>
            <p:ph idx="1"/>
          </p:nvPr>
        </p:nvSpPr>
        <p:spPr/>
        <p:txBody>
          <a:bodyPr>
            <a:normAutofit fontScale="92500" lnSpcReduction="20000"/>
          </a:bodyPr>
          <a:lstStyle/>
          <a:p>
            <a:r>
              <a:rPr lang="en-US" dirty="0"/>
              <a:t>Aðrar opinberar áætlanir efla mannauð fyrir eða eftir hefðbundna grunn- og framhaldsskólagöngu.</a:t>
            </a:r>
          </a:p>
          <a:p>
            <a:pPr lvl="1"/>
            <a:r>
              <a:rPr lang="en-US" b="1" dirty="0"/>
              <a:t>Head Start-áætlunin </a:t>
            </a:r>
            <a:r>
              <a:rPr lang="en-US" dirty="0"/>
              <a:t>– bandarísk áætlun um snemmtæka menntun og fjölskyldustuðning, einkum fyrir börn úr tekjulágum fjölskyldum.</a:t>
            </a:r>
          </a:p>
          <a:p>
            <a:pPr lvl="1"/>
            <a:r>
              <a:rPr lang="en-US" dirty="0"/>
              <a:t>Hið opinbera styður einnig háskóla og aðrar æðri menntastofnanir.</a:t>
            </a:r>
          </a:p>
          <a:p>
            <a:endParaRPr lang="en-US" dirty="0"/>
          </a:p>
          <a:p>
            <a:r>
              <a:rPr lang="en-US" dirty="0"/>
              <a:t>Í Bandaríkjunum og öðrum hátekjulöndum skiptir miklu að bæta árangur af núverandi menntunarútgjöldum og gæði náms. Einnig þarf að meta hvar aukið fjármagn getur skilað ávinningi.</a:t>
            </a:r>
          </a:p>
          <a:p>
            <a:endParaRPr lang="en-US" dirty="0"/>
          </a:p>
        </p:txBody>
      </p:sp>
    </p:spTree>
    <p:extLst>
      <p:ext uri="{BB962C8B-B14F-4D97-AF65-F5344CB8AC3E}">
        <p14:creationId xmlns:p14="http://schemas.microsoft.com/office/powerpoint/2010/main" val="15660449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6E907C5-0024-5A6B-7DBF-8F13DD54D281}"/>
              </a:ext>
            </a:extLst>
          </p:cNvPr>
          <p:cNvSpPr>
            <a:spLocks noGrp="1"/>
          </p:cNvSpPr>
          <p:nvPr>
            <p:ph type="title"/>
          </p:nvPr>
        </p:nvSpPr>
        <p:spPr>
          <a:xfrm>
            <a:off x="838200" y="365126"/>
            <a:ext cx="10515600" cy="590838"/>
          </a:xfrm>
        </p:spPr>
        <p:txBody>
          <a:bodyPr>
            <a:normAutofit fontScale="90000"/>
          </a:bodyPr>
          <a:lstStyle/>
          <a:p>
            <a:r>
              <a:rPr lang="en-US" dirty="0"/>
              <a:t>Opinber útgjöld til grunn-, framhalds- og starfsmenntunar </a:t>
            </a:r>
            <a:br>
              <a:rPr lang="en-US" dirty="0"/>
            </a:br>
            <a:r>
              <a:rPr lang="en-US" dirty="0"/>
              <a:t>í Bandaríkjunum, 1998–2020</a:t>
            </a:r>
          </a:p>
        </p:txBody>
      </p:sp>
      <p:sp>
        <p:nvSpPr>
          <p:cNvPr id="7" name="Content Placeholder 6">
            <a:extLst>
              <a:ext uri="{FF2B5EF4-FFF2-40B4-BE49-F238E27FC236}">
                <a16:creationId xmlns:a16="http://schemas.microsoft.com/office/drawing/2014/main" id="{10220F1D-C942-6D44-A785-29D18D10FFAE}"/>
              </a:ext>
            </a:extLst>
          </p:cNvPr>
          <p:cNvSpPr>
            <a:spLocks noGrp="1"/>
          </p:cNvSpPr>
          <p:nvPr>
            <p:ph idx="1"/>
          </p:nvPr>
        </p:nvSpPr>
        <p:spPr>
          <a:xfrm>
            <a:off x="838200" y="4558552"/>
            <a:ext cx="10515600" cy="1549640"/>
          </a:xfrm>
        </p:spPr>
        <p:txBody>
          <a:bodyPr>
            <a:normAutofit fontScale="92500" lnSpcReduction="10000"/>
          </a:bodyPr>
          <a:lstStyle/>
          <a:p>
            <a:r>
              <a:rPr lang="en-US" dirty="0"/>
              <a:t>Nafnútgjöld jukust fram til um 2009 og stóðu nær í stað 2009–2012. Myndin leiðréttir hvorki fyrir verðlagi né nemendafjölda. </a:t>
            </a:r>
          </a:p>
          <a:p>
            <a:r>
              <a:rPr lang="en-US" dirty="0"/>
              <a:t>Frá árinu 2012 hafa útgjöldin aukist jafnt og þétt. </a:t>
            </a:r>
            <a:r>
              <a:rPr lang="en-US" sz="2300" dirty="0"/>
              <a:t>(Heimild: Federal Reserve Economic Data (FRED) https://fred.stlouisfed.org/series/G160291A027NBEA)</a:t>
            </a:r>
          </a:p>
          <a:p>
            <a:endParaRPr lang="en-US" dirty="0"/>
          </a:p>
        </p:txBody>
      </p:sp>
      <p:pic>
        <p:nvPicPr>
          <p:cNvPr id="4" name="Picture 3" descr="This graph illustrates government spending on education over time. The y-axis measures spending in billions of dollars, from 0 to 800, in increments of 100 billion. The x-axis shows years, from 1998 to 2020. The line increases over time, from slightly over 300 billion dollars in 1998 to a plateau of around 550 billion in 2009. It is roughly constant here until 2012, then it rises again to 700 billion in 2019.">
            <a:extLst>
              <a:ext uri="{FF2B5EF4-FFF2-40B4-BE49-F238E27FC236}">
                <a16:creationId xmlns:a16="http://schemas.microsoft.com/office/drawing/2014/main" id="{4B86C34D-4CDF-BC4A-2067-F5D97D83F38D}"/>
              </a:ext>
            </a:extLst>
          </p:cNvPr>
          <p:cNvPicPr>
            <a:picLocks noChangeAspect="1"/>
          </p:cNvPicPr>
          <p:nvPr/>
        </p:nvPicPr>
        <p:blipFill>
          <a:blip r:embed="rId2"/>
          <a:stretch>
            <a:fillRect/>
          </a:stretch>
        </p:blipFill>
        <p:spPr>
          <a:xfrm>
            <a:off x="2867694" y="1136904"/>
            <a:ext cx="6456611" cy="3261360"/>
          </a:xfrm>
          <a:prstGeom prst="rect">
            <a:avLst/>
          </a:prstGeom>
        </p:spPr>
      </p:pic>
    </p:spTree>
    <p:extLst>
      <p:ext uri="{BB962C8B-B14F-4D97-AF65-F5344CB8AC3E}">
        <p14:creationId xmlns:p14="http://schemas.microsoft.com/office/powerpoint/2010/main" val="23720178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6E907C5-0024-5A6B-7DBF-8F13DD54D281}"/>
              </a:ext>
            </a:extLst>
          </p:cNvPr>
          <p:cNvSpPr>
            <a:spLocks noGrp="1"/>
          </p:cNvSpPr>
          <p:nvPr>
            <p:ph type="title"/>
          </p:nvPr>
        </p:nvSpPr>
        <p:spPr/>
        <p:txBody>
          <a:bodyPr>
            <a:normAutofit fontScale="90000"/>
          </a:bodyPr>
          <a:lstStyle/>
          <a:p>
            <a:pPr lvl="0">
              <a:spcBef>
                <a:spcPts val="0"/>
              </a:spcBef>
            </a:pPr>
            <a:r>
              <a:rPr lang="en-US" dirty="0"/>
              <a:t>Hvernig ríkisfjármálastefna getur eflt tækni</a:t>
            </a:r>
          </a:p>
        </p:txBody>
      </p:sp>
      <p:sp>
        <p:nvSpPr>
          <p:cNvPr id="7" name="Content Placeholder 6">
            <a:extLst>
              <a:ext uri="{FF2B5EF4-FFF2-40B4-BE49-F238E27FC236}">
                <a16:creationId xmlns:a16="http://schemas.microsoft.com/office/drawing/2014/main" id="{10220F1D-C942-6D44-A785-29D18D10FFAE}"/>
              </a:ext>
            </a:extLst>
          </p:cNvPr>
          <p:cNvSpPr>
            <a:spLocks noGrp="1"/>
          </p:cNvSpPr>
          <p:nvPr>
            <p:ph idx="1"/>
          </p:nvPr>
        </p:nvSpPr>
        <p:spPr>
          <a:xfrm>
            <a:off x="838200" y="955964"/>
            <a:ext cx="10515600" cy="4463201"/>
          </a:xfrm>
        </p:spPr>
        <p:txBody>
          <a:bodyPr>
            <a:normAutofit fontScale="92500" lnSpcReduction="20000"/>
          </a:bodyPr>
          <a:lstStyle/>
          <a:p>
            <a:r>
              <a:rPr lang="en-US" dirty="0"/>
              <a:t>Rannsóknir og þróun (R&amp;Þ) eru mikilvæg uppspretta nýrrar tækni. </a:t>
            </a:r>
          </a:p>
          <a:p>
            <a:endParaRPr lang="en-US" dirty="0"/>
          </a:p>
          <a:p>
            <a:r>
              <a:rPr lang="en-US" dirty="0"/>
              <a:t>Hluti bandarískra útgjalda til R&amp;Þ fer til varnar- og geimrannsókna. </a:t>
            </a:r>
          </a:p>
          <a:p>
            <a:pPr lvl="1"/>
            <a:r>
              <a:rPr lang="en-US" dirty="0"/>
              <a:t>Varnartengdar rannsóknir geta skilað borgaralegri hliðarnýtingu, en ávinningurinn getur verið minni en af beinum borgaralegum rannsóknum.</a:t>
            </a:r>
          </a:p>
          <a:p>
            <a:endParaRPr lang="en-US" dirty="0"/>
          </a:p>
          <a:p>
            <a:r>
              <a:rPr lang="en-US" dirty="0"/>
              <a:t>Ríkisfjármálastefna getur stutt R&amp;Þ með beinum útgjöldum eða skattastefnu. </a:t>
            </a:r>
          </a:p>
          <a:p>
            <a:pPr lvl="1"/>
            <a:r>
              <a:rPr lang="en-US" dirty="0"/>
              <a:t>Auka útgjöld til R&amp;Þ á opinberum rannsóknarstofum.</a:t>
            </a:r>
          </a:p>
          <a:p>
            <a:pPr lvl="1"/>
            <a:r>
              <a:rPr lang="en-US" dirty="0"/>
              <a:t>Auka alríkisstyrki til R&amp;Þ við háskóla, hjá samtökum sem ekki eru rekin í hagnaðarskyni og í einkageiranum. </a:t>
            </a:r>
          </a:p>
          <a:p>
            <a:pPr lvl="1"/>
            <a:r>
              <a:rPr lang="en-US" dirty="0"/>
              <a:t>Veita skattaívilnanir sem lækka skattgreiðslur fyrirtækja þegar þau auka útgjöld til R&amp;Þ.</a:t>
            </a:r>
          </a:p>
          <a:p>
            <a:endParaRPr lang="en-US" dirty="0"/>
          </a:p>
        </p:txBody>
      </p:sp>
    </p:spTree>
    <p:extLst>
      <p:ext uri="{BB962C8B-B14F-4D97-AF65-F5344CB8AC3E}">
        <p14:creationId xmlns:p14="http://schemas.microsoft.com/office/powerpoint/2010/main" val="3667675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r>
              <a:rPr lang="en-US" dirty="0"/>
              <a:t>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840230"/>
          </a:xfrm>
          <a:prstGeom prst="rect">
            <a:avLst/>
          </a:prstGeom>
          <a:noFill/>
        </p:spPr>
        <p:txBody>
          <a:bodyPr wrap="square" rtlCol="0">
            <a:spAutoFit/>
          </a:bodyPr>
          <a:lstStyle/>
          <a:p>
            <a:pPr lvl="0">
              <a:lnSpc>
                <a:spcPct val="90000"/>
              </a:lnSpc>
              <a:spcBef>
                <a:spcPts val="1000"/>
              </a:spcBef>
              <a:defRPr/>
            </a:pPr>
            <a:r>
              <a:rPr lang="en-US" dirty="0"/>
              <a:t>Þetta ítarefni frá OpenStax er © Rice University og gefið út samkvæmt alþjóðlega CC BY-NC-SA 4.0 leyfinu. Aðeins má afrita það eða breyta því í óviðskiptalegum tilgangi, geta skal OpenStax og Rice University sem rétthafa og tilgreina allar breytingar. Öllum aðlöguðum verkum skal deilt með sams konar leyfi.</a:t>
            </a:r>
            <a:endPar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03508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336</TotalTime>
  <Words>2075</Words>
  <Application>Microsoft Macintosh PowerPoint</Application>
  <PresentationFormat>Widescreen</PresentationFormat>
  <Paragraphs>153</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Calibri Light</vt:lpstr>
      <vt:lpstr>Office Theme</vt:lpstr>
      <vt:lpstr>Principles of Economics 3e</vt:lpstr>
      <vt:lpstr>Ch.31 OUTLINE</vt:lpstr>
      <vt:lpstr>President Lyndon B. Johnson</vt:lpstr>
      <vt:lpstr>31.1 How Government Borrowing Affects Investment and the  Trade Balance</vt:lpstr>
      <vt:lpstr>Effects of Change in Budget Surplus or Deficit on Investment, Savings,  and The Trade Balance</vt:lpstr>
      <vt:lpstr>United States On-Budget, Surplus, and Deficit, 1952–2020 ($ billions)</vt:lpstr>
      <vt:lpstr>31.2 Fiscal Policy and the Trade Balance</vt:lpstr>
      <vt:lpstr>U.S. Budget Deficits and Trade Deficits</vt:lpstr>
      <vt:lpstr>Budget Deficits and Exchange Rates</vt:lpstr>
      <vt:lpstr>Budget Deficits and Exchange Rates, Continued</vt:lpstr>
      <vt:lpstr>Budget Deficits, Exchange Rates, and Trade Deficits</vt:lpstr>
      <vt:lpstr>From Budget Deficits to International Economic Crisis</vt:lpstr>
      <vt:lpstr>31.3 How Government Borrowing Affects Private Saving</vt:lpstr>
      <vt:lpstr>U.S. Budget Deficits and Private Savings</vt:lpstr>
      <vt:lpstr>31.4 Fiscal Policy, Investment, and Economic Growth</vt:lpstr>
      <vt:lpstr>Crowding Out Physical Capital Investment</vt:lpstr>
      <vt:lpstr>U.S. Budget Deficits/Surpluses and Private Investment</vt:lpstr>
      <vt:lpstr>The Interest Rate Connection</vt:lpstr>
      <vt:lpstr>Budget Deficits and Interest Rates</vt:lpstr>
      <vt:lpstr>Public Investment in Physical Capital</vt:lpstr>
      <vt:lpstr>Public Investment in Physical Capital, Continued</vt:lpstr>
      <vt:lpstr>Public Investment in Human Capital</vt:lpstr>
      <vt:lpstr>Public Investment in Human Capital, Continued</vt:lpstr>
      <vt:lpstr>Total Spending for Elementary, Secondary, and Vocational Education  (1998–2020) in the United States</vt:lpstr>
      <vt:lpstr>How Fiscal Policy Can Improve Technology</vt:lpstr>
      <vt:lpstr>License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85</cp:revision>
  <dcterms:created xsi:type="dcterms:W3CDTF">2018-05-29T21:16:34Z</dcterms:created>
  <dcterms:modified xsi:type="dcterms:W3CDTF">2026-02-26T20:34:01Z</dcterms:modified>
</cp:coreProperties>
</file>