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microsoft.com/office/2016/11/relationships/changesInfo" Target="changesInfos/changesInfo1.xml"/><Relationship Id="rId4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e8593a890495.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79e7f5ccb3e4.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e256e0d2ee9c.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e256e0d2ee9c.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7926338323ac.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d61e4cc51938.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d61e4cc51938.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73faf5e22ad9.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eecbf5e24b86.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a9be50564045.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a9be50564045.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785a3149628d.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a9be50564045.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e2b626f53c52.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1527048" y="411480"/>
            <a:ext cx="9144000" cy="685800"/>
          </a:xfrm>
        </p:spPr>
        <p:txBody>
          <a:bodyPr/>
          <a:lstStyle/>
          <a:p>
            <a:r>
              <a:rPr lang="en-US" dirty="0" sz="3400"/>
              <a:t>Undirstöður hagfræði, 3. útgáfa</a:t>
            </a:r>
          </a:p>
        </p:txBody>
      </p:sp>
      <p:sp>
        <p:nvSpPr>
          <p:cNvPr id="2" name="Text Placeholder 23">
            <a:extLst>
              <a:ext uri="{FF2B5EF4-FFF2-40B4-BE49-F238E27FC236}">
                <a16:creationId xmlns:a16="http://schemas.microsoft.com/office/drawing/2014/main" id="{3DFB2769-4905-8E24-8281-5A3BA40C533D}"/>
              </a:ext>
            </a:extLst>
          </p:cNvPr>
          <p:cNvSpPr>
            <a:spLocks noGrp="1"/>
          </p:cNvSpPr>
          <p:nvPr>
            <p:ph type="body" sz="quarter" idx="14"/>
          </p:nvPr>
        </p:nvSpPr>
        <p:spPr>
          <a:xfrm>
            <a:off x="1527048" y="1335024"/>
            <a:ext cx="9144000" cy="813816"/>
          </a:xfrm>
        </p:spPr>
        <p:txBody>
          <a:bodyPr>
            <a:normAutofit fontScale="47500" lnSpcReduction="20000"/>
          </a:bodyPr>
          <a:lstStyle/>
          <a:p>
            <a:r>
              <a:rPr lang="en-US" sz="2600" dirty="0"/>
              <a:t>19. kafli SJÓNARHORN ÞJÓÐHAGFRÆÐINNAR</a:t>
            </a:r>
          </a:p>
          <a:p>
            <a:r>
              <a:rPr lang="en-US" sz="18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4A5D112D-2735-9DFB-5C3D-6A91687B48DC}"/>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YFIRLIT 19. KAFLA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lstStyle/>
          <a:p>
            <a:r>
              <a:rPr lang="en-US" dirty="0"/>
              <a:t>19.1: Mæling á stærð hagkerfisins: verg landsframleiðsla</a:t>
            </a:r>
          </a:p>
          <a:p>
            <a:r>
              <a:rPr lang="en-US" dirty="0"/>
              <a:t>19.2: Umreikningur nafnvirðis í raunvirði</a:t>
            </a:r>
          </a:p>
          <a:p>
            <a:r>
              <a:rPr lang="en-US" dirty="0"/>
              <a:t>19.3: Þróun VLF að raunvirði yfir tíma</a:t>
            </a:r>
          </a:p>
          <a:p>
            <a:r>
              <a:rPr lang="en-US" dirty="0"/>
              <a:t>19.4: Samanburður á VLF milli landa</a:t>
            </a:r>
          </a:p>
          <a:p>
            <a:r>
              <a:rPr lang="en-US" dirty="0"/>
              <a:t>19.5: Hversu vel mælir VLF velsæld samfélagsins?</a:t>
            </a:r>
          </a:p>
          <a:p>
            <a:endParaRPr lang="en-US" dirty="0"/>
          </a:p>
        </p:txBody>
      </p:sp>
      <p:sp>
        <p:nvSpPr>
          <p:cNvPr id="8" name="Content Placeholder 7">
            <a:extLst>
              <a:ext uri="{FF2B5EF4-FFF2-40B4-BE49-F238E27FC236}">
                <a16:creationId xmlns:a16="http://schemas.microsoft.com/office/drawing/2014/main" id="{465769AF-8365-A0ED-6BB7-4C2F5A7D60F3}"/>
              </a:ext>
            </a:extLst>
          </p:cNvPr>
          <p:cNvSpPr>
            <a:spLocks noGrp="1"/>
          </p:cNvSpPr>
          <p:nvPr>
            <p:ph idx="13"/>
          </p:nvPr>
        </p:nvSpPr>
        <p:spPr>
          <a:xfrm>
            <a:off x="838200" y="4918364"/>
            <a:ext cx="10515600" cy="1271731"/>
          </a:xfrm>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Kreppan mikla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364609"/>
            <a:ext cx="10515600" cy="1903456"/>
          </a:xfrm>
        </p:spPr>
        <p:txBody>
          <a:bodyPr>
            <a:normAutofit fontScale="62500" lnSpcReduction="20000"/>
          </a:bodyPr>
          <a:lstStyle/>
          <a:p>
            <a:r>
              <a:rPr lang="en-US" dirty="0"/>
              <a:t>Stundum er auðvelt að sjá hvernig hagkerfinu vegnar, til dæmis þegar margir eiga erfitt með að ná endum saman. </a:t>
            </a:r>
          </a:p>
          <a:p>
            <a:r>
              <a:rPr lang="en-US" dirty="0"/>
              <a:t>Ljósmyndin sýnir fólk bíða í röð eftir neyðarstyrkjum í Kreppunni miklu. </a:t>
            </a:r>
          </a:p>
          <a:p>
            <a:r>
              <a:rPr lang="en-US" dirty="0"/>
              <a:t>Þegar sumum vegnar vel en öðrum ekki getur hins vegar verið erfiðara að meta stöðu þjóðarbúsins.</a:t>
            </a:r>
          </a:p>
          <a:p>
            <a:pPr marL="0" indent="0">
              <a:buNone/>
            </a:pPr>
            <a:r>
              <a:rPr lang="en-US" dirty="0"/>
              <a:t>(Mynd: aðlögun á „Waiting for relief checks. </a:t>
            </a:r>
            <a:r>
              <a:rPr lang="en-US" dirty="0" err="1"/>
              <a:t>Calipatria</a:t>
            </a:r>
            <a:r>
              <a:rPr lang="en-US" dirty="0"/>
              <a:t>, California“ eftir Dorothea Lange/Library of Congress Prints and Photographs Division, Washington, D.C. 20540 USA, almenningseign)</a:t>
            </a:r>
          </a:p>
          <a:p>
            <a:endParaRPr lang="en-US" dirty="0"/>
          </a:p>
        </p:txBody>
      </p:sp>
      <p:pic>
        <p:nvPicPr>
          <p:cNvPr id="2" name="Shape 56" descr="Image of men and women in line in front of a storefront.  ">
            <a:extLst>
              <a:ext uri="{FF2B5EF4-FFF2-40B4-BE49-F238E27FC236}">
                <a16:creationId xmlns:a16="http://schemas.microsoft.com/office/drawing/2014/main" id="{2466CB08-08A8-D9A5-04D4-991372684177}"/>
              </a:ext>
            </a:extLst>
          </p:cNvPr>
          <p:cNvPicPr preferRelativeResize="0">
            <a:picLocks/>
          </p:cNvPicPr>
          <p:nvPr/>
        </p:nvPicPr>
        <p:blipFill rotWithShape="1">
          <a:blip r:embed="rId2">
            <a:alphaModFix/>
          </a:blip>
          <a:srcRect/>
          <a:stretch/>
        </p:blipFill>
        <p:spPr>
          <a:xfrm>
            <a:off x="3460251" y="1083673"/>
            <a:ext cx="5271498" cy="2986971"/>
          </a:xfrm>
          <a:prstGeom prst="rect">
            <a:avLst/>
          </a:prstGeom>
          <a:noFill/>
          <a:ln>
            <a:noFill/>
          </a:ln>
        </p:spPr>
      </p:pic>
    </p:spTree>
    <p:extLst>
      <p:ext uri="{BB962C8B-B14F-4D97-AF65-F5344CB8AC3E}">
        <p14:creationId xmlns:p14="http://schemas.microsoft.com/office/powerpoint/2010/main" val="238949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Markmið, greiningarrammar og hagstjórnartæki</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3997234"/>
            <a:ext cx="10515600" cy="2100349"/>
          </a:xfrm>
        </p:spPr>
        <p:txBody>
          <a:bodyPr>
            <a:normAutofit fontScale="92500" lnSpcReduction="20000"/>
          </a:bodyPr>
          <a:lstStyle/>
          <a:p>
            <a:r>
              <a:rPr lang="en-US" dirty="0"/>
              <a:t>Myndin sýnir helstu viðfangsefni þjóðhagfræðinnar:</a:t>
            </a:r>
          </a:p>
          <a:p>
            <a:endParaRPr lang="en-US" dirty="0"/>
          </a:p>
          <a:p>
            <a:pPr lvl="1"/>
            <a:r>
              <a:rPr lang="en-US" u="sng" dirty="0"/>
              <a:t>Markmið</a:t>
            </a:r>
            <a:r>
              <a:rPr lang="en-US" dirty="0"/>
              <a:t> – samstaða um mikilvægustu markmið þjóðarbúsins.</a:t>
            </a:r>
          </a:p>
          <a:p>
            <a:pPr lvl="1"/>
            <a:r>
              <a:rPr lang="en-US" u="sng" dirty="0"/>
              <a:t>Greiningarrammi</a:t>
            </a:r>
            <a:r>
              <a:rPr lang="en-US" dirty="0"/>
              <a:t> – rammi sem hagfræðingar nota til að greina þjóðhagslegar breytingar, svo sem verðbólgu og samdrátt.</a:t>
            </a:r>
          </a:p>
          <a:p>
            <a:pPr lvl="1"/>
            <a:r>
              <a:rPr lang="en-US" u="sng" dirty="0"/>
              <a:t>Hagstjórnartæki</a:t>
            </a:r>
            <a:r>
              <a:rPr lang="en-US" dirty="0"/>
              <a:t> – ríkisfjármálastefna stjórnvalda og peningastefna seðlabanka hafa áhrif á þjóðarbúskapinn.</a:t>
            </a:r>
          </a:p>
          <a:p>
            <a:endParaRPr lang="en-US" dirty="0"/>
          </a:p>
        </p:txBody>
      </p:sp>
      <p:pic>
        <p:nvPicPr>
          <p:cNvPr id="4" name="Picture 3" descr="The illustration shows three boxes. The first is goals, the second is framework, the third is policy tools. Within each box are factors pertaining to the box.  The goals box contains Economic Growth, Low Unemployment, and low inflation.  Framework includes aggregate demand/aggregate supply, Keynesian model, Neoclassical model.  And policy tools includes monetary policy and fiscal policy.  ">
            <a:extLst>
              <a:ext uri="{FF2B5EF4-FFF2-40B4-BE49-F238E27FC236}">
                <a16:creationId xmlns:a16="http://schemas.microsoft.com/office/drawing/2014/main" id="{A1D20E2D-5FEF-67F7-62ED-96C00D5F3D69}"/>
              </a:ext>
            </a:extLst>
          </p:cNvPr>
          <p:cNvPicPr>
            <a:picLocks noChangeAspect="1"/>
          </p:cNvPicPr>
          <p:nvPr/>
        </p:nvPicPr>
        <p:blipFill>
          <a:blip r:embed="rId2"/>
          <a:stretch>
            <a:fillRect/>
          </a:stretch>
        </p:blipFill>
        <p:spPr>
          <a:xfrm>
            <a:off x="1308980" y="1191812"/>
            <a:ext cx="9574039" cy="2403319"/>
          </a:xfrm>
          <a:prstGeom prst="rect">
            <a:avLst/>
          </a:prstGeom>
        </p:spPr>
      </p:pic>
    </p:spTree>
    <p:extLst>
      <p:ext uri="{BB962C8B-B14F-4D97-AF65-F5344CB8AC3E}">
        <p14:creationId xmlns:p14="http://schemas.microsoft.com/office/powerpoint/2010/main" val="621645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pPr lvl="0">
              <a:spcBef>
                <a:spcPts val="0"/>
              </a:spcBef>
            </a:pPr>
            <a:r>
              <a:rPr lang="en-US" dirty="0" sz="2300"/>
              <a:t>19.1 Mæling á stærð hagkerfisins: verg landsframleiðsla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lstStyle/>
          <a:p>
            <a:r>
              <a:rPr lang="en-US" b="1" dirty="0"/>
              <a:t>Verg landsframleiðsla (VLF) </a:t>
            </a:r>
            <a:r>
              <a:rPr lang="en-US" dirty="0"/>
              <a:t>– markaðsverðmæti allra endanlegra vara og allrar þjónustu sem framleiddar eru innan lands á tilteknu tímabili.</a:t>
            </a:r>
          </a:p>
          <a:p>
            <a:pPr lvl="1"/>
            <a:r>
              <a:rPr lang="en-US" dirty="0"/>
              <a:t>Mælir heildarstærð þjóðarbúsins.</a:t>
            </a:r>
          </a:p>
          <a:p>
            <a:endParaRPr lang="en-US" dirty="0"/>
          </a:p>
          <a:p>
            <a:r>
              <a:rPr lang="en-US" dirty="0"/>
              <a:t>Mæla má VLF meðal annars með því að leggja saman:</a:t>
            </a:r>
          </a:p>
          <a:p>
            <a:pPr lvl="1"/>
            <a:r>
              <a:rPr lang="en-US" dirty="0"/>
              <a:t>útgjöld til innlendrar endanlegrar framleiðslu.</a:t>
            </a:r>
          </a:p>
          <a:p>
            <a:pPr lvl="1"/>
            <a:r>
              <a:rPr lang="en-US" dirty="0"/>
              <a:t>markaðsverðmæti endanlegrar framleiðslu innan lands.</a:t>
            </a:r>
          </a:p>
          <a:p>
            <a:endParaRPr lang="en-US" dirty="0"/>
          </a:p>
        </p:txBody>
      </p:sp>
    </p:spTree>
    <p:extLst>
      <p:ext uri="{BB962C8B-B14F-4D97-AF65-F5344CB8AC3E}">
        <p14:creationId xmlns:p14="http://schemas.microsoft.com/office/powerpoint/2010/main" val="1349601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VLF mæld út frá þáttum eftirspurnar</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lstStyle/>
          <a:p>
            <a:r>
              <a:rPr lang="en-US" dirty="0"/>
              <a:t>Hver kaupir alla framleiðslu landsins?</a:t>
            </a:r>
          </a:p>
          <a:p>
            <a:endParaRPr lang="en-US" dirty="0"/>
          </a:p>
          <a:p>
            <a:r>
              <a:rPr lang="en-US" dirty="0"/>
              <a:t>Eftirspurn eftir framleiðslu skiptist í fjóra meginþætti:  </a:t>
            </a:r>
          </a:p>
          <a:p>
            <a:pPr lvl="1"/>
            <a:r>
              <a:rPr lang="en-US" dirty="0"/>
              <a:t>útgjöld neytenda (einkaneysla)</a:t>
            </a:r>
          </a:p>
          <a:p>
            <a:pPr lvl="1"/>
            <a:r>
              <a:rPr lang="en-US" dirty="0"/>
              <a:t>fjárfestingu (nýjar fjárfestingarvörur, íbúðir og birgðabreytingar)</a:t>
            </a:r>
          </a:p>
          <a:p>
            <a:pPr lvl="1"/>
            <a:r>
              <a:rPr lang="en-US" dirty="0"/>
              <a:t>kaup hins opinbera á vörum og þjónustu (ekki tilfærslugreiðslur)</a:t>
            </a:r>
          </a:p>
          <a:p>
            <a:pPr lvl="1"/>
            <a:r>
              <a:rPr lang="en-US" dirty="0"/>
              <a:t>hreinn útflutningur (útflutningur að frádregnum innflutningi)</a:t>
            </a:r>
          </a:p>
          <a:p>
            <a:endParaRPr lang="en-US" dirty="0"/>
          </a:p>
        </p:txBody>
      </p:sp>
    </p:spTree>
    <p:extLst>
      <p:ext uri="{BB962C8B-B14F-4D97-AF65-F5344CB8AC3E}">
        <p14:creationId xmlns:p14="http://schemas.microsoft.com/office/powerpoint/2010/main" val="130145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41248" y="310896"/>
            <a:ext cx="8869680" cy="566928"/>
          </a:xfrm>
        </p:spPr>
        <p:txBody>
          <a:bodyPr wrap="square">
            <a:normAutofit fontScale="90000"/>
          </a:bodyPr>
          <a:lstStyle/>
          <a:p>
            <a:pPr marL="0" marR="0" lvl="0" indent="0" rtl="0">
              <a:spcBef>
                <a:spcPts val="0"/>
              </a:spcBef>
            </a:pPr>
            <a:r>
              <a:rPr lang="en-US" dirty="0" sz="2300"/>
              <a:t>Hlutfall eftirspurnarþátta í VLF Bandaríkjanna árið 2020</a:t>
            </a:r>
          </a:p>
        </p:txBody>
      </p:sp>
      <p:sp>
        <p:nvSpPr>
          <p:cNvPr id="10" name="Content Placeholder 9">
            <a:extLst>
              <a:ext uri="{FF2B5EF4-FFF2-40B4-BE49-F238E27FC236}">
                <a16:creationId xmlns:a16="http://schemas.microsoft.com/office/drawing/2014/main" id="{32FE23E9-4218-D4DC-AFE4-0CE406748127}"/>
              </a:ext>
            </a:extLst>
          </p:cNvPr>
          <p:cNvSpPr>
            <a:spLocks noGrp="1"/>
          </p:cNvSpPr>
          <p:nvPr>
            <p:ph idx="1"/>
          </p:nvPr>
        </p:nvSpPr>
        <p:spPr>
          <a:xfrm>
            <a:off x="838200" y="5271366"/>
            <a:ext cx="10515600" cy="1094265"/>
          </a:xfrm>
        </p:spPr>
        <p:txBody>
          <a:bodyPr>
            <a:normAutofit fontScale="77500" lnSpcReduction="20000"/>
          </a:bodyPr>
          <a:lstStyle/>
          <a:p>
            <a:pPr marL="0" indent="0">
              <a:buNone/>
            </a:pPr>
            <a:r>
              <a:rPr lang="en-US" dirty="0"/>
              <a:t>Einkaneysla er stærsti eftirspurnarþáttur VLF. Skífuritið sýnir stærðir þáttanna en hreinn útflutningur er neikvæður: −3,1% af VLF. Einkaneysla, fjárfesting og kaup hins opinbera eru því samtals 103,1%; að frádregnum hreinum innflutningi fæst 100%. (Heimild: BEA, tafla 1.1.10)</a:t>
            </a:r>
          </a:p>
        </p:txBody>
      </p:sp>
      <p:pic>
        <p:nvPicPr>
          <p:cNvPr id="3" name="Picture 2" descr="This graph is a pie chart of the four expenditure components of GDP: Consumption, Investment, Government, and Net Exports. Consumption is 67.2%, Government is 18.5%, Investment is 17.4%, and Net Exports are 3.1%.">
            <a:extLst>
              <a:ext uri="{FF2B5EF4-FFF2-40B4-BE49-F238E27FC236}">
                <a16:creationId xmlns:a16="http://schemas.microsoft.com/office/drawing/2014/main" id="{C9DFF5BC-8070-AC7A-350B-B6016EFC2136}"/>
              </a:ext>
            </a:extLst>
          </p:cNvPr>
          <p:cNvPicPr>
            <a:picLocks noChangeAspect="1"/>
          </p:cNvPicPr>
          <p:nvPr/>
        </p:nvPicPr>
        <p:blipFill>
          <a:blip r:embed="rId2"/>
          <a:stretch>
            <a:fillRect/>
          </a:stretch>
        </p:blipFill>
        <p:spPr>
          <a:xfrm>
            <a:off x="3459040" y="995345"/>
            <a:ext cx="5273920" cy="4070384"/>
          </a:xfrm>
          <a:prstGeom prst="rect">
            <a:avLst/>
          </a:prstGeom>
        </p:spPr>
      </p:pic>
    </p:spTree>
    <p:extLst>
      <p:ext uri="{BB962C8B-B14F-4D97-AF65-F5344CB8AC3E}">
        <p14:creationId xmlns:p14="http://schemas.microsoft.com/office/powerpoint/2010/main" val="355226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Eftirspurnarþættir VLF</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579861"/>
            <a:ext cx="10515600" cy="1550282"/>
          </a:xfrm>
        </p:spPr>
        <p:txBody>
          <a:bodyPr>
            <a:normAutofit fontScale="92500" lnSpcReduction="20000"/>
          </a:bodyPr>
          <a:lstStyle/>
          <a:p>
            <a:r>
              <a:rPr lang="en-US" dirty="0"/>
              <a:t>Myndrit (a) sýnir tímabilið 1960–2015:</a:t>
            </a:r>
          </a:p>
          <a:p>
            <a:pPr lvl="1"/>
            <a:r>
              <a:rPr lang="en-US" dirty="0"/>
              <a:t>Einkaneysla var um tveir þriðju hlutar VLF og hlutdeild hennar jókst hóflega. </a:t>
            </a:r>
          </a:p>
          <a:p>
            <a:pPr lvl="1"/>
            <a:r>
              <a:rPr lang="en-US" dirty="0"/>
              <a:t>Fjárfesting var nálægt 15% af VLF en sveiflaðist meira en einkaneysla. </a:t>
            </a:r>
          </a:p>
          <a:p>
            <a:pPr lvl="1"/>
            <a:r>
              <a:rPr lang="en-US" dirty="0"/>
              <a:t>Kaup hins opinbera á vörum og þjónustu voru tæplega 20% af VLF.</a:t>
            </a:r>
          </a:p>
          <a:p>
            <a:endParaRPr lang="en-US" dirty="0"/>
          </a:p>
        </p:txBody>
      </p:sp>
      <p:pic>
        <p:nvPicPr>
          <p:cNvPr id="2" name="Shape 96" descr="There are two graphs illustrated here. The first (a) shows three lines, representing three of the spending components of GDP: consumption, investment spending, and government spending. The y-axis measures the percentage of GDP, from 0 to 80 percent, in increments of 10 percent. The x-axis measures time, from 1965 to 2020. The line representing consumption is higher than the lines representing government spending and investment. Consumption starts at 60 percent of GDP in 1965, and is basically flat until 1985, when it increases slightly to around 65 percent, then it is roughly constant again, until it increases to near 70 percent in 2000, and stays at around that level to 2020. Government spending starts at 21 percent in 1965, and is roughly constant to 2020, decreasing very slightly to 20 percent by 2020. Investment spending starts at 19 percent in 1965, and while it has more peaks and valleys, it also does not vary much, with a low of around of 15 percent in 1975 and hitting 20 percent several times in the 1980s and the 2000s.&#10;&#10;The second graph (b) shows two lines, imports and exports as a percentage of GDP. The y-axis measures the percentage of GDP, from 0 to 20 percent, in increments of 2 percent. The x-axis measures time, from 1965 to 2020. The line representing imports is nearly always greater than the line representing exports, especially after 1985. The lines also follow each other, experiencing increases and decreases at the same time. In 1965 imports start around 4 percent of GDP, then increase steadily, to 10 percent in 1980, 14 percent in 2000, and 17 percent in 2007. They decline to 14 percent in 2009, increase to 17 percent in 2010, then steadily decline to around 14 percent in 2020. In 1965, exports start around 5 percent of GDP, then increase gradually, to around 10 percent in 1980, 11 percent in 2000, and 12 percent in 2007. They decline to 11 percent in 2009, increase to 13 percent in 2010, then steadily decline to around 10 percent in 2020.">
            <a:extLst>
              <a:ext uri="{FF2B5EF4-FFF2-40B4-BE49-F238E27FC236}">
                <a16:creationId xmlns:a16="http://schemas.microsoft.com/office/drawing/2014/main" id="{15391F6F-BE8D-4A0F-D20B-8E25D95C054F}"/>
              </a:ext>
            </a:extLst>
          </p:cNvPr>
          <p:cNvPicPr preferRelativeResize="0"/>
          <p:nvPr/>
        </p:nvPicPr>
        <p:blipFill>
          <a:blip r:embed="rId2">
            <a:alphaModFix/>
          </a:blip>
          <a:stretch>
            <a:fillRect/>
          </a:stretch>
        </p:blipFill>
        <p:spPr>
          <a:xfrm>
            <a:off x="1909803" y="945970"/>
            <a:ext cx="8372394" cy="3477630"/>
          </a:xfrm>
          <a:prstGeom prst="rect">
            <a:avLst/>
          </a:prstGeom>
          <a:noFill/>
          <a:ln>
            <a:noFill/>
          </a:ln>
        </p:spPr>
      </p:pic>
    </p:spTree>
    <p:extLst>
      <p:ext uri="{BB962C8B-B14F-4D97-AF65-F5344CB8AC3E}">
        <p14:creationId xmlns:p14="http://schemas.microsoft.com/office/powerpoint/2010/main" val="3784755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Eftirspurnarþættir VLF, framhald</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568540"/>
            <a:ext cx="10515600" cy="1924334"/>
          </a:xfrm>
        </p:spPr>
        <p:txBody>
          <a:bodyPr>
            <a:normAutofit fontScale="85000" lnSpcReduction="20000"/>
          </a:bodyPr>
          <a:lstStyle/>
          <a:p>
            <a:r>
              <a:rPr lang="en-US" dirty="0"/>
              <a:t>Myndrit (b): Innfl. merkir innflutning og Útfl. útflutning.</a:t>
            </a:r>
          </a:p>
          <a:p>
            <a:pPr lvl="1"/>
            <a:r>
              <a:rPr lang="en-US" dirty="0"/>
              <a:t>Útflutningur bætist við heildareftirspurn eftir vörum og þjónustu en innflutningur dregst frá henni. </a:t>
            </a:r>
          </a:p>
          <a:p>
            <a:pPr lvl="1"/>
            <a:r>
              <a:rPr lang="en-US" dirty="0"/>
              <a:t>Þegar útflutningur er meiri en innflutningur er afgangur á vöru- og þjónustujöfnuði, eins og oftast í Bandaríkjunum á sjöunda og áttunda áratugnum. </a:t>
            </a:r>
          </a:p>
          <a:p>
            <a:pPr lvl="1"/>
            <a:r>
              <a:rPr lang="en-US" dirty="0"/>
              <a:t>Þegar innflutningur er meiri er halli á jöfnuðinum, eins og frá upphafi níunda áratugarins á myndinni. (Heimild: BEA, tafla 1.1.10)</a:t>
            </a:r>
          </a:p>
        </p:txBody>
      </p:sp>
      <p:pic>
        <p:nvPicPr>
          <p:cNvPr id="3" name="Shape 96" descr="There are two graphs illustrated here. The first (a) shows three lines, representing three of the spending components of GDP: consumption, investment spending, and government spending. The y-axis measures the percentage of GDP, from 0 to 80 percent, in increments of 10 percent. The x-axis measures time, from 1965 to 2020. The line representing consumption is higher than the lines representing government spending and investment. Consumption starts at 60 percent of GDP in 1965, and is basically flat until 1985, when it increases slightly to around 65 percent, then it is roughly constant again, until it increases to near 70 percent in 2000, and stays at around that level to 2020. Government spending starts at 21 percent in 1965, and is roughly constant to 2020, decreasing very slightly to 20 percent by 2020. Investment spending starts at 19 percent in 1965, and while it has more peaks and valleys, it also does not vary much, with a low of around of 15 percent in 1975 and hitting 20 percent several times in the 1980s and the 2000s.&#10;&#10;The second graph (b) shows two lines, imports and exports as a percentage of GDP. The y-axis measures the percentage of GDP, from 0 to 20 percent, in increments of 2 percent. The x-axis measures time, from 1965 to 2020. The line representing imports is nearly always greater than the line representing exports, especially after 1985. The lines also follow each other, experiencing increases and decreases at the same time. In 1965 imports start around 4 percent of GDP, then increase steadily, to 10 percent in 1980, 14 percent in 2000, and 17 percent in 2007. They decline to 14 percent in 2009, increase to 17 percent in 2010, then steadily decline to around 14 percent in 2020. In 1965, exports start around 5 percent of GDP, then increase gradually, to around 10 percent in 1980, 11 percent in 2000, and 12 percent in 2007. They decline to 11 percent in 2009, increase to 13 percent in 2010, then steadily decline to around 10 percent in 2020.">
            <a:extLst>
              <a:ext uri="{FF2B5EF4-FFF2-40B4-BE49-F238E27FC236}">
                <a16:creationId xmlns:a16="http://schemas.microsoft.com/office/drawing/2014/main" id="{A9D8E940-E034-20EB-E216-CD01DEA0EB14}"/>
              </a:ext>
            </a:extLst>
          </p:cNvPr>
          <p:cNvPicPr preferRelativeResize="0"/>
          <p:nvPr/>
        </p:nvPicPr>
        <p:blipFill>
          <a:blip r:embed="rId2">
            <a:alphaModFix/>
          </a:blip>
          <a:stretch>
            <a:fillRect/>
          </a:stretch>
        </p:blipFill>
        <p:spPr>
          <a:xfrm>
            <a:off x="1909803" y="940309"/>
            <a:ext cx="8372394" cy="3477630"/>
          </a:xfrm>
          <a:prstGeom prst="rect">
            <a:avLst/>
          </a:prstGeom>
          <a:noFill/>
          <a:ln>
            <a:noFill/>
          </a:ln>
        </p:spPr>
      </p:pic>
    </p:spTree>
    <p:extLst>
      <p:ext uri="{BB962C8B-B14F-4D97-AF65-F5344CB8AC3E}">
        <p14:creationId xmlns:p14="http://schemas.microsoft.com/office/powerpoint/2010/main" val="3153746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Hreinn útflutningur</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4308367"/>
          </a:xfrm>
        </p:spPr>
        <p:txBody>
          <a:bodyPr>
            <a:normAutofit fontScale="92500" lnSpcReduction="20000"/>
          </a:bodyPr>
          <a:lstStyle/>
          <a:p>
            <a:r>
              <a:rPr lang="en-US" dirty="0"/>
              <a:t>Hreinn útflutningur í VLF er verðmæti útflutnings vöru og þjónustu (X) að frádregnu verðmæti innflutnings (M). </a:t>
            </a:r>
          </a:p>
          <a:p>
            <a:endParaRPr lang="en-US" dirty="0"/>
          </a:p>
          <a:p>
            <a:r>
              <a:rPr lang="en-US" b="1" dirty="0"/>
              <a:t>Vöru- og þjónustujöfnuður </a:t>
            </a:r>
            <a:r>
              <a:rPr lang="en-US" dirty="0"/>
              <a:t>– mismunurinn á útflutningi og innflutningi vöru og þjónustu.</a:t>
            </a:r>
          </a:p>
          <a:p>
            <a:pPr lvl="1"/>
            <a:r>
              <a:rPr lang="en-US" dirty="0"/>
              <a:t>Vöru- og þjónustujöfnuður = X − M</a:t>
            </a:r>
          </a:p>
          <a:p>
            <a:endParaRPr lang="en-US" dirty="0"/>
          </a:p>
          <a:p>
            <a:r>
              <a:rPr lang="en-US" b="1" dirty="0"/>
              <a:t>Afgangur á jöfnuðinum </a:t>
            </a:r>
            <a:r>
              <a:rPr lang="en-US" dirty="0"/>
              <a:t>– útflutningur er meiri en innflutningur; stærð afgangsins er X − M.</a:t>
            </a:r>
          </a:p>
          <a:p>
            <a:endParaRPr lang="en-US" dirty="0"/>
          </a:p>
          <a:p>
            <a:r>
              <a:rPr lang="en-US" b="1" dirty="0"/>
              <a:t>Halli á jöfnuðinum </a:t>
            </a:r>
            <a:r>
              <a:rPr lang="en-US" dirty="0"/>
              <a:t>– innflutningur er meiri en útflutningur; stærð hallans er M − X.</a:t>
            </a:r>
          </a:p>
          <a:p>
            <a:endParaRPr lang="en-US" dirty="0"/>
          </a:p>
        </p:txBody>
      </p:sp>
    </p:spTree>
    <p:extLst>
      <p:ext uri="{BB962C8B-B14F-4D97-AF65-F5344CB8AC3E}">
        <p14:creationId xmlns:p14="http://schemas.microsoft.com/office/powerpoint/2010/main" val="202534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VLF reiknuð út frá eftirspurn</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lstStyle/>
          <a:p>
            <a:r>
              <a:rPr lang="en-US" dirty="0"/>
              <a:t>Miðað við fjóra þætti </a:t>
            </a:r>
            <a:r>
              <a:rPr lang="en-US" u="sng" dirty="0"/>
              <a:t>eftirspurnar</a:t>
            </a:r>
            <a:r>
              <a:rPr lang="en-US" dirty="0"/>
              <a:t> má reikna VLF þannig:</a:t>
            </a:r>
          </a:p>
          <a:p>
            <a:endParaRPr lang="en-US" dirty="0"/>
          </a:p>
          <a:p>
            <a:pPr marL="0" indent="0" algn="ctr">
              <a:buNone/>
            </a:pPr>
            <a:r>
              <a:rPr lang="en-US" dirty="0"/>
              <a:t>VLF = Einkaneysla + Fjárfesting + Kaup hins opinbera + Hreinn útflutningur</a:t>
            </a:r>
          </a:p>
          <a:p>
            <a:pPr algn="ctr"/>
            <a:endParaRPr lang="en-US" dirty="0"/>
          </a:p>
          <a:p>
            <a:pPr marL="0" indent="0" algn="ctr">
              <a:buNone/>
            </a:pPr>
            <a:r>
              <a:rPr lang="en-US" dirty="0"/>
              <a:t>EÐA</a:t>
            </a:r>
          </a:p>
          <a:p>
            <a:pPr marL="0" indent="0" algn="ctr">
              <a:buNone/>
            </a:pPr>
            <a:r>
              <a:rPr lang="en-US" dirty="0"/>
              <a:t>   </a:t>
            </a:r>
          </a:p>
          <a:p>
            <a:pPr marL="0" indent="0" algn="ctr">
              <a:buNone/>
            </a:pPr>
            <a:r>
              <a:rPr lang="en-US" dirty="0"/>
              <a:t>VLF = C + I + G + (X − M)</a:t>
            </a:r>
          </a:p>
          <a:p>
            <a:endParaRPr lang="en-US" dirty="0"/>
          </a:p>
        </p:txBody>
      </p:sp>
    </p:spTree>
    <p:extLst>
      <p:ext uri="{BB962C8B-B14F-4D97-AF65-F5344CB8AC3E}">
        <p14:creationId xmlns:p14="http://schemas.microsoft.com/office/powerpoint/2010/main" val="75739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VLF mæld út frá framleiðslu</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4360619"/>
          </a:xfrm>
        </p:spPr>
        <p:txBody>
          <a:bodyPr>
            <a:normAutofit fontScale="92500" lnSpcReduction="10000"/>
          </a:bodyPr>
          <a:lstStyle/>
          <a:p>
            <a:r>
              <a:rPr lang="en-US" dirty="0"/>
              <a:t>Framleiðslu má skipta í fimm meginflokka:  </a:t>
            </a:r>
          </a:p>
          <a:p>
            <a:pPr lvl="1"/>
            <a:r>
              <a:rPr lang="en-US" b="1" dirty="0"/>
              <a:t>Varanlegar vörur </a:t>
            </a:r>
            <a:r>
              <a:rPr lang="en-US" dirty="0"/>
              <a:t>– endingargóðar vörur, svo sem bílar og ísskápar.</a:t>
            </a:r>
          </a:p>
          <a:p>
            <a:pPr lvl="1"/>
            <a:r>
              <a:rPr lang="en-US" b="1" dirty="0"/>
              <a:t>Óvaranlegar vörur </a:t>
            </a:r>
            <a:r>
              <a:rPr lang="en-US" dirty="0"/>
              <a:t>– vörur með stuttan endingartíma, svo sem matvæli og fatnaður.</a:t>
            </a:r>
          </a:p>
          <a:p>
            <a:pPr lvl="1"/>
            <a:r>
              <a:rPr lang="en-US" b="1" dirty="0"/>
              <a:t>Þjónusta</a:t>
            </a:r>
            <a:r>
              <a:rPr lang="en-US" dirty="0"/>
              <a:t> – óáþreifanleg afurð, svo sem afþreying, heilbrigðisþjónusta eða menntun.</a:t>
            </a:r>
          </a:p>
          <a:p>
            <a:pPr lvl="1"/>
            <a:r>
              <a:rPr lang="en-US" b="1" dirty="0"/>
              <a:t>Mannvirki</a:t>
            </a:r>
            <a:r>
              <a:rPr lang="en-US" dirty="0"/>
              <a:t> – bygging sem er notuð sem íbúðarhúsnæði, verksmiðja, skrifstofuhúsnæði, verslun eða í öðrum tilgangi.</a:t>
            </a:r>
          </a:p>
          <a:p>
            <a:pPr lvl="1"/>
            <a:r>
              <a:rPr lang="en-US" dirty="0"/>
              <a:t>Breyting á </a:t>
            </a:r>
            <a:r>
              <a:rPr lang="en-US" b="1" dirty="0"/>
              <a:t>birgðum </a:t>
            </a:r>
            <a:r>
              <a:rPr lang="en-US" dirty="0"/>
              <a:t>– vörur sem hafa verið framleiddar en eru enn óseldar.</a:t>
            </a:r>
          </a:p>
          <a:p>
            <a:endParaRPr lang="en-US" dirty="0"/>
          </a:p>
          <a:p>
            <a:r>
              <a:rPr lang="en-US" dirty="0"/>
              <a:t>Sérhver markaðsviðskipti hafa bæði kaupanda og seljanda. VLF verður því sú sama hvort sem hún er mæld með ráðstöfunaruppgjöri eða framleiðsluuppgjöri.</a:t>
            </a:r>
          </a:p>
          <a:p>
            <a:endParaRPr lang="en-US" dirty="0"/>
          </a:p>
        </p:txBody>
      </p:sp>
    </p:spTree>
    <p:extLst>
      <p:ext uri="{BB962C8B-B14F-4D97-AF65-F5344CB8AC3E}">
        <p14:creationId xmlns:p14="http://schemas.microsoft.com/office/powerpoint/2010/main" val="28177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Hlutfall framleiðsluþátta VLF</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787537"/>
            <a:ext cx="10515600" cy="1473332"/>
          </a:xfrm>
        </p:spPr>
        <p:txBody>
          <a:bodyPr>
            <a:normAutofit fontScale="92500" lnSpcReduction="20000"/>
          </a:bodyPr>
          <a:lstStyle/>
          <a:p>
            <a:r>
              <a:rPr lang="en-US" dirty="0"/>
              <a:t>Þjónusta er yfir 60 prósent af VLF Bandaríkjanna þegar hún er mæld frá framleiðsluhlið. </a:t>
            </a:r>
          </a:p>
          <a:p>
            <a:r>
              <a:rPr lang="en-US" dirty="0"/>
              <a:t>Athugið að birgðabreytingar eru ekki sýndar þar sem þær eru yfirleitt innan við 1% af VLF.</a:t>
            </a:r>
          </a:p>
          <a:p>
            <a:endParaRPr lang="en-US" dirty="0"/>
          </a:p>
        </p:txBody>
      </p:sp>
      <p:pic>
        <p:nvPicPr>
          <p:cNvPr id="4" name="Picture 3" descr="This is a pie chart illustrating the major components of GDP on the production side. Five slices are shown, representing Services, Durable Goods, Non-Durable Goods, Structures, and Changes in Inventories. The largest component is Services, at 60.8 percent, followed by Durable Goods at 16.7 percent, then Non-Durable goods at 13.4 percent. Next is Structures at 9.1 percent, and Changes in Inventories is 0.0 percent.">
            <a:extLst>
              <a:ext uri="{FF2B5EF4-FFF2-40B4-BE49-F238E27FC236}">
                <a16:creationId xmlns:a16="http://schemas.microsoft.com/office/drawing/2014/main" id="{C2B6B1EF-A274-EEA3-C8F6-E868B1CA1061}"/>
              </a:ext>
            </a:extLst>
          </p:cNvPr>
          <p:cNvPicPr>
            <a:picLocks noChangeAspect="1"/>
          </p:cNvPicPr>
          <p:nvPr/>
        </p:nvPicPr>
        <p:blipFill>
          <a:blip r:embed="rId2"/>
          <a:stretch>
            <a:fillRect/>
          </a:stretch>
        </p:blipFill>
        <p:spPr>
          <a:xfrm>
            <a:off x="3457575" y="949844"/>
            <a:ext cx="5276850" cy="3677558"/>
          </a:xfrm>
          <a:prstGeom prst="rect">
            <a:avLst/>
          </a:prstGeom>
        </p:spPr>
      </p:pic>
    </p:spTree>
    <p:extLst>
      <p:ext uri="{BB962C8B-B14F-4D97-AF65-F5344CB8AC3E}">
        <p14:creationId xmlns:p14="http://schemas.microsoft.com/office/powerpoint/2010/main" val="2896788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Tegundir framleiðslu</a:t>
            </a:r>
          </a:p>
        </p:txBody>
      </p:sp>
      <p:pic>
        <p:nvPicPr>
          <p:cNvPr id="5" name="Picture 4" descr="This graph illustrates four lines, each representing a component of GDP on the production side. There is a line for services, durable goods, non-durable goods, and structures. The y-axis measures percentage of GDP, from 0 to 65 percent, in 5 percent increments. The x-axis shows years, from 1970 to 2020. The line for services is above the other three. In 1965 services is around 49 percent of GDP, and increases over time to around 65 percent in 2010, declining slightly to 60 percent in 2020. Durable goods is 20 percent in 1965, and is relatively constant until 2020. Non-durable goods starts at 21 percent in 1965, then slowly declines to 15 percent in 2020. In 1965 structures are 10 percent of GDP, and is relatively flat until 2008, when it declines to 7 percent in 2010, then it increases to 10 percent in 2020.">
            <a:extLst>
              <a:ext uri="{FF2B5EF4-FFF2-40B4-BE49-F238E27FC236}">
                <a16:creationId xmlns:a16="http://schemas.microsoft.com/office/drawing/2014/main" id="{6550B48D-CE86-BD66-318E-AB0F5E9FD6F2}"/>
              </a:ext>
            </a:extLst>
          </p:cNvPr>
          <p:cNvPicPr>
            <a:picLocks noChangeAspect="1"/>
          </p:cNvPicPr>
          <p:nvPr/>
        </p:nvPicPr>
        <p:blipFill>
          <a:blip r:embed="rId2"/>
          <a:stretch>
            <a:fillRect/>
          </a:stretch>
        </p:blipFill>
        <p:spPr>
          <a:xfrm>
            <a:off x="838200" y="1010662"/>
            <a:ext cx="4997166" cy="5166301"/>
          </a:xfrm>
          <a:prstGeom prst="rect">
            <a:avLst/>
          </a:prstGeom>
        </p:spPr>
      </p:pic>
      <p:sp>
        <p:nvSpPr>
          <p:cNvPr id="3" name="Content Placeholder 2">
            <a:extLst>
              <a:ext uri="{FF2B5EF4-FFF2-40B4-BE49-F238E27FC236}">
                <a16:creationId xmlns:a16="http://schemas.microsoft.com/office/drawing/2014/main" id="{15DD6530-38F2-FC3D-BAC9-9747AE1A77C4}"/>
              </a:ext>
            </a:extLst>
          </p:cNvPr>
          <p:cNvSpPr>
            <a:spLocks noGrp="1"/>
          </p:cNvSpPr>
          <p:nvPr>
            <p:ph sz="half" idx="2"/>
          </p:nvPr>
        </p:nvSpPr>
        <p:spPr>
          <a:xfrm>
            <a:off x="6172200" y="1010661"/>
            <a:ext cx="5181600" cy="5166302"/>
          </a:xfrm>
        </p:spPr>
        <p:txBody>
          <a:bodyPr/>
          <a:lstStyle/>
          <a:p>
            <a:r>
              <a:rPr lang="en-US" dirty="0"/>
              <a:t>Á myndinni jókst hlutdeild þjónustu úr um 45% af VLF snemma á sjötta áratugnum í meira en 60%. </a:t>
            </a:r>
          </a:p>
          <a:p>
            <a:endParaRPr lang="en-US" dirty="0"/>
          </a:p>
          <a:p>
            <a:r>
              <a:rPr lang="en-US" dirty="0"/>
              <a:t>Varanlegar og óvaranlegar vörur mynda vöruframleiðslugeirann og hlutfall þeirra lækkaði úr 40 prósentum af VLF árið 1950 í um 30 prósent árið 2016.</a:t>
            </a:r>
          </a:p>
        </p:txBody>
      </p:sp>
    </p:spTree>
    <p:extLst>
      <p:ext uri="{BB962C8B-B14F-4D97-AF65-F5344CB8AC3E}">
        <p14:creationId xmlns:p14="http://schemas.microsoft.com/office/powerpoint/2010/main" val="1069515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551C-DC86-FA7E-6A54-D4812FD01D60}"/>
              </a:ext>
            </a:extLst>
          </p:cNvPr>
          <p:cNvSpPr>
            <a:spLocks noGrp="1"/>
          </p:cNvSpPr>
          <p:nvPr>
            <p:ph type="title"/>
          </p:nvPr>
        </p:nvSpPr>
        <p:spPr>
          <a:xfrm>
            <a:off x="838200" y="365126"/>
            <a:ext cx="8869680" cy="566928"/>
          </a:xfrm>
        </p:spPr>
        <p:txBody>
          <a:bodyPr wrap="square">
            <a:normAutofit fontScale="90000"/>
          </a:bodyPr>
          <a:lstStyle/>
          <a:p>
            <a:r>
              <a:rPr lang="en-US" dirty="0" sz="2600"/>
              <a:t>Tegundir framleiðslu, framhald</a:t>
            </a:r>
          </a:p>
        </p:txBody>
      </p:sp>
      <p:pic>
        <p:nvPicPr>
          <p:cNvPr id="5" name="Picture 4" descr="This graph illustrates four lines, each representing a component of GDP on the production side. There is a line for services, durable goods, non-durable goods, and structures. The y-axis measures percentage of GDP, from 0 to 65 percent, in 5 percent increments. The x-axis shows years, from 1970 to 2020. The line for services is above the other three. In 1965 services is around 49 percent of GDP, and increases over time to around 65 percent in 2010, declining slightly to 60 percent in 2020. Durable goods is 20 percent in 1965, and is relatively constant until 2020. Non-durable goods starts at 21 percent in 1965, then slowly declines to 15 percent in 2020. In 1965 structures are 10 percent of GDP, and is relatively flat until 2008, when it declines to 7 percent in 2010, then it increases to 10 percent in 2020.">
            <a:extLst>
              <a:ext uri="{FF2B5EF4-FFF2-40B4-BE49-F238E27FC236}">
                <a16:creationId xmlns:a16="http://schemas.microsoft.com/office/drawing/2014/main" id="{CBD665E4-4159-3D9B-2E55-D17A3ACFB2C8}"/>
              </a:ext>
            </a:extLst>
          </p:cNvPr>
          <p:cNvPicPr>
            <a:picLocks noChangeAspect="1"/>
          </p:cNvPicPr>
          <p:nvPr/>
        </p:nvPicPr>
        <p:blipFill>
          <a:blip r:embed="rId2"/>
          <a:stretch>
            <a:fillRect/>
          </a:stretch>
        </p:blipFill>
        <p:spPr>
          <a:xfrm>
            <a:off x="838200" y="1010662"/>
            <a:ext cx="4997166" cy="5166301"/>
          </a:xfrm>
          <a:prstGeom prst="rect">
            <a:avLst/>
          </a:prstGeom>
        </p:spPr>
      </p:pic>
      <p:sp>
        <p:nvSpPr>
          <p:cNvPr id="4" name="Content Placeholder 3">
            <a:extLst>
              <a:ext uri="{FF2B5EF4-FFF2-40B4-BE49-F238E27FC236}">
                <a16:creationId xmlns:a16="http://schemas.microsoft.com/office/drawing/2014/main" id="{24387993-AFC7-D065-D351-35EBB109207B}"/>
              </a:ext>
            </a:extLst>
          </p:cNvPr>
          <p:cNvSpPr>
            <a:spLocks noGrp="1"/>
          </p:cNvSpPr>
          <p:nvPr>
            <p:ph sz="half" idx="2"/>
          </p:nvPr>
        </p:nvSpPr>
        <p:spPr>
          <a:xfrm>
            <a:off x="6172200" y="1010661"/>
            <a:ext cx="5181600" cy="5166302"/>
          </a:xfrm>
        </p:spPr>
        <p:txBody>
          <a:bodyPr>
            <a:normAutofit lnSpcReduction="10000"/>
          </a:bodyPr>
          <a:lstStyle/>
          <a:p>
            <a:r>
              <a:rPr lang="en-US" dirty="0"/>
              <a:t>Hlutdeild óvaranlegra vara varð minni en hlutdeild varanlegra vara á tímabilinu 1950–2016. Hlutdeild varanlegra vara var innan við 20% af VLF. </a:t>
            </a:r>
          </a:p>
          <a:p>
            <a:endParaRPr lang="en-US" dirty="0"/>
          </a:p>
          <a:p>
            <a:r>
              <a:rPr lang="en-US" dirty="0"/>
              <a:t>Mannvirki eru um 10% af VLF. </a:t>
            </a:r>
          </a:p>
          <a:p>
            <a:endParaRPr lang="en-US" dirty="0"/>
          </a:p>
          <a:p>
            <a:r>
              <a:rPr lang="en-US" dirty="0"/>
              <a:t>Birgðabreytingar eru ekki sýndar hér þar sem þær eru yfirleitt innan við 1% af VLF.</a:t>
            </a:r>
          </a:p>
        </p:txBody>
      </p:sp>
    </p:spTree>
    <p:extLst>
      <p:ext uri="{BB962C8B-B14F-4D97-AF65-F5344CB8AC3E}">
        <p14:creationId xmlns:p14="http://schemas.microsoft.com/office/powerpoint/2010/main" val="844382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Vandi tvítalningar</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5105202"/>
          </a:xfrm>
        </p:spPr>
        <p:txBody>
          <a:bodyPr>
            <a:normAutofit fontScale="85000" lnSpcReduction="20000"/>
          </a:bodyPr>
          <a:lstStyle/>
          <a:p>
            <a:r>
              <a:rPr lang="en-US" b="1" dirty="0"/>
              <a:t>Endanlegar vörur og þjónusta </a:t>
            </a:r>
            <a:r>
              <a:rPr lang="en-US" dirty="0"/>
              <a:t>– framleiðsla sem fer beint til neyslu, fjárfestingar, opinberra nota eða viðskipta við útlönd.</a:t>
            </a:r>
          </a:p>
          <a:p>
            <a:pPr lvl="1"/>
            <a:r>
              <a:rPr lang="en-US" dirty="0"/>
              <a:t>Endanleg notkun, fremur en framleiðslustig í árslok, ræður flokkuninni.</a:t>
            </a:r>
          </a:p>
          <a:p>
            <a:pPr marL="0" indent="0" algn="ctr">
              <a:buNone/>
            </a:pPr>
            <a:r>
              <a:rPr lang="en-US" dirty="0"/>
              <a:t>– á móti –</a:t>
            </a:r>
          </a:p>
          <a:p>
            <a:r>
              <a:rPr lang="en-US" b="1" dirty="0"/>
              <a:t>Millivörur</a:t>
            </a:r>
            <a:r>
              <a:rPr lang="en-US" dirty="0"/>
              <a:t> – aðföng við framleiðslu annarrar vöru eða þjónustu, fremur en afurðir fyrir endanlega notendur.</a:t>
            </a:r>
          </a:p>
          <a:p>
            <a:pPr lvl="1"/>
            <a:r>
              <a:rPr lang="en-US" dirty="0"/>
              <a:t>Ekki taldar sérstaklega í VLF; verðmæti þeirra er innifalið í lokaafurðinni.</a:t>
            </a:r>
          </a:p>
          <a:p>
            <a:endParaRPr lang="en-US" dirty="0"/>
          </a:p>
          <a:p>
            <a:endParaRPr lang="en-US" dirty="0"/>
          </a:p>
          <a:p>
            <a:r>
              <a:rPr lang="en-US" b="1" dirty="0"/>
              <a:t>Tvítalning </a:t>
            </a:r>
            <a:r>
              <a:rPr lang="en-US" dirty="0"/>
              <a:t>– framleiðsla sem er talin oftar en einu sinni á leið sinni í gegnum framleiðslustigin.</a:t>
            </a:r>
          </a:p>
          <a:p>
            <a:pPr lvl="1"/>
            <a:r>
              <a:rPr lang="en-US" dirty="0"/>
              <a:t>Hugsanleg skekkja sem þarf að forðast við mælingu VLF.</a:t>
            </a:r>
          </a:p>
          <a:p>
            <a:endParaRPr lang="en-US" dirty="0"/>
          </a:p>
          <a:p>
            <a:r>
              <a:rPr lang="en-US" dirty="0"/>
              <a:t>VLF er markaðsverðmæti allra </a:t>
            </a:r>
            <a:r>
              <a:rPr lang="en-US" i="1" u="sng" dirty="0"/>
              <a:t>endanlegra</a:t>
            </a:r>
            <a:r>
              <a:rPr lang="en-US" u="sng" dirty="0"/>
              <a:t> vara og þjónustu</a:t>
            </a:r>
            <a:r>
              <a:rPr lang="en-US" dirty="0"/>
              <a:t> sem framleiddar eru innan lands á tilteknu tímabili.</a:t>
            </a:r>
          </a:p>
          <a:p>
            <a:endParaRPr lang="en-US" dirty="0"/>
          </a:p>
        </p:txBody>
      </p:sp>
    </p:spTree>
    <p:extLst>
      <p:ext uri="{BB962C8B-B14F-4D97-AF65-F5344CB8AC3E}">
        <p14:creationId xmlns:p14="http://schemas.microsoft.com/office/powerpoint/2010/main" val="1450018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Aðrar leiðir til að mæla hagkerfið</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4653266"/>
          </a:xfrm>
        </p:spPr>
        <p:txBody>
          <a:bodyPr>
            <a:normAutofit fontScale="85000" lnSpcReduction="20000"/>
          </a:bodyPr>
          <a:lstStyle/>
          <a:p>
            <a:r>
              <a:rPr lang="en-US" b="1" dirty="0"/>
              <a:t>Verg þjóðarframleiðsla (VÞF) </a:t>
            </a:r>
            <a:r>
              <a:rPr lang="en-US" dirty="0"/>
              <a:t>– VLF að viðbættum tekjum innlendra aðila erlendis og að frádregnum tekjum erlendra aðila innan lands.</a:t>
            </a:r>
          </a:p>
          <a:p>
            <a:endParaRPr lang="en-US" dirty="0"/>
          </a:p>
          <a:p>
            <a:r>
              <a:rPr lang="en-US" b="1" dirty="0"/>
              <a:t>Hrein þjóðarframleiðsla (NNP) </a:t>
            </a:r>
            <a:r>
              <a:rPr lang="en-US" dirty="0"/>
              <a:t>– VÞF að frádregnum afskriftum raunfjármuna.</a:t>
            </a:r>
          </a:p>
          <a:p>
            <a:endParaRPr lang="en-US" dirty="0"/>
          </a:p>
          <a:p>
            <a:r>
              <a:rPr lang="en-US" b="1" dirty="0"/>
              <a:t>Afskriftir</a:t>
            </a:r>
            <a:r>
              <a:rPr lang="en-US" dirty="0"/>
              <a:t> – lækkun á verðmæti raunfjármuna vegna notkunar, öldrunar eða úreldingar.</a:t>
            </a:r>
          </a:p>
          <a:p>
            <a:endParaRPr lang="en-US" dirty="0"/>
          </a:p>
          <a:p>
            <a:r>
              <a:rPr lang="en-US" dirty="0"/>
              <a:t>Tekjuhlið framleiðslunnar lýsir </a:t>
            </a:r>
            <a:r>
              <a:rPr lang="en-US" b="1" dirty="0"/>
              <a:t>þjóðartekjum </a:t>
            </a:r>
            <a:r>
              <a:rPr lang="en-US" dirty="0"/>
              <a:t>– meðal annars launum, hagnaði, leigutekjum og vöxtum.</a:t>
            </a:r>
          </a:p>
          <a:p>
            <a:endParaRPr lang="en-US" dirty="0"/>
          </a:p>
          <a:p>
            <a:r>
              <a:rPr lang="en-US" b="1" dirty="0"/>
              <a:t>Vergar þjóðartekjur (GNI)</a:t>
            </a:r>
            <a:r>
              <a:rPr lang="en-US" dirty="0"/>
              <a:t> – tekjur íbúa lands, hvort sem þeirra er aflað innan lands eða erlendis; VLF að viðbættum hreinum frumþáttatekjum erlendis frá.</a:t>
            </a:r>
          </a:p>
        </p:txBody>
      </p:sp>
    </p:spTree>
    <p:extLst>
      <p:ext uri="{BB962C8B-B14F-4D97-AF65-F5344CB8AC3E}">
        <p14:creationId xmlns:p14="http://schemas.microsoft.com/office/powerpoint/2010/main" val="574900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pPr lvl="0">
              <a:spcBef>
                <a:spcPts val="0"/>
              </a:spcBef>
            </a:pPr>
            <a:r>
              <a:rPr lang="en-US" dirty="0" sz="2600"/>
              <a:t>19.2 Umreikningur nafnvirðis í raunvirði</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normAutofit lnSpcReduction="10000"/>
          </a:bodyPr>
          <a:lstStyle/>
          <a:p>
            <a:r>
              <a:rPr lang="en-US" b="1" dirty="0"/>
              <a:t>Nafnvirði </a:t>
            </a:r>
            <a:r>
              <a:rPr lang="en-US" dirty="0"/>
              <a:t>– hagstærð mæld á verðlagi viðkomandi tímabils, án leiðréttingar fyrir verðbreytingum.</a:t>
            </a:r>
          </a:p>
          <a:p>
            <a:pPr marL="0" indent="0" algn="ctr">
              <a:buNone/>
            </a:pPr>
            <a:r>
              <a:rPr lang="en-US" dirty="0"/>
              <a:t>– á móti –</a:t>
            </a:r>
          </a:p>
          <a:p>
            <a:r>
              <a:rPr lang="en-US" b="1" dirty="0"/>
              <a:t>Raunvirði </a:t>
            </a:r>
            <a:r>
              <a:rPr lang="en-US" dirty="0"/>
              <a:t>– hagstærð eftir leiðréttingu fyrir verðbreytingum.</a:t>
            </a:r>
          </a:p>
          <a:p>
            <a:endParaRPr lang="en-US" dirty="0"/>
          </a:p>
          <a:p>
            <a:endParaRPr lang="en-US" dirty="0"/>
          </a:p>
          <a:p>
            <a:r>
              <a:rPr lang="en-US" dirty="0"/>
              <a:t>Við samanburð á framleiðslumagni yfir tíma er </a:t>
            </a:r>
            <a:r>
              <a:rPr lang="en-US" u="sng" dirty="0"/>
              <a:t>raunvirðið</a:t>
            </a:r>
            <a:r>
              <a:rPr lang="en-US" dirty="0"/>
              <a:t> gagnlegra.</a:t>
            </a:r>
          </a:p>
          <a:p>
            <a:endParaRPr lang="en-US" dirty="0"/>
          </a:p>
        </p:txBody>
      </p:sp>
    </p:spTree>
    <p:extLst>
      <p:ext uri="{BB962C8B-B14F-4D97-AF65-F5344CB8AC3E}">
        <p14:creationId xmlns:p14="http://schemas.microsoft.com/office/powerpoint/2010/main" val="1453273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Nafnvirði landsframleiðslu Bandaríkjanna, 1960–2020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5016137"/>
            <a:ext cx="10515600" cy="715686"/>
          </a:xfrm>
        </p:spPr>
        <p:txBody>
          <a:bodyPr>
            <a:normAutofit fontScale="92500" lnSpcReduction="20000"/>
          </a:bodyPr>
          <a:lstStyle/>
          <a:p>
            <a:r>
              <a:rPr lang="en-US" dirty="0"/>
              <a:t>VLF Bandaríkjanna á nafnvirði jókst hratt frá 1960 til 2020, bæði vegna verðhækkana og aukinnar framleiðslu. (Heimild: BEA)</a:t>
            </a:r>
          </a:p>
          <a:p>
            <a:endParaRPr lang="en-US" dirty="0"/>
          </a:p>
        </p:txBody>
      </p:sp>
      <p:pic>
        <p:nvPicPr>
          <p:cNvPr id="4" name="Picture 3" descr="This graph illustrates the change in nominal GDP over time. The y-axis measures nominal GDP in billions of dollars, in 2,000 dollar increments, from 0 to 22,000 dollars (22,000 billion is 22 trillion dollars). The x-axis shows years, from 1970 to 2020. In 1970, nominal GDP is roughly 1,000 billion dollars, or 1 trillion dollars. It rises over time to roughly 21,000 billion dollars, or 21 trillion dollars, in 2021.">
            <a:extLst>
              <a:ext uri="{FF2B5EF4-FFF2-40B4-BE49-F238E27FC236}">
                <a16:creationId xmlns:a16="http://schemas.microsoft.com/office/drawing/2014/main" id="{DFEB00C3-236F-C917-D329-136F6967688C}"/>
              </a:ext>
            </a:extLst>
          </p:cNvPr>
          <p:cNvPicPr>
            <a:picLocks noChangeAspect="1"/>
          </p:cNvPicPr>
          <p:nvPr/>
        </p:nvPicPr>
        <p:blipFill>
          <a:blip r:embed="rId2"/>
          <a:stretch>
            <a:fillRect/>
          </a:stretch>
        </p:blipFill>
        <p:spPr>
          <a:xfrm>
            <a:off x="3752850" y="1138428"/>
            <a:ext cx="4857750" cy="3744204"/>
          </a:xfrm>
          <a:prstGeom prst="rect">
            <a:avLst/>
          </a:prstGeom>
        </p:spPr>
      </p:pic>
    </p:spTree>
    <p:extLst>
      <p:ext uri="{BB962C8B-B14F-4D97-AF65-F5344CB8AC3E}">
        <p14:creationId xmlns:p14="http://schemas.microsoft.com/office/powerpoint/2010/main" val="2962752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Verðvísitala landsframleiðslu, 1960–2020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671733"/>
            <a:ext cx="10515600" cy="1592589"/>
          </a:xfrm>
        </p:spPr>
        <p:txBody>
          <a:bodyPr>
            <a:normAutofit fontScale="77500" lnSpcReduction="20000"/>
          </a:bodyPr>
          <a:lstStyle/>
          <a:p>
            <a:r>
              <a:rPr lang="en-US" dirty="0"/>
              <a:t>Verðvísitala landsframleiðslu er </a:t>
            </a:r>
            <a:r>
              <a:rPr lang="en-US" u="sng" dirty="0"/>
              <a:t>verðvísitala</a:t>
            </a:r>
            <a:r>
              <a:rPr lang="en-US" dirty="0"/>
              <a:t> sem mælir verðlag endanlegra vara og þjónustu sem framleiddar eru innan lands.</a:t>
            </a:r>
          </a:p>
          <a:p>
            <a:endParaRPr lang="en-US" dirty="0"/>
          </a:p>
          <a:p>
            <a:r>
              <a:rPr lang="en-US" dirty="0"/>
              <a:t>Verðvísitala landsframleiðslu hækkaði hratt frá 1960 til 2020. (Heimild: BEA, https://apps.bea.gov/itable/index.cfm, tafla 1.1.9)</a:t>
            </a:r>
          </a:p>
          <a:p>
            <a:endParaRPr lang="en-US" dirty="0"/>
          </a:p>
        </p:txBody>
      </p:sp>
      <p:pic>
        <p:nvPicPr>
          <p:cNvPr id="5" name="Picture 4" descr="This graph illustrates the change in the GDP Deflator price index over time. The y-axis measures GDP Deflator, in increments of 20, from 0 to 120, and it is noted that the base year is 2012, and in the base year the GDP Deflator = 100. The x-axis shows years, from 1970 to 2020. In 1970, the GDP Deflator is around 21, and it rises over time to around 120 in 2021.">
            <a:extLst>
              <a:ext uri="{FF2B5EF4-FFF2-40B4-BE49-F238E27FC236}">
                <a16:creationId xmlns:a16="http://schemas.microsoft.com/office/drawing/2014/main" id="{AD177689-8839-61AC-3142-6AC1F06A4E33}"/>
              </a:ext>
            </a:extLst>
          </p:cNvPr>
          <p:cNvPicPr>
            <a:picLocks noChangeAspect="1"/>
          </p:cNvPicPr>
          <p:nvPr/>
        </p:nvPicPr>
        <p:blipFill>
          <a:blip r:embed="rId2"/>
          <a:stretch>
            <a:fillRect/>
          </a:stretch>
        </p:blipFill>
        <p:spPr>
          <a:xfrm>
            <a:off x="3780235" y="945800"/>
            <a:ext cx="4631530" cy="3569841"/>
          </a:xfrm>
          <a:prstGeom prst="rect">
            <a:avLst/>
          </a:prstGeom>
        </p:spPr>
      </p:pic>
    </p:spTree>
    <p:extLst>
      <p:ext uri="{BB962C8B-B14F-4D97-AF65-F5344CB8AC3E}">
        <p14:creationId xmlns:p14="http://schemas.microsoft.com/office/powerpoint/2010/main" val="3794879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Útreikningur á raunvirði landsframleiðslu</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4739442"/>
          </a:xfrm>
        </p:spPr>
        <p:txBody>
          <a:bodyPr wrap="square">
            <a:normAutofit fontScale="77500" lnSpcReduction="20000"/>
          </a:bodyPr>
          <a:lstStyle/>
          <a:p>
            <a:pPr algn="l">
              <a:spcBef>
                <a:spcPts val="0"/>
              </a:spcBef>
              <a:spcAft>
                <a:spcPts val="300"/>
              </a:spcAft>
            </a:pPr>
            <a:endParaRPr lang="en-US" dirty="0"/>
          </a:p>
          <a:p>
            <a:pPr marL="0" indent="0" algn="l">
              <a:spcBef>
                <a:spcPts val="0"/>
              </a:spcBef>
              <a:spcAft>
                <a:spcPts val="300"/>
              </a:spcAft>
              <a:buNone/>
            </a:pPr>
            <a:r>
              <a:rPr lang="en-US" dirty="0" sz="2200" u="none"/>
              <a:t>VLF að raunvirði = </a:t>
            </a:r>
            <a:r>
              <a:rPr lang="en-US" u="none" dirty="0" sz="2200"/>
              <a:t>VLF á nafnvirði / (verðvísitala / 100)</a:t>
            </a:r>
          </a:p>
          <a:p>
            <a:pPr marL="0" indent="0" algn="l">
              <a:spcBef>
                <a:spcPts val="0"/>
              </a:spcBef>
              <a:spcAft>
                <a:spcPts val="300"/>
              </a:spcAft>
              <a:buNone/>
            </a:pPr>
            <a:r>
              <a:rPr lang="en-US" dirty="0" sz="2200" u="none"/>
              <a:t>Grunnár: verðvísitalan er 100.</a:t>
            </a:r>
          </a:p>
          <a:p>
            <a:pPr algn="l">
              <a:spcBef>
                <a:spcPts val="0"/>
              </a:spcBef>
              <a:spcAft>
                <a:spcPts val="300"/>
              </a:spcAft>
            </a:pPr>
            <a:endParaRPr lang="en-US" dirty="0"/>
          </a:p>
          <a:p>
            <a:pPr algn="l">
              <a:spcBef>
                <a:spcPts val="0"/>
              </a:spcBef>
              <a:spcAft>
                <a:spcPts val="300"/>
              </a:spcAft>
            </a:pPr>
            <a:r>
              <a:rPr lang="en-US" dirty="0" sz="2200" u="none"/>
              <a:t>Athugasemdir: </a:t>
            </a:r>
          </a:p>
          <a:p>
            <a:pPr algn="l">
              <a:spcBef>
                <a:spcPts val="0"/>
              </a:spcBef>
              <a:spcAft>
                <a:spcPts val="300"/>
              </a:spcAft>
            </a:pPr>
            <a:r>
              <a:rPr lang="en-US" dirty="0" sz="2200" u="none"/>
              <a:t>Verðvísitalan er sú sama og verðvísitala landsframleiðslu.</a:t>
            </a:r>
          </a:p>
          <a:p>
            <a:pPr algn="l">
              <a:spcBef>
                <a:spcPts val="0"/>
              </a:spcBef>
              <a:spcAft>
                <a:spcPts val="300"/>
              </a:spcAft>
            </a:pPr>
            <a:endParaRPr lang="en-US" dirty="0"/>
          </a:p>
          <a:p>
            <a:pPr algn="l">
              <a:spcBef>
                <a:spcPts val="0"/>
              </a:spcBef>
              <a:spcAft>
                <a:spcPts val="300"/>
              </a:spcAft>
            </a:pPr>
            <a:r>
              <a:rPr lang="en-US" dirty="0" sz="2200" u="none"/>
              <a:t>Verðvísitala er venjulega birt á kvarða þar sem grunnárið er 100. Hún þarf ekki að vera heil tala.</a:t>
            </a:r>
          </a:p>
          <a:p>
            <a:pPr algn="l">
              <a:spcBef>
                <a:spcPts val="0"/>
              </a:spcBef>
              <a:spcAft>
                <a:spcPts val="300"/>
              </a:spcAft>
            </a:pPr>
            <a:r>
              <a:rPr lang="en-US" dirty="0" sz="2200" u="none"/>
              <a:t>Munið því að deila birtu verðvísitölunni með 100 við útreikninginn.</a:t>
            </a:r>
          </a:p>
          <a:p>
            <a:pPr algn="l">
              <a:spcBef>
                <a:spcPts val="0"/>
              </a:spcBef>
              <a:spcAft>
                <a:spcPts val="300"/>
              </a:spcAft>
            </a:pPr>
            <a:endParaRPr lang="en-US" dirty="0"/>
          </a:p>
          <a:p>
            <a:pPr algn="l">
              <a:spcBef>
                <a:spcPts val="0"/>
              </a:spcBef>
              <a:spcAft>
                <a:spcPts val="300"/>
              </a:spcAft>
            </a:pPr>
            <a:r>
              <a:rPr lang="en-US" dirty="0" sz="2200" u="none"/>
              <a:t>Þegar raungildi hagtölu er reiknað er eitt ár (eða tímabil) valið sem grunnár (eða grunntímabil). </a:t>
            </a:r>
          </a:p>
          <a:p>
            <a:pPr algn="l">
              <a:spcBef>
                <a:spcPts val="0"/>
              </a:spcBef>
              <a:spcAft>
                <a:spcPts val="300"/>
              </a:spcAft>
            </a:pPr>
            <a:r>
              <a:rPr lang="en-US" dirty="0" sz="2200" u="none"/>
              <a:t>Grunnárið er árið sem verð við útreikning raungildisins miðast við.</a:t>
            </a:r>
          </a:p>
          <a:p>
            <a:pPr algn="l">
              <a:spcBef>
                <a:spcPts val="0"/>
              </a:spcBef>
              <a:spcAft>
                <a:spcPts val="300"/>
              </a:spcAft>
            </a:pPr>
            <a:endParaRPr lang="en-US" dirty="0"/>
          </a:p>
        </p:txBody>
      </p:sp>
    </p:spTree>
    <p:extLst>
      <p:ext uri="{BB962C8B-B14F-4D97-AF65-F5344CB8AC3E}">
        <p14:creationId xmlns:p14="http://schemas.microsoft.com/office/powerpoint/2010/main" val="262255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Dæmi: VLF að raunvirði árið 1960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3654283"/>
            <a:ext cx="10515600" cy="2707327"/>
          </a:xfrm>
        </p:spPr>
        <p:txBody>
          <a:bodyPr wrap="square">
            <a:normAutofit fontScale="70000" lnSpcReduction="20000"/>
          </a:bodyPr>
          <a:lstStyle/>
          <a:p>
            <a:pPr algn="l">
              <a:spcBef>
                <a:spcPts val="0"/>
              </a:spcBef>
              <a:spcAft>
                <a:spcPts val="300"/>
              </a:spcAft>
            </a:pPr>
            <a:r>
              <a:rPr lang="en-US" dirty="0" sz="1700" u="none"/>
              <a:t>Þetta sögulega dæmi notar eldri gögn; grunnár 2005:</a:t>
            </a:r>
          </a:p>
          <a:p>
            <a:pPr marL="0" indent="0" algn="l">
              <a:spcBef>
                <a:spcPts val="0"/>
              </a:spcBef>
              <a:spcAft>
                <a:spcPts val="300"/>
              </a:spcAft>
              <a:buNone/>
            </a:pPr>
            <a:r>
              <a:rPr lang="en-US" dirty="0" sz="1700" u="none"/>
              <a:t>VLF að raunvirði = </a:t>
            </a:r>
            <a:r>
              <a:rPr lang="en-US" u="none" dirty="0" sz="1700"/>
              <a:t>VLF á nafnvirði / (verðvísitala / 100)</a:t>
            </a:r>
          </a:p>
          <a:p>
            <a:pPr marL="0" indent="0" algn="l">
              <a:spcBef>
                <a:spcPts val="0"/>
              </a:spcBef>
              <a:spcAft>
                <a:spcPts val="300"/>
              </a:spcAft>
              <a:buNone/>
            </a:pPr>
            <a:r>
              <a:rPr lang="en-US" dirty="0" sz="1700" u="none"/>
              <a:t>VLF á nafnvirði 1960: 543,3 milljarðar Bandaríkjadala.</a:t>
            </a:r>
          </a:p>
          <a:p>
            <a:pPr marL="0" indent="0" algn="l">
              <a:spcBef>
                <a:spcPts val="0"/>
              </a:spcBef>
              <a:spcAft>
                <a:spcPts val="300"/>
              </a:spcAft>
              <a:buNone/>
            </a:pPr>
            <a:r>
              <a:rPr lang="en-US" dirty="0" sz="1700" u="none"/>
              <a:t>= </a:t>
            </a:r>
            <a:r>
              <a:rPr lang="en-US" u="none" dirty="0" sz="1700"/>
              <a:t>543,3 / (19,0 / 100)</a:t>
            </a:r>
          </a:p>
          <a:p>
            <a:pPr marL="0" indent="0" algn="l">
              <a:spcBef>
                <a:spcPts val="0"/>
              </a:spcBef>
              <a:spcAft>
                <a:spcPts val="300"/>
              </a:spcAft>
              <a:buNone/>
            </a:pPr>
            <a:r>
              <a:rPr lang="en-US" dirty="0" sz="1700" u="none"/>
              <a:t>Staðvirðing: verðvísitalan er fyrst deilt með 100.</a:t>
            </a:r>
          </a:p>
          <a:p>
            <a:pPr marL="0" indent="0" algn="l">
              <a:spcBef>
                <a:spcPts val="0"/>
              </a:spcBef>
              <a:spcAft>
                <a:spcPts val="300"/>
              </a:spcAft>
              <a:buNone/>
            </a:pPr>
            <a:r>
              <a:rPr lang="en-US" dirty="0" sz="1700" u="none"/>
              <a:t>≈ 2.859,5 milljarðar Bandaríkjadala á verðlagi 2005.</a:t>
            </a:r>
          </a:p>
          <a:p>
            <a:pPr algn="l">
              <a:spcBef>
                <a:spcPts val="0"/>
              </a:spcBef>
              <a:spcAft>
                <a:spcPts val="300"/>
              </a:spcAft>
            </a:pPr>
            <a:r>
              <a:rPr lang="en-US" dirty="0" sz="1700" u="none"/>
              <a:t>Verðvísitala ársins 1960 er 19,0 (2005 = 100).</a:t>
            </a:r>
          </a:p>
          <a:p>
            <a:pPr algn="l">
              <a:spcBef>
                <a:spcPts val="0"/>
              </a:spcBef>
              <a:spcAft>
                <a:spcPts val="300"/>
              </a:spcAft>
            </a:pPr>
            <a:r>
              <a:rPr lang="en-US" dirty="0" sz="1700" u="none"/>
              <a:t>Spurning: Hvers vegna eru raunvirði og nafnvirði VLF jöfn á grunnárinu 2005?</a:t>
            </a:r>
          </a:p>
          <a:p>
            <a:pPr algn="l">
              <a:spcBef>
                <a:spcPts val="0"/>
              </a:spcBef>
              <a:spcAft>
                <a:spcPts val="300"/>
              </a:spcAft>
            </a:pPr>
            <a:endParaRPr lang="en-US" dirty="0"/>
          </a:p>
        </p:txBody>
      </p:sp>
      <p:pic>
        <p:nvPicPr>
          <p:cNvPr id="2" name="Shape 200" descr="The table shows the calculations and results for all real GDP values from 1960 through 2010. Column 1 lists the Year. Column 2 lists the Nominal GDP values (billions of dollars). Column 3 lists the GDP Deflator values (1005 = 100). Column 4 lists the Calculations. Column 5 lists the Real GDP values (billions of 2005 dollars). Row 1: Year 1960; nominal GDP = $543.3 billion; deflator = 19.0; calculations = 543.3 / (19.0/100); real GDP = $2,859.5 billion. Row 2: Year 1965; nominal GDP = $743.7 billion; deflator = 20.3; calculations = 743.7 / (20.3/100); real GDP = $3,663.5 billion. Row 3: Year 1970; nominal GDP = $1,075.9 billion; deflator = 24.8; calculations = 1,075.9 / (24.8/100); real GDP = $4,338.3 billion. Row 4: Year 1975; nominal GDP = $1,688.9 billion; deflator = 34.1; calculations = 1,688.9 / (34.1/100); real GDP = $4,952.8 billion. Row 5: Year 1980; nominal GDP = $2,862.5 billion; deflator = 48.3; calculations = 2,862.5 / (48.3/100); real GDP = $5,926.5 billion. Row 6: Year 1985; nominal GDP = $4,346.7 billion; deflator = 62.3; calculations = 4,346.7 / (62.3/100); real GDP = $6,977.0 billion. Row 7: Year 1990; nominal GDP = $5,979.6 billion; deflator = 72.7; calculations = 5,979.6 / (72.7/100); real GDP = $8,225.0 billion. Row 8: Year 1995; nominal GDP = $7,664 billion; deflator = 82.0; calculations = 7,664 / (82.0/100); real GDP = $9,346.3 billion. Row 9: Year 2000; nominal GDP = $10,289.7 billion; deflator = 89.0; calculations = 10,289.7 / (89.0/100); real GDP = $11,561.5 billion. Row 10: Year 2005; nominal GDP = $13,095.4 billion; deflator = 100.0; calculations = 13,095.4 / (100.0/100); real GDP = $13,095.4 billion. Row 11: Year 2010; nominal GDP = $14,958.3 billion; deflator = 110.0; calculations = 14,958.3 / (110.0/100); real GDP = $13,598.5 billion.">
            <a:extLst>
              <a:ext uri="{FF2B5EF4-FFF2-40B4-BE49-F238E27FC236}">
                <a16:creationId xmlns:a16="http://schemas.microsoft.com/office/drawing/2014/main" id="{9556C782-CB5F-6AB5-F72F-86F612467020}"/>
              </a:ext>
            </a:extLst>
          </p:cNvPr>
          <p:cNvPicPr preferRelativeResize="0"/>
          <p:nvPr/>
        </p:nvPicPr>
        <p:blipFill>
          <a:blip r:embed="rId2">
            <a:alphaModFix/>
          </a:blip>
          <a:stretch>
            <a:fillRect/>
          </a:stretch>
        </p:blipFill>
        <p:spPr>
          <a:xfrm>
            <a:off x="2200275" y="1065438"/>
            <a:ext cx="7791450" cy="2495550"/>
          </a:xfrm>
          <a:prstGeom prst="rect">
            <a:avLst/>
          </a:prstGeom>
          <a:noFill/>
          <a:ln>
            <a:noFill/>
          </a:ln>
        </p:spPr>
      </p:pic>
      <p:sp>
        <p:nvSpPr>
          <p:cNvPr id="3" name="Shape 202">
            <a:extLst>
              <a:ext uri="{FF2B5EF4-FFF2-40B4-BE49-F238E27FC236}">
                <a16:creationId xmlns:a16="http://schemas.microsoft.com/office/drawing/2014/main" id="{86F8ACC7-C987-B33D-6F2D-06BDFF138F02}"/>
              </a:ext>
              <a:ext uri="{C183D7F6-B498-43B3-948B-1728B52AA6E4}">
                <adec:decorative xmlns:adec="http://schemas.microsoft.com/office/drawing/2017/decorative" val="1"/>
              </a:ext>
            </a:extLst>
          </p:cNvPr>
          <p:cNvSpPr txBox="1"/>
          <p:nvPr/>
        </p:nvSpPr>
        <p:spPr>
          <a:xfrm>
            <a:off x="6591905" y="2364764"/>
            <a:ext cx="1071900" cy="452100"/>
          </a:xfrm>
          <a:prstGeom prst="rect">
            <a:avLst/>
          </a:prstGeom>
          <a:solidFill>
            <a:srgbClr val="000000"/>
          </a:solidFill>
          <a:ln>
            <a:noFill/>
          </a:ln>
        </p:spPr>
        <p:txBody>
          <a:bodyPr wrap="square" lIns="91425" tIns="91425" rIns="91425" bIns="91425" anchor="t" anchorCtr="0">
            <a:noAutofit/>
          </a:bodyPr>
          <a:lstStyle/>
          <a:p>
            <a:pPr lvl="0">
              <a:spcBef>
                <a:spcPts val="0"/>
              </a:spcBef>
              <a:buNone/>
            </a:pPr>
            <a:endParaRPr/>
          </a:p>
        </p:txBody>
      </p:sp>
      <p:sp>
        <p:nvSpPr>
          <p:cNvPr id="4" name="Shape 201">
            <a:extLst>
              <a:ext uri="{FF2B5EF4-FFF2-40B4-BE49-F238E27FC236}">
                <a16:creationId xmlns:a16="http://schemas.microsoft.com/office/drawing/2014/main" id="{993FEB0F-BC76-E4AE-60C8-A4AFD282EE9D}"/>
              </a:ext>
              <a:ext uri="{C183D7F6-B498-43B3-948B-1728B52AA6E4}">
                <adec:decorative xmlns:adec="http://schemas.microsoft.com/office/drawing/2017/decorative" val="1"/>
              </a:ext>
            </a:extLst>
          </p:cNvPr>
          <p:cNvSpPr txBox="1"/>
          <p:nvPr/>
        </p:nvSpPr>
        <p:spPr>
          <a:xfrm>
            <a:off x="7912465" y="2364764"/>
            <a:ext cx="915300" cy="259500"/>
          </a:xfrm>
          <a:prstGeom prst="rect">
            <a:avLst/>
          </a:prstGeom>
          <a:solidFill>
            <a:srgbClr val="000000"/>
          </a:solidFill>
          <a:ln>
            <a:noFill/>
          </a:ln>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886355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41248" y="310896"/>
            <a:ext cx="8869680" cy="566928"/>
          </a:xfrm>
        </p:spPr>
        <p:txBody>
          <a:bodyPr wrap="square">
            <a:normAutofit fontScale="90000"/>
          </a:bodyPr>
          <a:lstStyle/>
          <a:p>
            <a:pPr lvl="0">
              <a:spcBef>
                <a:spcPts val="0"/>
              </a:spcBef>
            </a:pPr>
            <a:r>
              <a:rPr lang="en-US" dirty="0" sz="2600"/>
              <a:t>Dæmi: VLF að raunvirði árið 2010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3662225"/>
            <a:ext cx="10515600" cy="2716210"/>
          </a:xfrm>
        </p:spPr>
        <p:txBody>
          <a:bodyPr wrap="square">
            <a:normAutofit fontScale="70000" lnSpcReduction="20000"/>
          </a:bodyPr>
          <a:lstStyle/>
          <a:p>
            <a:pPr algn="l">
              <a:spcBef>
                <a:spcPts val="0"/>
              </a:spcBef>
              <a:spcAft>
                <a:spcPts val="300"/>
              </a:spcAft>
            </a:pPr>
            <a:r>
              <a:rPr lang="en-US" dirty="0" sz="1700" u="none"/>
              <a:t>Sama sögulega dæmi; grunnár 2005:</a:t>
            </a:r>
          </a:p>
          <a:p>
            <a:pPr marL="0" indent="0" algn="l">
              <a:spcBef>
                <a:spcPts val="0"/>
              </a:spcBef>
              <a:spcAft>
                <a:spcPts val="300"/>
              </a:spcAft>
              <a:buNone/>
            </a:pPr>
            <a:r>
              <a:rPr lang="en-US" dirty="0" sz="1700" u="none"/>
              <a:t>VLF að raunvirði = </a:t>
            </a:r>
            <a:r>
              <a:rPr lang="en-US" u="none" dirty="0" sz="1700"/>
              <a:t>VLF á nafnvirði / (verðvísitala / 100)</a:t>
            </a:r>
          </a:p>
          <a:p>
            <a:pPr marL="0" indent="0" algn="l">
              <a:spcBef>
                <a:spcPts val="0"/>
              </a:spcBef>
              <a:spcAft>
                <a:spcPts val="300"/>
              </a:spcAft>
              <a:buNone/>
            </a:pPr>
            <a:r>
              <a:rPr lang="en-US" dirty="0" sz="1700" u="none"/>
              <a:t>VLF á nafnvirði 2010: 14.958,3 milljarðar Bandaríkjadala.</a:t>
            </a:r>
          </a:p>
          <a:p>
            <a:pPr marL="0" indent="0" algn="l">
              <a:spcBef>
                <a:spcPts val="0"/>
              </a:spcBef>
              <a:spcAft>
                <a:spcPts val="300"/>
              </a:spcAft>
              <a:buNone/>
            </a:pPr>
            <a:r>
              <a:rPr lang="en-US" dirty="0" sz="1700" u="none"/>
              <a:t>= </a:t>
            </a:r>
            <a:r>
              <a:rPr lang="en-US" u="none" dirty="0" sz="1700"/>
              <a:t>14.958,3 / (110,0 / 100)</a:t>
            </a:r>
          </a:p>
          <a:p>
            <a:pPr marL="0" indent="0" algn="l">
              <a:spcBef>
                <a:spcPts val="0"/>
              </a:spcBef>
              <a:spcAft>
                <a:spcPts val="300"/>
              </a:spcAft>
              <a:buNone/>
            </a:pPr>
            <a:r>
              <a:rPr lang="en-US" dirty="0" sz="1700" u="none"/>
              <a:t>Verðvísitalan er 110,0 (2005 = 100).</a:t>
            </a:r>
          </a:p>
          <a:p>
            <a:pPr marL="0" indent="0" algn="l">
              <a:spcBef>
                <a:spcPts val="0"/>
              </a:spcBef>
              <a:spcAft>
                <a:spcPts val="300"/>
              </a:spcAft>
              <a:buNone/>
            </a:pPr>
            <a:r>
              <a:rPr lang="en-US" dirty="0" sz="1700" u="none"/>
              <a:t>≈ 13.598,5 milljarðar Bandaríkjadala á verðlagi 2005.</a:t>
            </a:r>
          </a:p>
          <a:p>
            <a:pPr algn="l">
              <a:spcBef>
                <a:spcPts val="0"/>
              </a:spcBef>
              <a:spcAft>
                <a:spcPts val="300"/>
              </a:spcAft>
            </a:pPr>
            <a:r>
              <a:rPr lang="en-US" dirty="0" sz="1700" u="none"/>
              <a:t>Raunvirði er hærra en nafnvirði þegar verðvísitalan er undir 100. Þegar hún er yfir 100 er raunvirðið </a:t>
            </a:r>
            <a:r>
              <a:rPr lang="en-US" i="1" dirty="0" sz="1700" u="none"/>
              <a:t>lægra</a:t>
            </a:r>
            <a:r>
              <a:rPr lang="en-US" dirty="0" sz="1700" u="none"/>
              <a:t>en nafnvirðið.</a:t>
            </a:r>
          </a:p>
          <a:p>
            <a:pPr algn="l">
              <a:spcBef>
                <a:spcPts val="0"/>
              </a:spcBef>
              <a:spcAft>
                <a:spcPts val="300"/>
              </a:spcAft>
            </a:pPr>
            <a:endParaRPr lang="en-US" dirty="0"/>
          </a:p>
        </p:txBody>
      </p:sp>
      <p:pic>
        <p:nvPicPr>
          <p:cNvPr id="2" name="Shape 210" descr="The table shows the calculations and results for all real GDP values from 1960 through 2010. Column 1 lists the Year. Column 2 lists the Nominal GDP values (billions of dollars). Column 3 lists the GDP Deflator values (1005 = 100). Column 4 lists the Calculations. Column 5 lists the Real GDP values (billions of 2005 dollars). Row 1: Year 1960; nominal GDP = $543.3 billion; deflator = 19.0; calculations = 543.3 / (19.0/100); real GDP = $2,859.5 billion. Row 2: Year 1965; nominal GDP = $743.7 billion; deflator = 20.3; calculations = 743.7 / (20.3/100); real GDP = $3,663.5 billion. Row 3: Year 1970; nominal GDP = $1,075.9 billion; deflator = 24.8; calculations = 1,075.9 / (24.8/100); real GDP = $4,338.3 billion. Row 4: Year 1975; nominal GDP = $1,688.9 billion; deflator = 34.1; calculations = 1,688.9 / (34.1/100); real GDP = $4,952.8 billion. Row 5: Year 1980; nominal GDP = $2,862.5 billion; deflator = 48.3; calculations = 2,862.5 / (48.3/100); real GDP = $5,926.5 billion. Row 6: Year 1985; nominal GDP = $4,346.7 billion; deflator = 62.3; calculations = 4,346.7 / (62.3/100); real GDP = $6,977.0 billion. Row 7: Year 1990; nominal GDP = $5,979.6 billion; deflator = 72.7; calculations = 5,979.6 / (72.7/100); real GDP = $8,225.0 billion. Row 8: Year 1995; nominal GDP = $7,664 billion; deflator = 82.0; calculations = 7,664 / (82.0/100); real GDP = $9,346.3 billion. Row 9: Year 2000; nominal GDP = $10,289.7 billion; deflator = 89.0; calculations = 10,289.7 / (89.0/100); real GDP = $11,561.5 billion. Row 10: Year 2005; nominal GDP = $13,095.4 billion; deflator = 100.0; calculations = 13,095.4 / (100.0/100); real GDP = $13,095.4 billion. Row 11: Year 2010; nominal GDP = $14,958.3 billion; deflator = 110.0; calculations = 14,958.3 / (110.0/100); real GDP = $13,598.5 billion.">
            <a:extLst>
              <a:ext uri="{FF2B5EF4-FFF2-40B4-BE49-F238E27FC236}">
                <a16:creationId xmlns:a16="http://schemas.microsoft.com/office/drawing/2014/main" id="{1421DAC5-7087-B534-DCAE-E6DB6EC9DDE8}"/>
              </a:ext>
            </a:extLst>
          </p:cNvPr>
          <p:cNvPicPr preferRelativeResize="0"/>
          <p:nvPr/>
        </p:nvPicPr>
        <p:blipFill>
          <a:blip r:embed="rId2">
            <a:alphaModFix/>
          </a:blip>
          <a:stretch>
            <a:fillRect/>
          </a:stretch>
        </p:blipFill>
        <p:spPr>
          <a:xfrm>
            <a:off x="2200275" y="1049109"/>
            <a:ext cx="7791450" cy="2495550"/>
          </a:xfrm>
          <a:prstGeom prst="rect">
            <a:avLst/>
          </a:prstGeom>
          <a:noFill/>
          <a:ln>
            <a:noFill/>
          </a:ln>
        </p:spPr>
      </p:pic>
    </p:spTree>
    <p:extLst>
      <p:ext uri="{BB962C8B-B14F-4D97-AF65-F5344CB8AC3E}">
        <p14:creationId xmlns:p14="http://schemas.microsoft.com/office/powerpoint/2010/main" val="2628748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41248" y="310896"/>
            <a:ext cx="8869680" cy="566928"/>
          </a:xfrm>
        </p:spPr>
        <p:txBody>
          <a:bodyPr wrap="square">
            <a:normAutofit fontScale="90000"/>
          </a:bodyPr>
          <a:lstStyle/>
          <a:p>
            <a:r>
              <a:rPr lang="en-US" dirty="0" sz="2300"/>
              <a:t>Nafnvirði og raunvirði landsframleiðslu Bandaríkjanna, 1960–2020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248834"/>
            <a:ext cx="10515600" cy="2244040"/>
          </a:xfrm>
        </p:spPr>
        <p:txBody>
          <a:bodyPr>
            <a:normAutofit fontScale="77500" lnSpcReduction="20000"/>
          </a:bodyPr>
          <a:lstStyle/>
          <a:p>
            <a:r>
              <a:rPr lang="en-US" dirty="0"/>
              <a:t>Línan merkt „Raunvirði landsframleiðslu“ sýnir VLF á verðlagi 2012. Hin línan sýnir VLF á nafnvirði. </a:t>
            </a:r>
          </a:p>
          <a:p>
            <a:r>
              <a:rPr lang="en-US" dirty="0"/>
              <a:t>Línurnar skerast árið 2012 vegna þess að þá er verðvísitalan 100. </a:t>
            </a:r>
          </a:p>
          <a:p>
            <a:r>
              <a:rPr lang="en-US" dirty="0"/>
              <a:t>Fyrir grunnárið er raunvirðið hærra en nafnvirðið á myndinni vegna lægra verðlags en árið 2012. </a:t>
            </a:r>
          </a:p>
          <a:p>
            <a:r>
              <a:rPr lang="en-US" dirty="0"/>
              <a:t>Eftir grunnárið er raunvirðið lægra en nafnvirðið vegna hærra verðlags.</a:t>
            </a:r>
          </a:p>
          <a:p>
            <a:endParaRPr lang="en-US" dirty="0"/>
          </a:p>
        </p:txBody>
      </p:sp>
      <p:pic>
        <p:nvPicPr>
          <p:cNvPr id="4" name="Picture 3" descr="This graph illustrates two lines: nominal GDP over time and real GDP over time. The y-axis measures GDP in billions of dollars, in 2,000 dollar increments, from 0 to 22,000 dollars (22,000 billion is 22 trillion dollars). The x-axis shows years, from 1970 to 2020. Real GDP in 1970 is approximately 5,000 billion, or 5 trillion dollars, and nominal GDP is roughly 1,000 billion dollars, or 1 trillion dollars. From 1970 to 2011, Real GDP is above nominal GDP. Both lines increase over time and they intersect in 2012, the base year of the GDP Deflator, and from there nominal GDP is greater than real GDP. In 2021, nominal GDP is roughly 21,000 billion dollars, or 21 trillion dollars, and real GDP is roughly 18,000 billion dollars, or 18 trillion dollars.">
            <a:extLst>
              <a:ext uri="{FF2B5EF4-FFF2-40B4-BE49-F238E27FC236}">
                <a16:creationId xmlns:a16="http://schemas.microsoft.com/office/drawing/2014/main" id="{C6DA99BC-CDA6-FD74-22C9-777CAF7DF74B}"/>
              </a:ext>
            </a:extLst>
          </p:cNvPr>
          <p:cNvPicPr>
            <a:picLocks noChangeAspect="1"/>
          </p:cNvPicPr>
          <p:nvPr/>
        </p:nvPicPr>
        <p:blipFill>
          <a:blip r:embed="rId2"/>
          <a:stretch>
            <a:fillRect/>
          </a:stretch>
        </p:blipFill>
        <p:spPr>
          <a:xfrm>
            <a:off x="3353652" y="878358"/>
            <a:ext cx="5484696" cy="3281826"/>
          </a:xfrm>
          <a:prstGeom prst="rect">
            <a:avLst/>
          </a:prstGeom>
        </p:spPr>
      </p:pic>
    </p:spTree>
    <p:extLst>
      <p:ext uri="{BB962C8B-B14F-4D97-AF65-F5344CB8AC3E}">
        <p14:creationId xmlns:p14="http://schemas.microsoft.com/office/powerpoint/2010/main" val="1776022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41248" y="310896"/>
            <a:ext cx="8869680" cy="566928"/>
          </a:xfrm>
        </p:spPr>
        <p:txBody>
          <a:bodyPr wrap="square">
            <a:normAutofit fontScale="90000"/>
          </a:bodyPr>
          <a:lstStyle/>
          <a:p>
            <a:pPr lvl="0">
              <a:spcBef>
                <a:spcPts val="0"/>
              </a:spcBef>
            </a:pPr>
            <a:r>
              <a:rPr lang="en-US" dirty="0" sz="2600"/>
              <a:t>Dæmi: Vöxtur VLF að raunvirði, 1960–2010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3771850"/>
            <a:ext cx="10515600" cy="2788920"/>
          </a:xfrm>
        </p:spPr>
        <p:txBody>
          <a:bodyPr wrap="square">
            <a:normAutofit fontScale="62500" lnSpcReduction="20000"/>
          </a:bodyPr>
          <a:lstStyle/>
          <a:p>
            <a:pPr algn="l">
              <a:spcBef>
                <a:spcPts val="0"/>
              </a:spcBef>
              <a:spcAft>
                <a:spcPts val="300"/>
              </a:spcAft>
            </a:pPr>
            <a:r>
              <a:rPr lang="en-US" dirty="0" sz="1800" u="none"/>
              <a:t>Hversu mikið jókst VLF að raunvirði frá 1960 til 2010?</a:t>
            </a:r>
          </a:p>
          <a:p>
            <a:pPr marL="0" indent="0" algn="l">
              <a:spcBef>
                <a:spcPts val="0"/>
              </a:spcBef>
              <a:spcAft>
                <a:spcPts val="300"/>
              </a:spcAft>
              <a:buNone/>
            </a:pPr>
            <a:r>
              <a:rPr lang="en-US" u="none" dirty="0" sz="1800"/>
              <a:t>[(Raun-VLF 2010 − raun-VLF 1960) / raun-VLF 1960] × 100</a:t>
            </a:r>
            <a:r>
              <a:rPr lang="en-US" dirty="0" sz="1800" u="none"/>
              <a:t>= prósentubreyting</a:t>
            </a:r>
          </a:p>
          <a:p>
            <a:pPr marL="0" indent="0" algn="l">
              <a:spcBef>
                <a:spcPts val="0"/>
              </a:spcBef>
              <a:spcAft>
                <a:spcPts val="300"/>
              </a:spcAft>
              <a:buNone/>
            </a:pPr>
            <a:r>
              <a:rPr lang="en-US" dirty="0" sz="1800" u="none"/>
              <a:t>Bæði gildi eru úr dæminu á verðlagi 2005.</a:t>
            </a:r>
          </a:p>
          <a:p>
            <a:pPr algn="l">
              <a:spcBef>
                <a:spcPts val="0"/>
              </a:spcBef>
              <a:spcAft>
                <a:spcPts val="300"/>
              </a:spcAft>
            </a:pPr>
            <a:endParaRPr lang="en-US" dirty="0"/>
          </a:p>
          <a:p>
            <a:pPr marL="0" indent="0" algn="l">
              <a:spcBef>
                <a:spcPts val="0"/>
              </a:spcBef>
              <a:spcAft>
                <a:spcPts val="300"/>
              </a:spcAft>
              <a:buNone/>
            </a:pPr>
            <a:r>
              <a:rPr lang="en-US" dirty="0" sz="1800" u="none"/>
              <a:t/>
            </a:r>
            <a:r>
              <a:rPr lang="en-US" u="none" dirty="0" sz="1800"/>
              <a:t>[(13.598,5 − 2.859,5) / 2.859,5] × 100</a:t>
            </a:r>
            <a:r>
              <a:rPr lang="en-US" dirty="0" sz="1800" u="none"/>
              <a:t>≈ 376%</a:t>
            </a:r>
          </a:p>
          <a:p>
            <a:pPr marL="0" indent="0" algn="l">
              <a:spcBef>
                <a:spcPts val="0"/>
              </a:spcBef>
              <a:spcAft>
                <a:spcPts val="300"/>
              </a:spcAft>
              <a:buNone/>
            </a:pPr>
            <a:r>
              <a:rPr lang="en-US" dirty="0" sz="1800" u="none"/>
              <a:t>13.598,5 / 2.859,5 ≈ 4,76.</a:t>
            </a:r>
          </a:p>
          <a:p>
            <a:pPr algn="l">
              <a:spcBef>
                <a:spcPts val="0"/>
              </a:spcBef>
              <a:spcAft>
                <a:spcPts val="300"/>
              </a:spcAft>
            </a:pPr>
            <a:r>
              <a:rPr lang="en-US" dirty="0" sz="1800" u="none"/>
              <a:t>VLF að raunvirði var um 4,76 sinnum jafn há árið 2010 og árið 1960, eða nær fimmföld. Aukningin var um 376%.</a:t>
            </a:r>
          </a:p>
          <a:p>
            <a:pPr algn="l">
              <a:spcBef>
                <a:spcPts val="0"/>
              </a:spcBef>
              <a:spcAft>
                <a:spcPts val="300"/>
              </a:spcAft>
            </a:pPr>
            <a:endParaRPr lang="en-US" dirty="0"/>
          </a:p>
        </p:txBody>
      </p:sp>
      <p:pic>
        <p:nvPicPr>
          <p:cNvPr id="2" name="Shape 226" descr="The table shows the calculations and results for all real GDP values from 1960 through 2010. Column 1 lists the Year. Column 2 lists the Nominal GDP values (billions of dollars). Column 3 lists the GDP Deflator values (1005 = 100). Column 4 lists the Calculations. Column 5 lists the Real GDP values (billions of 2005 dollars). Row 1: Year 1960; nominal GDP = $543.3 billion; deflator = 19.0; calculations = 543.3 / (19.0/100); real GDP = $2,859.5 billion. Row 2: Year 1965; nominal GDP = $743.7 billion; deflator = 20.3; calculations = 743.7 / (20.3/100); real GDP = $3,663.5 billion. Row 3: Year 1970; nominal GDP = $1,075.9 billion; deflator = 24.8; calculations = 1,075.9 / (24.8/100); real GDP = $4,338.3 billion. Row 4: Year 1975; nominal GDP = $1,688.9 billion; deflator = 34.1; calculations = 1,688.9 / (34.1/100); real GDP = $4,952.8 billion. Row 5: Year 1980; nominal GDP = $2,862.5 billion; deflator = 48.3; calculations = 2,862.5 / (48.3/100); real GDP = $5,926.5 billion. Row 6: Year 1985; nominal GDP = $4,346.7 billion; deflator = 62.3; calculations = 4,346.7 / (62.3/100); real GDP = $6,977.0 billion. Row 7: Year 1990; nominal GDP = $5,979.6 billion; deflator = 72.7; calculations = 5,979.6 / (72.7/100); real GDP = $8,225.0 billion. Row 8: Year 1995; nominal GDP = $7,664 billion; deflator = 82.0; calculations = 7,664 / (82.0/100); real GDP = $9,346.3 billion. Row 9: Year 2000; nominal GDP = $10,289.7 billion; deflator = 89.0; calculations = 10,289.7 / (89.0/100); real GDP = $11,561.5 billion. Row 10: Year 2005; nominal GDP = $13,095.4 billion; deflator = 100.0; calculations = 13,095.4 / (100.0/100); real GDP = $13,095.4 billion. Row 11: Year 2010; nominal GDP = $14,958.3 billion; deflator = 110.0; calculations = 14,958.3 / (110.0/100); real GDP = $13,598.5 billion.">
            <a:extLst>
              <a:ext uri="{FF2B5EF4-FFF2-40B4-BE49-F238E27FC236}">
                <a16:creationId xmlns:a16="http://schemas.microsoft.com/office/drawing/2014/main" id="{A864617B-F1D8-4916-C34F-6D6207AFD129}"/>
              </a:ext>
            </a:extLst>
          </p:cNvPr>
          <p:cNvPicPr preferRelativeResize="0"/>
          <p:nvPr/>
        </p:nvPicPr>
        <p:blipFill>
          <a:blip r:embed="rId2">
            <a:alphaModFix/>
          </a:blip>
          <a:stretch>
            <a:fillRect/>
          </a:stretch>
        </p:blipFill>
        <p:spPr>
          <a:xfrm>
            <a:off x="2200275" y="1114425"/>
            <a:ext cx="7791450" cy="2495550"/>
          </a:xfrm>
          <a:prstGeom prst="rect">
            <a:avLst/>
          </a:prstGeom>
          <a:noFill/>
          <a:ln>
            <a:noFill/>
          </a:ln>
        </p:spPr>
      </p:pic>
    </p:spTree>
    <p:extLst>
      <p:ext uri="{BB962C8B-B14F-4D97-AF65-F5344CB8AC3E}">
        <p14:creationId xmlns:p14="http://schemas.microsoft.com/office/powerpoint/2010/main" val="3337895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19.3 Þróun VLF að raunvirði yfir tíma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normAutofit fontScale="92500" lnSpcReduction="10000"/>
          </a:bodyPr>
          <a:lstStyle/>
          <a:p>
            <a:r>
              <a:rPr lang="en-US" dirty="0"/>
              <a:t>Fjórðungsbreyting VLF er oft birt á árstakti. </a:t>
            </a:r>
          </a:p>
          <a:p>
            <a:endParaRPr lang="en-US" dirty="0"/>
          </a:p>
          <a:p>
            <a:pPr lvl="1"/>
            <a:r>
              <a:rPr lang="en-US" dirty="0"/>
              <a:t>Árstaktur sýnir breytinguna ef sami fjórðungsvöxtur héldist í heilt ár. Ef q er fjórðungsbreyting sem hlutfall (t.d. 0,01 fyrir 1%) er árstakturinn [(1 + q)⁴ − 1] × 100%. Nálgunin 400q% hentar litlum breytingum.</a:t>
            </a:r>
          </a:p>
          <a:p>
            <a:endParaRPr lang="en-US" dirty="0"/>
          </a:p>
          <a:p>
            <a:r>
              <a:rPr lang="en-US" b="1" dirty="0"/>
              <a:t>Samdráttarskeið</a:t>
            </a:r>
            <a:r>
              <a:rPr lang="en-US" dirty="0"/>
              <a:t> – verulegur og útbreiddur samdráttur í efnahagsumsvifum, meðal annars framleiðslu, tekjum og atvinnu.</a:t>
            </a:r>
          </a:p>
          <a:p>
            <a:endParaRPr lang="en-US" dirty="0"/>
          </a:p>
          <a:p>
            <a:r>
              <a:rPr lang="en-US" b="1" dirty="0"/>
              <a:t>Kreppa </a:t>
            </a:r>
            <a:r>
              <a:rPr lang="en-US" dirty="0"/>
              <a:t>– sérstaklega langvinnur og djúpur samdráttur í framleiðslu.</a:t>
            </a:r>
          </a:p>
          <a:p>
            <a:endParaRPr lang="en-US" dirty="0"/>
          </a:p>
        </p:txBody>
      </p:sp>
    </p:spTree>
    <p:extLst>
      <p:ext uri="{BB962C8B-B14F-4D97-AF65-F5344CB8AC3E}">
        <p14:creationId xmlns:p14="http://schemas.microsoft.com/office/powerpoint/2010/main" val="3697291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VLF Bandaríkjanna, 1930–2020</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4787761"/>
            <a:ext cx="10515600" cy="1185173"/>
          </a:xfrm>
        </p:spPr>
        <p:txBody>
          <a:bodyPr>
            <a:normAutofit fontScale="77500" lnSpcReduction="20000"/>
          </a:bodyPr>
          <a:lstStyle/>
          <a:p>
            <a:r>
              <a:rPr lang="en-US" dirty="0"/>
              <a:t>Raun-VLF Bandaríkjanna árið 2020 (á verðlagi ársins 2012) var um 18,4 billjónir Bandaríkjadala.</a:t>
            </a:r>
          </a:p>
          <a:p>
            <a:r>
              <a:rPr lang="en-US" dirty="0"/>
              <a:t>Þegar leiðrétt hefur verið fyrir áhrifum verðbólgu jafngildir þetta því að framleiðsla vöru og þjónustu í hagkerfinu hafi nær tuttugufaldast frá 1930. (Heimild: bea.gov)</a:t>
            </a:r>
          </a:p>
          <a:p>
            <a:endParaRPr lang="en-US" dirty="0"/>
          </a:p>
        </p:txBody>
      </p:sp>
      <p:pic>
        <p:nvPicPr>
          <p:cNvPr id="3" name="Picture 2" descr="This graph illustrates the change in real GDP over time. The y-axis measures real GDP in billions of 2012 dollars, in 2,000 dollar increments, from 0 to 20,000 dollars (20,000 billion is 20 trillion dollars). The x-axis shows years, from 1930 to 2020. In 1930, real GDP is roughly 1,000 billion dollars, or 1 trillion dollars. It rises over time to above 18,000 billion dollars, or 18 trillion dollars, in 2020.">
            <a:extLst>
              <a:ext uri="{FF2B5EF4-FFF2-40B4-BE49-F238E27FC236}">
                <a16:creationId xmlns:a16="http://schemas.microsoft.com/office/drawing/2014/main" id="{B53E8683-49B8-E03A-AB38-DF311B13F107}"/>
              </a:ext>
            </a:extLst>
          </p:cNvPr>
          <p:cNvPicPr>
            <a:picLocks noChangeAspect="1"/>
          </p:cNvPicPr>
          <p:nvPr/>
        </p:nvPicPr>
        <p:blipFill>
          <a:blip r:embed="rId2"/>
          <a:stretch>
            <a:fillRect/>
          </a:stretch>
        </p:blipFill>
        <p:spPr>
          <a:xfrm>
            <a:off x="3685203" y="971365"/>
            <a:ext cx="4821594" cy="3634740"/>
          </a:xfrm>
          <a:prstGeom prst="rect">
            <a:avLst/>
          </a:prstGeom>
        </p:spPr>
      </p:pic>
    </p:spTree>
    <p:extLst>
      <p:ext uri="{BB962C8B-B14F-4D97-AF65-F5344CB8AC3E}">
        <p14:creationId xmlns:p14="http://schemas.microsoft.com/office/powerpoint/2010/main" val="385911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Mynstur samdráttar- og þensluskeiða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4256116"/>
          </a:xfrm>
        </p:spPr>
        <p:txBody>
          <a:bodyPr>
            <a:normAutofit fontScale="92500" lnSpcReduction="20000"/>
          </a:bodyPr>
          <a:lstStyle/>
          <a:p>
            <a:r>
              <a:rPr lang="en-US" b="1" dirty="0"/>
              <a:t>Hápunktur</a:t>
            </a:r>
            <a:r>
              <a:rPr lang="en-US" dirty="0"/>
              <a:t> – hæsta framleiðslustig hagsveiflunnar áður en samdráttur hefst.</a:t>
            </a:r>
          </a:p>
          <a:p>
            <a:endParaRPr lang="en-US" dirty="0"/>
          </a:p>
          <a:p>
            <a:r>
              <a:rPr lang="en-US" b="1" dirty="0"/>
              <a:t>Botn</a:t>
            </a:r>
            <a:r>
              <a:rPr lang="en-US" dirty="0"/>
              <a:t> – lægsta framleiðslustig hagsveiflunnar í samdrætti, áður en bati hefst. </a:t>
            </a:r>
          </a:p>
          <a:p>
            <a:endParaRPr lang="en-US" dirty="0"/>
          </a:p>
          <a:p>
            <a:r>
              <a:rPr lang="en-US" dirty="0"/>
              <a:t/>
            </a:r>
            <a:r>
              <a:rPr lang="en-US" u="sng" dirty="0"/>
              <a:t>Samdráttarskeið</a:t>
            </a:r>
            <a:r>
              <a:rPr lang="en-US" dirty="0"/>
              <a:t> nær frá hápunkti til botns en </a:t>
            </a:r>
            <a:r>
              <a:rPr lang="en-US" u="sng" dirty="0"/>
              <a:t>þensluskeið</a:t>
            </a:r>
            <a:r>
              <a:rPr lang="en-US" dirty="0"/>
              <a:t> frá botni til næsta hápunkts. </a:t>
            </a:r>
          </a:p>
          <a:p>
            <a:endParaRPr lang="en-US" dirty="0"/>
          </a:p>
          <a:p>
            <a:r>
              <a:rPr lang="en-US" b="1" dirty="0"/>
              <a:t>Hagsveifla </a:t>
            </a:r>
            <a:r>
              <a:rPr lang="en-US" dirty="0"/>
              <a:t>– tiltölulega skammtímasveiflur hagkerfisins milli samdráttar og þenslu</a:t>
            </a:r>
          </a:p>
          <a:p>
            <a:endParaRPr lang="en-US" dirty="0"/>
          </a:p>
        </p:txBody>
      </p:sp>
    </p:spTree>
    <p:extLst>
      <p:ext uri="{BB962C8B-B14F-4D97-AF65-F5344CB8AC3E}">
        <p14:creationId xmlns:p14="http://schemas.microsoft.com/office/powerpoint/2010/main" val="2260940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19.4 Samanburður á VLF milli landa</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a:lstStyle/>
          <a:p>
            <a:r>
              <a:rPr lang="en-US" dirty="0"/>
              <a:t>VLF þarf að færa á sameiginlegan samanburðargrunn með markaðsgengi eða kaupmáttarjafnvægi (PPP).</a:t>
            </a:r>
          </a:p>
          <a:p>
            <a:endParaRPr lang="en-US" dirty="0"/>
          </a:p>
          <a:p>
            <a:r>
              <a:rPr lang="en-US" b="1" dirty="0"/>
              <a:t>Gengi </a:t>
            </a:r>
            <a:r>
              <a:rPr lang="en-US" dirty="0"/>
              <a:t>– verð eins gjaldmiðils í öðrum. PPP-jafnvirðisgildi er hins vegar tölfræðilegur umreikningsstuðull sem tekur mið af mismunandi verðlagi.</a:t>
            </a:r>
          </a:p>
          <a:p>
            <a:endParaRPr lang="en-US" dirty="0"/>
          </a:p>
        </p:txBody>
      </p:sp>
    </p:spTree>
    <p:extLst>
      <p:ext uri="{BB962C8B-B14F-4D97-AF65-F5344CB8AC3E}">
        <p14:creationId xmlns:p14="http://schemas.microsoft.com/office/powerpoint/2010/main" val="5900220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Dæmi: Umreikningur VLF með kaupmáttarjafnvægi</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5157453"/>
          </a:xfrm>
        </p:spPr>
        <p:txBody>
          <a:bodyPr wrap="square">
            <a:normAutofit fontScale="85000" lnSpcReduction="20000"/>
          </a:bodyPr>
          <a:lstStyle/>
          <a:p>
            <a:pPr algn="l">
              <a:spcBef>
                <a:spcPts val="0"/>
              </a:spcBef>
              <a:spcAft>
                <a:spcPts val="300"/>
              </a:spcAft>
            </a:pPr>
            <a:r>
              <a:rPr lang="en-US" dirty="0" sz="2200" u="none"/>
              <a:t>Árið 2020 var VLF Brasilíu um 7,4 billjónir reala og VLF Bandaríkjanna um 20,9 billjónir Bandaríkjadala.</a:t>
            </a:r>
          </a:p>
          <a:p>
            <a:pPr algn="l">
              <a:spcBef>
                <a:spcPts val="0"/>
              </a:spcBef>
              <a:spcAft>
                <a:spcPts val="300"/>
              </a:spcAft>
            </a:pPr>
            <a:r>
              <a:rPr lang="en-US" dirty="0" sz="2200" u="none"/>
              <a:t>PPP-jafnvirðisgildi: 2,362 brasilískir realar á alþjóðlegan dal. Þetta er ekki markaðsgengi.</a:t>
            </a:r>
          </a:p>
          <a:p>
            <a:pPr algn="l">
              <a:spcBef>
                <a:spcPts val="0"/>
              </a:spcBef>
              <a:spcAft>
                <a:spcPts val="300"/>
              </a:spcAft>
            </a:pPr>
            <a:endParaRPr lang="en-US" dirty="0"/>
          </a:p>
          <a:p>
            <a:pPr algn="l">
              <a:spcBef>
                <a:spcPts val="0"/>
              </a:spcBef>
              <a:spcAft>
                <a:spcPts val="300"/>
              </a:spcAft>
            </a:pPr>
            <a:r>
              <a:rPr lang="en-US" dirty="0" sz="2200" u="none"/>
              <a:t>Umreiknum VLF Brasilíu í alþjóðlega dali:</a:t>
            </a:r>
          </a:p>
          <a:p>
            <a:pPr algn="l">
              <a:spcBef>
                <a:spcPts val="0"/>
              </a:spcBef>
              <a:spcAft>
                <a:spcPts val="300"/>
              </a:spcAft>
            </a:pPr>
            <a:endParaRPr lang="en-US" dirty="0"/>
          </a:p>
          <a:p>
            <a:pPr marL="0" indent="0" algn="l">
              <a:spcBef>
                <a:spcPts val="0"/>
              </a:spcBef>
              <a:spcAft>
                <a:spcPts val="300"/>
              </a:spcAft>
              <a:buNone/>
            </a:pPr>
            <a:r>
              <a:rPr lang="en-US" dirty="0" sz="2200" u="none"/>
              <a:t>VLF í alþjóðlegum dölum = </a:t>
            </a:r>
            <a:r>
              <a:rPr lang="en-US" u="none" dirty="0" sz="2200"/>
              <a:t>VLF í realum / PPP-jafnvirðisgildi</a:t>
            </a:r>
          </a:p>
          <a:p>
            <a:pPr marL="0" indent="0" algn="l">
              <a:spcBef>
                <a:spcPts val="0"/>
              </a:spcBef>
              <a:spcAft>
                <a:spcPts val="300"/>
              </a:spcAft>
              <a:buNone/>
            </a:pPr>
            <a:r>
              <a:rPr lang="en-US" dirty="0" sz="2200" u="none"/>
              <a:t>PPP-stuðullinn er í realum á alþjóðlegan dal.</a:t>
            </a:r>
          </a:p>
          <a:p>
            <a:pPr marL="0" indent="0" algn="l">
              <a:spcBef>
                <a:spcPts val="0"/>
              </a:spcBef>
              <a:spcAft>
                <a:spcPts val="300"/>
              </a:spcAft>
              <a:buNone/>
            </a:pPr>
            <a:r>
              <a:rPr lang="en-US" dirty="0" sz="2200" u="none"/>
              <a:t>=           </a:t>
            </a:r>
            <a:r>
              <a:rPr lang="en-US" u="none" dirty="0" sz="2200"/>
              <a:t>7,4 / 2,362</a:t>
            </a:r>
          </a:p>
          <a:p>
            <a:pPr marL="0" indent="0" algn="l">
              <a:spcBef>
                <a:spcPts val="0"/>
              </a:spcBef>
              <a:spcAft>
                <a:spcPts val="300"/>
              </a:spcAft>
              <a:buNone/>
            </a:pPr>
            <a:r>
              <a:rPr lang="en-US" dirty="0" sz="2200" u="none"/>
              <a:t>Bæði VLF-gildin eru hér borin saman með PPP.</a:t>
            </a:r>
          </a:p>
          <a:p>
            <a:pPr marL="0" indent="0" algn="l">
              <a:spcBef>
                <a:spcPts val="0"/>
              </a:spcBef>
              <a:spcAft>
                <a:spcPts val="300"/>
              </a:spcAft>
              <a:buNone/>
            </a:pPr>
            <a:r>
              <a:rPr lang="en-US" dirty="0" sz="2200" u="none"/>
              <a:t>≈ 3,13 billjónir alþjóðlegra dala.</a:t>
            </a:r>
          </a:p>
          <a:p>
            <a:pPr algn="l">
              <a:spcBef>
                <a:spcPts val="0"/>
              </a:spcBef>
              <a:spcAft>
                <a:spcPts val="300"/>
              </a:spcAft>
            </a:pPr>
            <a:r>
              <a:rPr lang="en-US" dirty="0" sz="2200" u="none"/>
              <a:t>PPP-jafnvirðisgildi Bandaríkjanna er 1,000. </a:t>
            </a:r>
          </a:p>
          <a:p>
            <a:pPr algn="l">
              <a:spcBef>
                <a:spcPts val="0"/>
              </a:spcBef>
              <a:spcAft>
                <a:spcPts val="300"/>
              </a:spcAft>
            </a:pPr>
            <a:r>
              <a:rPr lang="en-US" dirty="0" sz="2200" u="none"/>
              <a:t>VLF Bandaríkjanna var því um 20,9 billjónir alþjóðlegra dala, nær sjöfalt meiri en VLF Brasilíu.</a:t>
            </a:r>
          </a:p>
          <a:p>
            <a:pPr algn="l">
              <a:spcBef>
                <a:spcPts val="0"/>
              </a:spcBef>
              <a:spcAft>
                <a:spcPts val="300"/>
              </a:spcAft>
            </a:pPr>
            <a:endParaRPr lang="en-US" dirty="0"/>
          </a:p>
        </p:txBody>
      </p:sp>
    </p:spTree>
    <p:extLst>
      <p:ext uri="{BB962C8B-B14F-4D97-AF65-F5344CB8AC3E}">
        <p14:creationId xmlns:p14="http://schemas.microsoft.com/office/powerpoint/2010/main" val="3354472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r>
              <a:rPr lang="en-US" dirty="0" sz="2600"/>
              <a:t>VLF á mann</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3796145"/>
          </a:xfrm>
        </p:spPr>
        <p:txBody>
          <a:bodyPr wrap="square">
            <a:normAutofit fontScale="92500" lnSpcReduction="20000"/>
          </a:bodyPr>
          <a:lstStyle/>
          <a:p>
            <a:pPr algn="l">
              <a:spcBef>
                <a:spcPts val="0"/>
              </a:spcBef>
              <a:spcAft>
                <a:spcPts val="300"/>
              </a:spcAft>
            </a:pPr>
            <a:r>
              <a:rPr lang="en-US" dirty="0" sz="2500" u="none"/>
              <a:t>Heildar-VLF lýsir stærð hagkerfis. VLF á mann hentar betur við samanburð á meðalframleiðslu og efnislegum lífskjörum.</a:t>
            </a:r>
          </a:p>
          <a:p>
            <a:pPr algn="l">
              <a:spcBef>
                <a:spcPts val="0"/>
              </a:spcBef>
              <a:spcAft>
                <a:spcPts val="300"/>
              </a:spcAft>
            </a:pPr>
            <a:endParaRPr lang="en-US" dirty="0"/>
          </a:p>
          <a:p>
            <a:pPr algn="l">
              <a:spcBef>
                <a:spcPts val="0"/>
              </a:spcBef>
              <a:spcAft>
                <a:spcPts val="300"/>
              </a:spcAft>
            </a:pPr>
            <a:r>
              <a:rPr lang="en-US" dirty="0" sz="2500" u="none"/>
              <a:t>Er hagkerfið einnig stærra þegar miðað er við hvern íbúa?</a:t>
            </a:r>
          </a:p>
          <a:p>
            <a:pPr algn="l">
              <a:spcBef>
                <a:spcPts val="0"/>
              </a:spcBef>
              <a:spcAft>
                <a:spcPts val="300"/>
              </a:spcAft>
            </a:pPr>
            <a:endParaRPr lang="en-US" dirty="0"/>
          </a:p>
          <a:p>
            <a:pPr algn="l">
              <a:spcBef>
                <a:spcPts val="0"/>
              </a:spcBef>
              <a:spcAft>
                <a:spcPts val="300"/>
              </a:spcAft>
            </a:pPr>
            <a:r>
              <a:rPr lang="en-US" b="1" dirty="0" sz="2500" u="none"/>
              <a:t>VLF á mann </a:t>
            </a:r>
            <a:r>
              <a:rPr lang="en-US" dirty="0" sz="2500" u="none"/>
              <a:t>– VLF deilt með mannfjölda; segir þó ekkert um tekjudreifingu.</a:t>
            </a:r>
          </a:p>
          <a:p>
            <a:pPr algn="l">
              <a:spcBef>
                <a:spcPts val="0"/>
              </a:spcBef>
              <a:spcAft>
                <a:spcPts val="300"/>
              </a:spcAft>
            </a:pPr>
            <a:endParaRPr lang="en-US" dirty="0"/>
          </a:p>
          <a:p>
            <a:pPr marL="0" indent="0" algn="l">
              <a:spcBef>
                <a:spcPts val="0"/>
              </a:spcBef>
              <a:spcAft>
                <a:spcPts val="300"/>
              </a:spcAft>
              <a:buNone/>
            </a:pPr>
            <a:r>
              <a:rPr lang="en-US" dirty="0" sz="2500" u="none"/>
              <a:t>VLF á mann = </a:t>
            </a:r>
            <a:r>
              <a:rPr lang="en-US" u="none" dirty="0" sz="2500"/>
              <a:t>VLF / mannfjöldi</a:t>
            </a:r>
          </a:p>
          <a:p>
            <a:pPr marL="0" indent="0" algn="l">
              <a:spcBef>
                <a:spcPts val="0"/>
              </a:spcBef>
              <a:spcAft>
                <a:spcPts val="300"/>
              </a:spcAft>
              <a:buNone/>
            </a:pPr>
            <a:r>
              <a:rPr lang="en-US" dirty="0" sz="2500" u="none"/>
              <a:t>Heildarstærð og meðalframleiðsla svara ólíkum spurningum.</a:t>
            </a:r>
          </a:p>
          <a:p>
            <a:pPr algn="l">
              <a:spcBef>
                <a:spcPts val="0"/>
              </a:spcBef>
              <a:spcAft>
                <a:spcPts val="300"/>
              </a:spcAft>
            </a:pPr>
            <a:endParaRPr lang="en-US" dirty="0"/>
          </a:p>
        </p:txBody>
      </p:sp>
    </p:spTree>
    <p:extLst>
      <p:ext uri="{BB962C8B-B14F-4D97-AF65-F5344CB8AC3E}">
        <p14:creationId xmlns:p14="http://schemas.microsoft.com/office/powerpoint/2010/main" val="1896639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09F5CD-3F17-7F01-5E63-80390D035E05}"/>
              </a:ext>
            </a:extLst>
          </p:cNvPr>
          <p:cNvSpPr>
            <a:spLocks noGrp="1"/>
          </p:cNvSpPr>
          <p:nvPr>
            <p:ph type="title"/>
          </p:nvPr>
        </p:nvSpPr>
        <p:spPr>
          <a:xfrm>
            <a:off x="838200" y="365126"/>
            <a:ext cx="8869680" cy="566928"/>
          </a:xfrm>
        </p:spPr>
        <p:txBody>
          <a:bodyPr wrap="square">
            <a:normAutofit fontScale="90000"/>
          </a:bodyPr>
          <a:lstStyle/>
          <a:p>
            <a:pPr lvl="0">
              <a:spcBef>
                <a:spcPts val="0"/>
              </a:spcBef>
            </a:pPr>
            <a:r>
              <a:rPr lang="en-US" dirty="0" sz="2600"/>
              <a:t>19.5 Hversu vel mælir VLF velsæld samfélagsins?</a:t>
            </a:r>
          </a:p>
        </p:txBody>
      </p:sp>
      <p:sp>
        <p:nvSpPr>
          <p:cNvPr id="7" name="Content Placeholder 6">
            <a:extLst>
              <a:ext uri="{FF2B5EF4-FFF2-40B4-BE49-F238E27FC236}">
                <a16:creationId xmlns:a16="http://schemas.microsoft.com/office/drawing/2014/main" id="{75F1D9F7-183A-0C28-C14A-1F52BCD9398C}"/>
              </a:ext>
            </a:extLst>
          </p:cNvPr>
          <p:cNvSpPr>
            <a:spLocks noGrp="1"/>
          </p:cNvSpPr>
          <p:nvPr>
            <p:ph idx="1"/>
          </p:nvPr>
        </p:nvSpPr>
        <p:spPr>
          <a:xfrm>
            <a:off x="838200" y="955964"/>
            <a:ext cx="10515600" cy="5209705"/>
          </a:xfrm>
        </p:spPr>
        <p:txBody>
          <a:bodyPr>
            <a:normAutofit/>
          </a:bodyPr>
          <a:lstStyle/>
          <a:p>
            <a:r>
              <a:rPr lang="en-US" b="1" dirty="0"/>
              <a:t>Lífskjör</a:t>
            </a:r>
            <a:r>
              <a:rPr lang="en-US" dirty="0"/>
              <a:t> – allir þættir sem hafa áhrif á hamingju og velferð fólks, hvort sem viðskipti með þá fara fram á markaði eða ekki.</a:t>
            </a:r>
          </a:p>
          <a:p>
            <a:endParaRPr lang="en-US" dirty="0"/>
          </a:p>
          <a:p>
            <a:r>
              <a:rPr lang="en-US" dirty="0"/>
              <a:t>Munurinn á VLF og lífskjörum.</a:t>
            </a:r>
          </a:p>
          <a:p>
            <a:endParaRPr lang="en-US" dirty="0"/>
          </a:p>
          <a:p>
            <a:pPr lvl="1"/>
            <a:r>
              <a:rPr lang="en-US" dirty="0"/>
              <a:t>VLF fangar </a:t>
            </a:r>
            <a:r>
              <a:rPr lang="en-US" u="sng" dirty="0"/>
              <a:t>ekki</a:t>
            </a:r>
            <a:r>
              <a:rPr lang="en-US" dirty="0"/>
              <a:t> að fullu:</a:t>
            </a:r>
          </a:p>
          <a:p>
            <a:pPr lvl="2"/>
            <a:r>
              <a:rPr lang="en-US" dirty="0"/>
              <a:t>frítíma og ólaunaða heimilisvinnu</a:t>
            </a:r>
          </a:p>
          <a:p>
            <a:pPr lvl="2"/>
            <a:r>
              <a:rPr lang="en-US" dirty="0"/>
              <a:t>umhverfisgæði, heilsu eða námsárangur, þótt útgjöld til þessara þátta teljist með</a:t>
            </a:r>
          </a:p>
          <a:p>
            <a:pPr lvl="2"/>
            <a:r>
              <a:rPr lang="en-US" dirty="0"/>
              <a:t>framleiðslu utan markaðar og óframtalin viðskipti</a:t>
            </a:r>
          </a:p>
          <a:p>
            <a:pPr lvl="2"/>
            <a:r>
              <a:rPr lang="en-US" dirty="0"/>
              <a:t>tekjudreifingu og ójöfnuð</a:t>
            </a:r>
          </a:p>
          <a:p>
            <a:pPr lvl="2"/>
            <a:r>
              <a:rPr lang="en-US" dirty="0"/>
              <a:t>ávinning af nýrri tækni, auknum gæðum og fjölbreyttara vöruúrvali</a:t>
            </a:r>
          </a:p>
          <a:p>
            <a:endParaRPr lang="en-US" dirty="0"/>
          </a:p>
        </p:txBody>
      </p:sp>
    </p:spTree>
    <p:extLst>
      <p:ext uri="{BB962C8B-B14F-4D97-AF65-F5344CB8AC3E}">
        <p14:creationId xmlns:p14="http://schemas.microsoft.com/office/powerpoint/2010/main" val="74825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365126"/>
            <a:ext cx="8869680" cy="566928"/>
          </a:xfrm>
        </p:spPr>
        <p:txBody>
          <a:bodyPr wrap="square"/>
          <a:lstStyle/>
          <a:p>
            <a:r>
              <a:rPr lang="en-US" dirty="0" sz="260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notkunarleyfinu CC BY-NC-SA 4.0. Aðeins má afrita það eða breyta í óviðskiptalegum tilgangi, en geta verður OpenStax og Rice University sem rétthafa og tilgreina allar breytingar. Öllum aðlöguðum útgáfum skal dreift með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362</TotalTime>
  <Words>2376</Words>
  <Application>Microsoft Macintosh PowerPoint</Application>
  <PresentationFormat>Widescreen</PresentationFormat>
  <Paragraphs>222</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Principles of Economics 3e</vt:lpstr>
      <vt:lpstr>Ch.19 OUTLINE</vt:lpstr>
      <vt:lpstr>The Great Depression</vt:lpstr>
      <vt:lpstr>Macroeconomic Goals, Framework, and Policies</vt:lpstr>
      <vt:lpstr>19.1 Measuring the Size of the Economy: Gross Domestic Product</vt:lpstr>
      <vt:lpstr>GDP Measured by Components of Demand</vt:lpstr>
      <vt:lpstr>Percentage of Components of 2022 U.S. GDP on the Demand Side</vt:lpstr>
      <vt:lpstr>Components of GDP on the Demand Side</vt:lpstr>
      <vt:lpstr>Components of GDP on the Demand Side, Continued</vt:lpstr>
      <vt:lpstr>Net Export Component</vt:lpstr>
      <vt:lpstr>GDP Using Demand</vt:lpstr>
      <vt:lpstr>GDP Measured by What is Produced</vt:lpstr>
      <vt:lpstr>Percentage of Components of GDP on the Production Side</vt:lpstr>
      <vt:lpstr>Types of Production</vt:lpstr>
      <vt:lpstr>Types of Production, Continued</vt:lpstr>
      <vt:lpstr>The Problem of Double Counting</vt:lpstr>
      <vt:lpstr>Other Ways to Measure the Economy</vt:lpstr>
      <vt:lpstr>19.2 Adjusting Nominal Values to Real Values</vt:lpstr>
      <vt:lpstr>U.S. Nominal GDP, 1960–2020</vt:lpstr>
      <vt:lpstr>GDP Deflator, 1960–2020</vt:lpstr>
      <vt:lpstr>Calculating Real GDP</vt:lpstr>
      <vt:lpstr>Example: Calculating Real GDP</vt:lpstr>
      <vt:lpstr>Example: Calculating Real GDP, Continued</vt:lpstr>
      <vt:lpstr>U.S. Nominal and Real GDP, 1960–2020</vt:lpstr>
      <vt:lpstr>Example: Calculating Real GDP Growth Rate</vt:lpstr>
      <vt:lpstr>19.3 Tracking Real GDP over Time</vt:lpstr>
      <vt:lpstr>U.S. GDP, 1930–2020</vt:lpstr>
      <vt:lpstr>Patterns of Recessions and Expansions</vt:lpstr>
      <vt:lpstr>19.4 Comparing GDP among Countries</vt:lpstr>
      <vt:lpstr>Example: Converting GDP to a Common Currency</vt:lpstr>
      <vt:lpstr>GDP Per Capita</vt:lpstr>
      <vt:lpstr>19.5 How Well GDP Measures the Well-Being of Society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98</cp:revision>
  <dcterms:created xsi:type="dcterms:W3CDTF">2018-05-29T21:16:34Z</dcterms:created>
  <dcterms:modified xsi:type="dcterms:W3CDTF">2026-02-26T20:29:04Z</dcterms:modified>
</cp:coreProperties>
</file>