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Default Extension="png" ContentType="image/png"/>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9" r:id="rId4"/>
    <p:sldId id="260"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6" r:id="rId29"/>
    <p:sldId id="285" r:id="rId30"/>
    <p:sldId id="261" r:id="rId31"/>
    <p:sldId id="258"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07F4C7-6843-4202-BE17-4CEDC4A59E56}" v="1" dt="2021-04-13T03:49:35.3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623"/>
    <p:restoredTop sz="94658"/>
  </p:normalViewPr>
  <p:slideViewPr>
    <p:cSldViewPr snapToGrid="0" snapToObjects="1">
      <p:cViewPr varScale="1">
        <p:scale>
          <a:sx n="115" d="100"/>
          <a:sy n="115" d="100"/>
        </p:scale>
        <p:origin x="232" y="3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37" Type="http://schemas.microsoft.com/office/2016/11/relationships/changesInfo" Target="changesInfos/changesInfo1.xml"/><Relationship Id="rId38"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pril Yang" clId="Web-{3D07F4C7-6843-4202-BE17-4CEDC4A59E56}"/>
    <pc:docChg chg="addSld">
      <pc:chgData name="April Yang" userId="" providerId="" clId="Web-{3D07F4C7-6843-4202-BE17-4CEDC4A59E56}" dt="2021-04-13T03:49:35.317" v="0"/>
      <pc:docMkLst>
        <pc:docMk/>
      </pc:docMkLst>
      <pc:sldChg chg="new">
        <pc:chgData name="April Yang" userId="" providerId="" clId="Web-{3D07F4C7-6843-4202-BE17-4CEDC4A59E56}" dt="2021-04-13T03:49:35.317" v="0"/>
        <pc:sldMkLst>
          <pc:docMk/>
          <pc:sldMk cId="1067035083" sldId="258"/>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498249"/>
            <a:ext cx="9144000" cy="1011237"/>
          </a:xfrm>
        </p:spPr>
        <p:txBody>
          <a:bodyPr anchor="b"/>
          <a:lstStyle>
            <a:lvl1pPr algn="ctr">
              <a:defRPr sz="6000"/>
            </a:lvl1pPr>
          </a:lstStyle>
          <a:p>
            <a:r>
              <a:rPr lang="en-US" dirty="0"/>
              <a:t>Title of the Book</a:t>
            </a:r>
          </a:p>
        </p:txBody>
      </p:sp>
      <p:sp>
        <p:nvSpPr>
          <p:cNvPr id="5" name="Footer Placeholder 4"/>
          <p:cNvSpPr>
            <a:spLocks noGrp="1"/>
          </p:cNvSpPr>
          <p:nvPr>
            <p:ph type="ftr" sz="quarter" idx="11"/>
          </p:nvPr>
        </p:nvSpPr>
        <p:spPr>
          <a:xfrm>
            <a:off x="1523999" y="6356350"/>
            <a:ext cx="8549898" cy="354416"/>
          </a:xfrm>
        </p:spPr>
        <p:txBody>
          <a:bodyPr/>
          <a:lstStyle/>
          <a:p>
            <a:endParaRPr lang="en-US"/>
          </a:p>
        </p:txBody>
      </p:sp>
      <p:sp>
        <p:nvSpPr>
          <p:cNvPr id="9" name="Picture Placeholder 8"/>
          <p:cNvSpPr>
            <a:spLocks noGrp="1"/>
          </p:cNvSpPr>
          <p:nvPr>
            <p:ph type="pic" sz="quarter" idx="13"/>
          </p:nvPr>
        </p:nvSpPr>
        <p:spPr>
          <a:xfrm>
            <a:off x="3983831" y="2390620"/>
            <a:ext cx="4224337" cy="3851130"/>
          </a:xfrm>
        </p:spPr>
        <p:txBody>
          <a:bodyPr>
            <a:normAutofit/>
          </a:bodyPr>
          <a:lstStyle>
            <a:lvl1pPr marL="0" indent="0">
              <a:buNone/>
              <a:defRPr sz="1200"/>
            </a:lvl1pPr>
          </a:lstStyle>
          <a:p>
            <a:endParaRPr lang="en-US" dirty="0"/>
          </a:p>
        </p:txBody>
      </p:sp>
      <p:sp>
        <p:nvSpPr>
          <p:cNvPr id="10" name="Title 1"/>
          <p:cNvSpPr txBox="1">
            <a:spLocks/>
          </p:cNvSpPr>
          <p:nvPr userDrawn="1"/>
        </p:nvSpPr>
        <p:spPr>
          <a:xfrm>
            <a:off x="1523999" y="1509485"/>
            <a:ext cx="9144000" cy="672883"/>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6400" dirty="0">
              <a:solidFill>
                <a:schemeClr val="accent5"/>
              </a:solidFill>
            </a:endParaRPr>
          </a:p>
        </p:txBody>
      </p:sp>
      <p:sp>
        <p:nvSpPr>
          <p:cNvPr id="11" name="Text Placeholder 10"/>
          <p:cNvSpPr>
            <a:spLocks noGrp="1"/>
          </p:cNvSpPr>
          <p:nvPr>
            <p:ph type="body" sz="quarter" idx="14" hasCustomPrompt="1"/>
          </p:nvPr>
        </p:nvSpPr>
        <p:spPr>
          <a:xfrm>
            <a:off x="1524000" y="1509713"/>
            <a:ext cx="9144000" cy="443778"/>
          </a:xfrm>
        </p:spPr>
        <p:txBody>
          <a:bodyPr/>
          <a:lstStyle>
            <a:lvl1pPr marL="0" indent="0" algn="ctr">
              <a:buNone/>
              <a:defRPr baseline="0">
                <a:solidFill>
                  <a:schemeClr val="accent5"/>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Chapter # CHAPTER TITLE</a:t>
            </a:r>
          </a:p>
        </p:txBody>
      </p:sp>
    </p:spTree>
    <p:extLst>
      <p:ext uri="{BB962C8B-B14F-4D97-AF65-F5344CB8AC3E}">
        <p14:creationId xmlns:p14="http://schemas.microsoft.com/office/powerpoint/2010/main" val="100249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24583"/>
          </a:xfrm>
        </p:spPr>
        <p:txBody>
          <a:bodyPr>
            <a:normAutofit/>
          </a:bodyPr>
          <a:lstStyle>
            <a:lvl1pPr>
              <a:defRPr sz="2800" b="1"/>
            </a:lvl1pPr>
          </a:lstStyle>
          <a:p>
            <a:r>
              <a:rPr lang="en-US" dirty="0"/>
              <a:t>Title</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927627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66148"/>
          </a:xfrm>
        </p:spPr>
        <p:txBody>
          <a:bodyPr>
            <a:normAutofit/>
          </a:bodyPr>
          <a:lstStyle>
            <a:lvl1pPr>
              <a:defRPr sz="2800" b="1"/>
            </a:lvl1pPr>
          </a:lstStyle>
          <a:p>
            <a:r>
              <a:rPr lang="en-US" dirty="0"/>
              <a:t>Title</a:t>
            </a:r>
          </a:p>
        </p:txBody>
      </p:sp>
      <p:sp>
        <p:nvSpPr>
          <p:cNvPr id="3" name="Content Placeholder 2"/>
          <p:cNvSpPr>
            <a:spLocks noGrp="1"/>
          </p:cNvSpPr>
          <p:nvPr>
            <p:ph sz="half" idx="1"/>
          </p:nvPr>
        </p:nvSpPr>
        <p:spPr>
          <a:xfrm>
            <a:off x="838200" y="1010661"/>
            <a:ext cx="51816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010661"/>
            <a:ext cx="51816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lstStyle/>
          <a:p>
            <a:endParaRPr lang="en-US"/>
          </a:p>
        </p:txBody>
      </p:sp>
    </p:spTree>
    <p:extLst>
      <p:ext uri="{BB962C8B-B14F-4D97-AF65-F5344CB8AC3E}">
        <p14:creationId xmlns:p14="http://schemas.microsoft.com/office/powerpoint/2010/main" val="345437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535420"/>
          </a:xfrm>
        </p:spPr>
        <p:txBody>
          <a:bodyPr>
            <a:normAutofit/>
          </a:bodyPr>
          <a:lstStyle>
            <a:lvl1pPr>
              <a:defRPr sz="2800" b="1" baseline="0"/>
            </a:lvl1pPr>
          </a:lstStyle>
          <a:p>
            <a:r>
              <a:rPr lang="en-US" dirty="0"/>
              <a:t>Title</a:t>
            </a:r>
          </a:p>
        </p:txBody>
      </p:sp>
      <p:sp>
        <p:nvSpPr>
          <p:cNvPr id="7" name="Content Placeholder 6"/>
          <p:cNvSpPr>
            <a:spLocks noGrp="1"/>
          </p:cNvSpPr>
          <p:nvPr>
            <p:ph sz="quarter" idx="12"/>
          </p:nvPr>
        </p:nvSpPr>
        <p:spPr>
          <a:xfrm>
            <a:off x="838200" y="1011383"/>
            <a:ext cx="105156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838200" y="4378037"/>
            <a:ext cx="10515600" cy="1627909"/>
          </a:xfrm>
        </p:spPr>
        <p:txBody>
          <a:bodyPr>
            <a:normAutofit/>
          </a:bodyPr>
          <a:lstStyle>
            <a:lvl1pPr marL="0" indent="0">
              <a:buNone/>
              <a:defRPr sz="1600"/>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Tree>
    <p:extLst>
      <p:ext uri="{BB962C8B-B14F-4D97-AF65-F5344CB8AC3E}">
        <p14:creationId xmlns:p14="http://schemas.microsoft.com/office/powerpoint/2010/main" val="1686173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p:nvPr>
        </p:nvSpPr>
        <p:spPr>
          <a:xfrm>
            <a:off x="838200" y="900545"/>
            <a:ext cx="10515600" cy="5347855"/>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2568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hasCustomPrompt="1"/>
          </p:nvPr>
        </p:nvSpPr>
        <p:spPr>
          <a:xfrm>
            <a:off x="838200" y="900545"/>
            <a:ext cx="10515600" cy="5347855"/>
          </a:xfrm>
        </p:spPr>
        <p:txBody>
          <a:bodyPr/>
          <a:lstStyle>
            <a:lvl1pPr marL="514350" indent="-514350">
              <a:buFont typeface="+mj-lt"/>
              <a:buAutoNum type="arabicPeriod"/>
              <a:defRPr/>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a:lvl2pPr>
          </a:lstStyle>
          <a:p>
            <a:pPr lvl="0"/>
            <a:r>
              <a:rPr lang="en-US" dirty="0"/>
              <a:t>Discussion question 1</a:t>
            </a:r>
          </a:p>
          <a:p>
            <a:pPr lvl="1"/>
            <a:r>
              <a:rPr lang="en-US" dirty="0"/>
              <a:t>Distractor (optional)</a:t>
            </a:r>
          </a:p>
          <a:p>
            <a:pPr lvl="1"/>
            <a:r>
              <a:rPr lang="en-US" dirty="0"/>
              <a:t>Distractor (optional)</a:t>
            </a:r>
          </a:p>
          <a:p>
            <a:pPr lvl="1"/>
            <a:r>
              <a:rPr lang="en-US" dirty="0"/>
              <a:t>Distractor (optional)</a:t>
            </a:r>
          </a:p>
          <a:p>
            <a:pPr lvl="1"/>
            <a:r>
              <a:rPr lang="en-US" dirty="0"/>
              <a:t>Distractor (optional)</a:t>
            </a:r>
          </a:p>
          <a:p>
            <a:pPr lvl="0"/>
            <a:r>
              <a:rPr lang="en-US" dirty="0"/>
              <a:t>Discussion question 2</a:t>
            </a:r>
          </a:p>
          <a:p>
            <a:pPr lvl="1"/>
            <a:r>
              <a:rPr lang="en-US" dirty="0"/>
              <a:t>Distractor (optional)</a:t>
            </a:r>
          </a:p>
          <a:p>
            <a:pPr lvl="1"/>
            <a:r>
              <a:rPr lang="en-US" dirty="0"/>
              <a:t>Distractor (optional)</a:t>
            </a:r>
          </a:p>
          <a:p>
            <a:pPr marL="914400" marR="0" lvl="1" indent="-457200" algn="l" defTabSz="914400" rtl="0" eaLnBrk="1" fontAlgn="auto" latinLnBrk="0" hangingPunct="1">
              <a:lnSpc>
                <a:spcPct val="90000"/>
              </a:lnSpc>
              <a:spcBef>
                <a:spcPts val="500"/>
              </a:spcBef>
              <a:spcAft>
                <a:spcPts val="0"/>
              </a:spcAft>
              <a:buClrTx/>
              <a:buSzTx/>
              <a:buFont typeface="+mj-lt"/>
              <a:buAutoNum type="alphaLcPeriod"/>
              <a:tabLst/>
              <a:defRPr/>
            </a:pPr>
            <a:r>
              <a:rPr lang="en-US" dirty="0"/>
              <a:t>Distractor (optional)</a:t>
            </a:r>
          </a:p>
          <a:p>
            <a:pPr lvl="1"/>
            <a:r>
              <a:rPr lang="en-US" dirty="0"/>
              <a:t>Distractor (optional)</a:t>
            </a:r>
          </a:p>
        </p:txBody>
      </p:sp>
    </p:spTree>
    <p:extLst>
      <p:ext uri="{BB962C8B-B14F-4D97-AF65-F5344CB8AC3E}">
        <p14:creationId xmlns:p14="http://schemas.microsoft.com/office/powerpoint/2010/main" val="164846171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8"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434975"/>
          </a:xfrm>
          <a:prstGeom prst="rect">
            <a:avLst/>
          </a:prstGeom>
        </p:spPr>
        <p:txBody>
          <a:bodyPr vert="horz" lIns="91440" tIns="45720" rIns="91440" bIns="45720" rtlCol="0" anchor="ctr">
            <a:normAutofit/>
          </a:bodyPr>
          <a:lstStyle/>
          <a:p>
            <a:r>
              <a:rPr lang="en-US" dirty="0"/>
              <a:t>Title (optional)</a:t>
            </a:r>
          </a:p>
        </p:txBody>
      </p:sp>
      <p:sp>
        <p:nvSpPr>
          <p:cNvPr id="3" name="Text Placeholder 2"/>
          <p:cNvSpPr>
            <a:spLocks noGrp="1"/>
          </p:cNvSpPr>
          <p:nvPr>
            <p:ph type="body" idx="1"/>
          </p:nvPr>
        </p:nvSpPr>
        <p:spPr>
          <a:xfrm>
            <a:off x="838200" y="990601"/>
            <a:ext cx="105156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838200" y="6356350"/>
            <a:ext cx="1051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4" name="Slide Number Placeholder 3">
            <a:extLst>
              <a:ext uri="{FF2B5EF4-FFF2-40B4-BE49-F238E27FC236}">
                <a16:creationId xmlns:a16="http://schemas.microsoft.com/office/drawing/2014/main" id="{95599AE0-B13C-E741-A969-DCDFA4F7E3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8677BF-C91A-CA46-9BF6-A28F3D13AFBD}" type="slidenum">
              <a:rPr lang="en-US" smtClean="0"/>
              <a:t>‹#›</a:t>
            </a:fld>
            <a:endParaRPr lang="en-US"/>
          </a:p>
        </p:txBody>
      </p:sp>
    </p:spTree>
    <p:extLst>
      <p:ext uri="{BB962C8B-B14F-4D97-AF65-F5344CB8AC3E}">
        <p14:creationId xmlns:p14="http://schemas.microsoft.com/office/powerpoint/2010/main" val="1516162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0" r:id="rId4"/>
    <p:sldLayoutId id="2147483661" r:id="rId5"/>
    <p:sldLayoutId id="2147483662" r:id="rId6"/>
  </p:sldLayoutIdLst>
  <p:txStyles>
    <p:titleStyle>
      <a:lvl1pPr algn="l" defTabSz="914400" rtl="0" eaLnBrk="1" latinLnBrk="0" hangingPunct="1">
        <a:lnSpc>
          <a:spcPct val="90000"/>
        </a:lnSpc>
        <a:spcBef>
          <a:spcPct val="0"/>
        </a:spcBef>
        <a:buNone/>
        <a:defRPr sz="2800" b="1"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baseline="0">
          <a:solidFill>
            <a:schemeClr val="accent2">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v3_image2_a82d7d2d0aae.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4_564f7bce3b63.png"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5_8f7017787fc4.png"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6_b52028ab2ecb.png"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7_cefb6ec0781b.png"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8_6fb6409a2ff8.png"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9_aaeebd31b405.png"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0_36ce952b2dc3.png"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1_db44ea6d9c12.png"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2_7fadcf40dbd1.png"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3_454cf4ad8f52.png"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4_d54ad4f04615.png"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5_e1f2884c019a.png"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5_e1f2884c019a.png"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6_97bb244c3c20.png"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96D634E8-4422-6744-BAAE-52C9030B199D}"/>
              </a:ext>
            </a:extLst>
          </p:cNvPr>
          <p:cNvSpPr>
            <a:spLocks noGrp="1"/>
          </p:cNvSpPr>
          <p:nvPr>
            <p:ph type="ctrTitle"/>
          </p:nvPr>
        </p:nvSpPr>
        <p:spPr>
          <a:xfrm>
            <a:off x="2103120" y="128016"/>
            <a:ext cx="7360920" cy="1188720"/>
          </a:xfrm>
        </p:spPr>
        <p:txBody>
          <a:bodyPr/>
          <a:lstStyle/>
          <a:p>
            <a:r>
              <a:rPr lang="en-US" dirty="0" sz="3800"/>
              <a:t>Undirstöður hagfræði, 3. útgáfa</a:t>
            </a:r>
          </a:p>
        </p:txBody>
      </p:sp>
      <p:sp>
        <p:nvSpPr>
          <p:cNvPr id="2" name="Text Placeholder 23">
            <a:extLst>
              <a:ext uri="{FF2B5EF4-FFF2-40B4-BE49-F238E27FC236}">
                <a16:creationId xmlns:a16="http://schemas.microsoft.com/office/drawing/2014/main" id="{ED1C8514-8097-110A-ED93-DBEF6BE77A27}"/>
              </a:ext>
            </a:extLst>
          </p:cNvPr>
          <p:cNvSpPr>
            <a:spLocks noGrp="1"/>
          </p:cNvSpPr>
          <p:nvPr>
            <p:ph type="body" sz="quarter" idx="14"/>
          </p:nvPr>
        </p:nvSpPr>
        <p:spPr>
          <a:xfrm>
            <a:off x="1524000" y="1509713"/>
            <a:ext cx="9144000" cy="717294"/>
          </a:xfrm>
        </p:spPr>
        <p:txBody>
          <a:bodyPr>
            <a:normAutofit fontScale="47500" lnSpcReduction="20000"/>
          </a:bodyPr>
          <a:lstStyle/>
          <a:p>
            <a:r>
              <a:rPr lang="en-US" sz="5500" dirty="0"/>
              <a:t>30. kafli: Fjárlög hins opinbera og ríkisfjármálastefna</a:t>
            </a:r>
          </a:p>
          <a:p>
            <a:r>
              <a:rPr lang="en-US" sz="4300" cap="none" dirty="0">
                <a:solidFill>
                  <a:schemeClr val="tx1"/>
                </a:solidFill>
                <a:latin typeface="+mn-lt"/>
              </a:rPr>
              <a:t>Glærur</a:t>
            </a:r>
          </a:p>
          <a:p>
            <a:endParaRPr lang="en-US" dirty="0"/>
          </a:p>
        </p:txBody>
      </p:sp>
      <p:pic>
        <p:nvPicPr>
          <p:cNvPr id="3" name="Picture 2" descr="Book cover of Principles of Economics 3e textbook. Orange background with dark gray text stating the title of the book, and a white Openstax logo in the top right corner.&#10;">
            <a:extLst>
              <a:ext uri="{FF2B5EF4-FFF2-40B4-BE49-F238E27FC236}">
                <a16:creationId xmlns:a16="http://schemas.microsoft.com/office/drawing/2014/main" id="{4C3F47B5-B727-3CE6-9AA9-F3126E83BC0D}"/>
              </a:ext>
            </a:extLst>
          </p:cNvPr>
          <p:cNvPicPr>
            <a:picLocks noChangeAspect="1"/>
          </p:cNvPicPr>
          <p:nvPr/>
        </p:nvPicPr>
        <p:blipFill>
          <a:blip r:embed="rId2"/>
          <a:stretch>
            <a:fillRect/>
          </a:stretch>
        </p:blipFill>
        <p:spPr>
          <a:xfrm>
            <a:off x="4446487" y="2336189"/>
            <a:ext cx="3299025" cy="4269327"/>
          </a:xfrm>
          <a:prstGeom prst="rect">
            <a:avLst/>
          </a:prstGeom>
        </p:spPr>
      </p:pic>
    </p:spTree>
    <p:extLst>
      <p:ext uri="{BB962C8B-B14F-4D97-AF65-F5344CB8AC3E}">
        <p14:creationId xmlns:p14="http://schemas.microsoft.com/office/powerpoint/2010/main" val="2119115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413EAC8-7B4E-E9E4-DD1B-8AAFE9DB49BA}"/>
              </a:ext>
            </a:extLst>
          </p:cNvPr>
          <p:cNvSpPr>
            <a:spLocks noGrp="1"/>
          </p:cNvSpPr>
          <p:nvPr>
            <p:ph type="title"/>
          </p:nvPr>
        </p:nvSpPr>
        <p:spPr/>
        <p:txBody>
          <a:bodyPr>
            <a:normAutofit fontScale="90000"/>
          </a:bodyPr>
          <a:lstStyle/>
          <a:p>
            <a:r>
              <a:rPr lang="en-US" dirty="0"/>
              <a:t>YFIRLIT 30. KAFLA</a:t>
            </a:r>
          </a:p>
        </p:txBody>
      </p:sp>
      <p:sp>
        <p:nvSpPr>
          <p:cNvPr id="7" name="Content Placeholder 6">
            <a:extLst>
              <a:ext uri="{FF2B5EF4-FFF2-40B4-BE49-F238E27FC236}">
                <a16:creationId xmlns:a16="http://schemas.microsoft.com/office/drawing/2014/main" id="{D148A7CC-C4F0-CBDB-35BA-2928C0B8B2B7}"/>
              </a:ext>
            </a:extLst>
          </p:cNvPr>
          <p:cNvSpPr>
            <a:spLocks noGrp="1"/>
          </p:cNvSpPr>
          <p:nvPr>
            <p:ph idx="1"/>
          </p:nvPr>
        </p:nvSpPr>
        <p:spPr/>
        <p:txBody>
          <a:bodyPr>
            <a:normAutofit lnSpcReduction="10000"/>
          </a:bodyPr>
          <a:lstStyle/>
          <a:p>
            <a:r>
              <a:rPr lang="en-US" dirty="0"/>
              <a:t>30.1: Útgjöld hins opinbera</a:t>
            </a:r>
          </a:p>
          <a:p>
            <a:r>
              <a:rPr lang="en-US" dirty="0"/>
              <a:t>30.2: Skattlagning</a:t>
            </a:r>
          </a:p>
          <a:p>
            <a:r>
              <a:rPr lang="en-US" dirty="0"/>
              <a:t>30.3: Halli alríkissjóðs og ríkisskuldir</a:t>
            </a:r>
          </a:p>
          <a:p>
            <a:r>
              <a:rPr lang="en-US" dirty="0"/>
              <a:t>30.4: Beiting ríkisfjármálastefnu gegn samdrætti, atvinnuleysi og verðbólgu</a:t>
            </a:r>
          </a:p>
          <a:p>
            <a:r>
              <a:rPr lang="en-US" dirty="0"/>
              <a:t>30.5: Sjálfvirkir sveiflujafnarar</a:t>
            </a:r>
          </a:p>
          <a:p>
            <a:r>
              <a:rPr lang="en-US" dirty="0"/>
              <a:t>30.6: Vandkvæði við óreglubundnar ríkisfjármálaaðgerðir</a:t>
            </a:r>
          </a:p>
          <a:p>
            <a:r>
              <a:rPr lang="en-US" dirty="0"/>
              <a:t>30.7: Spurningin um hallalaus fjárlög</a:t>
            </a:r>
          </a:p>
          <a:p>
            <a:endParaRPr lang="en-US" dirty="0"/>
          </a:p>
        </p:txBody>
      </p:sp>
      <p:sp>
        <p:nvSpPr>
          <p:cNvPr id="8" name="Content Placeholder 7">
            <a:extLst>
              <a:ext uri="{FF2B5EF4-FFF2-40B4-BE49-F238E27FC236}">
                <a16:creationId xmlns:a16="http://schemas.microsoft.com/office/drawing/2014/main" id="{C0B26FEE-9771-ED9C-F2E7-D453801A0415}"/>
              </a:ext>
            </a:extLst>
          </p:cNvPr>
          <p:cNvSpPr>
            <a:spLocks noGrp="1"/>
          </p:cNvSpPr>
          <p:nvPr>
            <p:ph idx="13"/>
          </p:nvPr>
        </p:nvSpPr>
        <p:spPr/>
        <p:txBody>
          <a:bodyPr/>
          <a:lstStyle/>
          <a:p>
            <a:endParaRPr lang="en-US"/>
          </a:p>
        </p:txBody>
      </p:sp>
    </p:spTree>
    <p:extLst>
      <p:ext uri="{BB962C8B-B14F-4D97-AF65-F5344CB8AC3E}">
        <p14:creationId xmlns:p14="http://schemas.microsoft.com/office/powerpoint/2010/main" val="3808343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413EAC8-7B4E-E9E4-DD1B-8AAFE9DB49BA}"/>
              </a:ext>
            </a:extLst>
          </p:cNvPr>
          <p:cNvSpPr>
            <a:spLocks noGrp="1"/>
          </p:cNvSpPr>
          <p:nvPr>
            <p:ph type="title"/>
          </p:nvPr>
        </p:nvSpPr>
        <p:spPr/>
        <p:txBody>
          <a:bodyPr>
            <a:normAutofit fontScale="90000"/>
          </a:bodyPr>
          <a:lstStyle/>
          <a:p>
            <a:r>
              <a:rPr lang="en-US" dirty="0"/>
              <a:t>Lokun ríkisstofnana og þjóðgarðar</a:t>
            </a:r>
          </a:p>
        </p:txBody>
      </p:sp>
      <p:sp>
        <p:nvSpPr>
          <p:cNvPr id="7" name="Content Placeholder 6">
            <a:extLst>
              <a:ext uri="{FF2B5EF4-FFF2-40B4-BE49-F238E27FC236}">
                <a16:creationId xmlns:a16="http://schemas.microsoft.com/office/drawing/2014/main" id="{D148A7CC-C4F0-CBDB-35BA-2928C0B8B2B7}"/>
              </a:ext>
            </a:extLst>
          </p:cNvPr>
          <p:cNvSpPr>
            <a:spLocks noGrp="1"/>
          </p:cNvSpPr>
          <p:nvPr>
            <p:ph idx="1"/>
          </p:nvPr>
        </p:nvSpPr>
        <p:spPr>
          <a:xfrm>
            <a:off x="838200" y="4867091"/>
            <a:ext cx="10515600" cy="1102677"/>
          </a:xfrm>
        </p:spPr>
        <p:txBody>
          <a:bodyPr>
            <a:normAutofit fontScale="70000" lnSpcReduction="20000"/>
          </a:bodyPr>
          <a:lstStyle/>
          <a:p>
            <a:r>
              <a:rPr lang="en-US" dirty="0"/>
              <a:t>Yellowstone-þjóðgarðurinn er einn margra þjóðgarða sem þurftu að loka vegna lokunar alríkisstofnana árin 2013 og 2018–2019. </a:t>
            </a:r>
          </a:p>
          <a:p>
            <a:pPr marL="0" indent="0">
              <a:buNone/>
            </a:pPr>
            <a:r>
              <a:rPr lang="en-US" dirty="0"/>
              <a:t>(Mynd: breytt útgáfa af „Close up of sign“ eftir David Fulmer/Flickr Creative Commons, CC BY 2.0)</a:t>
            </a:r>
          </a:p>
          <a:p>
            <a:endParaRPr lang="en-US" dirty="0"/>
          </a:p>
        </p:txBody>
      </p:sp>
      <p:pic>
        <p:nvPicPr>
          <p:cNvPr id="2" name="Google Shape;89;p3" descr="Image of the sign for Yellowstone National Park">
            <a:extLst>
              <a:ext uri="{FF2B5EF4-FFF2-40B4-BE49-F238E27FC236}">
                <a16:creationId xmlns:a16="http://schemas.microsoft.com/office/drawing/2014/main" id="{E90BA9FC-0F61-1C11-FD94-CDADD1D0D5D1}"/>
              </a:ext>
            </a:extLst>
          </p:cNvPr>
          <p:cNvPicPr preferRelativeResize="0">
            <a:picLocks/>
          </p:cNvPicPr>
          <p:nvPr/>
        </p:nvPicPr>
        <p:blipFill rotWithShape="1">
          <a:blip r:embed="rId2">
            <a:alphaModFix/>
          </a:blip>
          <a:srcRect/>
          <a:stretch/>
        </p:blipFill>
        <p:spPr>
          <a:xfrm>
            <a:off x="2936214" y="1078364"/>
            <a:ext cx="6319572" cy="3500071"/>
          </a:xfrm>
          <a:prstGeom prst="rect">
            <a:avLst/>
          </a:prstGeom>
          <a:noFill/>
          <a:ln>
            <a:noFill/>
          </a:ln>
        </p:spPr>
      </p:pic>
    </p:spTree>
    <p:extLst>
      <p:ext uri="{BB962C8B-B14F-4D97-AF65-F5344CB8AC3E}">
        <p14:creationId xmlns:p14="http://schemas.microsoft.com/office/powerpoint/2010/main" val="22192876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413EAC8-7B4E-E9E4-DD1B-8AAFE9DB49BA}"/>
              </a:ext>
            </a:extLst>
          </p:cNvPr>
          <p:cNvSpPr>
            <a:spLocks noGrp="1"/>
          </p:cNvSpPr>
          <p:nvPr>
            <p:ph type="title"/>
          </p:nvPr>
        </p:nvSpPr>
        <p:spPr/>
        <p:txBody>
          <a:bodyPr>
            <a:normAutofit fontScale="90000"/>
          </a:bodyPr>
          <a:lstStyle/>
          <a:p>
            <a:r>
              <a:rPr lang="en-US" dirty="0"/>
              <a:t>30.1 Útgjöld hins opinbera</a:t>
            </a:r>
          </a:p>
        </p:txBody>
      </p:sp>
      <p:sp>
        <p:nvSpPr>
          <p:cNvPr id="7" name="Content Placeholder 6">
            <a:extLst>
              <a:ext uri="{FF2B5EF4-FFF2-40B4-BE49-F238E27FC236}">
                <a16:creationId xmlns:a16="http://schemas.microsoft.com/office/drawing/2014/main" id="{D148A7CC-C4F0-CBDB-35BA-2928C0B8B2B7}"/>
              </a:ext>
            </a:extLst>
          </p:cNvPr>
          <p:cNvSpPr>
            <a:spLocks noGrp="1"/>
          </p:cNvSpPr>
          <p:nvPr>
            <p:ph idx="1"/>
          </p:nvPr>
        </p:nvSpPr>
        <p:spPr>
          <a:xfrm>
            <a:off x="838200" y="955964"/>
            <a:ext cx="10515600" cy="4687190"/>
          </a:xfrm>
        </p:spPr>
        <p:txBody>
          <a:bodyPr>
            <a:normAutofit fontScale="85000" lnSpcReduction="20000"/>
          </a:bodyPr>
          <a:lstStyle/>
          <a:p>
            <a:r>
              <a:rPr lang="en-US" b="1" dirty="0"/>
              <a:t>Fjárlagahalli </a:t>
            </a:r>
            <a:r>
              <a:rPr lang="en-US" dirty="0"/>
              <a:t>– þegar útgjöld alríkisins eru meiri en heildartekjur þess á tilteknu ári.</a:t>
            </a:r>
          </a:p>
          <a:p>
            <a:endParaRPr lang="en-US" dirty="0"/>
          </a:p>
          <a:p>
            <a:r>
              <a:rPr lang="en-US" b="1" dirty="0"/>
              <a:t>Fjárlagaafgangur </a:t>
            </a:r>
            <a:r>
              <a:rPr lang="en-US" dirty="0"/>
              <a:t>– þegar heildartekjur hins opinbera eru meiri en útgjöld þess á árinu.</a:t>
            </a:r>
          </a:p>
          <a:p>
            <a:endParaRPr lang="en-US" dirty="0"/>
          </a:p>
          <a:p>
            <a:r>
              <a:rPr lang="en-US" b="1" dirty="0"/>
              <a:t>Hallalaus fjárlög </a:t>
            </a:r>
            <a:r>
              <a:rPr lang="en-US" dirty="0"/>
              <a:t>– þegar heildartekjur og heildarútgjöld hins opinbera eru jafnhá.</a:t>
            </a:r>
          </a:p>
          <a:p>
            <a:endParaRPr lang="en-US" dirty="0"/>
          </a:p>
          <a:p>
            <a:r>
              <a:rPr lang="en-US" dirty="0"/>
              <a:t>Helstu útgjaldaflokkar alríkisins: </a:t>
            </a:r>
          </a:p>
          <a:p>
            <a:pPr lvl="1"/>
            <a:r>
              <a:rPr lang="en-US" dirty="0"/>
              <a:t>landvarnir </a:t>
            </a:r>
          </a:p>
          <a:p>
            <a:pPr lvl="1"/>
            <a:r>
              <a:rPr lang="en-US" dirty="0"/>
              <a:t>almannatryggingar </a:t>
            </a:r>
          </a:p>
          <a:p>
            <a:pPr lvl="1"/>
            <a:r>
              <a:rPr lang="en-US" dirty="0"/>
              <a:t>heilbrigðismál</a:t>
            </a:r>
          </a:p>
          <a:p>
            <a:pPr lvl="1"/>
            <a:r>
              <a:rPr lang="en-US" dirty="0"/>
              <a:t>vaxtagreiðslur</a:t>
            </a:r>
          </a:p>
          <a:p>
            <a:endParaRPr lang="en-US" dirty="0"/>
          </a:p>
        </p:txBody>
      </p:sp>
    </p:spTree>
    <p:extLst>
      <p:ext uri="{BB962C8B-B14F-4D97-AF65-F5344CB8AC3E}">
        <p14:creationId xmlns:p14="http://schemas.microsoft.com/office/powerpoint/2010/main" val="6063066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413EAC8-7B4E-E9E4-DD1B-8AAFE9DB49BA}"/>
              </a:ext>
            </a:extLst>
          </p:cNvPr>
          <p:cNvSpPr>
            <a:spLocks noGrp="1"/>
          </p:cNvSpPr>
          <p:nvPr>
            <p:ph type="title"/>
          </p:nvPr>
        </p:nvSpPr>
        <p:spPr/>
        <p:txBody>
          <a:bodyPr>
            <a:normAutofit fontScale="90000"/>
          </a:bodyPr>
          <a:lstStyle/>
          <a:p>
            <a:r>
              <a:rPr lang="en-US" dirty="0"/>
              <a:t>Útgjöld alríkisins, 1960–2020</a:t>
            </a:r>
          </a:p>
        </p:txBody>
      </p:sp>
      <p:sp>
        <p:nvSpPr>
          <p:cNvPr id="7" name="Content Placeholder 6">
            <a:extLst>
              <a:ext uri="{FF2B5EF4-FFF2-40B4-BE49-F238E27FC236}">
                <a16:creationId xmlns:a16="http://schemas.microsoft.com/office/drawing/2014/main" id="{D148A7CC-C4F0-CBDB-35BA-2928C0B8B2B7}"/>
              </a:ext>
            </a:extLst>
          </p:cNvPr>
          <p:cNvSpPr>
            <a:spLocks noGrp="1"/>
          </p:cNvSpPr>
          <p:nvPr>
            <p:ph idx="1"/>
          </p:nvPr>
        </p:nvSpPr>
        <p:spPr>
          <a:xfrm>
            <a:off x="838200" y="4626864"/>
            <a:ext cx="10515600" cy="1711074"/>
          </a:xfrm>
        </p:spPr>
        <p:txBody>
          <a:bodyPr>
            <a:normAutofit fontScale="70000" lnSpcReduction="20000"/>
          </a:bodyPr>
          <a:lstStyle/>
          <a:p>
            <a:r>
              <a:rPr lang="en-US" dirty="0"/>
              <a:t>Frá 1960 hafa heildarútgjöld alríkisins yfirleitt numið um 18% til 22% af vergri landsframleiðslu. Þau fóru yfir þetta bil árið 2009, lækkuðu fljótt aftur inn í það fyrir 2013 og fóru enn á ný yfir það árið 2020. </a:t>
            </a:r>
          </a:p>
          <a:p>
            <a:r>
              <a:rPr lang="en-US" dirty="0"/>
              <a:t>Hlutfall útgjalda til landvarna hefur almennt lækkað en hlutfall útgjalda til almannatrygginga og heilbrigðismála, einkum Medicare og Medicaid, hefur hækkað. </a:t>
            </a:r>
            <a:r>
              <a:rPr lang="en-US" sz="2300" dirty="0"/>
              <a:t>(Heimild: </a:t>
            </a:r>
            <a:r>
              <a:rPr lang="en-US" sz="2300" i="1" dirty="0"/>
              <a:t>Efnahagsskýrsla forsetans</a:t>
            </a:r>
            <a:r>
              <a:rPr lang="en-US" sz="2300" dirty="0"/>
              <a:t>, 2021, tafla B47, https://www.govinfo.gov/app/collection/erp/2021)</a:t>
            </a:r>
            <a:endParaRPr lang="en-US" dirty="0"/>
          </a:p>
        </p:txBody>
      </p:sp>
      <p:pic>
        <p:nvPicPr>
          <p:cNvPr id="4" name="Picture 3" descr="This graph illustrates five lines. There are lines for total federal spending, spending on national defense, spending on Social Security, spending on net interest on the debt, and spending on healthcare. The y-axis measures federal spending as a percentage of GDP, from 0 to 35 percent, in increments of 5 percent. The x-axis measures years, from 1960 to 2020. The line for total federal spending is above all the other lines. In 1960, it is around 17 percent, increases to around 23 percent in the early 1980s, declines slightly to 17 percent in 2000, then increases to nearly 25 percent in 2010, with a large increase in 2020 to over 30 percent. National defense starts at around 9 percent, and slowly declines around 4 percent in 2020. Social Security starts at around 2 percent and increases slowly to 5 percent in 2020. Net interest starts in 1960 at around 1 percent, is roughly constant through the 1960s and 1970s, then increases to 3 percent from 1985 to 2000, then decreases to around 1 percent in 2020. Spending on healthcare is nearly 0% in 1960, then it steadily increases to 4 percent in 2020.">
            <a:extLst>
              <a:ext uri="{FF2B5EF4-FFF2-40B4-BE49-F238E27FC236}">
                <a16:creationId xmlns:a16="http://schemas.microsoft.com/office/drawing/2014/main" id="{E29836DD-996A-E7A5-7849-E2F38AFE50FC}"/>
              </a:ext>
            </a:extLst>
          </p:cNvPr>
          <p:cNvPicPr>
            <a:picLocks noChangeAspect="1"/>
          </p:cNvPicPr>
          <p:nvPr/>
        </p:nvPicPr>
        <p:blipFill>
          <a:blip r:embed="rId2"/>
          <a:stretch>
            <a:fillRect/>
          </a:stretch>
        </p:blipFill>
        <p:spPr>
          <a:xfrm>
            <a:off x="2855981" y="789709"/>
            <a:ext cx="6480037" cy="3837155"/>
          </a:xfrm>
          <a:prstGeom prst="rect">
            <a:avLst/>
          </a:prstGeom>
        </p:spPr>
      </p:pic>
    </p:spTree>
    <p:extLst>
      <p:ext uri="{BB962C8B-B14F-4D97-AF65-F5344CB8AC3E}">
        <p14:creationId xmlns:p14="http://schemas.microsoft.com/office/powerpoint/2010/main" val="40676479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413EAC8-7B4E-E9E4-DD1B-8AAFE9DB49BA}"/>
              </a:ext>
            </a:extLst>
          </p:cNvPr>
          <p:cNvSpPr>
            <a:spLocks noGrp="1"/>
          </p:cNvSpPr>
          <p:nvPr>
            <p:ph type="title"/>
          </p:nvPr>
        </p:nvSpPr>
        <p:spPr/>
        <p:txBody>
          <a:bodyPr>
            <a:normAutofit fontScale="90000"/>
          </a:bodyPr>
          <a:lstStyle/>
          <a:p>
            <a:r>
              <a:rPr lang="en-US" dirty="0"/>
              <a:t>Halli og skuldir</a:t>
            </a:r>
          </a:p>
        </p:txBody>
      </p:sp>
      <p:sp>
        <p:nvSpPr>
          <p:cNvPr id="7" name="Content Placeholder 6">
            <a:extLst>
              <a:ext uri="{FF2B5EF4-FFF2-40B4-BE49-F238E27FC236}">
                <a16:creationId xmlns:a16="http://schemas.microsoft.com/office/drawing/2014/main" id="{D148A7CC-C4F0-CBDB-35BA-2928C0B8B2B7}"/>
              </a:ext>
            </a:extLst>
          </p:cNvPr>
          <p:cNvSpPr>
            <a:spLocks noGrp="1"/>
          </p:cNvSpPr>
          <p:nvPr>
            <p:ph idx="1"/>
          </p:nvPr>
        </p:nvSpPr>
        <p:spPr/>
        <p:txBody>
          <a:bodyPr/>
          <a:lstStyle/>
          <a:p>
            <a:r>
              <a:rPr lang="en-US" dirty="0"/>
              <a:t>Hallinn er </a:t>
            </a:r>
            <a:r>
              <a:rPr lang="en-US" i="1" dirty="0"/>
              <a:t>ekki</a:t>
            </a:r>
            <a:r>
              <a:rPr lang="en-US" dirty="0"/>
              <a:t> skuldirnar.</a:t>
            </a:r>
          </a:p>
          <a:p>
            <a:endParaRPr lang="en-US" dirty="0"/>
          </a:p>
          <a:p>
            <a:r>
              <a:rPr lang="en-US" dirty="0"/>
              <a:t>Halli (eða afgangur) fjárlaga alríkisins lýsir afkomu </a:t>
            </a:r>
            <a:r>
              <a:rPr lang="en-US" i="1" dirty="0"/>
              <a:t>á hverju ári</a:t>
            </a:r>
            <a:r>
              <a:rPr lang="en-US" dirty="0"/>
              <a:t>. </a:t>
            </a:r>
          </a:p>
          <a:p>
            <a:endParaRPr lang="en-US" dirty="0"/>
          </a:p>
          <a:p>
            <a:r>
              <a:rPr lang="en-US" dirty="0"/>
              <a:t>Ríkisskuldir </a:t>
            </a:r>
            <a:r>
              <a:rPr lang="en-US" i="1" dirty="0"/>
              <a:t>safnast upp með tímanum </a:t>
            </a:r>
            <a:r>
              <a:rPr lang="en-US" dirty="0"/>
              <a:t>og endurspegla uppsafnaðan fjárlagahalla að frádregnum afgangi.</a:t>
            </a:r>
          </a:p>
          <a:p>
            <a:endParaRPr lang="en-US" dirty="0"/>
          </a:p>
        </p:txBody>
      </p:sp>
    </p:spTree>
    <p:extLst>
      <p:ext uri="{BB962C8B-B14F-4D97-AF65-F5344CB8AC3E}">
        <p14:creationId xmlns:p14="http://schemas.microsoft.com/office/powerpoint/2010/main" val="6092599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413EAC8-7B4E-E9E4-DD1B-8AAFE9DB49BA}"/>
              </a:ext>
            </a:extLst>
          </p:cNvPr>
          <p:cNvSpPr>
            <a:spLocks noGrp="1"/>
          </p:cNvSpPr>
          <p:nvPr>
            <p:ph type="title"/>
          </p:nvPr>
        </p:nvSpPr>
        <p:spPr/>
        <p:txBody>
          <a:bodyPr>
            <a:normAutofit fontScale="90000"/>
          </a:bodyPr>
          <a:lstStyle/>
          <a:p>
            <a:r>
              <a:rPr lang="en-US" dirty="0"/>
              <a:t>Skipting útgjalda alríkisins, 2019</a:t>
            </a:r>
          </a:p>
        </p:txBody>
      </p:sp>
      <p:sp>
        <p:nvSpPr>
          <p:cNvPr id="7" name="Content Placeholder 6">
            <a:extLst>
              <a:ext uri="{FF2B5EF4-FFF2-40B4-BE49-F238E27FC236}">
                <a16:creationId xmlns:a16="http://schemas.microsoft.com/office/drawing/2014/main" id="{D148A7CC-C4F0-CBDB-35BA-2928C0B8B2B7}"/>
              </a:ext>
            </a:extLst>
          </p:cNvPr>
          <p:cNvSpPr>
            <a:spLocks noGrp="1"/>
          </p:cNvSpPr>
          <p:nvPr>
            <p:ph idx="1"/>
          </p:nvPr>
        </p:nvSpPr>
        <p:spPr>
          <a:xfrm>
            <a:off x="838199" y="4518322"/>
            <a:ext cx="10515600" cy="1943595"/>
          </a:xfrm>
        </p:spPr>
        <p:txBody>
          <a:bodyPr>
            <a:normAutofit fontScale="85000" lnSpcReduction="10000"/>
          </a:bodyPr>
          <a:lstStyle/>
          <a:p>
            <a:r>
              <a:rPr lang="en-US" dirty="0"/>
              <a:t>Um 60% útgjalda alríkisins renna til fjögurra meginflokka: landvarna, almannatrygginga, heilbrigðismála og vaxtagreiðslna af fyrri lántökum. </a:t>
            </a:r>
          </a:p>
          <a:p>
            <a:r>
              <a:rPr lang="en-US" dirty="0"/>
              <a:t>Þá standa um 40% útgjalda alríkisins eftir til allra annarra verkefna bandaríska ríkisins. </a:t>
            </a:r>
          </a:p>
          <a:p>
            <a:pPr marL="0" indent="0">
              <a:buNone/>
            </a:pPr>
            <a:r>
              <a:rPr lang="en-US" sz="2200" dirty="0"/>
              <a:t>(Heimild: https://www.whitehouse.gov/omb/budget/Historicals/)</a:t>
            </a:r>
          </a:p>
          <a:p>
            <a:endParaRPr lang="en-US" dirty="0"/>
          </a:p>
        </p:txBody>
      </p:sp>
      <p:pic>
        <p:nvPicPr>
          <p:cNvPr id="4" name="Picture 3" descr="This is a pie chart showing the major components of U.S federal government spending. The biggest individual slice is Social Security, at 23.4 percent. Next is National defense at 15.4 percent, followed by Healthcare (including Medicaid) at 13.1 percent. The last individual category is Net Interest, at 8.4 percent. The largest category is the combination of all the remaining spending, All Other Spending, at 39.5 percent.">
            <a:extLst>
              <a:ext uri="{FF2B5EF4-FFF2-40B4-BE49-F238E27FC236}">
                <a16:creationId xmlns:a16="http://schemas.microsoft.com/office/drawing/2014/main" id="{009279B9-5604-A79C-4B91-0ED3D21DF216}"/>
              </a:ext>
            </a:extLst>
          </p:cNvPr>
          <p:cNvPicPr>
            <a:picLocks noChangeAspect="1"/>
          </p:cNvPicPr>
          <p:nvPr/>
        </p:nvPicPr>
        <p:blipFill>
          <a:blip r:embed="rId2"/>
          <a:stretch>
            <a:fillRect/>
          </a:stretch>
        </p:blipFill>
        <p:spPr>
          <a:xfrm>
            <a:off x="2363365" y="876873"/>
            <a:ext cx="7465270" cy="3554284"/>
          </a:xfrm>
          <a:prstGeom prst="rect">
            <a:avLst/>
          </a:prstGeom>
        </p:spPr>
      </p:pic>
    </p:spTree>
    <p:extLst>
      <p:ext uri="{BB962C8B-B14F-4D97-AF65-F5344CB8AC3E}">
        <p14:creationId xmlns:p14="http://schemas.microsoft.com/office/powerpoint/2010/main" val="37925362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413EAC8-7B4E-E9E4-DD1B-8AAFE9DB49BA}"/>
              </a:ext>
            </a:extLst>
          </p:cNvPr>
          <p:cNvSpPr>
            <a:spLocks noGrp="1"/>
          </p:cNvSpPr>
          <p:nvPr>
            <p:ph type="title"/>
          </p:nvPr>
        </p:nvSpPr>
        <p:spPr/>
        <p:txBody>
          <a:bodyPr>
            <a:normAutofit fontScale="90000"/>
          </a:bodyPr>
          <a:lstStyle/>
          <a:p>
            <a:r>
              <a:rPr lang="en-US" dirty="0"/>
              <a:t>Útgjöld fylkja og sveitarfélaga, 1960–2020</a:t>
            </a:r>
          </a:p>
        </p:txBody>
      </p:sp>
      <p:sp>
        <p:nvSpPr>
          <p:cNvPr id="7" name="Content Placeholder 6">
            <a:extLst>
              <a:ext uri="{FF2B5EF4-FFF2-40B4-BE49-F238E27FC236}">
                <a16:creationId xmlns:a16="http://schemas.microsoft.com/office/drawing/2014/main" id="{D148A7CC-C4F0-CBDB-35BA-2928C0B8B2B7}"/>
              </a:ext>
            </a:extLst>
          </p:cNvPr>
          <p:cNvSpPr>
            <a:spLocks noGrp="1"/>
          </p:cNvSpPr>
          <p:nvPr>
            <p:ph idx="1"/>
          </p:nvPr>
        </p:nvSpPr>
        <p:spPr>
          <a:xfrm>
            <a:off x="838200" y="4300951"/>
            <a:ext cx="10515600" cy="2131699"/>
          </a:xfrm>
        </p:spPr>
        <p:txBody>
          <a:bodyPr>
            <a:normAutofit fontScale="77500" lnSpcReduction="20000"/>
          </a:bodyPr>
          <a:lstStyle/>
          <a:p>
            <a:r>
              <a:rPr lang="en-US" dirty="0"/>
              <a:t>Útgjöld fylkja og sveitarfélaga jukust úr um 10% af vergri landsframleiðslu í byrjun sjöunda áratugarins í 14–16% um miðjan áttunda áratuginn. </a:t>
            </a:r>
          </a:p>
          <a:p>
            <a:r>
              <a:rPr lang="en-US" dirty="0"/>
              <a:t>Á tímabilinu á myndinni héldust þau síðan nokkurn veginn á því bili. </a:t>
            </a:r>
          </a:p>
          <a:p>
            <a:r>
              <a:rPr lang="en-US" dirty="0"/>
              <a:t>Menntun er stærsti einstaki útgjaldaliðurinn. Þar undir falla bæði útgjöld til grunn- og framhaldsskóla og stuðningur við opinbera háskóla, sem samtals hafa numið um 4–5% af vergri landsframleiðslu síðustu áratugi. </a:t>
            </a:r>
          </a:p>
          <a:p>
            <a:pPr marL="0" indent="0">
              <a:buNone/>
            </a:pPr>
            <a:r>
              <a:rPr lang="en-US" sz="2400" dirty="0"/>
              <a:t>(Heimild: Bureau of Economic Analysis, https://apps.bea.gov/iTable/index_nipa.cfm.)</a:t>
            </a:r>
          </a:p>
          <a:p>
            <a:endParaRPr lang="en-US" dirty="0"/>
          </a:p>
        </p:txBody>
      </p:sp>
      <p:pic>
        <p:nvPicPr>
          <p:cNvPr id="4" name="Picture 3" descr="This graph illustrates two lines: total spending by state and local governments, and education spending, as a percentage of GDP, measured over time. The y-axis measures state and local spending as a percentage of GDP, from 0 to 18, in increments of 2 percent. The x-axis measures years, from 1960 to 2020. The total spending line is above the education spending line. In 1960 total spending is around 8 percent of GDP, and it steadily increases to 13 percent in 1975, then it increases again to around 14 percent in the early 1990s, then again to almost 16 percent in 2010, and then it declines to 14 percent in 2020. Education spending as a percentage of GDP starts at 3 percent in 1960, and increases to 5 percent in 1975, and it is roughly flat at 5 percent to 2020.">
            <a:extLst>
              <a:ext uri="{FF2B5EF4-FFF2-40B4-BE49-F238E27FC236}">
                <a16:creationId xmlns:a16="http://schemas.microsoft.com/office/drawing/2014/main" id="{A08D2CD0-156C-7224-DF8E-162573A3F5AA}"/>
              </a:ext>
            </a:extLst>
          </p:cNvPr>
          <p:cNvPicPr>
            <a:picLocks noChangeAspect="1"/>
          </p:cNvPicPr>
          <p:nvPr/>
        </p:nvPicPr>
        <p:blipFill>
          <a:blip r:embed="rId2"/>
          <a:stretch>
            <a:fillRect/>
          </a:stretch>
        </p:blipFill>
        <p:spPr>
          <a:xfrm>
            <a:off x="3267456" y="841248"/>
            <a:ext cx="5657088" cy="3408164"/>
          </a:xfrm>
          <a:prstGeom prst="rect">
            <a:avLst/>
          </a:prstGeom>
        </p:spPr>
      </p:pic>
    </p:spTree>
    <p:extLst>
      <p:ext uri="{BB962C8B-B14F-4D97-AF65-F5344CB8AC3E}">
        <p14:creationId xmlns:p14="http://schemas.microsoft.com/office/powerpoint/2010/main" val="37274047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413EAC8-7B4E-E9E4-DD1B-8AAFE9DB49BA}"/>
              </a:ext>
            </a:extLst>
          </p:cNvPr>
          <p:cNvSpPr>
            <a:spLocks noGrp="1"/>
          </p:cNvSpPr>
          <p:nvPr>
            <p:ph type="title"/>
          </p:nvPr>
        </p:nvSpPr>
        <p:spPr/>
        <p:txBody>
          <a:bodyPr>
            <a:normAutofit fontScale="90000"/>
          </a:bodyPr>
          <a:lstStyle/>
          <a:p>
            <a:r>
              <a:rPr lang="en-US" dirty="0"/>
              <a:t>30.2 Skattlagning</a:t>
            </a:r>
          </a:p>
        </p:txBody>
      </p:sp>
      <p:sp>
        <p:nvSpPr>
          <p:cNvPr id="7" name="Content Placeholder 6">
            <a:extLst>
              <a:ext uri="{FF2B5EF4-FFF2-40B4-BE49-F238E27FC236}">
                <a16:creationId xmlns:a16="http://schemas.microsoft.com/office/drawing/2014/main" id="{D148A7CC-C4F0-CBDB-35BA-2928C0B8B2B7}"/>
              </a:ext>
            </a:extLst>
          </p:cNvPr>
          <p:cNvSpPr>
            <a:spLocks noGrp="1"/>
          </p:cNvSpPr>
          <p:nvPr>
            <p:ph idx="1"/>
          </p:nvPr>
        </p:nvSpPr>
        <p:spPr>
          <a:xfrm>
            <a:off x="838200" y="4370832"/>
            <a:ext cx="10515600" cy="1920240"/>
          </a:xfrm>
        </p:spPr>
        <p:txBody>
          <a:bodyPr>
            <a:normAutofit fontScale="77500" lnSpcReduction="20000"/>
          </a:bodyPr>
          <a:lstStyle/>
          <a:p>
            <a:r>
              <a:rPr lang="en-US" dirty="0"/>
              <a:t>Á tímabilinu á myndinni námu skatttekjur alríkisins oftast um 17–20% af vergri landsframleiðslu. </a:t>
            </a:r>
          </a:p>
          <a:p>
            <a:r>
              <a:rPr lang="en-US" dirty="0"/>
              <a:t>Helstu skatttekjur alríkisins koma frá tekjuskatti einstaklinga og launatengdum gjöldum sem fjármagna almannatryggingar og Medicare. </a:t>
            </a:r>
          </a:p>
          <a:p>
            <a:r>
              <a:rPr lang="en-US" dirty="0"/>
              <a:t>Tekjuskattur fyrirtækja og vörugjöld skila minni hluta teknanna. </a:t>
            </a:r>
            <a:r>
              <a:rPr lang="en-US" sz="2300" dirty="0"/>
              <a:t>(Heimild: </a:t>
            </a:r>
            <a:r>
              <a:rPr lang="en-US" sz="2300" i="1" dirty="0"/>
              <a:t>Efnahagsskýrsla forsetans, 2021</a:t>
            </a:r>
            <a:r>
              <a:rPr lang="en-US" sz="2300" dirty="0"/>
              <a:t>. Tafla B-47, https://www.govinfo.gov/app/collection/erp/2021)</a:t>
            </a:r>
          </a:p>
          <a:p>
            <a:endParaRPr lang="en-US" dirty="0"/>
          </a:p>
        </p:txBody>
      </p:sp>
      <p:pic>
        <p:nvPicPr>
          <p:cNvPr id="5" name="Picture 4" descr="This graph illustrates five lines, each measured as a percentage of GDP: total federal tax receipts, individual income tax, payroll taxes, excise taxes, and corporate taxes. The y-axis measures federal taxes as a percentage of GDP, from 0 to 25 percent, in increments of 5 percent. The x-axis shows years, from 1960 to 2020. The total federal tax receipts line is above all the others. It starts at around 17 percent of GDP, and moves up and down between slightly over 15 percent to 19 percent between 1960 and 2000. In 2000 it peaks at 20 percent, then it declines to 15 percent in 2004, increases in 2005 to 16 percent, decreases again to under 15 percent in 2009, increases to 17 percent in 2015, then decreases to around 16 percent in 2020. Individual income taxes start in 1960 as 7 percent of GDP, then gradually increases, with a few small increases and decreases, reaching nearly 10 percent in 2020. It then decreases to 6 percent in 2009, and increases to around 7 percent in 2020. Payroll taxes are 4 percent of GDP in 1960, then increase to 6 percent in the early 1980s, and are generally constant at that rate to 2020. Excise taxes are around 3 percent of GDP in 1960, slowly decrease over time to around 2 percent in 2020. Corporate taxes as a percentage of GDP are 3 percent in 1960, increase to 4 percent in the late 1960s, then decline over time to 1 percent in 2020.">
            <a:extLst>
              <a:ext uri="{FF2B5EF4-FFF2-40B4-BE49-F238E27FC236}">
                <a16:creationId xmlns:a16="http://schemas.microsoft.com/office/drawing/2014/main" id="{AE91C30B-4DCB-37E7-BA24-F546476130CA}"/>
              </a:ext>
            </a:extLst>
          </p:cNvPr>
          <p:cNvPicPr>
            <a:picLocks noChangeAspect="1"/>
          </p:cNvPicPr>
          <p:nvPr/>
        </p:nvPicPr>
        <p:blipFill>
          <a:blip r:embed="rId2"/>
          <a:stretch>
            <a:fillRect/>
          </a:stretch>
        </p:blipFill>
        <p:spPr>
          <a:xfrm>
            <a:off x="3194304" y="832117"/>
            <a:ext cx="5803392" cy="3496306"/>
          </a:xfrm>
          <a:prstGeom prst="rect">
            <a:avLst/>
          </a:prstGeom>
        </p:spPr>
      </p:pic>
    </p:spTree>
    <p:extLst>
      <p:ext uri="{BB962C8B-B14F-4D97-AF65-F5344CB8AC3E}">
        <p14:creationId xmlns:p14="http://schemas.microsoft.com/office/powerpoint/2010/main" val="16778331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413EAC8-7B4E-E9E4-DD1B-8AAFE9DB49BA}"/>
              </a:ext>
            </a:extLst>
          </p:cNvPr>
          <p:cNvSpPr>
            <a:spLocks noGrp="1"/>
          </p:cNvSpPr>
          <p:nvPr>
            <p:ph type="title"/>
          </p:nvPr>
        </p:nvSpPr>
        <p:spPr/>
        <p:txBody>
          <a:bodyPr>
            <a:normAutofit fontScale="90000"/>
          </a:bodyPr>
          <a:lstStyle/>
          <a:p>
            <a:pPr marL="0" lvl="0" indent="0" rtl="0">
              <a:lnSpc>
                <a:spcPct val="100000"/>
              </a:lnSpc>
              <a:spcBef>
                <a:spcPts val="0"/>
              </a:spcBef>
              <a:spcAft>
                <a:spcPts val="0"/>
              </a:spcAft>
            </a:pPr>
            <a:r>
              <a:rPr lang="en-US" dirty="0"/>
              <a:t>Skattar sem alríkið innheimtir</a:t>
            </a:r>
          </a:p>
        </p:txBody>
      </p:sp>
      <p:sp>
        <p:nvSpPr>
          <p:cNvPr id="7" name="Content Placeholder 6">
            <a:extLst>
              <a:ext uri="{FF2B5EF4-FFF2-40B4-BE49-F238E27FC236}">
                <a16:creationId xmlns:a16="http://schemas.microsoft.com/office/drawing/2014/main" id="{D148A7CC-C4F0-CBDB-35BA-2928C0B8B2B7}"/>
              </a:ext>
            </a:extLst>
          </p:cNvPr>
          <p:cNvSpPr>
            <a:spLocks noGrp="1"/>
          </p:cNvSpPr>
          <p:nvPr>
            <p:ph idx="1"/>
          </p:nvPr>
        </p:nvSpPr>
        <p:spPr/>
        <p:txBody>
          <a:bodyPr>
            <a:normAutofit fontScale="92500" lnSpcReduction="10000"/>
          </a:bodyPr>
          <a:lstStyle/>
          <a:p>
            <a:r>
              <a:rPr lang="en-US" b="1" dirty="0"/>
              <a:t>Tekjuskattur einstaklinga </a:t>
            </a:r>
            <a:r>
              <a:rPr lang="en-US" dirty="0"/>
              <a:t>– skattur sem leggst á skattskyldar tekjur einstaklinga samkvæmt skattareglum.</a:t>
            </a:r>
          </a:p>
          <a:p>
            <a:endParaRPr lang="en-US" dirty="0"/>
          </a:p>
          <a:p>
            <a:r>
              <a:rPr lang="en-US" b="1" dirty="0"/>
              <a:t>Launatengt gjald </a:t>
            </a:r>
            <a:r>
              <a:rPr lang="en-US" dirty="0"/>
              <a:t>– skattur sem miðast við laun frá vinnuveitendum.</a:t>
            </a:r>
          </a:p>
          <a:p>
            <a:pPr lvl="1"/>
            <a:r>
              <a:rPr lang="en-US" dirty="0"/>
              <a:t>Þessi gjöld fjármagna bandaríska almannatryggingakerfið Social Security og Medicare.</a:t>
            </a:r>
          </a:p>
          <a:p>
            <a:endParaRPr lang="en-US" dirty="0"/>
          </a:p>
          <a:p>
            <a:r>
              <a:rPr lang="en-US" b="1" dirty="0"/>
              <a:t>Stighækkandi skattur </a:t>
            </a:r>
            <a:r>
              <a:rPr lang="en-US" dirty="0"/>
              <a:t>– skattur sem tekur stærra hlutfall af tekjum hátekjufólks en lágtekjufólks.</a:t>
            </a:r>
          </a:p>
          <a:p>
            <a:pPr lvl="1"/>
            <a:r>
              <a:rPr lang="en-US" dirty="0"/>
              <a:t>Bandaríski tekjuskatturinn er af þessu tagi.</a:t>
            </a:r>
          </a:p>
          <a:p>
            <a:endParaRPr lang="en-US" dirty="0"/>
          </a:p>
        </p:txBody>
      </p:sp>
    </p:spTree>
    <p:extLst>
      <p:ext uri="{BB962C8B-B14F-4D97-AF65-F5344CB8AC3E}">
        <p14:creationId xmlns:p14="http://schemas.microsoft.com/office/powerpoint/2010/main" val="4071063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413EAC8-7B4E-E9E4-DD1B-8AAFE9DB49BA}"/>
              </a:ext>
            </a:extLst>
          </p:cNvPr>
          <p:cNvSpPr>
            <a:spLocks noGrp="1"/>
          </p:cNvSpPr>
          <p:nvPr>
            <p:ph type="title"/>
          </p:nvPr>
        </p:nvSpPr>
        <p:spPr/>
        <p:txBody>
          <a:bodyPr>
            <a:normAutofit fontScale="90000"/>
          </a:bodyPr>
          <a:lstStyle/>
          <a:p>
            <a:pPr lvl="0">
              <a:lnSpc>
                <a:spcPct val="100000"/>
              </a:lnSpc>
              <a:spcBef>
                <a:spcPts val="0"/>
              </a:spcBef>
            </a:pPr>
            <a:r>
              <a:rPr lang="en-US" dirty="0"/>
              <a:t>Skattar sem alríkið innheimtir, framhald 1</a:t>
            </a:r>
          </a:p>
        </p:txBody>
      </p:sp>
      <p:sp>
        <p:nvSpPr>
          <p:cNvPr id="7" name="Content Placeholder 6">
            <a:extLst>
              <a:ext uri="{FF2B5EF4-FFF2-40B4-BE49-F238E27FC236}">
                <a16:creationId xmlns:a16="http://schemas.microsoft.com/office/drawing/2014/main" id="{D148A7CC-C4F0-CBDB-35BA-2928C0B8B2B7}"/>
              </a:ext>
            </a:extLst>
          </p:cNvPr>
          <p:cNvSpPr>
            <a:spLocks noGrp="1"/>
          </p:cNvSpPr>
          <p:nvPr>
            <p:ph idx="1"/>
          </p:nvPr>
        </p:nvSpPr>
        <p:spPr>
          <a:xfrm>
            <a:off x="838200" y="955964"/>
            <a:ext cx="10515600" cy="2802195"/>
          </a:xfrm>
        </p:spPr>
        <p:txBody>
          <a:bodyPr/>
          <a:lstStyle/>
          <a:p>
            <a:r>
              <a:rPr lang="en-US" b="1" dirty="0"/>
              <a:t>Jaðarskatthlutfall </a:t>
            </a:r>
            <a:r>
              <a:rPr lang="en-US" dirty="0"/>
              <a:t>– skatthlutfallið sem gildir um næsta dal í tekjur. Í eldra dæminu hér er vísað til hlutfalla á bilinu 10% til 35%.</a:t>
            </a:r>
          </a:p>
          <a:p>
            <a:endParaRPr lang="en-US" dirty="0"/>
          </a:p>
          <a:p>
            <a:pPr lvl="1"/>
            <a:r>
              <a:rPr lang="en-US" dirty="0"/>
              <a:t>Dæmi: Samkvæmt einfölduðu töflunni hér að neðan er jaðarskatthlutfall einstaklings með $35,000 í tekjur 15%.</a:t>
            </a:r>
          </a:p>
          <a:p>
            <a:endParaRPr lang="en-US" dirty="0"/>
          </a:p>
        </p:txBody>
      </p:sp>
      <p:graphicFrame>
        <p:nvGraphicFramePr>
          <p:cNvPr id="2" name="Google Shape;159;p11">
            <a:extLst>
              <a:ext uri="{FF2B5EF4-FFF2-40B4-BE49-F238E27FC236}">
                <a16:creationId xmlns:a16="http://schemas.microsoft.com/office/drawing/2014/main" id="{B0D3C20F-F06F-EDC4-B184-4D08351F3BB5}"/>
              </a:ext>
            </a:extLst>
          </p:cNvPr>
          <p:cNvGraphicFramePr/>
          <p:nvPr>
            <p:extLst>
              <p:ext uri="{D42A27DB-BD31-4B8C-83A1-F6EECF244321}">
                <p14:modId xmlns:p14="http://schemas.microsoft.com/office/powerpoint/2010/main" val="4277736428"/>
              </p:ext>
            </p:extLst>
          </p:nvPr>
        </p:nvGraphicFramePr>
        <p:xfrm>
          <a:off x="4091975" y="3758159"/>
          <a:ext cx="4008050" cy="1828680"/>
        </p:xfrm>
        <a:graphic>
          <a:graphicData uri="http://schemas.openxmlformats.org/drawingml/2006/table">
            <a:tbl>
              <a:tblPr firstRow="1">
                <a:noFill/>
              </a:tblPr>
              <a:tblGrid>
                <a:gridCol w="2004025">
                  <a:extLst>
                    <a:ext uri="{9D8B030D-6E8A-4147-A177-3AD203B41FA5}">
                      <a16:colId xmlns:a16="http://schemas.microsoft.com/office/drawing/2014/main" val="20000"/>
                    </a:ext>
                  </a:extLst>
                </a:gridCol>
                <a:gridCol w="2004025">
                  <a:extLst>
                    <a:ext uri="{9D8B030D-6E8A-4147-A177-3AD203B41FA5}">
                      <a16:colId xmlns:a16="http://schemas.microsoft.com/office/drawing/2014/main" val="20001"/>
                    </a:ext>
                  </a:extLst>
                </a:gridCol>
              </a:tblGrid>
              <a:tr h="381000">
                <a:tc>
                  <a:txBody>
                    <a:bodyPr/>
                    <a:lstStyle/>
                    <a:p>
                      <a:pPr marL="0" marR="0" lvl="0" indent="0" algn="ctr" rtl="0">
                        <a:lnSpc>
                          <a:spcPct val="100000"/>
                        </a:lnSpc>
                        <a:spcBef>
                          <a:spcPts val="0"/>
                        </a:spcBef>
                        <a:spcAft>
                          <a:spcPts val="0"/>
                        </a:spcAft>
                        <a:buClr>
                          <a:srgbClr val="000000"/>
                        </a:buClr>
                        <a:buSzPts val="1800"/>
                        <a:buFont typeface="Arial"/>
                        <a:buNone/>
                      </a:pPr>
                      <a:r>
                        <a:rPr lang="en-US" sz="1800" b="1" u="none" strike="noStrike" cap="none"/>
                        <a:t>Tekjubil</a:t>
                      </a:r>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b="1" u="none" strike="noStrike" cap="none"/>
                        <a:t>Skatthlutfall</a:t>
                      </a:r>
                      <a:endParaRPr/>
                    </a:p>
                  </a:txBody>
                  <a:tcPr marL="91425" marR="91425" marT="91425" marB="91425"/>
                </a:tc>
                <a:extLst>
                  <a:ext uri="{0D108BD9-81ED-4DB2-BD59-A6C34878D82A}">
                    <a16:rowId xmlns:a16="http://schemas.microsoft.com/office/drawing/2014/main" val="10000"/>
                  </a:ext>
                </a:extLst>
              </a:tr>
              <a:tr h="381000">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dirty="0"/>
                        <a:t>$0–$9,075</a:t>
                      </a:r>
                      <a:endParaRPr dirty="0"/>
                    </a:p>
                  </a:txBody>
                  <a:tcPr marL="91425" marR="91425" marT="91425" marB="91425"/>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t>10%</a:t>
                      </a:r>
                      <a:endParaRPr/>
                    </a:p>
                  </a:txBody>
                  <a:tcPr marL="91425" marR="91425" marT="91425" marB="91425"/>
                </a:tc>
                <a:extLst>
                  <a:ext uri="{0D108BD9-81ED-4DB2-BD59-A6C34878D82A}">
                    <a16:rowId xmlns:a16="http://schemas.microsoft.com/office/drawing/2014/main" val="10001"/>
                  </a:ext>
                </a:extLst>
              </a:tr>
              <a:tr h="381000">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dirty="0"/>
                        <a:t>$9,075–$36,900</a:t>
                      </a:r>
                      <a:endParaRPr dirty="0"/>
                    </a:p>
                  </a:txBody>
                  <a:tcPr marL="91425" marR="91425" marT="91425" marB="91425"/>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dirty="0"/>
                        <a:t>15%</a:t>
                      </a:r>
                      <a:endParaRPr dirty="0"/>
                    </a:p>
                  </a:txBody>
                  <a:tcPr marL="91425" marR="91425" marT="91425" marB="91425"/>
                </a:tc>
                <a:extLst>
                  <a:ext uri="{0D108BD9-81ED-4DB2-BD59-A6C34878D82A}">
                    <a16:rowId xmlns:a16="http://schemas.microsoft.com/office/drawing/2014/main" val="10002"/>
                  </a:ext>
                </a:extLst>
              </a:tr>
              <a:tr h="381000">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t>$36,900+</a:t>
                      </a:r>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dirty="0"/>
                        <a:t>25%</a:t>
                      </a:r>
                      <a:endParaRPr dirty="0"/>
                    </a:p>
                  </a:txBody>
                  <a:tcPr marL="91425" marR="91425" marT="91425" marB="91425"/>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1722313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413EAC8-7B4E-E9E4-DD1B-8AAFE9DB49BA}"/>
              </a:ext>
            </a:extLst>
          </p:cNvPr>
          <p:cNvSpPr>
            <a:spLocks noGrp="1"/>
          </p:cNvSpPr>
          <p:nvPr>
            <p:ph type="title"/>
          </p:nvPr>
        </p:nvSpPr>
        <p:spPr/>
        <p:txBody>
          <a:bodyPr>
            <a:normAutofit fontScale="90000"/>
          </a:bodyPr>
          <a:lstStyle/>
          <a:p>
            <a:pPr marL="0" lvl="0" indent="0" rtl="0">
              <a:lnSpc>
                <a:spcPct val="100000"/>
              </a:lnSpc>
              <a:spcBef>
                <a:spcPts val="0"/>
              </a:spcBef>
              <a:spcAft>
                <a:spcPts val="0"/>
              </a:spcAft>
            </a:pPr>
            <a:r>
              <a:rPr lang="en-US" dirty="0"/>
              <a:t>Skattar sem alríkið innheimtir, </a:t>
            </a:r>
            <a:r>
              <a:rPr lang="en-US"/>
              <a:t>framhald 2</a:t>
            </a:r>
            <a:endParaRPr lang="en-US" dirty="0"/>
          </a:p>
        </p:txBody>
      </p:sp>
      <p:sp>
        <p:nvSpPr>
          <p:cNvPr id="7" name="Content Placeholder 6">
            <a:extLst>
              <a:ext uri="{FF2B5EF4-FFF2-40B4-BE49-F238E27FC236}">
                <a16:creationId xmlns:a16="http://schemas.microsoft.com/office/drawing/2014/main" id="{D148A7CC-C4F0-CBDB-35BA-2928C0B8B2B7}"/>
              </a:ext>
            </a:extLst>
          </p:cNvPr>
          <p:cNvSpPr>
            <a:spLocks noGrp="1"/>
          </p:cNvSpPr>
          <p:nvPr>
            <p:ph idx="1"/>
          </p:nvPr>
        </p:nvSpPr>
        <p:spPr>
          <a:xfrm>
            <a:off x="838200" y="955964"/>
            <a:ext cx="10515600" cy="4948447"/>
          </a:xfrm>
        </p:spPr>
        <p:txBody>
          <a:bodyPr>
            <a:normAutofit fontScale="92500" lnSpcReduction="10000"/>
          </a:bodyPr>
          <a:lstStyle/>
          <a:p>
            <a:r>
              <a:rPr lang="en-US" b="1" dirty="0"/>
              <a:t>Hlutfallslegur skattur </a:t>
            </a:r>
            <a:r>
              <a:rPr lang="en-US" dirty="0"/>
              <a:t>– skattur sem er sama hlutfall af tekjum óháð tekjuhæð.</a:t>
            </a:r>
          </a:p>
          <a:p>
            <a:endParaRPr lang="en-US" dirty="0"/>
          </a:p>
          <a:p>
            <a:r>
              <a:rPr lang="en-US" b="1" dirty="0"/>
              <a:t>Stiglækkandi skattur </a:t>
            </a:r>
            <a:r>
              <a:rPr lang="en-US" dirty="0"/>
              <a:t>– skattur þar sem tekjuhærra fólk greiðir lægra hlutfall tekna sinna í skatt.</a:t>
            </a:r>
          </a:p>
          <a:p>
            <a:endParaRPr lang="en-US" dirty="0"/>
          </a:p>
          <a:p>
            <a:r>
              <a:rPr lang="en-US" b="1" dirty="0"/>
              <a:t>Tekjuskattur fyrirtækja </a:t>
            </a:r>
            <a:r>
              <a:rPr lang="en-US" dirty="0"/>
              <a:t>– skattur á skattskyldar tekjur fyrirtækja samkvæmt skattareglum. </a:t>
            </a:r>
          </a:p>
          <a:p>
            <a:endParaRPr lang="en-US" dirty="0"/>
          </a:p>
          <a:p>
            <a:r>
              <a:rPr lang="en-US" b="1" dirty="0"/>
              <a:t>Vörugjald </a:t>
            </a:r>
            <a:r>
              <a:rPr lang="en-US" dirty="0"/>
              <a:t>– skattur á tiltekna vöru, svo sem bensín, tóbak eða áfengi.</a:t>
            </a:r>
          </a:p>
          <a:p>
            <a:endParaRPr lang="en-US" dirty="0"/>
          </a:p>
          <a:p>
            <a:r>
              <a:rPr lang="en-US" b="1" dirty="0"/>
              <a:t>Skattur á dánarbú og gjafaskattur </a:t>
            </a:r>
            <a:r>
              <a:rPr lang="en-US" dirty="0"/>
              <a:t>– bandarískir skattar á tiltekin stór dánarbú og gjafir í lifanda lífi, að teknu tilliti til undanþága. </a:t>
            </a:r>
          </a:p>
          <a:p>
            <a:endParaRPr lang="en-US" dirty="0"/>
          </a:p>
        </p:txBody>
      </p:sp>
    </p:spTree>
    <p:extLst>
      <p:ext uri="{BB962C8B-B14F-4D97-AF65-F5344CB8AC3E}">
        <p14:creationId xmlns:p14="http://schemas.microsoft.com/office/powerpoint/2010/main" val="10032176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413EAC8-7B4E-E9E4-DD1B-8AAFE9DB49BA}"/>
              </a:ext>
            </a:extLst>
          </p:cNvPr>
          <p:cNvSpPr>
            <a:spLocks noGrp="1"/>
          </p:cNvSpPr>
          <p:nvPr>
            <p:ph type="title"/>
          </p:nvPr>
        </p:nvSpPr>
        <p:spPr/>
        <p:txBody>
          <a:bodyPr>
            <a:normAutofit fontScale="90000"/>
          </a:bodyPr>
          <a:lstStyle/>
          <a:p>
            <a:r>
              <a:rPr lang="en-US" dirty="0"/>
              <a:t>Skattar fylkja og sveitarfélaga</a:t>
            </a:r>
          </a:p>
        </p:txBody>
      </p:sp>
      <p:sp>
        <p:nvSpPr>
          <p:cNvPr id="7" name="Content Placeholder 6">
            <a:extLst>
              <a:ext uri="{FF2B5EF4-FFF2-40B4-BE49-F238E27FC236}">
                <a16:creationId xmlns:a16="http://schemas.microsoft.com/office/drawing/2014/main" id="{D148A7CC-C4F0-CBDB-35BA-2928C0B8B2B7}"/>
              </a:ext>
            </a:extLst>
          </p:cNvPr>
          <p:cNvSpPr>
            <a:spLocks noGrp="1"/>
          </p:cNvSpPr>
          <p:nvPr>
            <p:ph idx="1"/>
          </p:nvPr>
        </p:nvSpPr>
        <p:spPr/>
        <p:txBody>
          <a:bodyPr/>
          <a:lstStyle/>
          <a:p>
            <a:r>
              <a:rPr lang="en-US" dirty="0"/>
              <a:t>Tekjustofnar fylkja og sveitarfélaga eru:</a:t>
            </a:r>
          </a:p>
          <a:p>
            <a:pPr lvl="1"/>
            <a:r>
              <a:rPr lang="en-US" dirty="0"/>
              <a:t>söluskattar,</a:t>
            </a:r>
          </a:p>
          <a:p>
            <a:pPr lvl="1"/>
            <a:r>
              <a:rPr lang="en-US" dirty="0"/>
              <a:t>eignarskattar, </a:t>
            </a:r>
          </a:p>
          <a:p>
            <a:pPr lvl="1"/>
            <a:r>
              <a:rPr lang="en-US" dirty="0"/>
              <a:t>tekjur sem alríkisstjórnin úthlutar þeim, </a:t>
            </a:r>
          </a:p>
          <a:p>
            <a:pPr lvl="1"/>
            <a:r>
              <a:rPr lang="en-US" dirty="0"/>
              <a:t>tekjuskattar einstaklinga og fyrirtækja, </a:t>
            </a:r>
          </a:p>
          <a:p>
            <a:pPr lvl="1"/>
            <a:r>
              <a:rPr lang="en-US" dirty="0"/>
              <a:t>ýmis gjöld og þjónustugjöld.</a:t>
            </a:r>
          </a:p>
          <a:p>
            <a:endParaRPr lang="en-US" dirty="0"/>
          </a:p>
        </p:txBody>
      </p:sp>
    </p:spTree>
    <p:extLst>
      <p:ext uri="{BB962C8B-B14F-4D97-AF65-F5344CB8AC3E}">
        <p14:creationId xmlns:p14="http://schemas.microsoft.com/office/powerpoint/2010/main" val="39404127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413EAC8-7B4E-E9E4-DD1B-8AAFE9DB49BA}"/>
              </a:ext>
            </a:extLst>
          </p:cNvPr>
          <p:cNvSpPr>
            <a:spLocks noGrp="1"/>
          </p:cNvSpPr>
          <p:nvPr>
            <p:ph type="title"/>
          </p:nvPr>
        </p:nvSpPr>
        <p:spPr>
          <a:xfrm>
            <a:ext cx="8686800" cy="502920"/>
          </a:xfrm>
        </p:spPr>
        <p:txBody>
          <a:bodyPr wrap="none">
            <a:normAutofit fontScale="90000"/>
          </a:bodyPr>
          <a:lstStyle/>
          <a:p>
            <a:pPr marL="0" marR="0" lvl="0" indent="0" rtl="0">
              <a:lnSpc>
                <a:spcPct val="100000"/>
              </a:lnSpc>
              <a:spcBef>
                <a:spcPts val="0"/>
              </a:spcBef>
              <a:spcAft>
                <a:spcPts val="0"/>
              </a:spcAft>
            </a:pPr>
            <a:r>
              <a:rPr lang="en-US" dirty="0" sz="2400"/>
              <a:t>Skatttekjur fylkja og sveitarfélaga sem hlutfall af VLF, 1960–2020</a:t>
            </a:r>
          </a:p>
        </p:txBody>
      </p:sp>
      <p:sp>
        <p:nvSpPr>
          <p:cNvPr id="7" name="Content Placeholder 6">
            <a:extLst>
              <a:ext uri="{FF2B5EF4-FFF2-40B4-BE49-F238E27FC236}">
                <a16:creationId xmlns:a16="http://schemas.microsoft.com/office/drawing/2014/main" id="{D148A7CC-C4F0-CBDB-35BA-2928C0B8B2B7}"/>
              </a:ext>
            </a:extLst>
          </p:cNvPr>
          <p:cNvSpPr>
            <a:spLocks noGrp="1"/>
          </p:cNvSpPr>
          <p:nvPr>
            <p:ph idx="1"/>
          </p:nvPr>
        </p:nvSpPr>
        <p:spPr>
          <a:xfrm>
            <a:off x="838200" y="4645152"/>
            <a:ext cx="10515600" cy="1441749"/>
          </a:xfrm>
        </p:spPr>
        <p:txBody>
          <a:bodyPr>
            <a:normAutofit fontScale="92500" lnSpcReduction="10000"/>
          </a:bodyPr>
          <a:lstStyle/>
          <a:p>
            <a:r>
              <a:rPr lang="en-US" dirty="0"/>
              <a:t>Skatttekjur fylkja og sveitarfélaga hafa aukist í takt við aukin útgjöld þeirra. </a:t>
            </a:r>
          </a:p>
          <a:p>
            <a:pPr marL="0" indent="0">
              <a:buNone/>
            </a:pPr>
            <a:r>
              <a:rPr lang="en-US" sz="2400" dirty="0"/>
              <a:t>(Heimild: </a:t>
            </a:r>
            <a:r>
              <a:rPr lang="en-US" sz="2400" i="1" dirty="0"/>
              <a:t>Efnahagsskýrsla forsetans, 2020</a:t>
            </a:r>
            <a:r>
              <a:rPr lang="en-US" sz="2400" dirty="0"/>
              <a:t>. Tafla B-50, https://www.govinfo.gov/app/collection/erp/2021)</a:t>
            </a:r>
          </a:p>
          <a:p>
            <a:endParaRPr lang="en-US" dirty="0"/>
          </a:p>
        </p:txBody>
      </p:sp>
      <p:pic>
        <p:nvPicPr>
          <p:cNvPr id="4" name="Picture 3" descr="This graph illustrates total state and local revenue as a percentage of GDP, and how it changes over time. The y-axis shows total state and local revenue as a percentage of GDP, from 0 to 18 percent, in increments of 2 percent. The x-axis measures years, from 1960 to 2018. The line starts in 1960 at slightly over 9 percent of GDP and increases steadily over 16 percent of GDP in 2012, followed by a small decrease to around 15 percent in 2018.">
            <a:extLst>
              <a:ext uri="{FF2B5EF4-FFF2-40B4-BE49-F238E27FC236}">
                <a16:creationId xmlns:a16="http://schemas.microsoft.com/office/drawing/2014/main" id="{F1AA36A1-50C6-0FD5-3E79-40829B788A19}"/>
              </a:ext>
            </a:extLst>
          </p:cNvPr>
          <p:cNvPicPr>
            <a:picLocks noChangeAspect="1"/>
          </p:cNvPicPr>
          <p:nvPr/>
        </p:nvPicPr>
        <p:blipFill>
          <a:blip r:embed="rId2"/>
          <a:stretch>
            <a:fillRect/>
          </a:stretch>
        </p:blipFill>
        <p:spPr>
          <a:xfrm>
            <a:off x="2435187" y="893271"/>
            <a:ext cx="7321625" cy="3648318"/>
          </a:xfrm>
          <a:prstGeom prst="rect">
            <a:avLst/>
          </a:prstGeom>
        </p:spPr>
      </p:pic>
    </p:spTree>
    <p:extLst>
      <p:ext uri="{BB962C8B-B14F-4D97-AF65-F5344CB8AC3E}">
        <p14:creationId xmlns:p14="http://schemas.microsoft.com/office/powerpoint/2010/main" val="6929320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413EAC8-7B4E-E9E4-DD1B-8AAFE9DB49BA}"/>
              </a:ext>
            </a:extLst>
          </p:cNvPr>
          <p:cNvSpPr>
            <a:spLocks noGrp="1"/>
          </p:cNvSpPr>
          <p:nvPr>
            <p:ph type="title"/>
          </p:nvPr>
        </p:nvSpPr>
        <p:spPr/>
        <p:txBody>
          <a:bodyPr>
            <a:normAutofit fontScale="90000"/>
          </a:bodyPr>
          <a:lstStyle/>
          <a:p>
            <a:r>
              <a:rPr lang="en-US" dirty="0"/>
              <a:t>30.3 Halli alríkissjóðs og ríkisskuldir</a:t>
            </a:r>
          </a:p>
        </p:txBody>
      </p:sp>
      <p:sp>
        <p:nvSpPr>
          <p:cNvPr id="7" name="Content Placeholder 6">
            <a:extLst>
              <a:ext uri="{FF2B5EF4-FFF2-40B4-BE49-F238E27FC236}">
                <a16:creationId xmlns:a16="http://schemas.microsoft.com/office/drawing/2014/main" id="{D148A7CC-C4F0-CBDB-35BA-2928C0B8B2B7}"/>
              </a:ext>
            </a:extLst>
          </p:cNvPr>
          <p:cNvSpPr>
            <a:spLocks noGrp="1"/>
          </p:cNvSpPr>
          <p:nvPr>
            <p:ph idx="1"/>
          </p:nvPr>
        </p:nvSpPr>
        <p:spPr/>
        <p:txBody>
          <a:bodyPr>
            <a:normAutofit fontScale="85000" lnSpcReduction="20000"/>
          </a:bodyPr>
          <a:lstStyle/>
          <a:p>
            <a:r>
              <a:rPr lang="en-US" u="sng" dirty="0"/>
              <a:t>Árlegur fjárlagahalli (eða fjárlagaafgangur)</a:t>
            </a:r>
            <a:r>
              <a:rPr lang="en-US" dirty="0"/>
              <a:t> – mismunurinn á heildartekjum og útgjöldum á einu fjárlagaári.</a:t>
            </a:r>
          </a:p>
          <a:p>
            <a:pPr lvl="1"/>
            <a:r>
              <a:rPr lang="en-US" dirty="0"/>
              <a:t>Fjárlagaárið hefst 1. október og lýkur 30. september árið eftir.</a:t>
            </a:r>
          </a:p>
          <a:p>
            <a:endParaRPr lang="en-US" dirty="0"/>
          </a:p>
          <a:p>
            <a:r>
              <a:rPr lang="en-US" dirty="0"/>
              <a:t>Hugtakið </a:t>
            </a:r>
            <a:r>
              <a:rPr lang="en-US" u="sng" dirty="0"/>
              <a:t>fjárlagahalli</a:t>
            </a:r>
            <a:r>
              <a:rPr lang="en-US" dirty="0"/>
              <a:t> lýsir umframútgjöldum hins opinbera á </a:t>
            </a:r>
            <a:r>
              <a:rPr lang="en-US" i="1" dirty="0"/>
              <a:t>einu tilteknu ári</a:t>
            </a:r>
            <a:r>
              <a:rPr lang="en-US" dirty="0"/>
              <a:t>.</a:t>
            </a:r>
          </a:p>
          <a:p>
            <a:endParaRPr lang="en-US" dirty="0"/>
          </a:p>
          <a:p>
            <a:r>
              <a:rPr lang="en-US" b="1" dirty="0"/>
              <a:t>Ríkisskuldir </a:t>
            </a:r>
            <a:r>
              <a:rPr lang="en-US" dirty="0"/>
              <a:t>– samanlögð fjárhæð sem hið opinbera hefur tekið að láni í tímans rás og ekki enn endurgreitt.</a:t>
            </a:r>
          </a:p>
          <a:p>
            <a:pPr lvl="1"/>
            <a:r>
              <a:rPr lang="en-US" dirty="0"/>
              <a:t>Virði útistandandi skuldaskuldbindinga alríkisins á tilteknum tíma.</a:t>
            </a:r>
          </a:p>
          <a:p>
            <a:endParaRPr lang="en-US" dirty="0"/>
          </a:p>
        </p:txBody>
      </p:sp>
    </p:spTree>
    <p:extLst>
      <p:ext uri="{BB962C8B-B14F-4D97-AF65-F5344CB8AC3E}">
        <p14:creationId xmlns:p14="http://schemas.microsoft.com/office/powerpoint/2010/main" val="42521091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413EAC8-7B4E-E9E4-DD1B-8AAFE9DB49BA}"/>
              </a:ext>
            </a:extLst>
          </p:cNvPr>
          <p:cNvSpPr>
            <a:spLocks noGrp="1"/>
          </p:cNvSpPr>
          <p:nvPr>
            <p:ph type="title"/>
          </p:nvPr>
        </p:nvSpPr>
        <p:spPr>
          <a:xfrm>
            <a:ext cx="8686800" cy="502920"/>
          </a:xfrm>
        </p:spPr>
        <p:txBody>
          <a:bodyPr wrap="none">
            <a:normAutofit fontScale="90000"/>
          </a:bodyPr>
          <a:lstStyle/>
          <a:p>
            <a:r>
              <a:rPr lang="en-US" dirty="0" sz="2400"/>
              <a:t>Þróun fjárlagahalla og fjárlagaafgangs alríkisins, 1929–2020</a:t>
            </a:r>
          </a:p>
        </p:txBody>
      </p:sp>
      <p:sp>
        <p:nvSpPr>
          <p:cNvPr id="7" name="Content Placeholder 6">
            <a:extLst>
              <a:ext uri="{FF2B5EF4-FFF2-40B4-BE49-F238E27FC236}">
                <a16:creationId xmlns:a16="http://schemas.microsoft.com/office/drawing/2014/main" id="{D148A7CC-C4F0-CBDB-35BA-2928C0B8B2B7}"/>
              </a:ext>
            </a:extLst>
          </p:cNvPr>
          <p:cNvSpPr>
            <a:spLocks noGrp="1"/>
          </p:cNvSpPr>
          <p:nvPr>
            <p:ph idx="1"/>
          </p:nvPr>
        </p:nvSpPr>
        <p:spPr>
          <a:xfrm>
            <a:off x="838200" y="4756066"/>
            <a:ext cx="10515600" cy="1508255"/>
          </a:xfrm>
        </p:spPr>
        <p:txBody>
          <a:bodyPr>
            <a:normAutofit fontScale="77500" lnSpcReduction="20000"/>
          </a:bodyPr>
          <a:lstStyle/>
          <a:p>
            <a:r>
              <a:rPr lang="en-US" dirty="0"/>
              <a:t>Alríkisstjórnin hefur rekið ríkissjóð með halla svo áratugum skiptir. </a:t>
            </a:r>
          </a:p>
          <a:p>
            <a:r>
              <a:rPr lang="en-US" dirty="0"/>
              <a:t>Fjárlögin skiluðu afgangi um skamma hríð undir lok tíunda áratugarins. Síðan varð aftur halli á fyrsta áratug 21. aldar, einkum í samdráttarskeiðunum 2007–2009 og 2020. </a:t>
            </a:r>
          </a:p>
          <a:p>
            <a:pPr marL="0" indent="0">
              <a:buNone/>
            </a:pPr>
            <a:r>
              <a:rPr lang="en-US" sz="2300" dirty="0"/>
              <a:t>(Heimild: Seðlabanki St. Louis (FRED). http://research.stlouisfed.org/fred2/series/FYFSGDA188S)</a:t>
            </a:r>
          </a:p>
          <a:p>
            <a:endParaRPr lang="en-US" dirty="0"/>
          </a:p>
        </p:txBody>
      </p:sp>
      <p:pic>
        <p:nvPicPr>
          <p:cNvPr id="4" name="Picture 3" descr="This graph illustrates the federal deficit as a percentage of GDP and how it changes over time. The y-axis measures the federal deficit as a percentage of GDP, from –35 percent to 10 percent, in increments of 5 percent. A negative percentage means the government is running a budget deficit. The x-axis measures years, from 1930 to 2020. In 1930 there was a small budget surplus of around 0.5 percent of GDP. Then in the 1930s there is a budget deficit of –5 percent of GDP, which grows to 27 percent of GDP by the mid-1940s. By the late 1940s there is a budget surplus of 4 percent of GDP, and this steadily decreases into a deficit of 5 percent of GDP by the mid-1980s. The deficit slowly decreases and becomes a surplus of around 1 percent of GDP in 2000, then quickly becomes a budget deficit of around 2 percent in 2001, increasing to a budget deficit of 10 percent of GDP in 2009, decreasing to a budget deficit of 2 percent of GDP in 2015, then increasing again to a budget deficit of nearly 15 percent of GDP in 2020.">
            <a:extLst>
              <a:ext uri="{FF2B5EF4-FFF2-40B4-BE49-F238E27FC236}">
                <a16:creationId xmlns:a16="http://schemas.microsoft.com/office/drawing/2014/main" id="{C3383EFE-9F5B-A687-2444-0E9D377EE3DA}"/>
              </a:ext>
            </a:extLst>
          </p:cNvPr>
          <p:cNvPicPr>
            <a:picLocks noChangeAspect="1"/>
          </p:cNvPicPr>
          <p:nvPr/>
        </p:nvPicPr>
        <p:blipFill>
          <a:blip r:embed="rId2"/>
          <a:stretch>
            <a:fillRect/>
          </a:stretch>
        </p:blipFill>
        <p:spPr>
          <a:xfrm>
            <a:off x="2119570" y="900030"/>
            <a:ext cx="7952859" cy="3745715"/>
          </a:xfrm>
          <a:prstGeom prst="rect">
            <a:avLst/>
          </a:prstGeom>
        </p:spPr>
      </p:pic>
    </p:spTree>
    <p:extLst>
      <p:ext uri="{BB962C8B-B14F-4D97-AF65-F5344CB8AC3E}">
        <p14:creationId xmlns:p14="http://schemas.microsoft.com/office/powerpoint/2010/main" val="37770145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413EAC8-7B4E-E9E4-DD1B-8AAFE9DB49BA}"/>
              </a:ext>
            </a:extLst>
          </p:cNvPr>
          <p:cNvSpPr>
            <a:spLocks noGrp="1"/>
          </p:cNvSpPr>
          <p:nvPr>
            <p:ph type="title"/>
          </p:nvPr>
        </p:nvSpPr>
        <p:spPr/>
        <p:txBody>
          <a:bodyPr>
            <a:normAutofit fontScale="90000"/>
          </a:bodyPr>
          <a:lstStyle/>
          <a:p>
            <a:r>
              <a:rPr lang="en-US" dirty="0"/>
              <a:t>Skuldir alríkisins sem hlutfall af VLF</a:t>
            </a:r>
          </a:p>
        </p:txBody>
      </p:sp>
      <p:sp>
        <p:nvSpPr>
          <p:cNvPr id="7" name="Content Placeholder 6">
            <a:extLst>
              <a:ext uri="{FF2B5EF4-FFF2-40B4-BE49-F238E27FC236}">
                <a16:creationId xmlns:a16="http://schemas.microsoft.com/office/drawing/2014/main" id="{D148A7CC-C4F0-CBDB-35BA-2928C0B8B2B7}"/>
              </a:ext>
            </a:extLst>
          </p:cNvPr>
          <p:cNvSpPr>
            <a:spLocks noGrp="1"/>
          </p:cNvSpPr>
          <p:nvPr>
            <p:ph idx="1"/>
          </p:nvPr>
        </p:nvSpPr>
        <p:spPr>
          <a:xfrm>
            <a:off x="838200" y="4127664"/>
            <a:ext cx="10515600" cy="2105496"/>
          </a:xfrm>
        </p:spPr>
        <p:txBody>
          <a:bodyPr>
            <a:normAutofit fontScale="70000" lnSpcReduction="20000"/>
          </a:bodyPr>
          <a:lstStyle/>
          <a:p>
            <a:r>
              <a:rPr lang="en-US" dirty="0"/>
              <a:t>Skuldir alríkisins endurspegla uppsafnaðan fjárlagahalla að frádregnum afgangi. </a:t>
            </a:r>
          </a:p>
          <a:p>
            <a:r>
              <a:rPr lang="en-US" dirty="0"/>
              <a:t>Árlegur halli þýðir ekki alltaf að hlutfall skulda af VLF fari hækkandi. </a:t>
            </a:r>
          </a:p>
          <a:p>
            <a:r>
              <a:rPr lang="en-US" dirty="0"/>
              <a:t>Á sjöunda og áttunda áratugnum var hið opinbera oft rekið með litlum halla, en þar sem skuldir jukust hægar en hagkerfið lækkaði hlutfall skulda af VLF á tímabilinu.</a:t>
            </a:r>
          </a:p>
          <a:p>
            <a:r>
              <a:rPr lang="en-US" dirty="0"/>
              <a:t>Í samdrættinum 2008–2009 hækkaði hlutfall skulda af VLF verulega en varð síðan nokkuð stöðugt á síðari hluta annars áratugar aldarinnar. Árið 2020 hækkaði það aftur verulega. </a:t>
            </a:r>
            <a:r>
              <a:rPr lang="en-US" sz="2300" dirty="0"/>
              <a:t>(Heimild: https://fred.stlouisfed.org/series/GFDEGDQ188S)</a:t>
            </a:r>
          </a:p>
          <a:p>
            <a:endParaRPr lang="en-US" dirty="0"/>
          </a:p>
        </p:txBody>
      </p:sp>
      <p:pic>
        <p:nvPicPr>
          <p:cNvPr id="5" name="Picture 4" descr="This graph illustrates the federal debt as a percentage of GDP over time. The y-axis measures the federal debt as a percentage of GDP, from 0 to 140 percent, in increments of 10 percent. The x-axis shows years, from 1970 to 2020. The line begins in 1970 at around 38 percent of GDP, decreases slightly to around 30 percent of GDP in 1980, the increases to 60 percent of GDP in the early 1990s, decreases to around 50 percent of GDP in 2000, then increases to 100 percent of GDP around 2012, is roughly flat for a few years, then increases to over 120 percent of GDP in 2020.">
            <a:extLst>
              <a:ext uri="{FF2B5EF4-FFF2-40B4-BE49-F238E27FC236}">
                <a16:creationId xmlns:a16="http://schemas.microsoft.com/office/drawing/2014/main" id="{994B9CC8-38F7-0C9F-8286-AAE33EA14890}"/>
              </a:ext>
            </a:extLst>
          </p:cNvPr>
          <p:cNvPicPr>
            <a:picLocks noChangeAspect="1"/>
          </p:cNvPicPr>
          <p:nvPr/>
        </p:nvPicPr>
        <p:blipFill>
          <a:blip r:embed="rId2"/>
          <a:stretch>
            <a:fillRect/>
          </a:stretch>
        </p:blipFill>
        <p:spPr>
          <a:xfrm>
            <a:off x="2948379" y="836534"/>
            <a:ext cx="6295241" cy="3244305"/>
          </a:xfrm>
          <a:prstGeom prst="rect">
            <a:avLst/>
          </a:prstGeom>
        </p:spPr>
      </p:pic>
    </p:spTree>
    <p:extLst>
      <p:ext uri="{BB962C8B-B14F-4D97-AF65-F5344CB8AC3E}">
        <p14:creationId xmlns:p14="http://schemas.microsoft.com/office/powerpoint/2010/main" val="38352689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413EAC8-7B4E-E9E4-DD1B-8AAFE9DB49BA}"/>
              </a:ext>
            </a:extLst>
          </p:cNvPr>
          <p:cNvSpPr>
            <a:spLocks noGrp="1"/>
          </p:cNvSpPr>
          <p:nvPr>
            <p:ph type="title"/>
          </p:nvPr>
        </p:nvSpPr>
        <p:spPr>
          <a:xfrm>
            <a:ext cx="8686800" cy="502920"/>
          </a:xfrm>
        </p:spPr>
        <p:txBody>
          <a:bodyPr wrap="none">
            <a:normAutofit fontScale="90000"/>
          </a:bodyPr>
          <a:lstStyle/>
          <a:p>
            <a:pPr marL="0" marR="0" lvl="0" indent="0" rtl="0">
              <a:lnSpc>
                <a:spcPct val="100000"/>
              </a:lnSpc>
              <a:spcBef>
                <a:spcPts val="0"/>
              </a:spcBef>
              <a:spcAft>
                <a:spcPts val="0"/>
              </a:spcAft>
            </a:pPr>
            <a:r>
              <a:rPr lang="en-US" dirty="0" sz="2400"/>
              <a:t>Útgjöld og skatttekjur alríkisins sem hlutfall af VLF</a:t>
            </a:r>
          </a:p>
        </p:txBody>
      </p:sp>
      <p:sp>
        <p:nvSpPr>
          <p:cNvPr id="7" name="Content Placeholder 6">
            <a:extLst>
              <a:ext uri="{FF2B5EF4-FFF2-40B4-BE49-F238E27FC236}">
                <a16:creationId xmlns:a16="http://schemas.microsoft.com/office/drawing/2014/main" id="{D148A7CC-C4F0-CBDB-35BA-2928C0B8B2B7}"/>
              </a:ext>
            </a:extLst>
          </p:cNvPr>
          <p:cNvSpPr>
            <a:spLocks noGrp="1"/>
          </p:cNvSpPr>
          <p:nvPr>
            <p:ph idx="1"/>
          </p:nvPr>
        </p:nvSpPr>
        <p:spPr>
          <a:xfrm>
            <a:off x="838200" y="4827987"/>
            <a:ext cx="10515600" cy="1642755"/>
          </a:xfrm>
        </p:spPr>
        <p:txBody>
          <a:bodyPr>
            <a:normAutofit fontScale="62500" lnSpcReduction="20000"/>
          </a:bodyPr>
          <a:lstStyle/>
          <a:p>
            <a:r>
              <a:rPr lang="en-US" dirty="0"/>
              <a:t>Þegar útgjöld hins opinbera eru meiri en skatttekjur myndast fjárlagahalli. </a:t>
            </a:r>
          </a:p>
          <a:p>
            <a:r>
              <a:rPr lang="en-US" dirty="0"/>
              <a:t>Þegar skatttekjur eru meiri en útgjöld myndast fjárlagaafgangur. </a:t>
            </a:r>
          </a:p>
          <a:p>
            <a:r>
              <a:rPr lang="en-US" dirty="0"/>
              <a:t>Í samdrættinum sem hófst síðla árs 2007 jukust ríkisútgjöld og skatttekjur lækkuðu, sem saman leiddi til mikils fjárlagahalla árið 2009.</a:t>
            </a:r>
          </a:p>
          <a:p>
            <a:r>
              <a:rPr lang="en-US" dirty="0"/>
              <a:t>Sama þróun varð árið 2020, en í mun ríkari mæli. </a:t>
            </a:r>
            <a:r>
              <a:rPr lang="en-US" sz="2600" dirty="0"/>
              <a:t>(Heimild: </a:t>
            </a:r>
            <a:r>
              <a:rPr lang="en-US" sz="2600" i="1" dirty="0"/>
              <a:t>Efnahagsskýrsla forsetans</a:t>
            </a:r>
            <a:r>
              <a:rPr lang="en-US" sz="2600" dirty="0"/>
              <a:t>, tafla B-46, https://www.govinfo.gov/app/collection/erp/2021)</a:t>
            </a:r>
          </a:p>
        </p:txBody>
      </p:sp>
      <p:pic>
        <p:nvPicPr>
          <p:cNvPr id="4" name="Picture 3" descr="This graph illustrates two lines: total government spending as a percentage of GDP over time and government tax receipts as a percentage of GDP over time. The y-axis measures total government spending and taxes over time as a percentage of GDP, from 10 to 32 percent, in increments of 2 percent. The x-axis measures years, from 1990 to 2020. The total spending line is almost always above the tax receipts line, except in the late 1990s to around 2001. In 1990 total government spending as a percentage of GDP is around 21 percent, and it decreases to around 18 percent in 2001. It increases to around 20 percent in 2008, then spikes to 24 percent in 2009. It then decreases to 20 percent in 2014, is roughly flat until 2019, then spikes in 2020 to 32 percent of GDP. Tax receipts as a percentage of GDP begins at around 18 percent in 1990, increases to 20 percent in 2000, then declines to 16 percent in 2004, and moves up and down between 16 and 18 percent to 2020.">
            <a:extLst>
              <a:ext uri="{FF2B5EF4-FFF2-40B4-BE49-F238E27FC236}">
                <a16:creationId xmlns:a16="http://schemas.microsoft.com/office/drawing/2014/main" id="{05EAB631-8096-9CEF-6226-40F88BF8A216}"/>
              </a:ext>
            </a:extLst>
          </p:cNvPr>
          <p:cNvPicPr>
            <a:picLocks noChangeAspect="1"/>
          </p:cNvPicPr>
          <p:nvPr/>
        </p:nvPicPr>
        <p:blipFill>
          <a:blip r:embed="rId2"/>
          <a:stretch>
            <a:fillRect/>
          </a:stretch>
        </p:blipFill>
        <p:spPr>
          <a:xfrm>
            <a:off x="2843454" y="860651"/>
            <a:ext cx="6505091" cy="3896394"/>
          </a:xfrm>
          <a:prstGeom prst="rect">
            <a:avLst/>
          </a:prstGeom>
        </p:spPr>
      </p:pic>
    </p:spTree>
    <p:extLst>
      <p:ext uri="{BB962C8B-B14F-4D97-AF65-F5344CB8AC3E}">
        <p14:creationId xmlns:p14="http://schemas.microsoft.com/office/powerpoint/2010/main" val="24369599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413EAC8-7B4E-E9E4-DD1B-8AAFE9DB49BA}"/>
              </a:ext>
            </a:extLst>
          </p:cNvPr>
          <p:cNvSpPr>
            <a:spLocks noGrp="1"/>
          </p:cNvSpPr>
          <p:nvPr>
            <p:ph type="title"/>
          </p:nvPr>
        </p:nvSpPr>
        <p:spPr>
          <a:xfrm>
            <a:off x="838200" y="365126"/>
            <a:ext cx="10515600" cy="590838"/>
          </a:xfrm>
        </p:spPr>
        <p:txBody>
          <a:bodyPr>
            <a:normAutofit fontScale="90000"/>
          </a:bodyPr>
          <a:lstStyle/>
          <a:p>
            <a:pPr marL="0" lvl="0" indent="0" rtl="0">
              <a:lnSpc>
                <a:spcPct val="100000"/>
              </a:lnSpc>
              <a:spcBef>
                <a:spcPts val="0"/>
              </a:spcBef>
              <a:spcAft>
                <a:spcPts val="0"/>
              </a:spcAft>
            </a:pPr>
            <a:r>
              <a:rPr lang="en-US" dirty="0"/>
              <a:t>30.4 Beiting ríkisfjármálastefnu gegn </a:t>
            </a:r>
            <a:br>
              <a:rPr lang="en-US" dirty="0"/>
            </a:br>
            <a:r>
              <a:rPr lang="en-US" dirty="0"/>
              <a:t>samdrætti, atvinnuleysi og verðbólgu</a:t>
            </a:r>
          </a:p>
        </p:txBody>
      </p:sp>
      <p:sp>
        <p:nvSpPr>
          <p:cNvPr id="7" name="Content Placeholder 6">
            <a:extLst>
              <a:ext uri="{FF2B5EF4-FFF2-40B4-BE49-F238E27FC236}">
                <a16:creationId xmlns:a16="http://schemas.microsoft.com/office/drawing/2014/main" id="{D148A7CC-C4F0-CBDB-35BA-2928C0B8B2B7}"/>
              </a:ext>
            </a:extLst>
          </p:cNvPr>
          <p:cNvSpPr>
            <a:spLocks noGrp="1"/>
          </p:cNvSpPr>
          <p:nvPr>
            <p:ph idx="1"/>
          </p:nvPr>
        </p:nvSpPr>
        <p:spPr>
          <a:xfrm>
            <a:off x="838200" y="1123406"/>
            <a:ext cx="10515600" cy="3628703"/>
          </a:xfrm>
        </p:spPr>
        <p:txBody>
          <a:bodyPr>
            <a:normAutofit fontScale="92500" lnSpcReduction="20000"/>
          </a:bodyPr>
          <a:lstStyle/>
          <a:p>
            <a:r>
              <a:rPr lang="en-US" dirty="0"/>
              <a:t>Ríkisfjármálastefna felst í að beita ríkisútgjöldum og skattastefnu til að hafa áhrif á þróun hagkerfisins.</a:t>
            </a:r>
          </a:p>
          <a:p>
            <a:endParaRPr lang="en-US" dirty="0"/>
          </a:p>
          <a:p>
            <a:r>
              <a:rPr lang="en-US" b="1" dirty="0"/>
              <a:t>Þensluhvetjandi ríkisfjármálastefna </a:t>
            </a:r>
            <a:r>
              <a:rPr lang="en-US" dirty="0"/>
              <a:t>– ríkisfjármálastefna sem eykur heildareftirspurn, annaðhvort með auknum ríkisútgjöldum eða skattalækkunum.</a:t>
            </a:r>
          </a:p>
          <a:p>
            <a:endParaRPr lang="en-US" dirty="0"/>
          </a:p>
          <a:p>
            <a:r>
              <a:rPr lang="en-US" b="1" dirty="0"/>
              <a:t>Aðhaldssöm ríkisfjármálastefna </a:t>
            </a:r>
            <a:r>
              <a:rPr lang="en-US" dirty="0"/>
              <a:t>– ríkisfjármálastefna sem dregur úr heildareftirspurn, annaðhvort með minni ríkisútgjöldum eða skattahækkunum.</a:t>
            </a:r>
          </a:p>
          <a:p>
            <a:endParaRPr lang="en-US" dirty="0"/>
          </a:p>
        </p:txBody>
      </p:sp>
    </p:spTree>
    <p:extLst>
      <p:ext uri="{BB962C8B-B14F-4D97-AF65-F5344CB8AC3E}">
        <p14:creationId xmlns:p14="http://schemas.microsoft.com/office/powerpoint/2010/main" val="40702594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413EAC8-7B4E-E9E4-DD1B-8AAFE9DB49BA}"/>
              </a:ext>
            </a:extLst>
          </p:cNvPr>
          <p:cNvSpPr>
            <a:spLocks noGrp="1"/>
          </p:cNvSpPr>
          <p:nvPr>
            <p:ph type="title"/>
          </p:nvPr>
        </p:nvSpPr>
        <p:spPr/>
        <p:txBody>
          <a:bodyPr>
            <a:normAutofit fontScale="90000"/>
          </a:bodyPr>
          <a:lstStyle/>
          <a:p>
            <a:r>
              <a:rPr lang="en-US" dirty="0"/>
              <a:t>Öflugt hagkerfi í vexti</a:t>
            </a:r>
          </a:p>
        </p:txBody>
      </p:sp>
      <p:sp>
        <p:nvSpPr>
          <p:cNvPr id="7" name="Content Placeholder 6">
            <a:extLst>
              <a:ext uri="{FF2B5EF4-FFF2-40B4-BE49-F238E27FC236}">
                <a16:creationId xmlns:a16="http://schemas.microsoft.com/office/drawing/2014/main" id="{D148A7CC-C4F0-CBDB-35BA-2928C0B8B2B7}"/>
              </a:ext>
            </a:extLst>
          </p:cNvPr>
          <p:cNvSpPr>
            <a:spLocks noGrp="1"/>
          </p:cNvSpPr>
          <p:nvPr>
            <p:ph idx="1"/>
          </p:nvPr>
        </p:nvSpPr>
        <p:spPr>
          <a:xfrm>
            <a:off x="838200" y="4447943"/>
            <a:ext cx="10515600" cy="1969719"/>
          </a:xfrm>
        </p:spPr>
        <p:txBody>
          <a:bodyPr>
            <a:normAutofit fontScale="77500" lnSpcReduction="20000"/>
          </a:bodyPr>
          <a:lstStyle/>
          <a:p>
            <a:r>
              <a:rPr lang="en-US" dirty="0"/>
              <a:t>Í þessu hagkerfi hliðrast heildarframboð og heildareftirspurn til hægri á hverju ári. Hagkerfið færist því úr jafnvægi E</a:t>
            </a:r>
            <a:r>
              <a:rPr lang="en-US" baseline="-25000" dirty="0"/>
              <a:t>0</a:t>
            </a:r>
            <a:r>
              <a:rPr lang="en-US" dirty="0"/>
              <a:t> yfir í E</a:t>
            </a:r>
            <a:r>
              <a:rPr lang="en-US" baseline="-25000" dirty="0"/>
              <a:t>1</a:t>
            </a:r>
            <a:r>
              <a:rPr lang="en-US" dirty="0"/>
              <a:t> og síðan í E</a:t>
            </a:r>
            <a:r>
              <a:rPr lang="en-US" baseline="-25000" dirty="0"/>
              <a:t>2</a:t>
            </a:r>
            <a:r>
              <a:rPr lang="en-US" dirty="0"/>
              <a:t>. </a:t>
            </a:r>
          </a:p>
          <a:p>
            <a:r>
              <a:rPr lang="en-US" dirty="0"/>
              <a:t>Á hverju ári er framleitt við mögulega landsframleiðslu og verðlag hækkar aðeins lítillega vegna verðbólgu. </a:t>
            </a:r>
          </a:p>
          <a:p>
            <a:r>
              <a:rPr lang="en-US" dirty="0"/>
              <a:t>Ef heildareftirspurn færist hins vegar ekki jafnt til hægri í takt við aukið heildarframboð getur hagvöxtur orðið samhliða verðhjöðnun.</a:t>
            </a:r>
          </a:p>
          <a:p>
            <a:endParaRPr lang="en-US" dirty="0"/>
          </a:p>
        </p:txBody>
      </p:sp>
      <p:pic>
        <p:nvPicPr>
          <p:cNvPr id="4" name="Picture 3" descr="The graph shows three aggregate supply curves, three aggregate demand curves, and three potential GDP lines. Each aggregate demand curve intersects with an aggregate supply curve and the potential GDP line.">
            <a:extLst>
              <a:ext uri="{FF2B5EF4-FFF2-40B4-BE49-F238E27FC236}">
                <a16:creationId xmlns:a16="http://schemas.microsoft.com/office/drawing/2014/main" id="{69222913-E7B6-C85F-4659-191D3F701CA0}"/>
              </a:ext>
            </a:extLst>
          </p:cNvPr>
          <p:cNvPicPr>
            <a:picLocks noChangeAspect="1"/>
          </p:cNvPicPr>
          <p:nvPr/>
        </p:nvPicPr>
        <p:blipFill>
          <a:blip r:embed="rId2"/>
          <a:stretch>
            <a:fillRect/>
          </a:stretch>
        </p:blipFill>
        <p:spPr>
          <a:xfrm>
            <a:off x="3996847" y="874914"/>
            <a:ext cx="4198305" cy="3487823"/>
          </a:xfrm>
          <a:prstGeom prst="rect">
            <a:avLst/>
          </a:prstGeom>
        </p:spPr>
      </p:pic>
    </p:spTree>
    <p:extLst>
      <p:ext uri="{BB962C8B-B14F-4D97-AF65-F5344CB8AC3E}">
        <p14:creationId xmlns:p14="http://schemas.microsoft.com/office/powerpoint/2010/main" val="14899412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413EAC8-7B4E-E9E4-DD1B-8AAFE9DB49BA}"/>
              </a:ext>
            </a:extLst>
          </p:cNvPr>
          <p:cNvSpPr>
            <a:spLocks noGrp="1"/>
          </p:cNvSpPr>
          <p:nvPr>
            <p:ph type="title"/>
          </p:nvPr>
        </p:nvSpPr>
        <p:spPr/>
        <p:txBody>
          <a:bodyPr>
            <a:normAutofit fontScale="90000"/>
          </a:bodyPr>
          <a:lstStyle/>
          <a:p>
            <a:r>
              <a:rPr lang="en-US" dirty="0"/>
              <a:t>Þensluhvetjandi ríkisfjármálastefna á mynd</a:t>
            </a:r>
          </a:p>
        </p:txBody>
      </p:sp>
      <p:sp>
        <p:nvSpPr>
          <p:cNvPr id="7" name="Content Placeholder 6">
            <a:extLst>
              <a:ext uri="{FF2B5EF4-FFF2-40B4-BE49-F238E27FC236}">
                <a16:creationId xmlns:a16="http://schemas.microsoft.com/office/drawing/2014/main" id="{D148A7CC-C4F0-CBDB-35BA-2928C0B8B2B7}"/>
              </a:ext>
            </a:extLst>
          </p:cNvPr>
          <p:cNvSpPr>
            <a:spLocks noGrp="1"/>
          </p:cNvSpPr>
          <p:nvPr>
            <p:ph idx="1"/>
          </p:nvPr>
        </p:nvSpPr>
        <p:spPr>
          <a:xfrm>
            <a:off x="838200" y="4381877"/>
            <a:ext cx="10515600" cy="1943593"/>
          </a:xfrm>
        </p:spPr>
        <p:txBody>
          <a:bodyPr>
            <a:normAutofit fontScale="70000" lnSpcReduction="20000"/>
          </a:bodyPr>
          <a:lstStyle/>
          <a:p>
            <a:r>
              <a:rPr lang="en-US" dirty="0"/>
              <a:t>Upphaflega jafnvægið (E</a:t>
            </a:r>
            <a:r>
              <a:rPr lang="en-US" baseline="-25000" dirty="0"/>
              <a:t>0</a:t>
            </a:r>
            <a:r>
              <a:rPr lang="en-US" dirty="0"/>
              <a:t>) sýnir samdrátt þar sem framleiðslumagnið (Y</a:t>
            </a:r>
            <a:r>
              <a:rPr lang="en-US" baseline="-25000" dirty="0"/>
              <a:t>0</a:t>
            </a:r>
            <a:r>
              <a:rPr lang="en-US" dirty="0"/>
              <a:t>) er undir mögulegri landsframleiðslu. </a:t>
            </a:r>
          </a:p>
          <a:p>
            <a:r>
              <a:rPr lang="en-US" dirty="0"/>
              <a:t>Með því að færa heildareftirspurn úr AD</a:t>
            </a:r>
            <a:r>
              <a:rPr lang="en-US" baseline="-25000" dirty="0"/>
              <a:t>0</a:t>
            </a:r>
            <a:r>
              <a:rPr lang="en-US" dirty="0"/>
              <a:t> yfir í AD</a:t>
            </a:r>
            <a:r>
              <a:rPr lang="en-US" baseline="-25000" dirty="0"/>
              <a:t>1</a:t>
            </a:r>
            <a:r>
              <a:rPr lang="en-US" dirty="0"/>
              <a:t> með þensluhvetjandi ríkisfjármálastefnu má færa hagkerfið í nýtt jafnvægi E</a:t>
            </a:r>
            <a:r>
              <a:rPr lang="en-US" baseline="-25000" dirty="0"/>
              <a:t>1</a:t>
            </a:r>
            <a:r>
              <a:rPr lang="en-US" dirty="0"/>
              <a:t> við mögulega landsframleiðslu, sem langtímaheildarframboðsferillinn (LRAS) sýnir. </a:t>
            </a:r>
          </a:p>
          <a:p>
            <a:r>
              <a:rPr lang="en-US" dirty="0"/>
              <a:t>Þar sem framleiðslan var upphaflega undir mögulegri landsframleiðslu ætti hækkun verðlags úr P</a:t>
            </a:r>
            <a:r>
              <a:rPr lang="en-US" baseline="-25000" dirty="0"/>
              <a:t>0</a:t>
            </a:r>
            <a:r>
              <a:rPr lang="en-US" dirty="0"/>
              <a:t> í P</a:t>
            </a:r>
            <a:r>
              <a:rPr lang="en-US" baseline="-25000" dirty="0"/>
              <a:t>1</a:t>
            </a:r>
            <a:r>
              <a:rPr lang="en-US" dirty="0"/>
              <a:t> því að verða tiltölulega lítil.</a:t>
            </a:r>
          </a:p>
          <a:p>
            <a:endParaRPr lang="en-US" dirty="0"/>
          </a:p>
        </p:txBody>
      </p:sp>
      <p:pic>
        <p:nvPicPr>
          <p:cNvPr id="4" name="Picture 3" descr="The graph shows two aggregate demand curves that each intersect with an aggregate supply curve. Aggregate demand curve (AD sub 1) intersects with both the aggregate supply curve (AS sub 0) as well as the potential GDP line.">
            <a:extLst>
              <a:ext uri="{FF2B5EF4-FFF2-40B4-BE49-F238E27FC236}">
                <a16:creationId xmlns:a16="http://schemas.microsoft.com/office/drawing/2014/main" id="{24160946-CEDB-1FD4-BF02-95116212AF0B}"/>
              </a:ext>
            </a:extLst>
          </p:cNvPr>
          <p:cNvPicPr>
            <a:picLocks noChangeAspect="1"/>
          </p:cNvPicPr>
          <p:nvPr/>
        </p:nvPicPr>
        <p:blipFill>
          <a:blip r:embed="rId2"/>
          <a:stretch>
            <a:fillRect/>
          </a:stretch>
        </p:blipFill>
        <p:spPr>
          <a:xfrm>
            <a:off x="3995809" y="860405"/>
            <a:ext cx="4200381" cy="3450775"/>
          </a:xfrm>
          <a:prstGeom prst="rect">
            <a:avLst/>
          </a:prstGeom>
        </p:spPr>
      </p:pic>
    </p:spTree>
    <p:extLst>
      <p:ext uri="{BB962C8B-B14F-4D97-AF65-F5344CB8AC3E}">
        <p14:creationId xmlns:p14="http://schemas.microsoft.com/office/powerpoint/2010/main" val="25747036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413EAC8-7B4E-E9E4-DD1B-8AAFE9DB49BA}"/>
              </a:ext>
            </a:extLst>
          </p:cNvPr>
          <p:cNvSpPr>
            <a:spLocks noGrp="1"/>
          </p:cNvSpPr>
          <p:nvPr>
            <p:ph type="title"/>
          </p:nvPr>
        </p:nvSpPr>
        <p:spPr/>
        <p:txBody>
          <a:bodyPr>
            <a:normAutofit fontScale="90000"/>
          </a:bodyPr>
          <a:lstStyle/>
          <a:p>
            <a:r>
              <a:rPr lang="en-US" dirty="0"/>
              <a:t>Aðhaldssöm ríkisfjármálastefna á mynd</a:t>
            </a:r>
          </a:p>
        </p:txBody>
      </p:sp>
      <p:sp>
        <p:nvSpPr>
          <p:cNvPr id="7" name="Content Placeholder 6">
            <a:extLst>
              <a:ext uri="{FF2B5EF4-FFF2-40B4-BE49-F238E27FC236}">
                <a16:creationId xmlns:a16="http://schemas.microsoft.com/office/drawing/2014/main" id="{D148A7CC-C4F0-CBDB-35BA-2928C0B8B2B7}"/>
              </a:ext>
            </a:extLst>
          </p:cNvPr>
          <p:cNvSpPr>
            <a:spLocks noGrp="1"/>
          </p:cNvSpPr>
          <p:nvPr>
            <p:ph idx="1"/>
          </p:nvPr>
        </p:nvSpPr>
        <p:spPr>
          <a:xfrm>
            <a:off x="838200" y="4164359"/>
            <a:ext cx="10515600" cy="2126475"/>
          </a:xfrm>
        </p:spPr>
        <p:txBody>
          <a:bodyPr>
            <a:normAutofit fontScale="77500" lnSpcReduction="20000"/>
          </a:bodyPr>
          <a:lstStyle/>
          <a:p>
            <a:r>
              <a:rPr lang="en-US" dirty="0"/>
              <a:t>Hagkerfið er í upphafi við jafnvægisframleiðslu Y</a:t>
            </a:r>
            <a:r>
              <a:rPr lang="en-US" baseline="-25000" dirty="0"/>
              <a:t>0</a:t>
            </a:r>
            <a:r>
              <a:rPr lang="en-US" dirty="0"/>
              <a:t>, sem er meiri en möguleg landsframleiðsla. </a:t>
            </a:r>
          </a:p>
          <a:p>
            <a:r>
              <a:rPr lang="en-US" dirty="0"/>
              <a:t>Mjög mikil heildareftirspurn veldur hækkun verðlags. </a:t>
            </a:r>
          </a:p>
          <a:p>
            <a:r>
              <a:rPr lang="en-US" dirty="0"/>
              <a:t>Aðhaldssöm ríkisfjármálastefna getur dregið úr heildareftirspurn og fært hana úr AD</a:t>
            </a:r>
            <a:r>
              <a:rPr lang="en-US" baseline="-25000" dirty="0"/>
              <a:t>0</a:t>
            </a:r>
            <a:r>
              <a:rPr lang="en-US" dirty="0"/>
              <a:t> í AD</a:t>
            </a:r>
            <a:r>
              <a:rPr lang="en-US" baseline="-25000" dirty="0"/>
              <a:t>1</a:t>
            </a:r>
            <a:r>
              <a:rPr lang="en-US" dirty="0"/>
              <a:t> og þannig skapað nýtt jafnvægi E</a:t>
            </a:r>
            <a:r>
              <a:rPr lang="en-US" baseline="-25000" dirty="0"/>
              <a:t>1</a:t>
            </a:r>
            <a:r>
              <a:rPr lang="en-US" dirty="0"/>
              <a:t> við mögulega landsframleiðslu, þar sem AD</a:t>
            </a:r>
            <a:r>
              <a:rPr lang="en-US" baseline="-25000" dirty="0"/>
              <a:t>1</a:t>
            </a:r>
            <a:r>
              <a:rPr lang="en-US" dirty="0"/>
              <a:t> sker langtímaheildarframboðsferilinn (LRAS).</a:t>
            </a:r>
          </a:p>
          <a:p>
            <a:endParaRPr lang="en-US" dirty="0"/>
          </a:p>
        </p:txBody>
      </p:sp>
      <p:pic>
        <p:nvPicPr>
          <p:cNvPr id="4" name="Picture 3" descr="The graph shows two aggregate demand curves that each intersect with an aggregate supply curve. Aggregate demand curve (AD sub 1) intersects with both the aggregate supply curve (AS sub 0) as well as the potential GDP line.">
            <a:extLst>
              <a:ext uri="{FF2B5EF4-FFF2-40B4-BE49-F238E27FC236}">
                <a16:creationId xmlns:a16="http://schemas.microsoft.com/office/drawing/2014/main" id="{F8B5A4A5-BF9E-0E39-0776-FFF349B09522}"/>
              </a:ext>
            </a:extLst>
          </p:cNvPr>
          <p:cNvPicPr>
            <a:picLocks noChangeAspect="1"/>
          </p:cNvPicPr>
          <p:nvPr/>
        </p:nvPicPr>
        <p:blipFill>
          <a:blip r:embed="rId2"/>
          <a:stretch>
            <a:fillRect/>
          </a:stretch>
        </p:blipFill>
        <p:spPr>
          <a:xfrm>
            <a:off x="3257831" y="862861"/>
            <a:ext cx="5676337" cy="3233651"/>
          </a:xfrm>
          <a:prstGeom prst="rect">
            <a:avLst/>
          </a:prstGeom>
        </p:spPr>
      </p:pic>
    </p:spTree>
    <p:extLst>
      <p:ext uri="{BB962C8B-B14F-4D97-AF65-F5344CB8AC3E}">
        <p14:creationId xmlns:p14="http://schemas.microsoft.com/office/powerpoint/2010/main" val="20737167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413EAC8-7B4E-E9E4-DD1B-8AAFE9DB49BA}"/>
              </a:ext>
            </a:extLst>
          </p:cNvPr>
          <p:cNvSpPr>
            <a:spLocks noGrp="1"/>
          </p:cNvSpPr>
          <p:nvPr>
            <p:ph type="title"/>
          </p:nvPr>
        </p:nvSpPr>
        <p:spPr/>
        <p:txBody>
          <a:bodyPr>
            <a:normAutofit fontScale="90000"/>
          </a:bodyPr>
          <a:lstStyle/>
          <a:p>
            <a:r>
              <a:rPr lang="en-US" dirty="0"/>
              <a:t>30.5 Sjálfvirkir sveiflujafnarar</a:t>
            </a:r>
          </a:p>
        </p:txBody>
      </p:sp>
      <p:sp>
        <p:nvSpPr>
          <p:cNvPr id="7" name="Content Placeholder 6">
            <a:extLst>
              <a:ext uri="{FF2B5EF4-FFF2-40B4-BE49-F238E27FC236}">
                <a16:creationId xmlns:a16="http://schemas.microsoft.com/office/drawing/2014/main" id="{D148A7CC-C4F0-CBDB-35BA-2928C0B8B2B7}"/>
              </a:ext>
            </a:extLst>
          </p:cNvPr>
          <p:cNvSpPr>
            <a:spLocks noGrp="1"/>
          </p:cNvSpPr>
          <p:nvPr>
            <p:ph idx="1"/>
          </p:nvPr>
        </p:nvSpPr>
        <p:spPr/>
        <p:txBody>
          <a:bodyPr>
            <a:normAutofit fontScale="92500" lnSpcReduction="10000"/>
          </a:bodyPr>
          <a:lstStyle/>
          <a:p>
            <a:r>
              <a:rPr lang="en-US" b="1" dirty="0"/>
              <a:t>Óreglubundnar ríkisfjármálaaðgerðir </a:t>
            </a:r>
            <a:r>
              <a:rPr lang="en-US" dirty="0"/>
              <a:t>– nýjar ákvarðanir stjórnvalda um skatta eða útgjöld til að hafa áhrif á efnahagsumsvif.</a:t>
            </a:r>
          </a:p>
          <a:p>
            <a:pPr lvl="1"/>
            <a:r>
              <a:rPr lang="en-US" dirty="0"/>
              <a:t>Efnahagsörvunarpakkinn frá 2009 er dæmi um slíka stefnu.</a:t>
            </a:r>
          </a:p>
          <a:p>
            <a:endParaRPr lang="en-US" dirty="0"/>
          </a:p>
          <a:p>
            <a:r>
              <a:rPr lang="en-US" b="1" dirty="0"/>
              <a:t>Sjálfvirkir sveiflujafnarar </a:t>
            </a:r>
            <a:r>
              <a:rPr lang="en-US" dirty="0"/>
              <a:t>– skatta- og útgjaldareglur sem hægja á samdrætti heildareftirspurnar þegar dregur úr efnahagsumsvifum og halda aftur af henni þegar umsvif aukast, án frekari lagabreytinga.</a:t>
            </a:r>
          </a:p>
          <a:p>
            <a:pPr lvl="1"/>
            <a:r>
              <a:rPr lang="en-US" dirty="0"/>
              <a:t>Atvinnuleysisbætur og tekjutengd mataraðstoð eru dæmi um slíka sveiflujafnara.</a:t>
            </a:r>
          </a:p>
          <a:p>
            <a:endParaRPr lang="en-US" dirty="0"/>
          </a:p>
        </p:txBody>
      </p:sp>
    </p:spTree>
    <p:extLst>
      <p:ext uri="{BB962C8B-B14F-4D97-AF65-F5344CB8AC3E}">
        <p14:creationId xmlns:p14="http://schemas.microsoft.com/office/powerpoint/2010/main" val="10674863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413EAC8-7B4E-E9E4-DD1B-8AAFE9DB49BA}"/>
              </a:ext>
            </a:extLst>
          </p:cNvPr>
          <p:cNvSpPr>
            <a:spLocks noGrp="1"/>
          </p:cNvSpPr>
          <p:nvPr>
            <p:ph type="title"/>
          </p:nvPr>
        </p:nvSpPr>
        <p:spPr/>
        <p:txBody>
          <a:bodyPr>
            <a:normAutofit fontScale="90000"/>
          </a:bodyPr>
          <a:lstStyle/>
          <a:p>
            <a:r>
              <a:rPr lang="en-US" dirty="0"/>
              <a:t>Hagsveifluleiðrétt afkoma fjárlaga</a:t>
            </a:r>
          </a:p>
        </p:txBody>
      </p:sp>
      <p:sp>
        <p:nvSpPr>
          <p:cNvPr id="7" name="Content Placeholder 6">
            <a:extLst>
              <a:ext uri="{FF2B5EF4-FFF2-40B4-BE49-F238E27FC236}">
                <a16:creationId xmlns:a16="http://schemas.microsoft.com/office/drawing/2014/main" id="{D148A7CC-C4F0-CBDB-35BA-2928C0B8B2B7}"/>
              </a:ext>
            </a:extLst>
          </p:cNvPr>
          <p:cNvSpPr>
            <a:spLocks noGrp="1"/>
          </p:cNvSpPr>
          <p:nvPr>
            <p:ph idx="1"/>
          </p:nvPr>
        </p:nvSpPr>
        <p:spPr/>
        <p:txBody>
          <a:bodyPr/>
          <a:lstStyle/>
          <a:p>
            <a:r>
              <a:rPr lang="en-US" b="1" dirty="0"/>
              <a:t>Hagsveifluleiðrétt afkoma fjárlaga </a:t>
            </a:r>
            <a:r>
              <a:rPr lang="en-US" dirty="0"/>
              <a:t>– líkanmat á halla eða afgangi tiltekins árs ef framleiðsla væri við mögulega landsframleiðslu.</a:t>
            </a:r>
          </a:p>
          <a:p>
            <a:pPr lvl="1"/>
            <a:r>
              <a:rPr lang="en-US" dirty="0"/>
              <a:t>Þá er tímabundnum áhrifum hagsveiflunnar á skatttekjur, atvinnuleysisbætur og önnur útgjöld haldið utan við matið.</a:t>
            </a:r>
          </a:p>
          <a:p>
            <a:pPr lvl="1"/>
            <a:r>
              <a:rPr lang="en-US" dirty="0"/>
              <a:t>Matið fjarlægir áætluð áhrif sjálfvirkra sveiflujafnara á afkomuna.</a:t>
            </a:r>
          </a:p>
          <a:p>
            <a:endParaRPr lang="en-US" dirty="0"/>
          </a:p>
        </p:txBody>
      </p:sp>
    </p:spTree>
    <p:extLst>
      <p:ext uri="{BB962C8B-B14F-4D97-AF65-F5344CB8AC3E}">
        <p14:creationId xmlns:p14="http://schemas.microsoft.com/office/powerpoint/2010/main" val="28646699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413EAC8-7B4E-E9E4-DD1B-8AAFE9DB49BA}"/>
              </a:ext>
            </a:extLst>
          </p:cNvPr>
          <p:cNvSpPr>
            <a:spLocks noGrp="1"/>
          </p:cNvSpPr>
          <p:nvPr>
            <p:ph type="title"/>
          </p:nvPr>
        </p:nvSpPr>
        <p:spPr>
          <a:xfrm>
            <a:off x="838200" y="365126"/>
            <a:ext cx="10515600" cy="590838"/>
          </a:xfrm>
        </p:spPr>
        <p:txBody>
          <a:bodyPr>
            <a:normAutofit fontScale="90000"/>
          </a:bodyPr>
          <a:lstStyle/>
          <a:p>
            <a:r>
              <a:rPr lang="en-US" dirty="0"/>
              <a:t>Raunverulegur og hagsveifluleiðréttur </a:t>
            </a:r>
            <a:br>
              <a:rPr lang="en-US" dirty="0"/>
            </a:br>
            <a:r>
              <a:rPr lang="en-US" dirty="0"/>
              <a:t>fjárlagahalli</a:t>
            </a:r>
          </a:p>
        </p:txBody>
      </p:sp>
      <p:sp>
        <p:nvSpPr>
          <p:cNvPr id="7" name="Content Placeholder 6">
            <a:extLst>
              <a:ext uri="{FF2B5EF4-FFF2-40B4-BE49-F238E27FC236}">
                <a16:creationId xmlns:a16="http://schemas.microsoft.com/office/drawing/2014/main" id="{D148A7CC-C4F0-CBDB-35BA-2928C0B8B2B7}"/>
              </a:ext>
            </a:extLst>
          </p:cNvPr>
          <p:cNvSpPr>
            <a:spLocks noGrp="1"/>
          </p:cNvSpPr>
          <p:nvPr>
            <p:ph idx="1"/>
          </p:nvPr>
        </p:nvSpPr>
        <p:spPr>
          <a:xfrm>
            <a:off x="838200" y="4918444"/>
            <a:ext cx="10515600" cy="1000852"/>
          </a:xfrm>
        </p:spPr>
        <p:txBody>
          <a:bodyPr>
            <a:normAutofit fontScale="85000" lnSpcReduction="10000"/>
          </a:bodyPr>
          <a:lstStyle/>
          <a:p>
            <a:r>
              <a:rPr lang="en-US" dirty="0"/>
              <a:t>Í samdrætti er hagsveifluleiðréttur fjárlagahalli minni en raunverulegur halli. Framleiðsla er undir mögulegri landsframleiðslu og sjálfvirkir sveiflujafnarar draga úr skatttekjum og auka útgjöld. </a:t>
            </a:r>
          </a:p>
          <a:p>
            <a:endParaRPr lang="en-US" dirty="0"/>
          </a:p>
        </p:txBody>
      </p:sp>
      <p:pic>
        <p:nvPicPr>
          <p:cNvPr id="4" name="Picture 3" descr="This graph illustrates two lines: the standardized deficit surplus and the actual deficit surplus, as percentages of GDP, changing over time. The y-axis measures the percentage of GDP, from –10 to 4, in increments of 2 percent. The x-axis shows years, from 1965 to 2020. Both lines follow nearly the exact same pattern, as both are rising and falling at roughly the same time. Each begins at around 0 percent of GDP in 1965, then in 1969 they decline to a nearly –4 percent of GDP standardized deficit surplus and –3 percent actual deficit surplus, both increasing back to around 0 percent in 1970, then both steadily decline to around –5 percent by the mid-1980s, then both increase to around 2 percent in 2000, then decrease again to around –3 percent in 2005, increase to around –1 percent in 2008, then the standardized deficit surplus decreases to –7 percent in 2009, and the actual decreases to –9 percent in 2009. Both increase to around –2 percent in 2015, then decrease to –5 percent in 2020.">
            <a:extLst>
              <a:ext uri="{FF2B5EF4-FFF2-40B4-BE49-F238E27FC236}">
                <a16:creationId xmlns:a16="http://schemas.microsoft.com/office/drawing/2014/main" id="{8D3CB8FD-8A8B-C774-D98E-FADA410CFEB0}"/>
              </a:ext>
            </a:extLst>
          </p:cNvPr>
          <p:cNvPicPr>
            <a:picLocks noChangeAspect="1"/>
          </p:cNvPicPr>
          <p:nvPr/>
        </p:nvPicPr>
        <p:blipFill>
          <a:blip r:embed="rId2"/>
          <a:stretch>
            <a:fillRect/>
          </a:stretch>
        </p:blipFill>
        <p:spPr>
          <a:xfrm>
            <a:off x="2211015" y="1074322"/>
            <a:ext cx="7769969" cy="3725764"/>
          </a:xfrm>
          <a:prstGeom prst="rect">
            <a:avLst/>
          </a:prstGeom>
        </p:spPr>
      </p:pic>
    </p:spTree>
    <p:extLst>
      <p:ext uri="{BB962C8B-B14F-4D97-AF65-F5344CB8AC3E}">
        <p14:creationId xmlns:p14="http://schemas.microsoft.com/office/powerpoint/2010/main" val="38535390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413EAC8-7B4E-E9E4-DD1B-8AAFE9DB49BA}"/>
              </a:ext>
            </a:extLst>
          </p:cNvPr>
          <p:cNvSpPr>
            <a:spLocks noGrp="1"/>
          </p:cNvSpPr>
          <p:nvPr>
            <p:ph type="title"/>
          </p:nvPr>
        </p:nvSpPr>
        <p:spPr>
          <a:xfrm>
            <a:off x="838200" y="365126"/>
            <a:ext cx="10515600" cy="590838"/>
          </a:xfrm>
        </p:spPr>
        <p:txBody>
          <a:bodyPr>
            <a:normAutofit fontScale="90000"/>
          </a:bodyPr>
          <a:lstStyle/>
          <a:p>
            <a:r>
              <a:rPr lang="en-US" dirty="0"/>
              <a:t>Raunverulegur og hagsveifluleiðréttur </a:t>
            </a:r>
            <a:br>
              <a:rPr lang="en-US" dirty="0"/>
            </a:br>
            <a:r>
              <a:rPr lang="en-US" dirty="0"/>
              <a:t>fjárlagahalli, framhald</a:t>
            </a:r>
          </a:p>
        </p:txBody>
      </p:sp>
      <p:sp>
        <p:nvSpPr>
          <p:cNvPr id="7" name="Content Placeholder 6">
            <a:extLst>
              <a:ext uri="{FF2B5EF4-FFF2-40B4-BE49-F238E27FC236}">
                <a16:creationId xmlns:a16="http://schemas.microsoft.com/office/drawing/2014/main" id="{D148A7CC-C4F0-CBDB-35BA-2928C0B8B2B7}"/>
              </a:ext>
            </a:extLst>
          </p:cNvPr>
          <p:cNvSpPr>
            <a:spLocks noGrp="1"/>
          </p:cNvSpPr>
          <p:nvPr>
            <p:ph idx="1"/>
          </p:nvPr>
        </p:nvSpPr>
        <p:spPr>
          <a:xfrm>
            <a:off x="838200" y="4754879"/>
            <a:ext cx="10515600" cy="1530729"/>
          </a:xfrm>
        </p:spPr>
        <p:txBody>
          <a:bodyPr>
            <a:normAutofit fontScale="77500" lnSpcReduction="20000"/>
          </a:bodyPr>
          <a:lstStyle/>
          <a:p>
            <a:r>
              <a:rPr lang="en-US" dirty="0"/>
              <a:t>Í uppsveiflu er raunverulegur fjárlagahalli yfirleitt minni en hagsveifluleiðréttur halli, eða afgangurinn meiri. Sjálfvirkir sveiflujafnarar auka skatttekjur og draga úr þörf fyrir útgjöld þegar framleiðsla er yfir mögulegu stigi. </a:t>
            </a:r>
            <a:r>
              <a:rPr lang="en-US" sz="2300" dirty="0"/>
              <a:t>(Heimildir: </a:t>
            </a:r>
            <a:r>
              <a:rPr lang="en-US" sz="2300" i="1" dirty="0"/>
              <a:t>Raunverulegur og hagsveifluleiðréttur fjárlagaafgangur/fjárlagahalli</a:t>
            </a:r>
            <a:r>
              <a:rPr lang="en-US" sz="2300" dirty="0"/>
              <a:t>, https://www.cbo.gov/data/budget-economic-data#8)</a:t>
            </a:r>
          </a:p>
          <a:p>
            <a:endParaRPr lang="en-US" dirty="0"/>
          </a:p>
        </p:txBody>
      </p:sp>
      <p:pic>
        <p:nvPicPr>
          <p:cNvPr id="3" name="Picture 2" descr="This graph illustrates two lines: the standardized deficit surplus and the actual deficit surplus, as percentages of GDP, changing over time. The y-axis measures the percentage of GDP, from –10 to 4, in increments of 2 percent. The x-axis shows years, from 1965 to 2020. Both lines follow nearly the exact same pattern, as both are rising and falling at roughly the same time. Each begins at around 0 percent of GDP in 1965, then in 1969 they decline to a nearly –4 percent of GDP standardized deficit surplus and –3 percent actual deficit surplus, both increasing back to around 0 percent in 1970, then both steadily decline to around –5 percent by the mid-1980s, then both increase to around 2 percent in 2000, then decrease again to around –3 percent in 2005, increase to around –1 percent in 2008, then the standardized deficit surplus decreases to –7 percent in 2009, and the actual decreases to –9 percent in 2009. Both increase to around –2 percent in 2015, then decrease to –5 percent in 2020.">
            <a:extLst>
              <a:ext uri="{FF2B5EF4-FFF2-40B4-BE49-F238E27FC236}">
                <a16:creationId xmlns:a16="http://schemas.microsoft.com/office/drawing/2014/main" id="{BB56F336-13FC-25B7-5D04-66855A6F687A}"/>
              </a:ext>
            </a:extLst>
          </p:cNvPr>
          <p:cNvPicPr>
            <a:picLocks noChangeAspect="1"/>
          </p:cNvPicPr>
          <p:nvPr/>
        </p:nvPicPr>
        <p:blipFill>
          <a:blip r:embed="rId2"/>
          <a:stretch>
            <a:fillRect/>
          </a:stretch>
        </p:blipFill>
        <p:spPr>
          <a:xfrm>
            <a:off x="2211015" y="1029116"/>
            <a:ext cx="7769969" cy="3725764"/>
          </a:xfrm>
          <a:prstGeom prst="rect">
            <a:avLst/>
          </a:prstGeom>
        </p:spPr>
      </p:pic>
    </p:spTree>
    <p:extLst>
      <p:ext uri="{BB962C8B-B14F-4D97-AF65-F5344CB8AC3E}">
        <p14:creationId xmlns:p14="http://schemas.microsoft.com/office/powerpoint/2010/main" val="6716923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413EAC8-7B4E-E9E4-DD1B-8AAFE9DB49BA}"/>
              </a:ext>
            </a:extLst>
          </p:cNvPr>
          <p:cNvSpPr>
            <a:spLocks noGrp="1"/>
          </p:cNvSpPr>
          <p:nvPr>
            <p:ph type="title"/>
          </p:nvPr>
        </p:nvSpPr>
        <p:spPr>
          <a:xfrm>
            <a:ext cx="8686800" cy="502920"/>
          </a:xfrm>
        </p:spPr>
        <p:txBody>
          <a:bodyPr wrap="none">
            <a:normAutofit fontScale="90000"/>
          </a:bodyPr>
          <a:lstStyle/>
          <a:p>
            <a:pPr marL="0" lvl="0" indent="0" rtl="0">
              <a:lnSpc>
                <a:spcPct val="100000"/>
              </a:lnSpc>
              <a:spcBef>
                <a:spcPts val="0"/>
              </a:spcBef>
              <a:spcAft>
                <a:spcPts val="0"/>
              </a:spcAft>
            </a:pPr>
            <a:r>
              <a:rPr lang="en-US" dirty="0" sz="2400"/>
              <a:t>30.6 Vandkvæði við óreglubundnar ríkisfjármálaaðgerðir</a:t>
            </a:r>
          </a:p>
        </p:txBody>
      </p:sp>
      <p:sp>
        <p:nvSpPr>
          <p:cNvPr id="7" name="Content Placeholder 6">
            <a:extLst>
              <a:ext uri="{FF2B5EF4-FFF2-40B4-BE49-F238E27FC236}">
                <a16:creationId xmlns:a16="http://schemas.microsoft.com/office/drawing/2014/main" id="{D148A7CC-C4F0-CBDB-35BA-2928C0B8B2B7}"/>
              </a:ext>
            </a:extLst>
          </p:cNvPr>
          <p:cNvSpPr>
            <a:spLocks noGrp="1"/>
          </p:cNvSpPr>
          <p:nvPr>
            <p:ph idx="1"/>
          </p:nvPr>
        </p:nvSpPr>
        <p:spPr/>
        <p:txBody>
          <a:bodyPr/>
          <a:lstStyle/>
          <a:p>
            <a:r>
              <a:rPr lang="en-US" dirty="0"/>
              <a:t>Ríkisfjármálastefna og peningastefna tengjast innbyrðis.</a:t>
            </a:r>
          </a:p>
          <a:p>
            <a:endParaRPr lang="en-US" dirty="0"/>
          </a:p>
          <a:p>
            <a:r>
              <a:rPr lang="en-US" b="1" dirty="0"/>
              <a:t>Ruðningsáhrif </a:t>
            </a:r>
            <a:r>
              <a:rPr lang="en-US" dirty="0"/>
              <a:t>– þegar opinber lántaka og útgjöld hækka vexti og geta þannig dregið úr fjárfestingu fyrirtækja og neyslu heimila.</a:t>
            </a:r>
          </a:p>
          <a:p>
            <a:endParaRPr lang="en-US" dirty="0"/>
          </a:p>
        </p:txBody>
      </p:sp>
    </p:spTree>
    <p:extLst>
      <p:ext uri="{BB962C8B-B14F-4D97-AF65-F5344CB8AC3E}">
        <p14:creationId xmlns:p14="http://schemas.microsoft.com/office/powerpoint/2010/main" val="3431159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413EAC8-7B4E-E9E4-DD1B-8AAFE9DB49BA}"/>
              </a:ext>
            </a:extLst>
          </p:cNvPr>
          <p:cNvSpPr>
            <a:spLocks noGrp="1"/>
          </p:cNvSpPr>
          <p:nvPr>
            <p:ph type="title"/>
          </p:nvPr>
        </p:nvSpPr>
        <p:spPr/>
        <p:txBody>
          <a:bodyPr>
            <a:normAutofit fontScale="90000"/>
          </a:bodyPr>
          <a:lstStyle/>
          <a:p>
            <a:r>
              <a:rPr lang="en-US" dirty="0"/>
              <a:t>Dæmi um ríkisfjármálastefnu og vexti</a:t>
            </a:r>
          </a:p>
        </p:txBody>
      </p:sp>
      <p:sp>
        <p:nvSpPr>
          <p:cNvPr id="7" name="Content Placeholder 6">
            <a:extLst>
              <a:ext uri="{FF2B5EF4-FFF2-40B4-BE49-F238E27FC236}">
                <a16:creationId xmlns:a16="http://schemas.microsoft.com/office/drawing/2014/main" id="{D148A7CC-C4F0-CBDB-35BA-2928C0B8B2B7}"/>
              </a:ext>
            </a:extLst>
          </p:cNvPr>
          <p:cNvSpPr>
            <a:spLocks noGrp="1"/>
          </p:cNvSpPr>
          <p:nvPr>
            <p:ph idx="1"/>
          </p:nvPr>
        </p:nvSpPr>
        <p:spPr>
          <a:xfrm>
            <a:off x="838200" y="4393079"/>
            <a:ext cx="10515600" cy="1781536"/>
          </a:xfrm>
        </p:spPr>
        <p:txBody>
          <a:bodyPr>
            <a:normAutofit fontScale="77500" lnSpcReduction="20000"/>
          </a:bodyPr>
          <a:lstStyle/>
          <a:p>
            <a:r>
              <a:rPr lang="en-US" dirty="0"/>
              <a:t>Þegar hið opinbera tekur lán á fjármagnsmarkaði færist eftirspurn eftir fjármagni frá D</a:t>
            </a:r>
            <a:r>
              <a:rPr lang="en-US" baseline="-25000" dirty="0"/>
              <a:t>0</a:t>
            </a:r>
            <a:r>
              <a:rPr lang="en-US" dirty="0"/>
              <a:t> yfir í D</a:t>
            </a:r>
            <a:r>
              <a:rPr lang="en-US" baseline="-25000" dirty="0"/>
              <a:t>1</a:t>
            </a:r>
            <a:r>
              <a:rPr lang="en-US" dirty="0"/>
              <a:t>. </a:t>
            </a:r>
          </a:p>
          <a:p>
            <a:r>
              <a:rPr lang="en-US" dirty="0"/>
              <a:t>Þegar jafnvægið færist frá E</a:t>
            </a:r>
            <a:r>
              <a:rPr lang="en-US" baseline="-25000" dirty="0"/>
              <a:t>0</a:t>
            </a:r>
            <a:r>
              <a:rPr lang="en-US" dirty="0"/>
              <a:t> yfir í E</a:t>
            </a:r>
            <a:r>
              <a:rPr lang="en-US" baseline="-25000" dirty="0"/>
              <a:t>1</a:t>
            </a:r>
            <a:r>
              <a:rPr lang="en-US" dirty="0"/>
              <a:t> hækka jafnvægisvextir úr 6% í 7%. </a:t>
            </a:r>
          </a:p>
          <a:p>
            <a:r>
              <a:rPr lang="en-US" dirty="0"/>
              <a:t>Þensluhvetjandi ríkisfjármálastefna, sem ætlað er að færa heildareftirspurn til hægri, getur þannig einnig hækkað vexti og þar með fært heildareftirspurn aftur til vinstri.</a:t>
            </a:r>
          </a:p>
          <a:p>
            <a:endParaRPr lang="en-US" dirty="0"/>
          </a:p>
        </p:txBody>
      </p:sp>
      <p:pic>
        <p:nvPicPr>
          <p:cNvPr id="4" name="Picture 3" descr="The graph shows two demand curves that each intersect with a supply curve. Demand curve (D sub 0) intersects with supply curve (S) at E sub 0 (point $800, 6%). Demand curve (D sub 1) intersects with supply curve (S) at E sub 1 (point $900, 7%).">
            <a:extLst>
              <a:ext uri="{FF2B5EF4-FFF2-40B4-BE49-F238E27FC236}">
                <a16:creationId xmlns:a16="http://schemas.microsoft.com/office/drawing/2014/main" id="{9CACFE0F-37CD-F4E2-2B92-0672EAA66C68}"/>
              </a:ext>
            </a:extLst>
          </p:cNvPr>
          <p:cNvPicPr>
            <a:picLocks noChangeAspect="1"/>
          </p:cNvPicPr>
          <p:nvPr/>
        </p:nvPicPr>
        <p:blipFill>
          <a:blip r:embed="rId2"/>
          <a:stretch>
            <a:fillRect/>
          </a:stretch>
        </p:blipFill>
        <p:spPr>
          <a:xfrm>
            <a:off x="4056983" y="809607"/>
            <a:ext cx="4078034" cy="3563574"/>
          </a:xfrm>
          <a:prstGeom prst="rect">
            <a:avLst/>
          </a:prstGeom>
        </p:spPr>
      </p:pic>
    </p:spTree>
    <p:extLst>
      <p:ext uri="{BB962C8B-B14F-4D97-AF65-F5344CB8AC3E}">
        <p14:creationId xmlns:p14="http://schemas.microsoft.com/office/powerpoint/2010/main" val="40849722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413EAC8-7B4E-E9E4-DD1B-8AAFE9DB49BA}"/>
              </a:ext>
            </a:extLst>
          </p:cNvPr>
          <p:cNvSpPr>
            <a:spLocks noGrp="1"/>
          </p:cNvSpPr>
          <p:nvPr>
            <p:ph type="title"/>
          </p:nvPr>
        </p:nvSpPr>
        <p:spPr/>
        <p:txBody>
          <a:bodyPr>
            <a:normAutofit fontScale="90000"/>
          </a:bodyPr>
          <a:lstStyle/>
          <a:p>
            <a:r>
              <a:rPr lang="en-US" dirty="0"/>
              <a:t>Langar og breytilegar tímatafir</a:t>
            </a:r>
          </a:p>
        </p:txBody>
      </p:sp>
      <p:sp>
        <p:nvSpPr>
          <p:cNvPr id="7" name="Content Placeholder 6">
            <a:extLst>
              <a:ext uri="{FF2B5EF4-FFF2-40B4-BE49-F238E27FC236}">
                <a16:creationId xmlns:a16="http://schemas.microsoft.com/office/drawing/2014/main" id="{D148A7CC-C4F0-CBDB-35BA-2928C0B8B2B7}"/>
              </a:ext>
            </a:extLst>
          </p:cNvPr>
          <p:cNvSpPr>
            <a:spLocks noGrp="1"/>
          </p:cNvSpPr>
          <p:nvPr>
            <p:ph idx="1"/>
          </p:nvPr>
        </p:nvSpPr>
        <p:spPr/>
        <p:txBody>
          <a:bodyPr>
            <a:normAutofit fontScale="92500" lnSpcReduction="10000"/>
          </a:bodyPr>
          <a:lstStyle/>
          <a:p>
            <a:r>
              <a:rPr lang="en-US" dirty="0"/>
              <a:t>Það getur tekið tíma að koma ríkisfjármálastefnu til framkvæmda.</a:t>
            </a:r>
          </a:p>
          <a:p>
            <a:endParaRPr lang="en-US" dirty="0"/>
          </a:p>
          <a:p>
            <a:r>
              <a:rPr lang="en-US" b="1" dirty="0"/>
              <a:t>Greiningartöf </a:t>
            </a:r>
            <a:r>
              <a:rPr lang="en-US" dirty="0"/>
              <a:t>– tíminn sem tekur að staðfesta að samdráttarskeið sé hafið.</a:t>
            </a:r>
          </a:p>
          <a:p>
            <a:endParaRPr lang="en-US" dirty="0"/>
          </a:p>
          <a:p>
            <a:r>
              <a:rPr lang="en-US" b="1" dirty="0"/>
              <a:t>Ákvörðunar- eða lagasetningartöf </a:t>
            </a:r>
            <a:r>
              <a:rPr lang="en-US" dirty="0"/>
              <a:t>– tíminn sem tekur að fá frumvarp um ríkisfjármálastefnu samþykkt.</a:t>
            </a:r>
          </a:p>
          <a:p>
            <a:endParaRPr lang="en-US" dirty="0"/>
          </a:p>
          <a:p>
            <a:r>
              <a:rPr lang="en-US" b="1" dirty="0"/>
              <a:t>Framkvæmdartöf </a:t>
            </a:r>
            <a:r>
              <a:rPr lang="en-US" dirty="0"/>
              <a:t>– tíminn frá samþykkt aðgerðar þar til reglur, greiðslur eða verkefni hennar koma í framkvæmd.</a:t>
            </a:r>
          </a:p>
          <a:p>
            <a:endParaRPr lang="en-US" dirty="0"/>
          </a:p>
        </p:txBody>
      </p:sp>
    </p:spTree>
    <p:extLst>
      <p:ext uri="{BB962C8B-B14F-4D97-AF65-F5344CB8AC3E}">
        <p14:creationId xmlns:p14="http://schemas.microsoft.com/office/powerpoint/2010/main" val="42071166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413EAC8-7B4E-E9E4-DD1B-8AAFE9DB49BA}"/>
              </a:ext>
            </a:extLst>
          </p:cNvPr>
          <p:cNvSpPr>
            <a:spLocks noGrp="1"/>
          </p:cNvSpPr>
          <p:nvPr>
            <p:ph type="title"/>
          </p:nvPr>
        </p:nvSpPr>
        <p:spPr/>
        <p:txBody>
          <a:bodyPr>
            <a:normAutofit fontScale="90000"/>
          </a:bodyPr>
          <a:lstStyle/>
          <a:p>
            <a:r>
              <a:rPr lang="en-US" dirty="0"/>
              <a:t>30.7 Spurningin um hallalaus fjárlög</a:t>
            </a:r>
          </a:p>
        </p:txBody>
      </p:sp>
      <p:sp>
        <p:nvSpPr>
          <p:cNvPr id="7" name="Content Placeholder 6">
            <a:extLst>
              <a:ext uri="{FF2B5EF4-FFF2-40B4-BE49-F238E27FC236}">
                <a16:creationId xmlns:a16="http://schemas.microsoft.com/office/drawing/2014/main" id="{D148A7CC-C4F0-CBDB-35BA-2928C0B8B2B7}"/>
              </a:ext>
            </a:extLst>
          </p:cNvPr>
          <p:cNvSpPr>
            <a:spLocks noGrp="1"/>
          </p:cNvSpPr>
          <p:nvPr>
            <p:ph idx="1"/>
          </p:nvPr>
        </p:nvSpPr>
        <p:spPr>
          <a:xfrm>
            <a:off x="838200" y="955964"/>
            <a:ext cx="10515600" cy="4073236"/>
          </a:xfrm>
        </p:spPr>
        <p:txBody>
          <a:bodyPr>
            <a:normAutofit fontScale="85000" lnSpcReduction="20000"/>
          </a:bodyPr>
          <a:lstStyle/>
          <a:p>
            <a:r>
              <a:rPr lang="en-US" u="sng" dirty="0"/>
              <a:t>Umræðuspurning</a:t>
            </a:r>
            <a:r>
              <a:rPr lang="en-US" dirty="0"/>
              <a:t>: Hvaða rök mæla með og gegn kröfu um hallalaus fjárlög alríkisins í Bandaríkjunum?</a:t>
            </a:r>
          </a:p>
          <a:p>
            <a:endParaRPr lang="en-US" dirty="0"/>
          </a:p>
          <a:p>
            <a:r>
              <a:rPr lang="en-US" dirty="0"/>
              <a:t>Til skamms tíma gera hagfræðingar ráð fyrir að fjárlagahalli og fjárlagaafgangur sveiflist með efnahagsástandinu og virkni sjálfvirkra sveiflujafnara.</a:t>
            </a:r>
          </a:p>
          <a:p>
            <a:pPr lvl="1"/>
            <a:r>
              <a:rPr lang="en-US" dirty="0"/>
              <a:t>Samdráttarskeið -&gt; meiri halli eða minni afgangur.</a:t>
            </a:r>
          </a:p>
          <a:p>
            <a:pPr lvl="1"/>
            <a:r>
              <a:rPr lang="en-US" dirty="0"/>
              <a:t>Uppsveiflur -&gt; minni halli eða meiri afgangur.</a:t>
            </a:r>
          </a:p>
          <a:p>
            <a:endParaRPr lang="en-US" dirty="0"/>
          </a:p>
          <a:p>
            <a:r>
              <a:rPr lang="en-US" dirty="0"/>
              <a:t>Lántaka til vel valinna langtímafjárfestinga í mannauði og innviðum getur aukið framleiðni og framtíðartekjur landsins.</a:t>
            </a:r>
          </a:p>
          <a:p>
            <a:pPr lvl="1"/>
            <a:r>
              <a:rPr lang="en-US" dirty="0"/>
              <a:t>Ófrávíkjanleg krafa um hallalaus fjárlög ár hvert getur takmarkað slíka lántöku.</a:t>
            </a:r>
          </a:p>
          <a:p>
            <a:endParaRPr lang="en-US" dirty="0"/>
          </a:p>
        </p:txBody>
      </p:sp>
    </p:spTree>
    <p:extLst>
      <p:ext uri="{BB962C8B-B14F-4D97-AF65-F5344CB8AC3E}">
        <p14:creationId xmlns:p14="http://schemas.microsoft.com/office/powerpoint/2010/main" val="31952382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lstStyle/>
          <a:p>
            <a:r>
              <a:rPr lang="en-US" dirty="0"/>
              <a:t>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5742" y="1783388"/>
            <a:ext cx="10518058" cy="840230"/>
          </a:xfrm>
          <a:prstGeom prst="rect">
            <a:avLst/>
          </a:prstGeom>
          <a:noFill/>
        </p:spPr>
        <p:txBody>
          <a:bodyPr wrap="square" rtlCol="0">
            <a:spAutoFit/>
          </a:bodyPr>
          <a:lstStyle/>
          <a:p>
            <a:pPr lvl="0">
              <a:lnSpc>
                <a:spcPct val="90000"/>
              </a:lnSpc>
              <a:spcBef>
                <a:spcPts val="1000"/>
              </a:spcBef>
              <a:defRPr/>
            </a:pPr>
            <a:r>
              <a:rPr lang="en-US" dirty="0"/>
              <a:t>Þetta ítarefni frá OpenStax er © Rice University og gefið út samkvæmt alþjóðlega CC BY-NC-SA 4.0 leyfinu. Aðeins má afrita það eða breyta því í óviðskiptalegum tilgangi, geta skal OpenStax og Rice University sem rétthafa og tilgreina allar breytingar. Öllum aðlöguðum verkum skal deilt með sams konar leyfi.</a:t>
            </a:r>
            <a:endPar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7035083"/>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321</TotalTime>
  <Words>2351</Words>
  <Application>Microsoft Macintosh PowerPoint</Application>
  <PresentationFormat>Widescreen</PresentationFormat>
  <Paragraphs>169</Paragraphs>
  <Slides>31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Arial</vt:lpstr>
      <vt:lpstr>Calibri</vt:lpstr>
      <vt:lpstr>Calibri Light</vt:lpstr>
      <vt:lpstr>Office Theme</vt:lpstr>
      <vt:lpstr>Principles of Economics 3e</vt:lpstr>
      <vt:lpstr>Ch.30 OUTLINE</vt:lpstr>
      <vt:lpstr>Shut Downs and Parks</vt:lpstr>
      <vt:lpstr>30.1 Government Spending</vt:lpstr>
      <vt:lpstr>Federal Spending, 1960–2020</vt:lpstr>
      <vt:lpstr>Deficit vs Debt</vt:lpstr>
      <vt:lpstr>Slices of Federal Spending, 2019</vt:lpstr>
      <vt:lpstr>State and Local Spending, 1960–2020</vt:lpstr>
      <vt:lpstr>30.2 Taxation</vt:lpstr>
      <vt:lpstr>Taxes Collected by the Federal Government</vt:lpstr>
      <vt:lpstr>Taxes Collected by the Federal Government (continued 1)</vt:lpstr>
      <vt:lpstr>Taxes Collected by the Federal Government (continued 2)</vt:lpstr>
      <vt:lpstr>State and Local Taxes</vt:lpstr>
      <vt:lpstr>State and Local Tax Revenue as a Share of GDP, 1960–2020</vt:lpstr>
      <vt:lpstr>30.3 Federal Deficits and the National Debt</vt:lpstr>
      <vt:lpstr>Pattern of Federal Budget Deficits and Surpluses, 1929–2020</vt:lpstr>
      <vt:lpstr>Federal Debt as a Percentage of GDP, 1942–2014</vt:lpstr>
      <vt:lpstr>Total Government Spending and Taxes as a Share of GDP, 1990–2014</vt:lpstr>
      <vt:lpstr>30.4 Using Fiscal Policy to Fight Recession, Unemployment, and  Inflation</vt:lpstr>
      <vt:lpstr>A Healthy, Growing Economy</vt:lpstr>
      <vt:lpstr>Expansionary Fiscal Policy, Illustrated</vt:lpstr>
      <vt:lpstr>Contractionary Fiscal Policy, Illustrated</vt:lpstr>
      <vt:lpstr>30.5 Automatic Stabilizers</vt:lpstr>
      <vt:lpstr>The Standardized Employment Deficit or Surplus</vt:lpstr>
      <vt:lpstr>Comparison of Actual Budget Deficits with the Standardized  Employment Deficit</vt:lpstr>
      <vt:lpstr>Comparison of Actual Budget Deficits with the Standardized  Employment Deficit, Cont.</vt:lpstr>
      <vt:lpstr>30.6 Practical Problems with Discretionary Fiscal Policy</vt:lpstr>
      <vt:lpstr>Fiscal Policy and Interest Rates Example</vt:lpstr>
      <vt:lpstr>Long and Variable Time Lags</vt:lpstr>
      <vt:lpstr>30.7 The Question of a Balanced Budget</vt:lpstr>
      <vt:lpstr>License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Larissa Chu</dc:creator>
  <cp:lastModifiedBy>Theresa Masciale</cp:lastModifiedBy>
  <cp:revision>99</cp:revision>
  <dcterms:created xsi:type="dcterms:W3CDTF">2018-05-29T21:16:34Z</dcterms:created>
  <dcterms:modified xsi:type="dcterms:W3CDTF">2026-02-26T20:33:46Z</dcterms:modified>
</cp:coreProperties>
</file>