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61" r:id="rId23"/>
    <p:sldId id="25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29" Type="http://schemas.microsoft.com/office/2016/11/relationships/changesInfo" Target="changesInfos/changesInfo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9a36fb7b628b.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5_176f4eeab526.png"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ca1701365cc3.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7_2ac652f604d9.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868e4301c566.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f1cca88387bd.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64592"/>
            <a:ext cx="7360920" cy="1152144"/>
          </a:xfrm>
        </p:spPr>
        <p:txBody>
          <a:bodyPr/>
          <a:lstStyle/>
          <a:p>
            <a:r>
              <a:rPr lang="en-US" dirty="0" sz="3900"/>
              <a:t>Undirstöður hagfræði, 3. útgáfa</a:t>
            </a:r>
          </a:p>
        </p:txBody>
      </p:sp>
      <p:sp>
        <p:nvSpPr>
          <p:cNvPr id="2" name="Text Placeholder 23">
            <a:extLst>
              <a:ext uri="{FF2B5EF4-FFF2-40B4-BE49-F238E27FC236}">
                <a16:creationId xmlns:a16="http://schemas.microsoft.com/office/drawing/2014/main" id="{2AAA4829-678E-B3DC-AD72-AE171E742F69}"/>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22. kafli VERÐBÓLGA</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7E2596E1-976B-16B1-1012-1E24E0E0E699}"/>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YFIRLIT 22. KAFLA</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p:txBody>
          <a:bodyPr/>
          <a:lstStyle/>
          <a:p>
            <a:r>
              <a:rPr lang="en-US" dirty="0"/>
              <a:t>22.1: Mæling verðbólgu</a:t>
            </a:r>
          </a:p>
          <a:p>
            <a:r>
              <a:rPr lang="en-US" dirty="0"/>
              <a:t>22.2: Mæling breytinga á framfærslukostnaði</a:t>
            </a:r>
          </a:p>
          <a:p>
            <a:r>
              <a:rPr lang="en-US" dirty="0"/>
              <a:t>22.3: Verðbólga í Bandaríkjunum og öðrum löndum</a:t>
            </a:r>
          </a:p>
          <a:p>
            <a:r>
              <a:rPr lang="en-US" dirty="0"/>
              <a:t>22.4: Misskilningur um verðbólgu</a:t>
            </a:r>
          </a:p>
          <a:p>
            <a:r>
              <a:rPr lang="en-US" dirty="0"/>
              <a:t>22.5: Vísitölubinding og takmarkanir hennar</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Stórar fjárhæðir í Simbabve</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3947359"/>
            <a:ext cx="10515600" cy="2244436"/>
          </a:xfrm>
        </p:spPr>
        <p:txBody>
          <a:bodyPr>
            <a:normAutofit fontScale="70000" lnSpcReduction="20000"/>
          </a:bodyPr>
          <a:lstStyle/>
          <a:p>
            <a:r>
              <a:rPr lang="en-US" dirty="0"/>
              <a:t>Þessi seðill var 100 milljarða Simbabvedala virði þegar hann var gefinn út árið 2008. </a:t>
            </a:r>
          </a:p>
          <a:p>
            <a:r>
              <a:rPr lang="en-US" dirty="0"/>
              <a:t>Jafnvel voru gefnir út seðlar að nafnverði 100 billjónir Simbabvedala. Á seðlunum stóð $100,000,000,000,000.  </a:t>
            </a:r>
          </a:p>
          <a:p>
            <a:r>
              <a:rPr lang="en-US" dirty="0"/>
              <a:t>Því miður voru þeir nánast verðlausir. </a:t>
            </a:r>
          </a:p>
          <a:p>
            <a:r>
              <a:rPr lang="en-US" dirty="0"/>
              <a:t>Um tíma jafngiltu 621.984.228 Simbabvedalir einum Bandaríkjadal. </a:t>
            </a:r>
          </a:p>
          <a:p>
            <a:r>
              <a:rPr lang="en-US" dirty="0"/>
              <a:t>Að lokum hætti landið að nota eigin gjaldmiðil og heimilaði fólki að nota erlenda gjaldmiðla við kaup. (Mynd: aðlögun á „100 Billion Dollars“ eftir Peat Bakke/Flickr, CC BY 2.0)</a:t>
            </a:r>
          </a:p>
          <a:p>
            <a:endParaRPr lang="en-US" dirty="0"/>
          </a:p>
        </p:txBody>
      </p:sp>
      <p:pic>
        <p:nvPicPr>
          <p:cNvPr id="5" name="Picture 4" descr="An image of a one hundred billion dollar bill from Zimbabwe.">
            <a:extLst>
              <a:ext uri="{FF2B5EF4-FFF2-40B4-BE49-F238E27FC236}">
                <a16:creationId xmlns:a16="http://schemas.microsoft.com/office/drawing/2014/main" id="{DFFDC64A-D8E0-6EF5-1576-50782582BD8E}"/>
              </a:ext>
            </a:extLst>
          </p:cNvPr>
          <p:cNvPicPr>
            <a:picLocks noChangeAspect="1"/>
          </p:cNvPicPr>
          <p:nvPr/>
        </p:nvPicPr>
        <p:blipFill>
          <a:blip r:embed="rId2"/>
          <a:stretch>
            <a:fillRect/>
          </a:stretch>
        </p:blipFill>
        <p:spPr>
          <a:xfrm>
            <a:off x="2858729" y="871204"/>
            <a:ext cx="5943600" cy="2994660"/>
          </a:xfrm>
          <a:prstGeom prst="rect">
            <a:avLst/>
          </a:prstGeom>
        </p:spPr>
      </p:pic>
    </p:spTree>
    <p:extLst>
      <p:ext uri="{BB962C8B-B14F-4D97-AF65-F5344CB8AC3E}">
        <p14:creationId xmlns:p14="http://schemas.microsoft.com/office/powerpoint/2010/main" val="2924897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22.1 Mæling verðbólgu</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p:txBody>
          <a:bodyPr>
            <a:normAutofit fontScale="92500" lnSpcReduction="20000"/>
          </a:bodyPr>
          <a:lstStyle/>
          <a:p>
            <a:r>
              <a:rPr lang="en-US" b="1" dirty="0"/>
              <a:t>Verðbólga</a:t>
            </a:r>
            <a:r>
              <a:rPr lang="en-US" dirty="0"/>
              <a:t> – almenn og viðvarandi hækkun verðlags í öllu hagkerfinu.</a:t>
            </a:r>
          </a:p>
          <a:p>
            <a:pPr lvl="1"/>
            <a:r>
              <a:rPr lang="en-US" dirty="0"/>
              <a:t>Verðbólga vísar ekki til breytinga á hlutfallslegu verði einstakra vara.</a:t>
            </a:r>
          </a:p>
          <a:p>
            <a:pPr lvl="1"/>
            <a:r>
              <a:rPr lang="en-US" dirty="0"/>
              <a:t>Þrýstingur er á verð til hækkunar á flestum mörkuðum hagkerfisins.</a:t>
            </a:r>
          </a:p>
          <a:p>
            <a:endParaRPr lang="en-US" dirty="0"/>
          </a:p>
          <a:p>
            <a:r>
              <a:rPr lang="en-US" b="1" dirty="0"/>
              <a:t>Vöru- og þjónustukarfa </a:t>
            </a:r>
            <a:r>
              <a:rPr lang="en-US" dirty="0"/>
              <a:t>– ímyndað safn ólíkra vara og þjónustu í tilteknu magni sem á að endurspegla „dæmigerð“ innkaup neytenda.</a:t>
            </a:r>
          </a:p>
          <a:p>
            <a:pPr lvl="1"/>
            <a:r>
              <a:rPr lang="en-US" dirty="0"/>
              <a:t>Karfan er notuð til að reikna verðlag með því að skoða hvernig verð þessara liða breytist með tímanum.</a:t>
            </a:r>
          </a:p>
          <a:p>
            <a:pPr lvl="1"/>
            <a:r>
              <a:rPr lang="en-US" dirty="0"/>
              <a:t>Reiknað með vegnu meðaltali.</a:t>
            </a:r>
          </a:p>
          <a:p>
            <a:endParaRPr lang="en-US" dirty="0"/>
          </a:p>
        </p:txBody>
      </p:sp>
    </p:spTree>
    <p:extLst>
      <p:ext uri="{BB962C8B-B14F-4D97-AF65-F5344CB8AC3E}">
        <p14:creationId xmlns:p14="http://schemas.microsoft.com/office/powerpoint/2010/main" val="2916100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Vísitölugildi</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955964"/>
            <a:ext cx="10515600" cy="4857007"/>
          </a:xfrm>
        </p:spPr>
        <p:txBody>
          <a:bodyPr>
            <a:normAutofit fontScale="77500" lnSpcReduction="20000"/>
          </a:bodyPr>
          <a:lstStyle/>
          <a:p>
            <a:r>
              <a:rPr lang="en-US" b="1" dirty="0"/>
              <a:t>Vísitölugildi </a:t>
            </a:r>
            <a:r>
              <a:rPr lang="en-US" dirty="0"/>
              <a:t>– einingarlaus tala sem byggist á verðlagi yfir nokkur ár og auðveldar útreikning verðbólgu þar sem gildi hennar eru nálægt 100.</a:t>
            </a:r>
          </a:p>
          <a:p>
            <a:pPr lvl="1"/>
            <a:r>
              <a:rPr lang="en-US" dirty="0"/>
              <a:t>Hvorki dollaramerki né aðrar einingar fylgja.</a:t>
            </a:r>
          </a:p>
          <a:p>
            <a:endParaRPr lang="en-US" dirty="0"/>
          </a:p>
          <a:p>
            <a:r>
              <a:rPr lang="en-US" b="1" dirty="0"/>
              <a:t>Grunnár </a:t>
            </a:r>
            <a:r>
              <a:rPr lang="en-US" dirty="0"/>
              <a:t>– valið ár sem hagfræðingar gefa vísitölugildið 100.</a:t>
            </a:r>
          </a:p>
          <a:p>
            <a:endParaRPr lang="en-US" dirty="0"/>
          </a:p>
          <a:p>
            <a:r>
              <a:rPr lang="en-US" dirty="0"/>
              <a:t>Vísitölugildi auðvelda samanburð verðbólgu milli ára.</a:t>
            </a:r>
          </a:p>
          <a:p>
            <a:endParaRPr lang="en-US" dirty="0"/>
          </a:p>
          <a:p>
            <a:r>
              <a:rPr lang="en-US" dirty="0"/>
              <a:t>Útreikningur verðbólgu:</a:t>
            </a:r>
          </a:p>
          <a:p>
            <a:endParaRPr lang="en-US" dirty="0"/>
          </a:p>
          <a:p>
            <a:pPr marL="0" indent="0" algn="ctr">
              <a:buNone/>
            </a:pPr>
            <a:r>
              <a:rPr lang="en-US" u="sng" dirty="0"/>
              <a:t>(Vísitala nýs árs - vísitala fyrra árs)</a:t>
            </a:r>
            <a:r>
              <a:rPr lang="en-US" dirty="0"/>
              <a:t>  x 100  =  Prósentubreyting</a:t>
            </a:r>
          </a:p>
          <a:p>
            <a:pPr marL="0" indent="0">
              <a:buNone/>
            </a:pPr>
            <a:r>
              <a:rPr lang="en-US" dirty="0"/>
              <a:t>		            Vísitala fyrra árs</a:t>
            </a:r>
          </a:p>
          <a:p>
            <a:endParaRPr lang="en-US" dirty="0"/>
          </a:p>
        </p:txBody>
      </p:sp>
    </p:spTree>
    <p:extLst>
      <p:ext uri="{BB962C8B-B14F-4D97-AF65-F5344CB8AC3E}">
        <p14:creationId xmlns:p14="http://schemas.microsoft.com/office/powerpoint/2010/main" val="1370339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pPr lvl="0">
              <a:spcBef>
                <a:spcPts val="0"/>
              </a:spcBef>
            </a:pPr>
            <a:r>
              <a:rPr lang="en-US" dirty="0"/>
              <a:t>22.2 Mæling breytinga á framfærslukostnaði</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955964"/>
            <a:ext cx="10515600" cy="4462197"/>
          </a:xfrm>
        </p:spPr>
        <p:txBody>
          <a:bodyPr>
            <a:normAutofit fontScale="85000" lnSpcReduction="20000"/>
          </a:bodyPr>
          <a:lstStyle/>
          <a:p>
            <a:r>
              <a:rPr lang="en-US" b="1" dirty="0"/>
              <a:t>Vísitala neysluverðs (VNV) </a:t>
            </a:r>
            <a:r>
              <a:rPr lang="en-US" dirty="0"/>
              <a:t>– mælikvarði á verðbólgu sem tölfræðingar bandarískra stjórnvalda reikna út frá verðlagi fastrar vöru- og þjónustukörfu sem endurspeglar innkaup meðalneytandans.</a:t>
            </a:r>
          </a:p>
          <a:p>
            <a:r>
              <a:rPr lang="en-US" dirty="0"/>
              <a:t>Breyting á fastri vöru- og þjónustukörfu samanborið við breytingu á framfærslukostnaði</a:t>
            </a:r>
          </a:p>
          <a:p>
            <a:endParaRPr lang="en-US" dirty="0"/>
          </a:p>
          <a:p>
            <a:r>
              <a:rPr lang="en-US" b="1" dirty="0"/>
              <a:t>Staðkvæmdarbjögun</a:t>
            </a:r>
            <a:r>
              <a:rPr lang="en-US" dirty="0"/>
              <a:t> – verðbólga sem reiknuð er út frá fastri vörukörfu yfir tíma hefur tilhneigingu til að ofmeta raunhækkun framfærslukostnaðar þar sem ekki er tekið tillit til þess að neytandinn getur </a:t>
            </a:r>
            <a:r>
              <a:rPr lang="en-US" u="sng" dirty="0"/>
              <a:t>valið staðkvæmdarvörur</a:t>
            </a:r>
            <a:r>
              <a:rPr lang="en-US" dirty="0"/>
              <a:t> í stað vara sem hækka verulega í verði.</a:t>
            </a:r>
          </a:p>
          <a:p>
            <a:endParaRPr lang="en-US" dirty="0"/>
          </a:p>
          <a:p>
            <a:r>
              <a:rPr lang="en-US" b="1" dirty="0"/>
              <a:t>Bjögun vegna gæðabreytinga og nýrra vara </a:t>
            </a:r>
            <a:r>
              <a:rPr lang="en-US" dirty="0"/>
              <a:t>– verðbólga sem reiknuð er út frá fastri vörukörfu yfir tíma hefur tilhneigingu til að ofmeta raunhækkun framfærslukostnaðar þar sem ekki er tekið tillit til </a:t>
            </a:r>
            <a:r>
              <a:rPr lang="en-US" u="sng" dirty="0"/>
              <a:t>framfara</a:t>
            </a:r>
            <a:r>
              <a:rPr lang="en-US" dirty="0"/>
              <a:t> í </a:t>
            </a:r>
            <a:r>
              <a:rPr lang="en-US" u="sng" dirty="0"/>
              <a:t>gæðum</a:t>
            </a:r>
            <a:r>
              <a:rPr lang="en-US" dirty="0"/>
              <a:t> vara sem fyrir eru eða </a:t>
            </a:r>
            <a:r>
              <a:rPr lang="en-US" u="sng" dirty="0"/>
              <a:t>þróunar</a:t>
            </a:r>
            <a:r>
              <a:rPr lang="en-US" dirty="0"/>
              <a:t> nýrra vara.</a:t>
            </a:r>
          </a:p>
          <a:p>
            <a:endParaRPr lang="en-US" dirty="0"/>
          </a:p>
        </p:txBody>
      </p:sp>
    </p:spTree>
    <p:extLst>
      <p:ext uri="{BB962C8B-B14F-4D97-AF65-F5344CB8AC3E}">
        <p14:creationId xmlns:p14="http://schemas.microsoft.com/office/powerpoint/2010/main" val="176947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Vogir undirliða vísitölu neysluverðs</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4467497"/>
            <a:ext cx="10515600" cy="1564772"/>
          </a:xfrm>
        </p:spPr>
        <p:txBody>
          <a:bodyPr>
            <a:normAutofit fontScale="70000" lnSpcReduction="20000"/>
          </a:bodyPr>
          <a:lstStyle/>
          <a:p>
            <a:r>
              <a:rPr lang="en-US" dirty="0"/>
              <a:t>Af þeim átta flokkum sem mynda vísitölu neysluverðs vegur húsnæði þyngst, eða 42,4%. </a:t>
            </a:r>
          </a:p>
          <a:p>
            <a:r>
              <a:rPr lang="en-US" dirty="0"/>
              <a:t>Næststærsti flokkurinn, matur og drykkjarvörur, vegur 15,1%, sem er innan við helmingur af vægi húsnæðis. </a:t>
            </a:r>
          </a:p>
          <a:p>
            <a:r>
              <a:rPr lang="en-US" dirty="0"/>
              <a:t>Minnst vægi hafa aðrar vörur og þjónusta, 3,2%, og fatnaður, 2,7%. (Heimild: www.bls.gov/cpi)</a:t>
            </a:r>
          </a:p>
          <a:p>
            <a:endParaRPr lang="en-US" dirty="0"/>
          </a:p>
        </p:txBody>
      </p:sp>
      <p:pic>
        <p:nvPicPr>
          <p:cNvPr id="4" name="Picture 3" descr="This is a pie chart showing the components of the CPI and their weights. There are eight categories. The biggest is Housing at 42 percent. Next are Transportation at 15 percent and Food and Beverages at 15 percent. Medical Care is at 9 percent, followed by Education and Communication at 7 percent. Next is Recreation at 6 percent, followed by Apparel at 3 percent, and the last category, Other Goods and Services, also at 3 percent.">
            <a:extLst>
              <a:ext uri="{FF2B5EF4-FFF2-40B4-BE49-F238E27FC236}">
                <a16:creationId xmlns:a16="http://schemas.microsoft.com/office/drawing/2014/main" id="{BD825AC4-FE98-3610-94E0-2972F56D94C4}"/>
              </a:ext>
            </a:extLst>
          </p:cNvPr>
          <p:cNvPicPr>
            <a:picLocks noChangeAspect="1"/>
          </p:cNvPicPr>
          <p:nvPr/>
        </p:nvPicPr>
        <p:blipFill>
          <a:blip r:embed="rId2"/>
          <a:stretch>
            <a:fillRect/>
          </a:stretch>
        </p:blipFill>
        <p:spPr>
          <a:xfrm>
            <a:off x="2798445" y="917926"/>
            <a:ext cx="6595110" cy="3421354"/>
          </a:xfrm>
          <a:prstGeom prst="rect">
            <a:avLst/>
          </a:prstGeom>
        </p:spPr>
      </p:pic>
    </p:spTree>
    <p:extLst>
      <p:ext uri="{BB962C8B-B14F-4D97-AF65-F5344CB8AC3E}">
        <p14:creationId xmlns:p14="http://schemas.microsoft.com/office/powerpoint/2010/main" val="4224312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Vísitala neysluverðs og kjarnaverðbólga</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p:txBody>
          <a:bodyPr/>
          <a:lstStyle/>
          <a:p>
            <a:r>
              <a:rPr lang="en-US" b="1" dirty="0"/>
              <a:t>Vísitala kjarnaverðbólgu </a:t>
            </a:r>
            <a:r>
              <a:rPr lang="en-US" dirty="0"/>
              <a:t>– byggist á VNV en undanskilur sveiflukennda liði á borð við orku- og matvælaverð.</a:t>
            </a:r>
          </a:p>
          <a:p>
            <a:pPr lvl="1"/>
            <a:r>
              <a:rPr lang="en-US" dirty="0"/>
              <a:t>Þannig geta hagfræðingar betur metið undirliggjandi verðþróun sem hefur áhrif á framfærslukostnað.</a:t>
            </a:r>
          </a:p>
          <a:p>
            <a:pPr lvl="1"/>
            <a:r>
              <a:rPr lang="en-US" dirty="0"/>
              <a:t>Þessi mælikvarði er gjarnan lagður til grundvallar mikilvægum breytingum á stefnu stjórnvalda.</a:t>
            </a:r>
          </a:p>
          <a:p>
            <a:endParaRPr lang="en-US" dirty="0"/>
          </a:p>
        </p:txBody>
      </p:sp>
    </p:spTree>
    <p:extLst>
      <p:ext uri="{BB962C8B-B14F-4D97-AF65-F5344CB8AC3E}">
        <p14:creationId xmlns:p14="http://schemas.microsoft.com/office/powerpoint/2010/main" val="1109614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a:xfrm>
            <a:off x="841248" y="228600"/>
            <a:ext cx="8714232" cy="749808"/>
          </a:xfrm>
        </p:spPr>
        <p:txBody>
          <a:bodyPr>
            <a:normAutofit fontScale="90000"/>
          </a:bodyPr>
          <a:lstStyle/>
          <a:p>
            <a:pPr lvl="0">
              <a:spcBef>
                <a:spcPts val="0"/>
              </a:spcBef>
            </a:pPr>
            <a:r>
              <a:rPr lang="en-US" dirty="0" sz="2400"/>
              <a:t>Hagnýtar lausnir gegn staðkvæmdarbjögun</a:t>
            </a:r>
            <a:br>
              <a:rPr lang="en-US" dirty="0" sz="2400"/>
            </a:br>
            <a:r>
              <a:rPr lang="en-US" dirty="0" sz="2400"/>
              <a:t>og bjögun vegna gæða og nýrra vara</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1071154"/>
            <a:ext cx="10515600" cy="3997235"/>
          </a:xfrm>
        </p:spPr>
        <p:txBody>
          <a:bodyPr>
            <a:normAutofit fontScale="92500" lnSpcReduction="20000"/>
          </a:bodyPr>
          <a:lstStyle/>
          <a:p>
            <a:r>
              <a:rPr lang="en-US" dirty="0"/>
              <a:t>Til að taka tillit til þess að neytendur skipta að einhverju leyti milli vara notar bandaríska vinnumálastofnunin aðrar stærðfræðilegar aðferðir við útreikning VNV.</a:t>
            </a:r>
          </a:p>
          <a:p>
            <a:endParaRPr lang="en-US" dirty="0"/>
          </a:p>
          <a:p>
            <a:r>
              <a:rPr lang="en-US" dirty="0"/>
              <a:t>Vörukarfan sem VNV byggist á er uppfærð oftar svo að nýjar og endurbættar vörur komist fyrr inn í hana.</a:t>
            </a:r>
          </a:p>
          <a:p>
            <a:endParaRPr lang="en-US" dirty="0"/>
          </a:p>
          <a:p>
            <a:r>
              <a:rPr lang="en-US" dirty="0"/>
              <a:t>Dregið hefur nokkuð úr staðkvæmdarbjögun og bjögun vegna gæða og nýrra vara.</a:t>
            </a:r>
          </a:p>
          <a:p>
            <a:endParaRPr lang="en-US" dirty="0"/>
          </a:p>
          <a:p>
            <a:r>
              <a:rPr lang="en-US" dirty="0"/>
              <a:t>Hækkun VNV ofmetur líklega raunverulega verðbólgu um aðeins um 0,5% á ári.</a:t>
            </a:r>
          </a:p>
          <a:p>
            <a:endParaRPr lang="en-US" dirty="0"/>
          </a:p>
        </p:txBody>
      </p:sp>
    </p:spTree>
    <p:extLst>
      <p:ext uri="{BB962C8B-B14F-4D97-AF65-F5344CB8AC3E}">
        <p14:creationId xmlns:p14="http://schemas.microsoft.com/office/powerpoint/2010/main" val="3592476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Aðrar verðvísitölur</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955964"/>
            <a:ext cx="10515600" cy="4961510"/>
          </a:xfrm>
        </p:spPr>
        <p:txBody>
          <a:bodyPr>
            <a:normAutofit fontScale="92500" lnSpcReduction="20000"/>
          </a:bodyPr>
          <a:lstStyle/>
          <a:p>
            <a:r>
              <a:rPr lang="en-US" b="1" dirty="0"/>
              <a:t>Vísitala framleiðsluverðs (PPI) </a:t>
            </a:r>
            <a:r>
              <a:rPr lang="en-US" dirty="0"/>
              <a:t>– mælikvarði á verðbólgu sem byggist á verði aðfanga sem framleiðendur vöru og þjónustu greiða.</a:t>
            </a:r>
          </a:p>
          <a:p>
            <a:pPr lvl="1"/>
            <a:r>
              <a:rPr lang="en-US" dirty="0"/>
              <a:t>Mismunandi atvinnugreinar, hrávörur og vinnslustig.</a:t>
            </a:r>
          </a:p>
          <a:p>
            <a:endParaRPr lang="en-US" dirty="0"/>
          </a:p>
          <a:p>
            <a:r>
              <a:rPr lang="en-US" b="1" dirty="0"/>
              <a:t>Inn- og útflutningsverðvísitölur </a:t>
            </a:r>
            <a:r>
              <a:rPr lang="en-US" dirty="0"/>
              <a:t>– mælikvarði á verðbólgu sem byggist á verði út- og innfluttrar vöru.</a:t>
            </a:r>
          </a:p>
          <a:p>
            <a:endParaRPr lang="en-US" dirty="0"/>
          </a:p>
          <a:p>
            <a:r>
              <a:rPr lang="en-US" b="1" dirty="0"/>
              <a:t>Vísitala launakostnaðar </a:t>
            </a:r>
            <a:r>
              <a:rPr lang="en-US" dirty="0"/>
              <a:t>– mælikvarði á verðbólgu sem byggist á launum á vinnumarkaði.</a:t>
            </a:r>
          </a:p>
          <a:p>
            <a:endParaRPr lang="en-US" dirty="0"/>
          </a:p>
          <a:p>
            <a:r>
              <a:rPr lang="en-US" b="1" dirty="0"/>
              <a:t>Verðvísitala landsframleiðslu </a:t>
            </a:r>
            <a:r>
              <a:rPr lang="en-US" dirty="0"/>
              <a:t>– mælikvarði á verðbólgu sem byggist á verði allra þátta landsframleiðslu (einkaneyslu, fjárfestingar, samneyslu og útflutnings að frádregnum innflutningi).</a:t>
            </a:r>
          </a:p>
          <a:p>
            <a:endParaRPr lang="en-US" dirty="0"/>
          </a:p>
        </p:txBody>
      </p:sp>
    </p:spTree>
    <p:extLst>
      <p:ext uri="{BB962C8B-B14F-4D97-AF65-F5344CB8AC3E}">
        <p14:creationId xmlns:p14="http://schemas.microsoft.com/office/powerpoint/2010/main" val="1475697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22.3 Verðbólga í Bandaríkjunum og öðrum löndum</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955964"/>
            <a:ext cx="10515600" cy="5105202"/>
          </a:xfrm>
        </p:spPr>
        <p:txBody>
          <a:bodyPr>
            <a:normAutofit fontScale="92500" lnSpcReduction="10000"/>
          </a:bodyPr>
          <a:lstStyle/>
          <a:p>
            <a:r>
              <a:rPr lang="en-US" dirty="0"/>
              <a:t>Helstu verðbólguskeið í Bandaríkjunum:</a:t>
            </a:r>
          </a:p>
          <a:p>
            <a:pPr lvl="1"/>
            <a:r>
              <a:rPr lang="en-US" dirty="0"/>
              <a:t>eftir fyrri heimsstyrjöld </a:t>
            </a:r>
          </a:p>
          <a:p>
            <a:pPr lvl="1"/>
            <a:r>
              <a:rPr lang="en-US" dirty="0"/>
              <a:t>eftir síðari heimsstyrjöld</a:t>
            </a:r>
          </a:p>
          <a:p>
            <a:pPr lvl="1"/>
            <a:r>
              <a:rPr lang="en-US" dirty="0"/>
              <a:t>áttundi áratugur 20. aldar</a:t>
            </a:r>
          </a:p>
          <a:p>
            <a:r>
              <a:rPr lang="en-US" b="1" dirty="0"/>
              <a:t>Verðhjöðnun </a:t>
            </a:r>
            <a:r>
              <a:rPr lang="en-US" dirty="0"/>
              <a:t>– mikil neikvæð verðbólga.</a:t>
            </a:r>
          </a:p>
          <a:p>
            <a:pPr lvl="1"/>
            <a:r>
              <a:rPr lang="en-US" dirty="0"/>
              <a:t>þegar flest verð í hagkerfinu lækka.</a:t>
            </a:r>
          </a:p>
          <a:p>
            <a:r>
              <a:rPr lang="en-US" dirty="0"/>
              <a:t>Helstu verðhjöðnunarskeið í Bandaríkjunum:</a:t>
            </a:r>
          </a:p>
          <a:p>
            <a:pPr lvl="1"/>
            <a:r>
              <a:rPr lang="en-US" dirty="0"/>
              <a:t>eftir samdráttarskeiðið 1920–1921 </a:t>
            </a:r>
          </a:p>
          <a:p>
            <a:pPr lvl="1"/>
            <a:r>
              <a:rPr lang="en-US" dirty="0"/>
              <a:t>kreppan mikla á fjórða áratug 20. aldar</a:t>
            </a:r>
          </a:p>
          <a:p>
            <a:r>
              <a:rPr lang="en-US" b="1" dirty="0"/>
              <a:t>Óðaverðbólga</a:t>
            </a:r>
            <a:r>
              <a:rPr lang="en-US" dirty="0"/>
              <a:t> – skyndilegt verðbólguskot sem verður oft, en þó ekki eingöngu, þegar hagkerfi færist úr miðstýringu yfir í markaðsbúskap</a:t>
            </a:r>
          </a:p>
          <a:p>
            <a:pPr lvl="1"/>
            <a:r>
              <a:rPr lang="en-US" dirty="0"/>
              <a:t>Bandaríkin komust næst óðaverðbólgu í borgarastyrjöldinni 1860–1865, í Suðurríkjunum.</a:t>
            </a:r>
          </a:p>
          <a:p>
            <a:endParaRPr lang="en-US" dirty="0"/>
          </a:p>
        </p:txBody>
      </p:sp>
    </p:spTree>
    <p:extLst>
      <p:ext uri="{BB962C8B-B14F-4D97-AF65-F5344CB8AC3E}">
        <p14:creationId xmlns:p14="http://schemas.microsoft.com/office/powerpoint/2010/main" val="2309357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Verðlag og verðbólga í Bandaríkjunum</a:t>
            </a:r>
          </a:p>
        </p:txBody>
      </p:sp>
      <p:pic>
        <p:nvPicPr>
          <p:cNvPr id="5" name="Picture 4" descr="Two graphs are illustrated here. The first shows the U.S. price level over time. The y-axis measures the price level, from 0 to 300, in increments of 50. The x-axis shows years from 1948 to 2020. Beginning in 1948, the price level is roughly 25, then it increases at a relatively slow rate, so the line is fairly flat, until 1970, when it gets steeper. In 2020 the price index is around 260. The second graph illustrates the U.S. inflation rate over time. The y-axis measures the inflation rate as a percent, from –2 to 16, in 2 percent increments. The x-axis shows years from 1948 to 2020. The inflation rate rises and falls over time. In 1948 it is roughly 7 percent, then it drops to –1 in 1950, then climbs to 8 percent in 1952, then it declines to 0 in 1956, then it gradually increases to 1972, where it spikes to 11 percent, with another spike 1980 to nearly 14 percent, then it declines to 2 percent in 1985, and generally stays in the 2 to 5 percent range for the next 15 years, with a negative rate in 2009.">
            <a:extLst>
              <a:ext uri="{FF2B5EF4-FFF2-40B4-BE49-F238E27FC236}">
                <a16:creationId xmlns:a16="http://schemas.microsoft.com/office/drawing/2014/main" id="{D221FE0E-7792-3C98-11B6-B82117840FAE}"/>
              </a:ext>
            </a:extLst>
          </p:cNvPr>
          <p:cNvPicPr>
            <a:picLocks noChangeAspect="1"/>
          </p:cNvPicPr>
          <p:nvPr/>
        </p:nvPicPr>
        <p:blipFill>
          <a:blip r:embed="rId2"/>
          <a:stretch>
            <a:fillRect/>
          </a:stretch>
        </p:blipFill>
        <p:spPr>
          <a:xfrm>
            <a:off x="838200" y="1029334"/>
            <a:ext cx="4465320" cy="5463540"/>
          </a:xfrm>
          <a:prstGeom prst="rect">
            <a:avLst/>
          </a:prstGeom>
        </p:spPr>
      </p:pic>
      <p:sp>
        <p:nvSpPr>
          <p:cNvPr id="3" name="Content Placeholder 2">
            <a:extLst>
              <a:ext uri="{FF2B5EF4-FFF2-40B4-BE49-F238E27FC236}">
                <a16:creationId xmlns:a16="http://schemas.microsoft.com/office/drawing/2014/main" id="{3602E037-F56D-A6F4-E6BF-620C81A26395}"/>
              </a:ext>
            </a:extLst>
          </p:cNvPr>
          <p:cNvSpPr>
            <a:spLocks noGrp="1"/>
          </p:cNvSpPr>
          <p:nvPr>
            <p:ph sz="half" idx="2"/>
          </p:nvPr>
        </p:nvSpPr>
        <p:spPr/>
        <p:txBody>
          <a:bodyPr>
            <a:normAutofit fontScale="92500"/>
          </a:bodyPr>
          <a:lstStyle/>
          <a:p>
            <a:pPr marL="0" indent="0">
              <a:buNone/>
            </a:pPr>
            <a:r>
              <a:rPr lang="en-US" dirty="0">
                <a:solidFill>
                  <a:srgbClr val="0070C0"/>
                </a:solidFill>
              </a:rPr>
              <a:t>(a) </a:t>
            </a:r>
            <a:r>
              <a:rPr lang="en-US" dirty="0"/>
              <a:t>Verðlag í Bandaríkjunum hækkaði tiltölulega lítið á fyrri hluta 20. aldar. Síðan hækkaði það smám saman fram til um 1973 en hraðar eftir það, út áttunda áratuginn og áfram, með tímabundnum lækkunum, þar til það var komið í um 240 árið 2016.</a:t>
            </a:r>
          </a:p>
          <a:p>
            <a:pPr marL="0" indent="0">
              <a:buNone/>
            </a:pPr>
            <a:r>
              <a:rPr lang="en-US" dirty="0">
                <a:solidFill>
                  <a:srgbClr val="0070C0"/>
                </a:solidFill>
              </a:rPr>
              <a:t>(b) </a:t>
            </a:r>
            <a:r>
              <a:rPr lang="en-US" dirty="0"/>
              <a:t>Árið 1948 sýnir grafið tæplega 7% verðbólgu. Hún sveiflast síðan upp og niður, með toppum á fimmta og áttunda áratugnum, en er komin niður í um 1,2% árið 2020.</a:t>
            </a:r>
          </a:p>
          <a:p>
            <a:endParaRPr lang="en-US" dirty="0"/>
          </a:p>
        </p:txBody>
      </p:sp>
    </p:spTree>
    <p:extLst>
      <p:ext uri="{BB962C8B-B14F-4D97-AF65-F5344CB8AC3E}">
        <p14:creationId xmlns:p14="http://schemas.microsoft.com/office/powerpoint/2010/main" val="1267413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pPr marL="0" marR="0" lvl="0" indent="0" rtl="0">
              <a:spcBef>
                <a:spcPts val="0"/>
              </a:spcBef>
            </a:pPr>
            <a:r>
              <a:rPr lang="en-US" dirty="0"/>
              <a:t>Lönd með tiltölulega lága verðbólgu, 1961–2020</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4778235"/>
            <a:ext cx="10515600" cy="1081446"/>
          </a:xfrm>
        </p:spPr>
        <p:txBody>
          <a:bodyPr>
            <a:normAutofit fontScale="92500" lnSpcReduction="10000"/>
          </a:bodyPr>
          <a:lstStyle/>
          <a:p>
            <a:r>
              <a:rPr lang="en-US" dirty="0"/>
              <a:t>Grafið sýnir árlega prósentubreytingu neysluverðs frá fyrra ári í Bandaríkjunum, Bretlandi, Japan og Þýskalandi.</a:t>
            </a:r>
          </a:p>
          <a:p>
            <a:endParaRPr lang="en-US" dirty="0"/>
          </a:p>
        </p:txBody>
      </p:sp>
      <p:pic>
        <p:nvPicPr>
          <p:cNvPr id="4" name="Picture 3" descr="This graph uses four lines to illustrate the inflation rates of the U.S., Japan, Germany, and the United Kingdom. The y-axis measures the inflation rate as a percent, from –5 to 30, in 5 percent increments. The x-axis shows years from 1960 to 2020. All four lines generally follow the same pattern of increases and decreases. From 1960 to 1990, Germany has the lowest inflation rates. From 1990 to 2020, Japan has the lowest inflation rates. Generally, the United Kingdom has the highest inflation rates, followed by the U.S. The graph shows that the United States, Japan, Germany, and the United Kingdom all had periods of high inflation in the 1970s and early 1980s. Japan had inflation of 23 percent in 1974, and the United Kingdom had inflation of nearly 25 percent in 1975. Beginning in the mid-1980s, inflation steadily declined in each country, and was consistently below 5 percent in all four countries from the early 1990s to 2020. Japan had negative inflation for much of the 2000s.">
            <a:extLst>
              <a:ext uri="{FF2B5EF4-FFF2-40B4-BE49-F238E27FC236}">
                <a16:creationId xmlns:a16="http://schemas.microsoft.com/office/drawing/2014/main" id="{27D95763-E7E4-C9C6-9622-34FEE98B3A6D}"/>
              </a:ext>
            </a:extLst>
          </p:cNvPr>
          <p:cNvPicPr>
            <a:picLocks noChangeAspect="1"/>
          </p:cNvPicPr>
          <p:nvPr/>
        </p:nvPicPr>
        <p:blipFill>
          <a:blip r:embed="rId2"/>
          <a:stretch>
            <a:fillRect/>
          </a:stretch>
        </p:blipFill>
        <p:spPr>
          <a:xfrm>
            <a:off x="2266950" y="923446"/>
            <a:ext cx="7658100" cy="3721051"/>
          </a:xfrm>
          <a:prstGeom prst="rect">
            <a:avLst/>
          </a:prstGeom>
        </p:spPr>
      </p:pic>
    </p:spTree>
    <p:extLst>
      <p:ext uri="{BB962C8B-B14F-4D97-AF65-F5344CB8AC3E}">
        <p14:creationId xmlns:p14="http://schemas.microsoft.com/office/powerpoint/2010/main" val="87675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a:xfrm>
            <a:off x="838200" y="365125"/>
            <a:ext cx="10515600" cy="645535"/>
          </a:xfrm>
        </p:spPr>
        <p:txBody>
          <a:bodyPr>
            <a:normAutofit fontScale="90000"/>
          </a:bodyPr>
          <a:lstStyle/>
          <a:p>
            <a:pPr marL="0" marR="0" lvl="0" indent="0" rtl="0">
              <a:spcBef>
                <a:spcPts val="0"/>
              </a:spcBef>
            </a:pPr>
            <a:r>
              <a:rPr lang="en-US" dirty="0"/>
              <a:t>Lönd með tiltölulega háa verðbólgu </a:t>
            </a:r>
            <a:br>
              <a:rPr lang="en-US" dirty="0"/>
            </a:br>
            <a:r>
              <a:rPr lang="en-US" dirty="0"/>
              <a:t>1981–2021</a:t>
            </a:r>
          </a:p>
        </p:txBody>
      </p:sp>
      <p:sp>
        <p:nvSpPr>
          <p:cNvPr id="2" name="Content Placeholder 1">
            <a:extLst>
              <a:ext uri="{FF2B5EF4-FFF2-40B4-BE49-F238E27FC236}">
                <a16:creationId xmlns:a16="http://schemas.microsoft.com/office/drawing/2014/main" id="{4E1C92B3-EE7C-9813-8EC2-B7EDA36A7F80}"/>
              </a:ext>
            </a:extLst>
          </p:cNvPr>
          <p:cNvSpPr>
            <a:spLocks noGrp="1"/>
          </p:cNvSpPr>
          <p:nvPr>
            <p:ph sz="half" idx="1"/>
          </p:nvPr>
        </p:nvSpPr>
        <p:spPr>
          <a:xfrm>
            <a:off x="838200" y="1110343"/>
            <a:ext cx="5181600" cy="5066620"/>
          </a:xfrm>
        </p:spPr>
        <p:txBody>
          <a:bodyPr>
            <a:normAutofit fontScale="85000" lnSpcReduction="20000"/>
          </a:bodyPr>
          <a:lstStyle/>
          <a:p>
            <a:pPr marL="0" indent="0">
              <a:buNone/>
            </a:pPr>
            <a:r>
              <a:rPr lang="en-US" dirty="0"/>
              <a:t>Gröfin sýna verðbólgu í Brasilíu, Kína og Rússlandi. </a:t>
            </a:r>
          </a:p>
          <a:p>
            <a:pPr marL="0" indent="0">
              <a:buNone/>
            </a:pPr>
            <a:r>
              <a:rPr lang="en-US" dirty="0"/>
              <a:t>(a) Brasilía og Rússland glímdu við óðaverðbólgu einhvern tíma frá miðjum níunda áratugnum fram á miðjan tíunda áratuginn. </a:t>
            </a:r>
          </a:p>
          <a:p>
            <a:pPr marL="0" indent="0">
              <a:buNone/>
            </a:pPr>
            <a:r>
              <a:rPr lang="en-US" dirty="0"/>
              <a:t>(b) Verðbólgan var ekki jafn mikil í Kína og Nígeríu en var þó há þar um miðjan tíunda áratuginn. Þótt dregið hafi úr henni síðustu tvo áratugi er verðbólga enn veruleg í nokkrum þessara landa. </a:t>
            </a:r>
            <a:r>
              <a:rPr lang="en-US" sz="2300" dirty="0"/>
              <a:t>(Heimildir: http://research.stlouisfed.org/fred2/series/FPCPITOTLZGBRA; http://research.stlouisfed.org/fred2/series/CHNCPIALLMINMEI; http://research.stlouisfed.org/fred2/series/FPCPITOTLZGRUS)</a:t>
            </a:r>
          </a:p>
          <a:p>
            <a:endParaRPr lang="en-US" dirty="0"/>
          </a:p>
        </p:txBody>
      </p:sp>
      <p:pic>
        <p:nvPicPr>
          <p:cNvPr id="7" name="Picture 6" descr="There are two graphs illustrated here. The first shows three lines representing the inflation rate over time in Brazil, Russia, and China, from the years 1981 to 1995. Years are measured on the x-axis, and the inflation rate is measured on the y-axis, from 0 to 3500 percent, in increments of 500 percent. Only Brazil has inflation rate data available for all the years depicted. Brazil’s inflation rate is generally flat, at between 25 and 50 percent, from 1981 to 1987, when it spikes to 3,000 percent in 1990. It then plummets to 500 percent in 1991, then increases to slightly above 2000 percent in 1994, and then plummets again in 1995, to around 25 percent. In 1993, Russia’s inflation rate is near 1,000 percent, but it declines to 50 percent in 1995. China’s inflation rate is 0 percent in 1994 and 1995.&#10;&#10;The second graph shows 3 lines, representing the inflation rate over time in Brazil, Russia, and China, from the years 1996 to 2020. Years are measured on the x-axis, and the inflation rate is measured on the y-axis, from –10 to 100 percent, in increments of 10 percent. Brazil’s inflation rate begins at 15 percent in 1996, and declines to 2 percent in 1998. It rises to 15 percent in 2003, then declines and is relatively constant between 5 and 10 percent until 2020. Russia’s inflation rate begins at 45 percent in 1996, declines to 15 percent in 1997, then increases to 85 percent in 1999, then declines to 20 percent in 2000, and continues to decrease to nearly 0 percent in 2020. China’s inflation rate is the lowest of the three countries, beginning at 9 percent in 1996, and declining to 0 percent in 1998, and remaining between 0 and 3 percent through 2020.">
            <a:extLst>
              <a:ext uri="{FF2B5EF4-FFF2-40B4-BE49-F238E27FC236}">
                <a16:creationId xmlns:a16="http://schemas.microsoft.com/office/drawing/2014/main" id="{04280E4D-E400-B2DD-4129-02DAB91941F6}"/>
              </a:ext>
            </a:extLst>
          </p:cNvPr>
          <p:cNvPicPr>
            <a:picLocks noChangeAspect="1"/>
          </p:cNvPicPr>
          <p:nvPr/>
        </p:nvPicPr>
        <p:blipFill>
          <a:blip r:embed="rId2"/>
          <a:stretch>
            <a:fillRect/>
          </a:stretch>
        </p:blipFill>
        <p:spPr>
          <a:xfrm>
            <a:off x="6480464" y="825744"/>
            <a:ext cx="4873336" cy="5841756"/>
          </a:xfrm>
          <a:prstGeom prst="rect">
            <a:avLst/>
          </a:prstGeom>
        </p:spPr>
      </p:pic>
    </p:spTree>
    <p:extLst>
      <p:ext uri="{BB962C8B-B14F-4D97-AF65-F5344CB8AC3E}">
        <p14:creationId xmlns:p14="http://schemas.microsoft.com/office/powerpoint/2010/main" val="1272999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22.4 Misskilningur um verðbólgu</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p:txBody>
          <a:bodyPr/>
          <a:lstStyle/>
          <a:p>
            <a:r>
              <a:rPr lang="en-US" dirty="0"/>
              <a:t>Ef aðrar hagstærðir (verð, laun og vextir) </a:t>
            </a:r>
            <a:r>
              <a:rPr lang="en-US" u="sng" dirty="0"/>
              <a:t>fylgja ekki</a:t>
            </a:r>
            <a:r>
              <a:rPr lang="en-US" dirty="0"/>
              <a:t> verðbólgunni eða aðlagast henni aðeins með </a:t>
            </a:r>
            <a:r>
              <a:rPr lang="en-US" u="sng" dirty="0"/>
              <a:t>tímatöf</a:t>
            </a:r>
            <a:r>
              <a:rPr lang="en-US" dirty="0"/>
              <a:t>, getur verðbólga valdið þrenns konar vanda:</a:t>
            </a:r>
          </a:p>
          <a:p>
            <a:endParaRPr lang="en-US" dirty="0"/>
          </a:p>
          <a:p>
            <a:pPr lvl="1"/>
            <a:r>
              <a:rPr lang="en-US" dirty="0"/>
              <a:t>ófyrirséðri endurdreifingu kaupmáttar</a:t>
            </a:r>
          </a:p>
          <a:p>
            <a:pPr lvl="1"/>
            <a:r>
              <a:rPr lang="en-US" dirty="0"/>
              <a:t>óskýrari verðboðum</a:t>
            </a:r>
          </a:p>
          <a:p>
            <a:pPr lvl="1"/>
            <a:r>
              <a:rPr lang="en-US" dirty="0"/>
              <a:t>erfiðleikum við langtímaáætlanagerð</a:t>
            </a:r>
          </a:p>
          <a:p>
            <a:endParaRPr lang="en-US" dirty="0"/>
          </a:p>
        </p:txBody>
      </p:sp>
    </p:spTree>
    <p:extLst>
      <p:ext uri="{BB962C8B-B14F-4D97-AF65-F5344CB8AC3E}">
        <p14:creationId xmlns:p14="http://schemas.microsoft.com/office/powerpoint/2010/main" val="854567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Ófyrirséð endurdreifing kaupmáttar</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955964"/>
            <a:ext cx="10515600" cy="4778630"/>
          </a:xfrm>
        </p:spPr>
        <p:txBody>
          <a:bodyPr>
            <a:normAutofit/>
          </a:bodyPr>
          <a:lstStyle/>
          <a:p>
            <a:r>
              <a:rPr lang="en-US" dirty="0"/>
              <a:t>Verðbólga kemur niður á fólki þegar:</a:t>
            </a:r>
          </a:p>
          <a:p>
            <a:pPr lvl="1"/>
            <a:r>
              <a:rPr lang="en-US" dirty="0"/>
              <a:t>það geymir reiðufé</a:t>
            </a:r>
          </a:p>
          <a:p>
            <a:pPr lvl="1"/>
            <a:r>
              <a:rPr lang="en-US" dirty="0"/>
              <a:t>það á fjáreignir þar sem nafnávöxtun heldur ekki í við verðbólgu (skattar geta aukið vandann)</a:t>
            </a:r>
          </a:p>
          <a:p>
            <a:pPr lvl="1"/>
            <a:r>
              <a:rPr lang="en-US" dirty="0"/>
              <a:t>laun dragast aftur úr verðbólgu </a:t>
            </a:r>
          </a:p>
          <a:p>
            <a:pPr lvl="2"/>
            <a:r>
              <a:rPr lang="en-US" dirty="0"/>
              <a:t>laun breytast oft treglega og eru aðeins leiðrétt einu sinni eða tvisvar á ári.</a:t>
            </a:r>
          </a:p>
          <a:p>
            <a:pPr lvl="1"/>
            <a:r>
              <a:rPr lang="en-US" dirty="0"/>
              <a:t>það er komið á eftirlaun og fær fyrirfram ákveðinn lífeyri frá einkafyrirtæki</a:t>
            </a:r>
          </a:p>
          <a:p>
            <a:endParaRPr lang="en-US" dirty="0"/>
          </a:p>
          <a:p>
            <a:r>
              <a:rPr lang="en-US" dirty="0"/>
              <a:t>Almenningur getur stundum hagnast á verðbólgu.</a:t>
            </a:r>
          </a:p>
          <a:p>
            <a:pPr lvl="1"/>
            <a:r>
              <a:rPr lang="en-US" dirty="0"/>
              <a:t>Lántaki með fasta vexti getur komið betur út því hann endurgreiðir lánið með dollurum sem eru minna virði en upphaflega var gert ráð fyrir.</a:t>
            </a:r>
          </a:p>
          <a:p>
            <a:endParaRPr lang="en-US" dirty="0"/>
          </a:p>
        </p:txBody>
      </p:sp>
    </p:spTree>
    <p:extLst>
      <p:ext uri="{BB962C8B-B14F-4D97-AF65-F5344CB8AC3E}">
        <p14:creationId xmlns:p14="http://schemas.microsoft.com/office/powerpoint/2010/main" val="2150527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Lágmarkslaun og verðbólga í Bandaríkjunum</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4564519"/>
            <a:ext cx="10515600" cy="1917469"/>
          </a:xfrm>
        </p:spPr>
        <p:txBody>
          <a:bodyPr>
            <a:normAutofit fontScale="77500" lnSpcReduction="20000"/>
          </a:bodyPr>
          <a:lstStyle/>
          <a:p>
            <a:r>
              <a:rPr lang="en-US" dirty="0"/>
              <a:t>Að teknu tilliti til verðbólgu lækkuðu alríkislágmarkslaun um 30 prósent frá 1965 til 2020, þótt nafnlaunin hækkuðu úr $1,40 í $7,25 á klukkustund. </a:t>
            </a:r>
          </a:p>
          <a:p>
            <a:r>
              <a:rPr lang="en-US" dirty="0"/>
              <a:t>Hækkanir lágmarkslauna 2008–2010 drógu úr lækkun raunvirðis þeirra; án þeirra hefði lækkunin orðið meiri, líkt og þegar lágmarkslaun stóðu í stað 1997–2007. </a:t>
            </a:r>
            <a:r>
              <a:rPr lang="en-US" sz="2300" dirty="0"/>
              <a:t>(Heimildir: http://www.dol.gov/whd/minwage/chart.htm; http://data.bls.gov/cgi-bin/surveymost?cu)</a:t>
            </a:r>
          </a:p>
          <a:p>
            <a:endParaRPr lang="en-US" dirty="0"/>
          </a:p>
        </p:txBody>
      </p:sp>
      <p:pic>
        <p:nvPicPr>
          <p:cNvPr id="4" name="Picture 3" descr="This graph illustrates minimum wage and inflation. The y-axis measures the minimum wage in dollars, from 0 to 16, in increments of 2 dollars. The x-axis measures years, from 1965 to 2020. The minimum wage starts in 1965 at around 9 dollars, but then steadily declines over time, until it is around 6 dollars in 2020.">
            <a:extLst>
              <a:ext uri="{FF2B5EF4-FFF2-40B4-BE49-F238E27FC236}">
                <a16:creationId xmlns:a16="http://schemas.microsoft.com/office/drawing/2014/main" id="{A886E1B4-F626-BF07-68D7-C9DD1265A5FA}"/>
              </a:ext>
            </a:extLst>
          </p:cNvPr>
          <p:cNvPicPr>
            <a:picLocks noChangeAspect="1"/>
          </p:cNvPicPr>
          <p:nvPr/>
        </p:nvPicPr>
        <p:blipFill>
          <a:blip r:embed="rId2"/>
          <a:stretch>
            <a:fillRect/>
          </a:stretch>
        </p:blipFill>
        <p:spPr>
          <a:xfrm>
            <a:off x="3124200" y="763732"/>
            <a:ext cx="5943600" cy="3826764"/>
          </a:xfrm>
          <a:prstGeom prst="rect">
            <a:avLst/>
          </a:prstGeom>
        </p:spPr>
      </p:pic>
    </p:spTree>
    <p:extLst>
      <p:ext uri="{BB962C8B-B14F-4D97-AF65-F5344CB8AC3E}">
        <p14:creationId xmlns:p14="http://schemas.microsoft.com/office/powerpoint/2010/main" val="1889451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Óskýr verðmerki</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p:txBody>
          <a:bodyPr>
            <a:normAutofit fontScale="92500" lnSpcReduction="20000"/>
          </a:bodyPr>
          <a:lstStyle/>
          <a:p>
            <a:r>
              <a:rPr lang="en-US" dirty="0"/>
              <a:t>Verð miðla upplýsingum um aðstæður á framboðs- og eftirspurnarhlið markaðshagkerfisins.</a:t>
            </a:r>
          </a:p>
          <a:p>
            <a:endParaRPr lang="en-US" dirty="0"/>
          </a:p>
          <a:p>
            <a:r>
              <a:rPr lang="en-US" dirty="0"/>
              <a:t>Verðbólga gerir þessi verðmerki óskýrari. </a:t>
            </a:r>
          </a:p>
          <a:p>
            <a:endParaRPr lang="en-US" dirty="0"/>
          </a:p>
          <a:p>
            <a:r>
              <a:rPr lang="en-US" dirty="0"/>
              <a:t>Vegna verðbólgu verða verðmerki óljósari fyrir okkur, líkt og þegar truflanir heyrast í útvarpi.</a:t>
            </a:r>
          </a:p>
          <a:p>
            <a:endParaRPr lang="en-US" dirty="0"/>
          </a:p>
          <a:p>
            <a:r>
              <a:rPr lang="en-US" dirty="0"/>
              <a:t>Þegar verð og verðbreytingar verða </a:t>
            </a:r>
            <a:r>
              <a:rPr lang="en-US" u="sng" dirty="0"/>
              <a:t>óviss</a:t>
            </a:r>
            <a:r>
              <a:rPr lang="en-US" dirty="0"/>
              <a:t> eiga fyrirtæki og einstaklingar </a:t>
            </a:r>
            <a:r>
              <a:rPr lang="en-US" u="sng" dirty="0"/>
              <a:t>erfiðara með að bregðast</a:t>
            </a:r>
            <a:r>
              <a:rPr lang="en-US" dirty="0"/>
              <a:t> við efnahagslegum merkjum.</a:t>
            </a:r>
          </a:p>
          <a:p>
            <a:endParaRPr lang="en-US" dirty="0"/>
          </a:p>
        </p:txBody>
      </p:sp>
    </p:spTree>
    <p:extLst>
      <p:ext uri="{BB962C8B-B14F-4D97-AF65-F5344CB8AC3E}">
        <p14:creationId xmlns:p14="http://schemas.microsoft.com/office/powerpoint/2010/main" val="4001635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Vandkvæði við langtímaáætlanagerð</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p:txBody>
          <a:bodyPr/>
          <a:lstStyle/>
          <a:p>
            <a:r>
              <a:rPr lang="en-US" dirty="0"/>
              <a:t>Verðbólga getur torveldað langtímaáætlanagerð.</a:t>
            </a:r>
          </a:p>
          <a:p>
            <a:endParaRPr lang="en-US" dirty="0"/>
          </a:p>
          <a:p>
            <a:pPr lvl="1"/>
            <a:r>
              <a:rPr lang="en-US" dirty="0"/>
              <a:t>Erfitt er að gera áætlanir um eftirlaunaárin þegar framtíðarverðgildi dollars er óþekkt.</a:t>
            </a:r>
          </a:p>
          <a:p>
            <a:pPr lvl="1"/>
            <a:endParaRPr lang="en-US" dirty="0"/>
          </a:p>
          <a:p>
            <a:pPr lvl="1"/>
            <a:r>
              <a:rPr lang="en-US" dirty="0"/>
              <a:t>Fyrirtæki verja meiri tíma í að finna leiðir til að hagnast á verðbólgu og minni tíma í framleiðni, nýsköpun og þjónustugæði.</a:t>
            </a:r>
          </a:p>
          <a:p>
            <a:endParaRPr lang="en-US" dirty="0"/>
          </a:p>
        </p:txBody>
      </p:sp>
    </p:spTree>
    <p:extLst>
      <p:ext uri="{BB962C8B-B14F-4D97-AF65-F5344CB8AC3E}">
        <p14:creationId xmlns:p14="http://schemas.microsoft.com/office/powerpoint/2010/main" val="4163860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a:xfrm>
            <a:off x="841248" y="228600"/>
            <a:ext cx="8714232" cy="749808"/>
          </a:xfrm>
        </p:spPr>
        <p:txBody>
          <a:bodyPr>
            <a:normAutofit fontScale="90000"/>
          </a:bodyPr>
          <a:lstStyle/>
          <a:p>
            <a:pPr marL="0" marR="0" lvl="0" indent="0" rtl="0">
              <a:spcBef>
                <a:spcPts val="0"/>
              </a:spcBef>
            </a:pPr>
            <a:r>
              <a:rPr lang="en-US" dirty="0" sz="2400"/>
              <a:t>Verðbólga og framleiðni vinnuafls í Bandaríkjunum, 1961–2020</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4650376"/>
            <a:ext cx="10515600" cy="1590898"/>
          </a:xfrm>
        </p:spPr>
        <p:txBody>
          <a:bodyPr>
            <a:normAutofit fontScale="85000" lnSpcReduction="10000"/>
          </a:bodyPr>
          <a:lstStyle/>
          <a:p>
            <a:r>
              <a:rPr lang="en-US" dirty="0"/>
              <a:t>Á síðustu áratugum hafa komið tímabil í Bandaríkjunum þar sem </a:t>
            </a:r>
            <a:r>
              <a:rPr lang="en-US" u="sng" dirty="0"/>
              <a:t>vaxandi verðbólgu</a:t>
            </a:r>
            <a:r>
              <a:rPr lang="en-US" dirty="0"/>
              <a:t> hefur skömmu síðar fylgt </a:t>
            </a:r>
            <a:r>
              <a:rPr lang="en-US" u="sng" dirty="0"/>
              <a:t>minni framleiðni</a:t>
            </a:r>
            <a:r>
              <a:rPr lang="en-US" dirty="0"/>
              <a:t> og </a:t>
            </a:r>
            <a:r>
              <a:rPr lang="en-US" i="1" dirty="0"/>
              <a:t>minni verðbólga</a:t>
            </a:r>
            <a:r>
              <a:rPr lang="en-US" dirty="0"/>
              <a:t> hefur farið saman við </a:t>
            </a:r>
            <a:r>
              <a:rPr lang="en-US" i="1" dirty="0"/>
              <a:t>aukna framleiðni</a:t>
            </a:r>
            <a:r>
              <a:rPr lang="en-US" dirty="0"/>
              <a:t>. </a:t>
            </a:r>
          </a:p>
          <a:p>
            <a:r>
              <a:rPr lang="en-US" dirty="0"/>
              <a:t>Eins og myndritið sýnir er þessi fylgni þó ekki alltaf fyrir hendi.</a:t>
            </a:r>
          </a:p>
          <a:p>
            <a:endParaRPr lang="en-US" dirty="0"/>
          </a:p>
        </p:txBody>
      </p:sp>
      <p:pic>
        <p:nvPicPr>
          <p:cNvPr id="4" name="Picture 3" descr="This graph illustrates two lines, the growth rate of labor productivity over time, and the rate of inflation. The y-axis shows the growth rate of labor productivity, from –4 percent to 14 percent, in increments of 2 percent. The x-axis shows years from 1968 to 2020. The inflation rate begins at 4 percent in 1968, decreases to 3 percent in 1965, then increases, with spikes to 11 percent in 1974 and 13 percent in 1981, declining to 3 percent in 1984, and generally declining and staying between 1 and 3 percent until 2020. Broadly, the growth rate of labor productivity line moves in the opposite direction of the inflation line. It begins at 4 percent in 1968, then decreases, moving the opposite direction of the inflation rate, and is negative in 1974 and 1982. It increases in 1983 and is generally positive, between 0 and 4 percent, until 2020.">
            <a:extLst>
              <a:ext uri="{FF2B5EF4-FFF2-40B4-BE49-F238E27FC236}">
                <a16:creationId xmlns:a16="http://schemas.microsoft.com/office/drawing/2014/main" id="{A22CD510-45D2-FD1A-A0FE-9DE5279142CD}"/>
              </a:ext>
            </a:extLst>
          </p:cNvPr>
          <p:cNvPicPr>
            <a:picLocks noChangeAspect="1"/>
          </p:cNvPicPr>
          <p:nvPr/>
        </p:nvPicPr>
        <p:blipFill>
          <a:blip r:embed="rId2"/>
          <a:stretch>
            <a:fillRect/>
          </a:stretch>
        </p:blipFill>
        <p:spPr>
          <a:xfrm>
            <a:off x="3056382" y="848310"/>
            <a:ext cx="6079236" cy="3743464"/>
          </a:xfrm>
          <a:prstGeom prst="rect">
            <a:avLst/>
          </a:prstGeom>
        </p:spPr>
      </p:pic>
    </p:spTree>
    <p:extLst>
      <p:ext uri="{BB962C8B-B14F-4D97-AF65-F5344CB8AC3E}">
        <p14:creationId xmlns:p14="http://schemas.microsoft.com/office/powerpoint/2010/main" val="3521861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22.5 Vísitölubinding og takmarkanir hennar</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p:txBody>
          <a:bodyPr>
            <a:normAutofit fontScale="92500" lnSpcReduction="10000"/>
          </a:bodyPr>
          <a:lstStyle/>
          <a:p>
            <a:r>
              <a:rPr lang="en-US" b="1" dirty="0"/>
              <a:t>Vísitölubinding </a:t>
            </a:r>
            <a:r>
              <a:rPr lang="en-US" dirty="0"/>
              <a:t>– verð, laun eða vextir eru leiðrétt sjálfkrafa vegna verðbólgu.</a:t>
            </a:r>
          </a:p>
          <a:p>
            <a:endParaRPr lang="en-US" dirty="0"/>
          </a:p>
          <a:p>
            <a:r>
              <a:rPr lang="en-US" dirty="0"/>
              <a:t>Dæmi um vísitölubindingu á </a:t>
            </a:r>
            <a:r>
              <a:rPr lang="en-US" u="sng" dirty="0"/>
              <a:t>einkamörkuðum</a:t>
            </a:r>
            <a:r>
              <a:rPr lang="en-US" dirty="0"/>
              <a:t>:</a:t>
            </a:r>
          </a:p>
          <a:p>
            <a:endParaRPr lang="en-US" dirty="0"/>
          </a:p>
          <a:p>
            <a:pPr lvl="1"/>
            <a:r>
              <a:rPr lang="en-US" b="1" dirty="0"/>
              <a:t>Framfærsluleiðréttingar (COLA) </a:t>
            </a:r>
            <a:r>
              <a:rPr lang="en-US" dirty="0"/>
              <a:t>– samningsákvæði sem tryggir að launahækkanir haldi í við verðbólgu.</a:t>
            </a:r>
          </a:p>
          <a:p>
            <a:pPr lvl="1"/>
            <a:endParaRPr lang="en-US" dirty="0"/>
          </a:p>
          <a:p>
            <a:pPr lvl="1"/>
            <a:r>
              <a:rPr lang="en-US" b="1" dirty="0"/>
              <a:t>Húsnæðislán með breytilegum vöxtum (ARM) </a:t>
            </a:r>
            <a:r>
              <a:rPr lang="en-US" dirty="0"/>
              <a:t>– lán til íbúðakaupa þar sem vextir breytast í takt við markaðsvexti.</a:t>
            </a:r>
          </a:p>
          <a:p>
            <a:endParaRPr lang="en-US" dirty="0"/>
          </a:p>
        </p:txBody>
      </p:sp>
    </p:spTree>
    <p:extLst>
      <p:ext uri="{BB962C8B-B14F-4D97-AF65-F5344CB8AC3E}">
        <p14:creationId xmlns:p14="http://schemas.microsoft.com/office/powerpoint/2010/main" val="22857608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5EDA491-CF90-8215-0051-E709429253B6}"/>
              </a:ext>
            </a:extLst>
          </p:cNvPr>
          <p:cNvSpPr>
            <a:spLocks noGrp="1"/>
          </p:cNvSpPr>
          <p:nvPr>
            <p:ph type="title"/>
          </p:nvPr>
        </p:nvSpPr>
        <p:spPr/>
        <p:txBody>
          <a:bodyPr>
            <a:normAutofit fontScale="90000"/>
          </a:bodyPr>
          <a:lstStyle/>
          <a:p>
            <a:r>
              <a:rPr lang="en-US" dirty="0"/>
              <a:t>Vísitölubinding í opinberum áætlunum</a:t>
            </a:r>
          </a:p>
        </p:txBody>
      </p:sp>
      <p:sp>
        <p:nvSpPr>
          <p:cNvPr id="7" name="Content Placeholder 6">
            <a:extLst>
              <a:ext uri="{FF2B5EF4-FFF2-40B4-BE49-F238E27FC236}">
                <a16:creationId xmlns:a16="http://schemas.microsoft.com/office/drawing/2014/main" id="{003E3DB0-7D8D-EB7E-A91C-73F865A2D6B3}"/>
              </a:ext>
            </a:extLst>
          </p:cNvPr>
          <p:cNvSpPr>
            <a:spLocks noGrp="1"/>
          </p:cNvSpPr>
          <p:nvPr>
            <p:ph idx="1"/>
          </p:nvPr>
        </p:nvSpPr>
        <p:spPr>
          <a:xfrm>
            <a:off x="838200" y="955964"/>
            <a:ext cx="10515600" cy="4739442"/>
          </a:xfrm>
        </p:spPr>
        <p:txBody>
          <a:bodyPr>
            <a:normAutofit/>
          </a:bodyPr>
          <a:lstStyle/>
          <a:p>
            <a:r>
              <a:rPr lang="en-US" dirty="0"/>
              <a:t>Dæmi um vísitölubindingu í </a:t>
            </a:r>
            <a:r>
              <a:rPr lang="en-US" u="sng" dirty="0"/>
              <a:t>opinberum áætlunum</a:t>
            </a:r>
            <a:r>
              <a:rPr lang="en-US" dirty="0"/>
              <a:t>:</a:t>
            </a:r>
          </a:p>
          <a:p>
            <a:endParaRPr lang="en-US" dirty="0"/>
          </a:p>
          <a:p>
            <a:pPr lvl="1"/>
            <a:r>
              <a:rPr lang="en-US" dirty="0"/>
              <a:t>Bandarísk skattalög kveða á um að tekjumörk hærri skattþrepa hækki sjálfkrafa í takt við verðbólgu.</a:t>
            </a:r>
          </a:p>
          <a:p>
            <a:pPr lvl="1"/>
            <a:endParaRPr lang="en-US" dirty="0"/>
          </a:p>
          <a:p>
            <a:pPr lvl="1"/>
            <a:r>
              <a:rPr lang="en-US" dirty="0"/>
              <a:t>Bætur almannatrygginga hækka árlega í takt við vísitölu neysluverðs.</a:t>
            </a:r>
          </a:p>
          <a:p>
            <a:pPr lvl="2"/>
            <a:r>
              <a:rPr lang="en-US" dirty="0"/>
              <a:t>Gjaldstofn almannatrygginga hækkar samkvæmt vísitölu samhliða vísitölubundinni hækkun bóta.</a:t>
            </a:r>
          </a:p>
          <a:p>
            <a:pPr lvl="1"/>
            <a:endParaRPr lang="en-US" dirty="0"/>
          </a:p>
          <a:p>
            <a:pPr lvl="1"/>
            <a:r>
              <a:rPr lang="en-US" dirty="0"/>
              <a:t>Bandaríska ríkið gefur út verðtryggð skuldabréf sem tryggja tiltekna raunvexti til viðbótar við verðbólgu.</a:t>
            </a:r>
          </a:p>
          <a:p>
            <a:endParaRPr lang="en-US" dirty="0"/>
          </a:p>
        </p:txBody>
      </p:sp>
    </p:spTree>
    <p:extLst>
      <p:ext uri="{BB962C8B-B14F-4D97-AF65-F5344CB8AC3E}">
        <p14:creationId xmlns:p14="http://schemas.microsoft.com/office/powerpoint/2010/main" val="493586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leyfinu CC BY-NC-SA 4.0. Heimilt er að afrita það eða breyta því, en aðeins í tilgangi sem ekki er viðskiptalegs eðlis. Tilgreina verður OpenStax og Rice University sem rétthafa og gera grein fyrir öllum breytingum. Öll aðlöguð útgáfa verður að vera gefin út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329</TotalTime>
  <Words>1909</Words>
  <Application>Microsoft Macintosh PowerPoint</Application>
  <PresentationFormat>Widescreen</PresentationFormat>
  <Paragraphs>143</Paragraphs>
  <Slides>23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Calibri Light</vt:lpstr>
      <vt:lpstr>Office Theme</vt:lpstr>
      <vt:lpstr>Principles of Economics 3e</vt:lpstr>
      <vt:lpstr>Ch.22 OUTLINE</vt:lpstr>
      <vt:lpstr>Big Bucks in Zimbabwe</vt:lpstr>
      <vt:lpstr>22.1 Tracking Inflation</vt:lpstr>
      <vt:lpstr>Index Numbers</vt:lpstr>
      <vt:lpstr>22.2 How to Measure Changes in the Cost of Living</vt:lpstr>
      <vt:lpstr>The Weighting of CPI Components</vt:lpstr>
      <vt:lpstr>The CPI and Core Inflation Index</vt:lpstr>
      <vt:lpstr>Practical Solutions for the Substitution and the Quality/New  Goods Biases</vt:lpstr>
      <vt:lpstr>Additional Price Indices</vt:lpstr>
      <vt:lpstr>22.3 How the U.S. and Other Countries Experience Inflation</vt:lpstr>
      <vt:lpstr>U.S. Price Level and Inflation Rates</vt:lpstr>
      <vt:lpstr>Countries with Relatively Low Inflation Rates, 1961–2020</vt:lpstr>
      <vt:lpstr>Countries with Relatively High Inflation  Rates, 1981–2021</vt:lpstr>
      <vt:lpstr>22.4 The Confusion Over Inflation</vt:lpstr>
      <vt:lpstr>Unintended Redistributions of Purchasing Power</vt:lpstr>
      <vt:lpstr>U.S. Minimum Wage and Inflation</vt:lpstr>
      <vt:lpstr>Blurred Price Signals</vt:lpstr>
      <vt:lpstr>Problems of Long-Term Planning</vt:lpstr>
      <vt:lpstr>U.S. Inflation Rate and U.S. Labor Productivity, 1961–2020</vt:lpstr>
      <vt:lpstr>22.5 Indexing and Its Limitations</vt:lpstr>
      <vt:lpstr>Indexing in Government Programs</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85</cp:revision>
  <dcterms:created xsi:type="dcterms:W3CDTF">2018-05-29T21:16:34Z</dcterms:created>
  <dcterms:modified xsi:type="dcterms:W3CDTF">2026-02-26T20:30:15Z</dcterms:modified>
</cp:coreProperties>
</file>