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1" r:id="rId15"/>
    <p:sldId id="270" r:id="rId16"/>
    <p:sldId id="272" r:id="rId17"/>
    <p:sldId id="273" r:id="rId18"/>
    <p:sldId id="274" r:id="rId19"/>
    <p:sldId id="275" r:id="rId20"/>
    <p:sldId id="276" r:id="rId21"/>
    <p:sldId id="277" r:id="rId22"/>
    <p:sldId id="278" r:id="rId23"/>
    <p:sldId id="279" r:id="rId24"/>
    <p:sldId id="280" r:id="rId25"/>
    <p:sldId id="25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C53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ec578c44ecc1.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ec578c44ecc1.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fdf3bc285df1.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fdf3bc285df1.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fdf3bc285df1.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0d76b9e7b662.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2df2fddcdec3.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4ff895d3b3b9.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3800"/>
              <a:t>Undirstöður hagfræði, 3. útgáfa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a:xfrm>
            <a:off x="1524000" y="1509712"/>
            <a:ext cx="9144000" cy="776287"/>
          </a:xfrm>
        </p:spPr>
        <p:txBody>
          <a:bodyPr>
            <a:normAutofit fontScale="92500" lnSpcReduction="20000"/>
          </a:bodyPr>
          <a:lstStyle/>
          <a:p>
            <a:r>
              <a:rPr lang="en-US" dirty="0"/>
              <a:t>2. kafli: VAL Í HEIMI SKORTS</a:t>
            </a:r>
          </a:p>
          <a:p>
            <a:r>
              <a:rPr lang="en-US" sz="2400" cap="none" dirty="0">
                <a:solidFill>
                  <a:schemeClr val="tx1"/>
                </a:solidFill>
                <a:latin typeface="+mn-lt"/>
              </a:rPr>
              <a:t>Myndasýning í PowerPoint</a:t>
            </a:r>
          </a:p>
          <a:p>
            <a:endParaRPr lang="en-US" dirty="0"/>
          </a:p>
        </p:txBody>
      </p:sp>
      <p:pic>
        <p:nvPicPr>
          <p:cNvPr id="2" name="Picture 1"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EA93217D-2466-10BF-9843-C80A301B8B1F}"/>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YFIRLIT 2. KAFLA</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p:txBody>
          <a:bodyPr/>
          <a:lstStyle/>
          <a:p>
            <a:pPr lvl="0" rtl="0">
              <a:lnSpc>
                <a:spcPct val="115000"/>
              </a:lnSpc>
              <a:spcBef>
                <a:spcPts val="0"/>
              </a:spcBef>
              <a:buNone/>
            </a:pPr>
            <a:r>
              <a:rPr lang="en-US" sz="2800" dirty="0"/>
              <a:t>2.1: Hvernig einstaklingar velja út frá tekjubandi sínu</a:t>
            </a:r>
          </a:p>
          <a:p>
            <a:pPr lvl="0" rtl="0">
              <a:lnSpc>
                <a:spcPct val="115000"/>
              </a:lnSpc>
              <a:spcBef>
                <a:spcPts val="0"/>
              </a:spcBef>
              <a:buNone/>
            </a:pPr>
            <a:r>
              <a:rPr lang="en-US" sz="2800" dirty="0"/>
              <a:t>2.2: Framleiðslumöguleikajaðarinn og samfélagslegt val</a:t>
            </a:r>
          </a:p>
          <a:p>
            <a:pPr lvl="0" rtl="0">
              <a:lnSpc>
                <a:spcPct val="115000"/>
              </a:lnSpc>
              <a:spcBef>
                <a:spcPts val="0"/>
              </a:spcBef>
              <a:buNone/>
            </a:pPr>
            <a:r>
              <a:rPr lang="en-US" sz="2800" dirty="0"/>
              <a:t>2.3: Andmæli við hagfræðilega nálgun</a:t>
            </a:r>
          </a:p>
          <a:p>
            <a:endParaRPr lang="en-US" dirty="0"/>
          </a:p>
        </p:txBody>
      </p:sp>
      <p:sp>
        <p:nvSpPr>
          <p:cNvPr id="8" name="Content Placeholder 7">
            <a:extLst>
              <a:ext uri="{FF2B5EF4-FFF2-40B4-BE49-F238E27FC236}">
                <a16:creationId xmlns:a16="http://schemas.microsoft.com/office/drawing/2014/main" id="{F6312B98-B57D-3B90-6F48-124F15CB0069}"/>
              </a:ext>
            </a:extLst>
          </p:cNvPr>
          <p:cNvSpPr>
            <a:spLocks noGrp="1"/>
          </p:cNvSpPr>
          <p:nvPr>
            <p:ph idx="13"/>
          </p:nvPr>
        </p:nvSpPr>
        <p:spPr/>
        <p:txBody>
          <a:bodyPr/>
          <a:lstStyle/>
          <a:p>
            <a:endParaRPr lang="en-US"/>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Val og fórnarskipti</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5143075"/>
            <a:ext cx="10515600" cy="1150690"/>
          </a:xfrm>
        </p:spPr>
        <p:txBody>
          <a:bodyPr>
            <a:normAutofit fontScale="77500" lnSpcReduction="20000"/>
          </a:bodyPr>
          <a:lstStyle/>
          <a:p>
            <a:pPr marL="0" indent="0" algn="ctr">
              <a:buNone/>
            </a:pPr>
            <a:r>
              <a:rPr lang="en-US" sz="2400" dirty="0"/>
              <a:t>(Mynd: aðlögun á „College of DuPage Commencement 2018 107“ eftir COD Newsroom/Flickr, CC BY 2.0)</a:t>
            </a:r>
          </a:p>
          <a:p>
            <a:pPr marL="0" indent="0">
              <a:buNone/>
            </a:pPr>
            <a:r>
              <a:rPr lang="en-US" dirty="0"/>
              <a:t>Almennt fylgja hærri laun hærri námsgráðu. Hvers vegna leggja þá ekki fleiri stund á framhaldsnám? Stutta svarið er val og fórnarskipti. </a:t>
            </a:r>
          </a:p>
          <a:p>
            <a:endParaRPr lang="en-US" dirty="0"/>
          </a:p>
        </p:txBody>
      </p:sp>
      <p:pic>
        <p:nvPicPr>
          <p:cNvPr id="4" name="Picture 3" descr="This photograph shows a student walking across the stage at their high school graduation ceremony.">
            <a:extLst>
              <a:ext uri="{FF2B5EF4-FFF2-40B4-BE49-F238E27FC236}">
                <a16:creationId xmlns:a16="http://schemas.microsoft.com/office/drawing/2014/main" id="{B72E5B83-50EE-FCBF-F8AB-89DDF09BF970}"/>
              </a:ext>
            </a:extLst>
          </p:cNvPr>
          <p:cNvPicPr>
            <a:picLocks noChangeAspect="1"/>
          </p:cNvPicPr>
          <p:nvPr/>
        </p:nvPicPr>
        <p:blipFill>
          <a:blip r:embed="rId2"/>
          <a:stretch>
            <a:fillRect/>
          </a:stretch>
        </p:blipFill>
        <p:spPr>
          <a:xfrm>
            <a:off x="3410059" y="907453"/>
            <a:ext cx="5371882" cy="4117878"/>
          </a:xfrm>
          <a:prstGeom prst="rect">
            <a:avLst/>
          </a:prstGeom>
        </p:spPr>
      </p:pic>
    </p:spTree>
    <p:extLst>
      <p:ext uri="{BB962C8B-B14F-4D97-AF65-F5344CB8AC3E}">
        <p14:creationId xmlns:p14="http://schemas.microsoft.com/office/powerpoint/2010/main" val="3555288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pPr lvl="0">
              <a:spcBef>
                <a:spcPts val="0"/>
              </a:spcBef>
            </a:pPr>
            <a:r>
              <a:rPr lang="en-US" dirty="0"/>
              <a:t>2.1 Hvernig einstaklingar velja út frá tekjubandi sínu</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817819"/>
          </a:xfrm>
        </p:spPr>
        <p:txBody>
          <a:bodyPr>
            <a:normAutofit/>
          </a:bodyPr>
          <a:lstStyle/>
          <a:p>
            <a:r>
              <a:rPr lang="en-US" b="1" dirty="0"/>
              <a:t>Tekjuband </a:t>
            </a:r>
            <a:r>
              <a:rPr lang="en-US" dirty="0"/>
              <a:t>– allar mögulegar samsetningar neysluvara sem einstaklingur hefur efni á, miðað við vöruverð, þegar </a:t>
            </a:r>
            <a:r>
              <a:rPr lang="en-US" u="sng" dirty="0"/>
              <a:t>öllum</a:t>
            </a:r>
            <a:r>
              <a:rPr lang="en-US" dirty="0"/>
              <a:t> tekjum er varið; jaðar mengis mögulegra kosta.</a:t>
            </a:r>
          </a:p>
          <a:p>
            <a:r>
              <a:rPr lang="en-US" b="1" dirty="0"/>
              <a:t>Mengi mögulegra kosta </a:t>
            </a:r>
            <a:r>
              <a:rPr lang="en-US" dirty="0"/>
              <a:t>– allar mögulegar neyslusamsetningar sem einstaklingur hefur efni á miðað við vöruverð og tekjur sínar (ekki þarf að verja öllum tekjunum).</a:t>
            </a:r>
          </a:p>
          <a:p>
            <a:r>
              <a:rPr lang="en-US" dirty="0"/>
              <a:t>Hægt er að sýna tekjuband á myndriti þegar verð beggja vara og ráðstöfunarfé eru þekkt.</a:t>
            </a:r>
          </a:p>
          <a:p>
            <a:r>
              <a:rPr lang="en-US" dirty="0"/>
              <a:t>Þar sem neytendur hafa takmarkaðar tekjur til ráðstöfunar verða þeir að velja milli þarfa sinna og óska.</a:t>
            </a:r>
          </a:p>
          <a:p>
            <a:endParaRPr lang="en-US" dirty="0"/>
          </a:p>
          <a:p>
            <a:endParaRPr lang="en-US" dirty="0"/>
          </a:p>
          <a:p>
            <a:endParaRPr lang="en-US" dirty="0"/>
          </a:p>
        </p:txBody>
      </p:sp>
    </p:spTree>
    <p:extLst>
      <p:ext uri="{BB962C8B-B14F-4D97-AF65-F5344CB8AC3E}">
        <p14:creationId xmlns:p14="http://schemas.microsoft.com/office/powerpoint/2010/main" val="3539446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Tekjubandið: neysluval Alphonsos</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707571" y="3429000"/>
            <a:ext cx="10515600" cy="3063874"/>
          </a:xfrm>
        </p:spPr>
        <p:txBody>
          <a:bodyPr>
            <a:normAutofit fontScale="85000" lnSpcReduction="20000"/>
          </a:bodyPr>
          <a:lstStyle/>
          <a:p>
            <a:r>
              <a:rPr lang="en-US" dirty="0"/>
              <a:t>Hver punktur á tekjubandinu táknar samsetningu hamborgara og strætómiða sem kostar samtals $10, eða sem nemur ráðstöfunarfé Alphonsos. </a:t>
            </a:r>
          </a:p>
          <a:p>
            <a:r>
              <a:rPr lang="en-US" dirty="0"/>
              <a:t>Hlutfallslegt verð hamborgara og strætómiða ákvarðar halla tekjubandsins. </a:t>
            </a:r>
          </a:p>
          <a:p>
            <a:r>
              <a:rPr lang="en-US" dirty="0"/>
              <a:t>Með því að fórna einum hamborgara fást fjórir strætómiðar.</a:t>
            </a:r>
          </a:p>
          <a:p>
            <a:r>
              <a:rPr lang="en-US" dirty="0"/>
              <a:t>Mengi mögulegra kosta nær yfir alla punkta á tekjubandinu og innan þess; þeir sýna samsetningar hamborgara og strætómiða sem Alphonso hefur efni á.</a:t>
            </a:r>
          </a:p>
          <a:p>
            <a:r>
              <a:rPr lang="en-US" dirty="0"/>
              <a:t>Alphonso hefur ekki efni á punktum utan tekjubandsins, því slíkar samsetningar kosta meira en ráðstöfunarfé hans leyfir.</a:t>
            </a:r>
          </a:p>
          <a:p>
            <a:endParaRPr lang="en-US" dirty="0"/>
          </a:p>
        </p:txBody>
      </p:sp>
      <p:pic>
        <p:nvPicPr>
          <p:cNvPr id="5" name="Picture 4" descr="The graph illustrates the budget constraint as a downward-sloping line starting at 5 burgers on the y-axis and ending at 20 bus tickets on the x-axis.">
            <a:extLst>
              <a:ext uri="{FF2B5EF4-FFF2-40B4-BE49-F238E27FC236}">
                <a16:creationId xmlns:a16="http://schemas.microsoft.com/office/drawing/2014/main" id="{745C5533-8599-2D33-CBF7-A5B5FC38C6A9}"/>
              </a:ext>
            </a:extLst>
          </p:cNvPr>
          <p:cNvPicPr>
            <a:picLocks noChangeAspect="1"/>
          </p:cNvPicPr>
          <p:nvPr/>
        </p:nvPicPr>
        <p:blipFill>
          <a:blip r:embed="rId2"/>
          <a:stretch>
            <a:fillRect/>
          </a:stretch>
        </p:blipFill>
        <p:spPr>
          <a:xfrm>
            <a:off x="3254620" y="904113"/>
            <a:ext cx="5421502" cy="2410483"/>
          </a:xfrm>
          <a:prstGeom prst="rect">
            <a:avLst/>
          </a:prstGeom>
        </p:spPr>
      </p:pic>
    </p:spTree>
    <p:extLst>
      <p:ext uri="{BB962C8B-B14F-4D97-AF65-F5344CB8AC3E}">
        <p14:creationId xmlns:p14="http://schemas.microsoft.com/office/powerpoint/2010/main" val="3344936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Hugtakið fórnarkostnaður</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3211087"/>
          </a:xfrm>
        </p:spPr>
        <p:txBody>
          <a:bodyPr>
            <a:normAutofit fontScale="92500" lnSpcReduction="10000"/>
          </a:bodyPr>
          <a:lstStyle/>
          <a:p>
            <a:r>
              <a:rPr lang="en-US" b="1" dirty="0"/>
              <a:t>Fórnarkostnaður </a:t>
            </a:r>
            <a:r>
              <a:rPr lang="en-US" dirty="0"/>
              <a:t>segir til um hverju fólk þarf að fórna til að öðlast það sem það sækist eftir.</a:t>
            </a:r>
          </a:p>
          <a:p>
            <a:pPr lvl="1"/>
            <a:r>
              <a:rPr lang="en-US" dirty="0"/>
              <a:t>Kostnaður við eitt er glatað tækifæri til að gera eða neyta einhvers annars.</a:t>
            </a:r>
          </a:p>
          <a:p>
            <a:pPr lvl="1"/>
            <a:r>
              <a:rPr lang="en-US" dirty="0"/>
              <a:t>Fórnarkostnaður er verðmæti næstbesta valkostarins.</a:t>
            </a:r>
          </a:p>
          <a:p>
            <a:pPr lvl="1"/>
            <a:r>
              <a:rPr lang="en-US" dirty="0"/>
              <a:t>Ein af grundvallarreglum hagfræðinnar er að sérhverju vali fylgir fórnarkostnaður.</a:t>
            </a:r>
          </a:p>
          <a:p>
            <a:endParaRPr lang="en-US" dirty="0"/>
          </a:p>
          <a:p>
            <a:r>
              <a:rPr lang="en-US" dirty="0"/>
              <a:t>Fórnarkostnaður eins hamborgara fyrir Alphonso er þeir fjórir strætómiðar sem hann þarf að fórna.</a:t>
            </a:r>
          </a:p>
          <a:p>
            <a:endParaRPr lang="en-US" dirty="0"/>
          </a:p>
        </p:txBody>
      </p:sp>
      <p:pic>
        <p:nvPicPr>
          <p:cNvPr id="3" name="Picture 2" descr="The graph illustrates the budget constraint as a downward-sloping line starting at 5 burgers on the y-axis and ending at 20 bus tickets on the x-axis.">
            <a:extLst>
              <a:ext uri="{FF2B5EF4-FFF2-40B4-BE49-F238E27FC236}">
                <a16:creationId xmlns:a16="http://schemas.microsoft.com/office/drawing/2014/main" id="{5DC242CF-F38D-7EB3-90E1-4803CBD22FA8}"/>
              </a:ext>
            </a:extLst>
          </p:cNvPr>
          <p:cNvPicPr>
            <a:picLocks noChangeAspect="1"/>
          </p:cNvPicPr>
          <p:nvPr/>
        </p:nvPicPr>
        <p:blipFill>
          <a:blip r:embed="rId2"/>
          <a:stretch>
            <a:fillRect/>
          </a:stretch>
        </p:blipFill>
        <p:spPr>
          <a:xfrm>
            <a:off x="5932298" y="3880069"/>
            <a:ext cx="5421502" cy="2410483"/>
          </a:xfrm>
          <a:prstGeom prst="rect">
            <a:avLst/>
          </a:prstGeom>
        </p:spPr>
      </p:pic>
    </p:spTree>
    <p:extLst>
      <p:ext uri="{BB962C8B-B14F-4D97-AF65-F5344CB8AC3E}">
        <p14:creationId xmlns:p14="http://schemas.microsoft.com/office/powerpoint/2010/main" val="3083211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Fórnarkostnaður ákvarðaður</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765567"/>
          </a:xfrm>
        </p:spPr>
        <p:txBody>
          <a:bodyPr>
            <a:normAutofit fontScale="92500"/>
          </a:bodyPr>
          <a:lstStyle/>
          <a:p>
            <a:r>
              <a:rPr lang="en-US" dirty="0"/>
              <a:t>Í mörgum tilvikum er eðlilegt að líta á verðið sem fórnarkostnað.</a:t>
            </a:r>
          </a:p>
          <a:p>
            <a:pPr lvl="1"/>
            <a:r>
              <a:rPr lang="en-US" u="sng" dirty="0"/>
              <a:t>Dæmi</a:t>
            </a:r>
            <a:r>
              <a:rPr lang="en-US" dirty="0"/>
              <a:t>: Ef frændi þinn kaupir nýtt reiðhjól fyrir $300 mæla þessir $300 hversu mikilli „annarri neyslu“ hann hefur fórnað.</a:t>
            </a:r>
          </a:p>
          <a:p>
            <a:endParaRPr lang="en-US" dirty="0"/>
          </a:p>
          <a:p>
            <a:r>
              <a:rPr lang="en-US" dirty="0"/>
              <a:t>Stundum endurspeglar dollaraverðið ekki raunverulegan fórnarkostnað, til dæmis þegar </a:t>
            </a:r>
            <a:r>
              <a:rPr lang="en-US" u="sng" dirty="0"/>
              <a:t>tímakostnaður </a:t>
            </a:r>
            <a:r>
              <a:rPr lang="en-US" dirty="0"/>
              <a:t>kemur við sögu.</a:t>
            </a:r>
          </a:p>
          <a:p>
            <a:pPr lvl="1"/>
            <a:r>
              <a:rPr lang="en-US" u="sng" dirty="0"/>
              <a:t>Dæmi</a:t>
            </a:r>
            <a:r>
              <a:rPr lang="en-US" dirty="0"/>
              <a:t>: Háskólanám</a:t>
            </a:r>
          </a:p>
          <a:p>
            <a:pPr lvl="2"/>
            <a:r>
              <a:rPr lang="en-US" dirty="0">
                <a:solidFill>
                  <a:schemeClr val="accent2">
                    <a:lumMod val="50000"/>
                  </a:schemeClr>
                </a:solidFill>
              </a:rPr>
              <a:t>Beinn útlagður kostnaður við háskólanám felur meðal annars í sér skólagjöld, námsbækur, húsnæði, fæði og annan kostnað.</a:t>
            </a:r>
          </a:p>
          <a:p>
            <a:pPr lvl="2"/>
            <a:r>
              <a:rPr lang="en-US" dirty="0">
                <a:solidFill>
                  <a:schemeClr val="accent2">
                    <a:lumMod val="50000"/>
                  </a:schemeClr>
                </a:solidFill>
              </a:rPr>
              <a:t>Þar að auki er ekki hægt að sinna launuðu starfi á meðan setið er í kennslustundum eða stundað nám.</a:t>
            </a:r>
          </a:p>
          <a:p>
            <a:pPr lvl="2"/>
            <a:r>
              <a:rPr lang="en-US" dirty="0">
                <a:solidFill>
                  <a:schemeClr val="accent2">
                    <a:lumMod val="50000"/>
                  </a:schemeClr>
                </a:solidFill>
              </a:rPr>
              <a:t>Háskólanám hefur því bæði í för með sér beinan útlagðan kostnað og </a:t>
            </a:r>
            <a:r>
              <a:rPr lang="en-US" u="sng" dirty="0">
                <a:solidFill>
                  <a:schemeClr val="accent2">
                    <a:lumMod val="50000"/>
                  </a:schemeClr>
                </a:solidFill>
              </a:rPr>
              <a:t>fórnarkostnað </a:t>
            </a:r>
            <a:r>
              <a:rPr lang="en-US" dirty="0">
                <a:solidFill>
                  <a:schemeClr val="accent2">
                    <a:lumMod val="50000"/>
                  </a:schemeClr>
                </a:solidFill>
              </a:rPr>
              <a:t>vegna tapaðra atvinnutekna.</a:t>
            </a:r>
          </a:p>
          <a:p>
            <a:endParaRPr lang="en-US" dirty="0"/>
          </a:p>
        </p:txBody>
      </p:sp>
    </p:spTree>
    <p:extLst>
      <p:ext uri="{BB962C8B-B14F-4D97-AF65-F5344CB8AC3E}">
        <p14:creationId xmlns:p14="http://schemas.microsoft.com/office/powerpoint/2010/main" val="992716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Dæmi um fórnarkostnað</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p:txBody>
          <a:bodyPr>
            <a:normAutofit lnSpcReduction="10000"/>
          </a:bodyPr>
          <a:lstStyle/>
          <a:p>
            <a:r>
              <a:rPr lang="en-US" b="1" dirty="0"/>
              <a:t>Umræðuspurning: Hver er fórnarkostnaður þess að …</a:t>
            </a:r>
          </a:p>
          <a:p>
            <a:endParaRPr lang="en-US" dirty="0"/>
          </a:p>
          <a:p>
            <a:pPr lvl="1"/>
            <a:r>
              <a:rPr lang="en-US" dirty="0"/>
              <a:t>kaupa bíl í stað þess að taka hann á leigu?</a:t>
            </a:r>
          </a:p>
          <a:p>
            <a:pPr lvl="1"/>
            <a:endParaRPr lang="en-US" dirty="0"/>
          </a:p>
          <a:p>
            <a:pPr lvl="1"/>
            <a:r>
              <a:rPr lang="en-US" dirty="0"/>
              <a:t>fjárfesta með ólíkum hætti (t.d. á sparnaðarreikningum, í bundnum innlánum, verðbréfasjóðum eða hlutabréfum)?</a:t>
            </a:r>
          </a:p>
          <a:p>
            <a:pPr lvl="1"/>
            <a:endParaRPr lang="en-US" dirty="0"/>
          </a:p>
          <a:p>
            <a:pPr lvl="1"/>
            <a:r>
              <a:rPr lang="en-US" dirty="0"/>
              <a:t>borða úti í stað þess að elda heima?</a:t>
            </a:r>
          </a:p>
          <a:p>
            <a:pPr lvl="1"/>
            <a:endParaRPr lang="en-US" dirty="0"/>
          </a:p>
          <a:p>
            <a:pPr lvl="1"/>
            <a:r>
              <a:rPr lang="en-US" dirty="0"/>
              <a:t>ganga eða nota almenningssamgöngur?</a:t>
            </a:r>
          </a:p>
          <a:p>
            <a:endParaRPr lang="en-US" dirty="0"/>
          </a:p>
        </p:txBody>
      </p:sp>
    </p:spTree>
    <p:extLst>
      <p:ext uri="{BB962C8B-B14F-4D97-AF65-F5344CB8AC3E}">
        <p14:creationId xmlns:p14="http://schemas.microsoft.com/office/powerpoint/2010/main" val="4190222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Jaðarákvarðanir og minnkandi jaðarnyt</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243053"/>
          </a:xfrm>
        </p:spPr>
        <p:txBody>
          <a:bodyPr>
            <a:normAutofit lnSpcReduction="10000"/>
          </a:bodyPr>
          <a:lstStyle/>
          <a:p>
            <a:r>
              <a:rPr lang="en-US" b="1" dirty="0"/>
              <a:t>Jaðargreining </a:t>
            </a:r>
            <a:r>
              <a:rPr lang="en-US" dirty="0"/>
              <a:t>– mat á ávinningi og kostnaði þess að velja örlítið meira eða minna af tiltekinni vöru.</a:t>
            </a:r>
          </a:p>
          <a:p>
            <a:endParaRPr lang="en-US" dirty="0"/>
          </a:p>
          <a:p>
            <a:r>
              <a:rPr lang="en-US" b="1" dirty="0"/>
              <a:t>Nyt</a:t>
            </a:r>
            <a:r>
              <a:rPr lang="en-US" dirty="0"/>
              <a:t> – ánægja, gagn eða verðmæti sem fæst af neyslu vöru og þjónustu.</a:t>
            </a:r>
          </a:p>
          <a:p>
            <a:endParaRPr lang="en-US" dirty="0"/>
          </a:p>
          <a:p>
            <a:r>
              <a:rPr lang="en-US" b="1" dirty="0"/>
              <a:t>Lögmálið um minnkandi jaðarnyt </a:t>
            </a:r>
            <a:r>
              <a:rPr lang="en-US" dirty="0"/>
              <a:t>– eftir því sem einstaklingur fær meira af vöru minnka jaðarnytin af hverri viðbótareiningu hennar.</a:t>
            </a:r>
          </a:p>
          <a:p>
            <a:pPr lvl="1"/>
            <a:r>
              <a:rPr lang="en-US" dirty="0"/>
              <a:t>Dæmi – fyrsta pítsusneiðin veitir meiri ánægju en sú sjötta.</a:t>
            </a:r>
          </a:p>
          <a:p>
            <a:endParaRPr lang="en-US" dirty="0"/>
          </a:p>
        </p:txBody>
      </p:sp>
    </p:spTree>
    <p:extLst>
      <p:ext uri="{BB962C8B-B14F-4D97-AF65-F5344CB8AC3E}">
        <p14:creationId xmlns:p14="http://schemas.microsoft.com/office/powerpoint/2010/main" val="544600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Sokkinn kostnaður</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lnSpcReduction="10000"/>
          </a:bodyPr>
          <a:lstStyle/>
          <a:p>
            <a:r>
              <a:rPr lang="en-US" b="1" dirty="0"/>
              <a:t>Sokkinn kostnaður </a:t>
            </a:r>
            <a:r>
              <a:rPr lang="en-US" dirty="0"/>
              <a:t>– kostnaður sem þegar hefur fallið til og fæst ekki endurheimtur.</a:t>
            </a:r>
          </a:p>
          <a:p>
            <a:endParaRPr lang="en-US" dirty="0"/>
          </a:p>
          <a:p>
            <a:r>
              <a:rPr lang="en-US" dirty="0"/>
              <a:t>Bæði einstaklingum og fyrirtækjum getur reynst erfitt að sætta sig við sokkinn kostnað.</a:t>
            </a:r>
          </a:p>
          <a:p>
            <a:endParaRPr lang="en-US" dirty="0"/>
          </a:p>
          <a:p>
            <a:pPr lvl="1"/>
            <a:r>
              <a:rPr lang="en-US" dirty="0"/>
              <a:t>Dæmi – Fyrirtæki á erfitt með að hætta við nýja vöru sem selst illa vegna þess hve miklu fé var varið í þróun hennar og markaðssetningu.</a:t>
            </a:r>
          </a:p>
          <a:p>
            <a:endParaRPr lang="en-US" dirty="0"/>
          </a:p>
          <a:p>
            <a:r>
              <a:rPr lang="en-US" dirty="0"/>
              <a:t>Lærdómurinn af sokknum kostnaði er að líta fram hjá fyrri mistökum og byggja ákvarðanir á því sem gerist í </a:t>
            </a:r>
            <a:r>
              <a:rPr lang="en-US" u="sng" dirty="0"/>
              <a:t>framtíðinni</a:t>
            </a:r>
            <a:r>
              <a:rPr lang="en-US" dirty="0"/>
              <a:t>.</a:t>
            </a:r>
          </a:p>
          <a:p>
            <a:endParaRPr lang="en-US" dirty="0"/>
          </a:p>
        </p:txBody>
      </p:sp>
    </p:spTree>
    <p:extLst>
      <p:ext uri="{BB962C8B-B14F-4D97-AF65-F5344CB8AC3E}">
        <p14:creationId xmlns:p14="http://schemas.microsoft.com/office/powerpoint/2010/main" val="3266798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pPr lvl="0">
              <a:spcBef>
                <a:spcPts val="0"/>
              </a:spcBef>
            </a:pPr>
            <a:r>
              <a:rPr lang="en-US" dirty="0"/>
              <a:t>2.2 Framleiðslumöguleikajaðarinn og samfélagslegt val</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r>
              <a:rPr lang="en-US" b="1" dirty="0"/>
              <a:t>Framleiðslumöguleikajaðar (FMJ) </a:t>
            </a:r>
            <a:r>
              <a:rPr lang="en-US" dirty="0"/>
              <a:t>– línurit sem sýnir þær framleiðsluhagkvæmu samsetningar tveggja afurða sem hagkerfi getur framleitt með tiltækum aðföngum.</a:t>
            </a:r>
          </a:p>
          <a:p>
            <a:endParaRPr lang="en-US" dirty="0"/>
          </a:p>
          <a:p>
            <a:r>
              <a:rPr lang="en-US" dirty="0"/>
              <a:t> </a:t>
            </a:r>
            <a:r>
              <a:rPr lang="en-US" b="1" dirty="0"/>
              <a:t>Halli</a:t>
            </a:r>
            <a:r>
              <a:rPr lang="en-US" dirty="0"/>
              <a:t> framleiðslumöguleikajaðarins sýnir fórnarkostnaðinn.</a:t>
            </a:r>
          </a:p>
          <a:p>
            <a:endParaRPr lang="en-US" dirty="0"/>
          </a:p>
        </p:txBody>
      </p:sp>
    </p:spTree>
    <p:extLst>
      <p:ext uri="{BB962C8B-B14F-4D97-AF65-F5344CB8AC3E}">
        <p14:creationId xmlns:p14="http://schemas.microsoft.com/office/powerpoint/2010/main" val="3152131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a:xfrm>
            <a:off x="838200" y="310896"/>
            <a:ext cx="8686800" cy="566928"/>
          </a:xfrm>
        </p:spPr>
        <p:txBody>
          <a:bodyPr wrap="none">
            <a:noAutofit/>
          </a:bodyPr>
          <a:lstStyle/>
          <a:p>
            <a:r>
              <a:rPr lang="en-US" dirty="0" sz="1800"/>
              <a:t>Framleiðslumöguleikajaðar heilbrigðisþjónustu og menntunar</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4519669"/>
            <a:ext cx="10515600" cy="1550055"/>
          </a:xfrm>
        </p:spPr>
        <p:txBody>
          <a:bodyPr>
            <a:normAutofit fontScale="92500" lnSpcReduction="20000"/>
          </a:bodyPr>
          <a:lstStyle/>
          <a:p>
            <a:r>
              <a:rPr lang="en-US" dirty="0"/>
              <a:t>Þessi framleiðslumöguleikajaðar sýnir fórnarskiptin milli þess að verja aðföngum samfélagsins til heilbrigðisþjónustu eða menntunar. </a:t>
            </a:r>
          </a:p>
          <a:p>
            <a:r>
              <a:rPr lang="en-US" dirty="0"/>
              <a:t>Við A fara </a:t>
            </a:r>
            <a:r>
              <a:rPr lang="en-US" u="sng" dirty="0"/>
              <a:t>öll</a:t>
            </a:r>
            <a:r>
              <a:rPr lang="en-US" dirty="0"/>
              <a:t> aðföng til heilbrigðisþjónustu en við B fer </a:t>
            </a:r>
            <a:r>
              <a:rPr lang="en-US" u="sng" dirty="0"/>
              <a:t>mestur hluti þeirra</a:t>
            </a:r>
            <a:r>
              <a:rPr lang="en-US" dirty="0"/>
              <a:t> til heilbrigðisþjónustu. </a:t>
            </a:r>
          </a:p>
          <a:p>
            <a:r>
              <a:rPr lang="en-US" dirty="0"/>
              <a:t>Við D fer </a:t>
            </a:r>
            <a:r>
              <a:rPr lang="en-US" u="sng" dirty="0"/>
              <a:t>mestur hluti aðfanganna</a:t>
            </a:r>
            <a:r>
              <a:rPr lang="en-US" dirty="0"/>
              <a:t> til menntunar en við F fara </a:t>
            </a:r>
            <a:r>
              <a:rPr lang="en-US" u="sng" dirty="0"/>
              <a:t>öll</a:t>
            </a:r>
            <a:r>
              <a:rPr lang="en-US" dirty="0"/>
              <a:t> aðföng til menntunar.</a:t>
            </a:r>
          </a:p>
        </p:txBody>
      </p:sp>
      <p:pic>
        <p:nvPicPr>
          <p:cNvPr id="9" name="Picture 8" descr="The graph shows that a society has limited resources and often must prioritize where to invest. On this graph, the y-axis is ʺHealthcare,ʺ and the x-axis is ʺEducation.ʺ">
            <a:extLst>
              <a:ext uri="{FF2B5EF4-FFF2-40B4-BE49-F238E27FC236}">
                <a16:creationId xmlns:a16="http://schemas.microsoft.com/office/drawing/2014/main" id="{C89C6D88-8A13-0B24-40C8-FF05C49D0952}"/>
              </a:ext>
            </a:extLst>
          </p:cNvPr>
          <p:cNvPicPr>
            <a:picLocks noChangeAspect="1"/>
          </p:cNvPicPr>
          <p:nvPr/>
        </p:nvPicPr>
        <p:blipFill>
          <a:blip r:embed="rId2"/>
          <a:stretch>
            <a:fillRect/>
          </a:stretch>
        </p:blipFill>
        <p:spPr>
          <a:xfrm>
            <a:off x="3743152" y="957018"/>
            <a:ext cx="4705696" cy="3395341"/>
          </a:xfrm>
          <a:prstGeom prst="rect">
            <a:avLst/>
          </a:prstGeom>
        </p:spPr>
      </p:pic>
    </p:spTree>
    <p:extLst>
      <p:ext uri="{BB962C8B-B14F-4D97-AF65-F5344CB8AC3E}">
        <p14:creationId xmlns:p14="http://schemas.microsoft.com/office/powerpoint/2010/main" val="319532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Framleiðslumöguleikajaðar heilbrigðisþjónustu og menntunar </a:t>
            </a:r>
            <a:br>
              <a:rPr lang="en-US" dirty="0"/>
            </a:br>
            <a:r>
              <a:rPr lang="en-US" dirty="0"/>
              <a:t>(framhald 1)</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4415246"/>
            <a:ext cx="10515600" cy="1841863"/>
          </a:xfrm>
        </p:spPr>
        <p:txBody>
          <a:bodyPr>
            <a:normAutofit fontScale="92500" lnSpcReduction="20000"/>
          </a:bodyPr>
          <a:lstStyle/>
          <a:p>
            <a:r>
              <a:rPr lang="en-US" dirty="0"/>
              <a:t>Samfélagið getur valið </a:t>
            </a:r>
            <a:r>
              <a:rPr lang="en-US" u="sng" dirty="0"/>
              <a:t>hvaða</a:t>
            </a:r>
            <a:r>
              <a:rPr lang="en-US" dirty="0"/>
              <a:t> samsetningu heilbrigðisþjónustu og menntunar sem er á framleiðslumöguleikajaðrinum.</a:t>
            </a:r>
          </a:p>
          <a:p>
            <a:r>
              <a:rPr lang="en-US" dirty="0"/>
              <a:t>Það ræður ekki yfir nægum aðföngum til að framleiða </a:t>
            </a:r>
            <a:r>
              <a:rPr lang="en-US" u="sng" dirty="0"/>
              <a:t>utan</a:t>
            </a:r>
            <a:r>
              <a:rPr lang="en-US" dirty="0"/>
              <a:t> FMJ.</a:t>
            </a:r>
          </a:p>
          <a:p>
            <a:r>
              <a:rPr lang="en-US" dirty="0"/>
              <a:t>Þar sem FMJ hallar niður frá vinstri til hægri getur samfélagið aðeins aukið menntun með því að draga úr heilbrigðisþjónustu.</a:t>
            </a:r>
          </a:p>
          <a:p>
            <a:endParaRPr lang="en-US" dirty="0"/>
          </a:p>
        </p:txBody>
      </p:sp>
      <p:pic>
        <p:nvPicPr>
          <p:cNvPr id="8" name="Picture 7" descr="The graph shows that a society has limited resources and often must prioritize where to invest. On this graph, the y-axis is ʺHealthcare,ʺ and the x-axis is ʺEducation.ʺ">
            <a:extLst>
              <a:ext uri="{FF2B5EF4-FFF2-40B4-BE49-F238E27FC236}">
                <a16:creationId xmlns:a16="http://schemas.microsoft.com/office/drawing/2014/main" id="{B88E15B9-93B4-3019-40E8-472E4285DB69}"/>
              </a:ext>
            </a:extLst>
          </p:cNvPr>
          <p:cNvPicPr>
            <a:picLocks noChangeAspect="1"/>
          </p:cNvPicPr>
          <p:nvPr/>
        </p:nvPicPr>
        <p:blipFill>
          <a:blip r:embed="rId2"/>
          <a:stretch>
            <a:fillRect/>
          </a:stretch>
        </p:blipFill>
        <p:spPr>
          <a:xfrm>
            <a:off x="3743152" y="957018"/>
            <a:ext cx="4705696" cy="3395341"/>
          </a:xfrm>
          <a:prstGeom prst="rect">
            <a:avLst/>
          </a:prstGeom>
        </p:spPr>
      </p:pic>
    </p:spTree>
    <p:extLst>
      <p:ext uri="{BB962C8B-B14F-4D97-AF65-F5344CB8AC3E}">
        <p14:creationId xmlns:p14="http://schemas.microsoft.com/office/powerpoint/2010/main" val="3449250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Framleiðslumöguleikajaðar heilbrigðisþjónustu og menntunar</a:t>
            </a:r>
            <a:br>
              <a:rPr lang="en-US" dirty="0"/>
            </a:br>
            <a:r>
              <a:rPr lang="en-US" dirty="0"/>
              <a:t>(framhald 2)</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4351599"/>
            <a:ext cx="10515600" cy="1918572"/>
          </a:xfrm>
        </p:spPr>
        <p:txBody>
          <a:bodyPr>
            <a:normAutofit fontScale="92500" lnSpcReduction="20000"/>
          </a:bodyPr>
          <a:lstStyle/>
          <a:p>
            <a:r>
              <a:rPr lang="en-US" dirty="0"/>
              <a:t>Sveigja FMJ sýnir að þegar auknum aðföngum er varið til menntunar, frá vinstri til hægri eftir lárétta ásnum, er ávinningurinn fyrst töluverður en minnkar smám saman.</a:t>
            </a:r>
          </a:p>
          <a:p>
            <a:r>
              <a:rPr lang="en-US" dirty="0"/>
              <a:t>Þegar auknum aðföngum er hins vegar varið til heilbrigðisþjónustu, neðan frá og upp eftir lóðrétta ásnum, er ávinningurinn sömuleiðis fyrst töluverður en minnkar síðan smám saman.</a:t>
            </a:r>
          </a:p>
          <a:p>
            <a:endParaRPr lang="en-US" dirty="0"/>
          </a:p>
        </p:txBody>
      </p:sp>
      <p:pic>
        <p:nvPicPr>
          <p:cNvPr id="3" name="Picture 2" descr="The graph shows that a society has limited resources and often must prioritize where to invest. On this graph, the y-axis is ʺHealthcare,ʺ and the x-axis is ʺEducation.ʺ">
            <a:extLst>
              <a:ext uri="{FF2B5EF4-FFF2-40B4-BE49-F238E27FC236}">
                <a16:creationId xmlns:a16="http://schemas.microsoft.com/office/drawing/2014/main" id="{BD73E145-59BE-FE27-53CF-3AF682554C8B}"/>
              </a:ext>
            </a:extLst>
          </p:cNvPr>
          <p:cNvPicPr>
            <a:picLocks noChangeAspect="1"/>
          </p:cNvPicPr>
          <p:nvPr/>
        </p:nvPicPr>
        <p:blipFill>
          <a:blip r:embed="rId2"/>
          <a:stretch>
            <a:fillRect/>
          </a:stretch>
        </p:blipFill>
        <p:spPr>
          <a:xfrm>
            <a:off x="3743152" y="957018"/>
            <a:ext cx="4705696" cy="3395341"/>
          </a:xfrm>
          <a:prstGeom prst="rect">
            <a:avLst/>
          </a:prstGeom>
        </p:spPr>
      </p:pic>
    </p:spTree>
    <p:extLst>
      <p:ext uri="{BB962C8B-B14F-4D97-AF65-F5344CB8AC3E}">
        <p14:creationId xmlns:p14="http://schemas.microsoft.com/office/powerpoint/2010/main" val="3368476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Lögun FMJ og lögmálið um minnkandi jaðarafrakstur</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r>
              <a:rPr lang="en-US" b="1" dirty="0"/>
              <a:t>Lögmálið um minnkandi jaðarafrakstur </a:t>
            </a:r>
            <a:r>
              <a:rPr lang="en-US" dirty="0"/>
              <a:t>– jaðarávinningur minnkar eftir því sem sífellt meiri aðföng bætast við framleiðslu vöru eða þjónustu.</a:t>
            </a:r>
          </a:p>
          <a:p>
            <a:endParaRPr lang="en-US" dirty="0"/>
          </a:p>
          <a:p>
            <a:pPr lvl="1"/>
            <a:r>
              <a:rPr lang="en-US" dirty="0"/>
              <a:t>Lögmálið um minnkandi jaðarnyt er sértækara tilvik lögmálsins um minnkandi jaðarafrakstur.</a:t>
            </a:r>
          </a:p>
          <a:p>
            <a:endParaRPr lang="en-US" dirty="0"/>
          </a:p>
        </p:txBody>
      </p:sp>
    </p:spTree>
    <p:extLst>
      <p:ext uri="{BB962C8B-B14F-4D97-AF65-F5344CB8AC3E}">
        <p14:creationId xmlns:p14="http://schemas.microsoft.com/office/powerpoint/2010/main" val="4287890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Munur á tekjubandi og FMJ</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pPr marL="0" indent="0">
              <a:buNone/>
            </a:pPr>
            <a:r>
              <a:rPr lang="en-US" dirty="0"/>
              <a:t>Tveir meginmunir á </a:t>
            </a:r>
            <a:r>
              <a:rPr lang="en-US" b="1" dirty="0"/>
              <a:t>tekjubandi </a:t>
            </a:r>
            <a:r>
              <a:rPr lang="en-US" dirty="0"/>
              <a:t>og </a:t>
            </a:r>
            <a:r>
              <a:rPr lang="en-US" b="1" dirty="0"/>
              <a:t>FMJ</a:t>
            </a:r>
            <a:r>
              <a:rPr lang="en-US" dirty="0"/>
              <a:t>:</a:t>
            </a:r>
          </a:p>
          <a:p>
            <a:endParaRPr lang="en-US" dirty="0"/>
          </a:p>
          <a:p>
            <a:pPr marL="0" indent="0">
              <a:buNone/>
            </a:pPr>
            <a:r>
              <a:rPr lang="en-US" dirty="0"/>
              <a:t>1)  Tekjubandið er bein lína.</a:t>
            </a:r>
          </a:p>
          <a:p>
            <a:pPr lvl="2"/>
            <a:r>
              <a:rPr lang="en-US" dirty="0">
                <a:solidFill>
                  <a:schemeClr val="accent2">
                    <a:lumMod val="50000"/>
                  </a:schemeClr>
                </a:solidFill>
              </a:rPr>
              <a:t>Halli þess ræðst af föstu hlutfallsverði varanna tveggja og breytist því ekki.</a:t>
            </a:r>
          </a:p>
          <a:p>
            <a:pPr lvl="2"/>
            <a:r>
              <a:rPr lang="en-US" dirty="0">
                <a:solidFill>
                  <a:schemeClr val="accent2">
                    <a:lumMod val="50000"/>
                  </a:schemeClr>
                </a:solidFill>
              </a:rPr>
              <a:t>FMJ er boginn vegna lögmálsins um minnkandi jaðarafrakstur og hallinn er því mismunandi eftir því hvar á jaðrinum er litið.</a:t>
            </a:r>
          </a:p>
          <a:p>
            <a:endParaRPr lang="en-US" dirty="0"/>
          </a:p>
          <a:p>
            <a:pPr marL="0" indent="0">
              <a:buNone/>
            </a:pPr>
            <a:r>
              <a:rPr lang="en-US" dirty="0"/>
              <a:t>2)  Engar tilteknar tölur eru á ásum FMJ.</a:t>
            </a:r>
          </a:p>
          <a:p>
            <a:pPr lvl="2"/>
            <a:r>
              <a:rPr lang="en-US" dirty="0">
                <a:solidFill>
                  <a:schemeClr val="accent2">
                    <a:lumMod val="50000"/>
                  </a:schemeClr>
                </a:solidFill>
              </a:rPr>
              <a:t>Ekki er vitað nákvæmlega hve miklum aðföngum hið ímyndaða hagkerfi ræður yfir.</a:t>
            </a:r>
          </a:p>
          <a:p>
            <a:endParaRPr lang="en-US" dirty="0"/>
          </a:p>
        </p:txBody>
      </p:sp>
    </p:spTree>
    <p:extLst>
      <p:ext uri="{BB962C8B-B14F-4D97-AF65-F5344CB8AC3E}">
        <p14:creationId xmlns:p14="http://schemas.microsoft.com/office/powerpoint/2010/main" val="298579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Líkindi tekjubands og FMJ</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4299582"/>
            <a:ext cx="10515600" cy="1892211"/>
          </a:xfrm>
        </p:spPr>
        <p:txBody>
          <a:bodyPr>
            <a:normAutofit fontScale="92500" lnSpcReduction="10000"/>
          </a:bodyPr>
          <a:lstStyle/>
          <a:p>
            <a:r>
              <a:rPr lang="en-US" dirty="0"/>
              <a:t>Bæði tekjubandið og framleiðslumöguleikajaðar samfélagsins (FMJ) sýna þær skorður sem einstakir neytendur og samfélagið í heild búa við. </a:t>
            </a:r>
          </a:p>
          <a:p>
            <a:r>
              <a:rPr lang="en-US" dirty="0"/>
              <a:t>Bæði línuritin sýna að aukið magn annarrar vörunnar krefst þess að minna verði framleitt eða keypt af hinni.</a:t>
            </a:r>
          </a:p>
          <a:p>
            <a:endParaRPr lang="en-US" dirty="0"/>
          </a:p>
        </p:txBody>
      </p:sp>
      <p:pic>
        <p:nvPicPr>
          <p:cNvPr id="5" name="Picture 4" descr="Two graphs will occur frequently throughout the text. They represent the possible outcomes of constraints/production of goods. The graph on the left has “Good 2” along the y-axis and “Good 1” along the x-axis. The graph on the right has “Good 1” along the y-axis and “Good 2” along the x-axis.">
            <a:extLst>
              <a:ext uri="{FF2B5EF4-FFF2-40B4-BE49-F238E27FC236}">
                <a16:creationId xmlns:a16="http://schemas.microsoft.com/office/drawing/2014/main" id="{6BF03129-72ED-CED5-F308-C1FF40CA12E3}"/>
              </a:ext>
            </a:extLst>
          </p:cNvPr>
          <p:cNvPicPr>
            <a:picLocks noChangeAspect="1"/>
          </p:cNvPicPr>
          <p:nvPr/>
        </p:nvPicPr>
        <p:blipFill>
          <a:blip r:embed="rId2"/>
          <a:stretch>
            <a:fillRect/>
          </a:stretch>
        </p:blipFill>
        <p:spPr>
          <a:xfrm>
            <a:off x="2237270" y="989281"/>
            <a:ext cx="7717459" cy="3110729"/>
          </a:xfrm>
          <a:prstGeom prst="rect">
            <a:avLst/>
          </a:prstGeom>
        </p:spPr>
      </p:pic>
    </p:spTree>
    <p:extLst>
      <p:ext uri="{BB962C8B-B14F-4D97-AF65-F5344CB8AC3E}">
        <p14:creationId xmlns:p14="http://schemas.microsoft.com/office/powerpoint/2010/main" val="4030702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a:xfrm>
            <a:off x="838200" y="310896"/>
            <a:ext cx="8686800" cy="566928"/>
          </a:xfrm>
        </p:spPr>
        <p:txBody>
          <a:bodyPr wrap="none">
            <a:noAutofit/>
          </a:bodyPr>
          <a:lstStyle/>
          <a:p>
            <a:r>
              <a:rPr lang="en-US" dirty="0" sz="2400"/>
              <a:t>Framleiðsluhagkvæmni og hagkvæm úthlutun</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r>
              <a:rPr lang="en-US" b="1" dirty="0"/>
              <a:t>Framleiðsluhagkvæmni </a:t>
            </a:r>
            <a:r>
              <a:rPr lang="en-US" dirty="0"/>
              <a:t>– þegar ómögulegt er að framleiða meira af einni vöru (eða þjónustu) án þess að draga úr framleiddu magni annarrar vöru (eða þjónustu).</a:t>
            </a:r>
          </a:p>
          <a:p>
            <a:endParaRPr lang="en-US" dirty="0"/>
          </a:p>
          <a:p>
            <a:r>
              <a:rPr lang="en-US" dirty="0"/>
              <a:t>Sérhvert val innan FMJ er framleiðsluóhagkvæmt, því þar er unnt að framleiða meira af annarri vörunni, hinni vörunni eða báðum.</a:t>
            </a:r>
          </a:p>
          <a:p>
            <a:endParaRPr lang="en-US" dirty="0"/>
          </a:p>
          <a:p>
            <a:r>
              <a:rPr lang="en-US" b="1" dirty="0"/>
              <a:t>Hagkvæm úthlutun </a:t>
            </a:r>
            <a:r>
              <a:rPr lang="en-US" dirty="0"/>
              <a:t>– þegar samsetning framleiddra gæða samsvarar þeirri samsetningu sem samfélagið helst kýs</a:t>
            </a:r>
          </a:p>
          <a:p>
            <a:endParaRPr lang="en-US" dirty="0"/>
          </a:p>
        </p:txBody>
      </p:sp>
    </p:spTree>
    <p:extLst>
      <p:ext uri="{BB962C8B-B14F-4D97-AF65-F5344CB8AC3E}">
        <p14:creationId xmlns:p14="http://schemas.microsoft.com/office/powerpoint/2010/main" val="3859033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a:xfrm>
            <a:off x="838200" y="310896"/>
            <a:ext cx="8686800" cy="566928"/>
          </a:xfrm>
        </p:spPr>
        <p:txBody>
          <a:bodyPr wrap="none">
            <a:noAutofit/>
          </a:bodyPr>
          <a:lstStyle/>
          <a:p>
            <a:r>
              <a:rPr lang="en-US" dirty="0" sz="1800"/>
              <a:t>Framleiðslumöguleikajaðar heilbrigðisþjónustu og menntunar – framhald</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4663440"/>
            <a:ext cx="10515600" cy="1541418"/>
          </a:xfrm>
        </p:spPr>
        <p:txBody>
          <a:bodyPr>
            <a:normAutofit lnSpcReduction="10000"/>
          </a:bodyPr>
          <a:lstStyle/>
          <a:p>
            <a:r>
              <a:rPr lang="en-US" dirty="0"/>
              <a:t>Framleiðsluhagkvæmni – </a:t>
            </a:r>
          </a:p>
          <a:p>
            <a:pPr lvl="1"/>
            <a:r>
              <a:rPr lang="en-US" dirty="0"/>
              <a:t>Allir valkostir á tilteknum framleiðslumöguleikajaðri, svo sem B, C og D, fela í sér framleiðsluhagkvæmni.</a:t>
            </a:r>
          </a:p>
          <a:p>
            <a:pPr lvl="1"/>
            <a:r>
              <a:rPr lang="en-US" dirty="0"/>
              <a:t>R felur hana ekki í sér, því punkturinn liggur innan framleiðslumöguleikajaðarins og því eru ekki öll aðföng nýtt.</a:t>
            </a:r>
          </a:p>
          <a:p>
            <a:endParaRPr lang="en-US" dirty="0"/>
          </a:p>
        </p:txBody>
      </p:sp>
      <p:pic>
        <p:nvPicPr>
          <p:cNvPr id="5" name="Picture 4" descr="The graph shows that a society has limited resources and often must prioritize where to invest. On this graph, the y-axis is ʺHealthcare,ʺ and the x-axis is ʺEducation.ʺ">
            <a:extLst>
              <a:ext uri="{FF2B5EF4-FFF2-40B4-BE49-F238E27FC236}">
                <a16:creationId xmlns:a16="http://schemas.microsoft.com/office/drawing/2014/main" id="{DF8C6B8B-9254-DF19-193F-649A97B1595C}"/>
              </a:ext>
            </a:extLst>
          </p:cNvPr>
          <p:cNvPicPr>
            <a:picLocks noChangeAspect="1"/>
          </p:cNvPicPr>
          <p:nvPr/>
        </p:nvPicPr>
        <p:blipFill>
          <a:blip r:embed="rId2"/>
          <a:stretch>
            <a:fillRect/>
          </a:stretch>
        </p:blipFill>
        <p:spPr>
          <a:xfrm>
            <a:off x="3807616" y="885305"/>
            <a:ext cx="4576768" cy="3682538"/>
          </a:xfrm>
          <a:prstGeom prst="rect">
            <a:avLst/>
          </a:prstGeom>
        </p:spPr>
      </p:pic>
    </p:spTree>
    <p:extLst>
      <p:ext uri="{BB962C8B-B14F-4D97-AF65-F5344CB8AC3E}">
        <p14:creationId xmlns:p14="http://schemas.microsoft.com/office/powerpoint/2010/main" val="376211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Framleiðslumöguleikajaðar og samanburðaryfirburðir</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r>
              <a:rPr lang="en-US" dirty="0"/>
              <a:t>Hve mikið land ákveður að framleiða af tiltekinni vöru ræðst af kostnaði við framleiðsluna samanborið við kaup frá öðru landi.</a:t>
            </a:r>
          </a:p>
          <a:p>
            <a:endParaRPr lang="en-US" dirty="0"/>
          </a:p>
          <a:p>
            <a:r>
              <a:rPr lang="en-US" dirty="0"/>
              <a:t>Fórnarkostnaður landa við framleiðslu tiltekinnar vöru er oft mismunandi vegna ólíks loftslags, landfræðilegra aðstæðna, tækni eða færni.</a:t>
            </a:r>
          </a:p>
          <a:p>
            <a:endParaRPr lang="en-US" dirty="0"/>
          </a:p>
          <a:p>
            <a:r>
              <a:rPr lang="en-US" b="1" dirty="0"/>
              <a:t>Samanburðaryfirburðir </a:t>
            </a:r>
            <a:r>
              <a:rPr lang="en-US" dirty="0"/>
              <a:t>– þegar land getur framleitt vöru með lægri fórnarkostnaði en annað land.</a:t>
            </a:r>
          </a:p>
          <a:p>
            <a:endParaRPr lang="en-US" dirty="0"/>
          </a:p>
        </p:txBody>
      </p:sp>
    </p:spTree>
    <p:extLst>
      <p:ext uri="{BB962C8B-B14F-4D97-AF65-F5344CB8AC3E}">
        <p14:creationId xmlns:p14="http://schemas.microsoft.com/office/powerpoint/2010/main" val="3936250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a:xfrm>
            <a:off x="838200" y="310896"/>
            <a:ext cx="8686800" cy="566928"/>
          </a:xfrm>
        </p:spPr>
        <p:txBody>
          <a:bodyPr wrap="none">
            <a:noAutofit/>
          </a:bodyPr>
          <a:lstStyle/>
          <a:p>
            <a:r>
              <a:rPr lang="en-US" dirty="0" sz="1800"/>
              <a:t>Framleiðslumöguleikajaðar og samanburðaryfirburðir (framhald)</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4238897"/>
            <a:ext cx="10515600" cy="2005149"/>
          </a:xfrm>
        </p:spPr>
        <p:txBody>
          <a:bodyPr>
            <a:normAutofit fontScale="92500" lnSpcReduction="10000"/>
          </a:bodyPr>
          <a:lstStyle/>
          <a:p>
            <a:r>
              <a:rPr lang="en-US" dirty="0"/>
              <a:t>Framleiðslumöguleikajaðar Bandaríkjanna er flatari en jaðar Brasilíu. Það gefur til kynna að fórnarkostnaður hveitis, mældur í sykurreyr, sé lægri í Bandaríkjunum en í Brasilíu. </a:t>
            </a:r>
          </a:p>
          <a:p>
            <a:r>
              <a:rPr lang="en-US" dirty="0"/>
              <a:t>Fórnarkostnaður sykurreyrs er hins vegar lægri í Brasilíu. </a:t>
            </a:r>
          </a:p>
          <a:p>
            <a:r>
              <a:rPr lang="en-US" dirty="0"/>
              <a:t> </a:t>
            </a:r>
            <a:r>
              <a:rPr lang="en-US" dirty="0">
                <a:solidFill>
                  <a:schemeClr val="accent2">
                    <a:lumMod val="50000"/>
                  </a:schemeClr>
                </a:solidFill>
              </a:rPr>
              <a:t>Bandaríkin</a:t>
            </a:r>
            <a:r>
              <a:rPr lang="en-US" dirty="0">
                <a:solidFill>
                  <a:schemeClr val="accent2"/>
                </a:solidFill>
              </a:rPr>
              <a:t> </a:t>
            </a:r>
            <a:r>
              <a:rPr lang="en-US" dirty="0"/>
              <a:t>hafa samanburðaryfirburði í framleiðslu á </a:t>
            </a:r>
            <a:r>
              <a:rPr lang="en-US" dirty="0">
                <a:solidFill>
                  <a:schemeClr val="accent2">
                    <a:lumMod val="50000"/>
                  </a:schemeClr>
                </a:solidFill>
              </a:rPr>
              <a:t>hveiti</a:t>
            </a:r>
            <a:r>
              <a:rPr lang="en-US" dirty="0">
                <a:solidFill>
                  <a:schemeClr val="accent2"/>
                </a:solidFill>
              </a:rPr>
              <a:t> </a:t>
            </a:r>
            <a:r>
              <a:rPr lang="en-US" dirty="0"/>
              <a:t>og </a:t>
            </a:r>
            <a:r>
              <a:rPr lang="en-US" dirty="0">
                <a:solidFill>
                  <a:schemeClr val="accent5">
                    <a:lumMod val="50000"/>
                    <a:lumOff val="50000"/>
                  </a:schemeClr>
                </a:solidFill>
              </a:rPr>
              <a:t>Brasilía</a:t>
            </a:r>
            <a:r>
              <a:rPr lang="en-US" dirty="0"/>
              <a:t> hefur samanburðaryfirburði í framleiðslu á </a:t>
            </a:r>
            <a:r>
              <a:rPr lang="en-US" dirty="0">
                <a:solidFill>
                  <a:schemeClr val="accent5">
                    <a:lumMod val="50000"/>
                    <a:lumOff val="50000"/>
                  </a:schemeClr>
                </a:solidFill>
              </a:rPr>
              <a:t>sykurreyr</a:t>
            </a:r>
            <a:r>
              <a:rPr lang="en-US" dirty="0"/>
              <a:t>.</a:t>
            </a:r>
          </a:p>
          <a:p>
            <a:endParaRPr lang="en-US" dirty="0"/>
          </a:p>
        </p:txBody>
      </p:sp>
      <p:pic>
        <p:nvPicPr>
          <p:cNvPr id="5" name="Picture 4" descr="This graph shows two images. Both images have y-axes labeled “Sugar Cane” and x-axes labeled “Wheat.” In image (a), Brazil’s Sugar Cane production is nearly double the production of its wheat. In image (b), the U.S.’s Sugar Cane production is nearly half the production of its wheat.">
            <a:extLst>
              <a:ext uri="{FF2B5EF4-FFF2-40B4-BE49-F238E27FC236}">
                <a16:creationId xmlns:a16="http://schemas.microsoft.com/office/drawing/2014/main" id="{B057F46A-6D64-3D7A-F0C8-A61CC46C940C}"/>
              </a:ext>
            </a:extLst>
          </p:cNvPr>
          <p:cNvPicPr>
            <a:picLocks noChangeAspect="1"/>
          </p:cNvPicPr>
          <p:nvPr/>
        </p:nvPicPr>
        <p:blipFill>
          <a:blip r:embed="rId2"/>
          <a:stretch>
            <a:fillRect/>
          </a:stretch>
        </p:blipFill>
        <p:spPr>
          <a:xfrm>
            <a:off x="3124200" y="984969"/>
            <a:ext cx="5943600" cy="3058668"/>
          </a:xfrm>
          <a:prstGeom prst="rect">
            <a:avLst/>
          </a:prstGeom>
        </p:spPr>
      </p:pic>
    </p:spTree>
    <p:extLst>
      <p:ext uri="{BB962C8B-B14F-4D97-AF65-F5344CB8AC3E}">
        <p14:creationId xmlns:p14="http://schemas.microsoft.com/office/powerpoint/2010/main" val="458922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pPr lvl="0">
              <a:spcBef>
                <a:spcPts val="0"/>
              </a:spcBef>
            </a:pPr>
            <a:r>
              <a:rPr lang="en-US" dirty="0"/>
              <a:t>2.3 Andmæli við hagfræðilega nálgun</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pPr marL="0" indent="0">
              <a:buNone/>
            </a:pPr>
            <a:r>
              <a:rPr lang="en-US" i="1" dirty="0"/>
              <a:t>Andmæli við hagfræðilegri nálgun á ákvarðanatöku:</a:t>
            </a:r>
          </a:p>
          <a:p>
            <a:endParaRPr lang="en-US" dirty="0"/>
          </a:p>
          <a:p>
            <a:pPr marL="0" indent="0">
              <a:buNone/>
            </a:pPr>
            <a:r>
              <a:rPr lang="en-US" dirty="0"/>
              <a:t>1) Einstaklingar, fyrirtæki og samfélagið hegða sér ekki í samræmi við hagfræðilegan hugsunarhátt.</a:t>
            </a:r>
          </a:p>
          <a:p>
            <a:endParaRPr lang="en-US" dirty="0"/>
          </a:p>
          <a:p>
            <a:pPr lvl="1"/>
            <a:r>
              <a:rPr lang="en-US" dirty="0"/>
              <a:t>Þó er eðlilegt, sem fyrstu nálgun, að greina hegðun þeirra með aðferðum hagfræðinnar.</a:t>
            </a:r>
          </a:p>
          <a:p>
            <a:pPr lvl="1"/>
            <a:r>
              <a:rPr lang="en-US" dirty="0"/>
              <a:t>Nánar verður fjallað um þetta síðar í kaflanum um val neytenda.</a:t>
            </a:r>
          </a:p>
          <a:p>
            <a:endParaRPr lang="en-US" dirty="0"/>
          </a:p>
        </p:txBody>
      </p:sp>
    </p:spTree>
    <p:extLst>
      <p:ext uri="{BB962C8B-B14F-4D97-AF65-F5344CB8AC3E}">
        <p14:creationId xmlns:p14="http://schemas.microsoft.com/office/powerpoint/2010/main" val="2356671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Andmæli við hagfræðilega nálgun</a:t>
            </a:r>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a:bodyPr>
          <a:lstStyle/>
          <a:p>
            <a:pPr marL="0" indent="0">
              <a:buNone/>
            </a:pPr>
            <a:r>
              <a:rPr lang="en-US" i="1" dirty="0"/>
              <a:t>Andmæli við hagfræðilegri nálgun á ákvarðanatöku:</a:t>
            </a:r>
          </a:p>
          <a:p>
            <a:endParaRPr lang="en-US" dirty="0"/>
          </a:p>
          <a:p>
            <a:pPr marL="0" indent="0">
              <a:buNone/>
            </a:pPr>
            <a:r>
              <a:rPr lang="en-US" dirty="0"/>
              <a:t>2) Einstaklingar, fyrirtæki og samfélagið </a:t>
            </a:r>
            <a:r>
              <a:rPr lang="en-US" u="sng" dirty="0"/>
              <a:t>ættu ekki að</a:t>
            </a:r>
            <a:r>
              <a:rPr lang="en-US" dirty="0"/>
              <a:t> hegða sér með þessum hætti.</a:t>
            </a:r>
          </a:p>
          <a:p>
            <a:pPr lvl="1"/>
            <a:r>
              <a:rPr lang="en-US" dirty="0"/>
              <a:t>Hagfræðilega nálgunin: </a:t>
            </a:r>
          </a:p>
          <a:p>
            <a:pPr lvl="2"/>
            <a:r>
              <a:rPr lang="en-US" dirty="0">
                <a:solidFill>
                  <a:schemeClr val="accent2">
                    <a:lumMod val="50000"/>
                  </a:schemeClr>
                </a:solidFill>
              </a:rPr>
              <a:t>Lýsir fólki sem eiginhagsmunasinnuðu, </a:t>
            </a:r>
            <a:r>
              <a:rPr lang="en-US" i="1" dirty="0">
                <a:solidFill>
                  <a:schemeClr val="accent2">
                    <a:lumMod val="50000"/>
                  </a:schemeClr>
                </a:solidFill>
              </a:rPr>
              <a:t>en hagfræði er ekki siðferðisleg leiðsögn</a:t>
            </a:r>
            <a:r>
              <a:rPr lang="en-US" dirty="0">
                <a:solidFill>
                  <a:schemeClr val="accent2">
                    <a:lumMod val="50000"/>
                  </a:schemeClr>
                </a:solidFill>
              </a:rPr>
              <a:t>.</a:t>
            </a:r>
          </a:p>
          <a:p>
            <a:pPr lvl="2"/>
            <a:r>
              <a:rPr lang="en-US" dirty="0">
                <a:solidFill>
                  <a:schemeClr val="accent2">
                    <a:lumMod val="50000"/>
                  </a:schemeClr>
                </a:solidFill>
              </a:rPr>
              <a:t>Leitast við að lýsa efnahagslegri hegðun eins og hún er í raun.</a:t>
            </a:r>
          </a:p>
          <a:p>
            <a:pPr lvl="2"/>
            <a:r>
              <a:rPr lang="en-US" dirty="0">
                <a:solidFill>
                  <a:schemeClr val="accent2">
                    <a:lumMod val="50000"/>
                  </a:schemeClr>
                </a:solidFill>
              </a:rPr>
              <a:t>Notar </a:t>
            </a:r>
            <a:r>
              <a:rPr lang="en-US" b="1" dirty="0">
                <a:solidFill>
                  <a:schemeClr val="accent2">
                    <a:lumMod val="50000"/>
                  </a:schemeClr>
                </a:solidFill>
              </a:rPr>
              <a:t>lýsandi staðhæfingar</a:t>
            </a:r>
            <a:r>
              <a:rPr lang="en-US" dirty="0">
                <a:solidFill>
                  <a:schemeClr val="accent2">
                    <a:lumMod val="50000"/>
                  </a:schemeClr>
                </a:solidFill>
              </a:rPr>
              <a:t>, sem lýsa heiminum eins og hann er. Slíkar staðhæfingar eru </a:t>
            </a:r>
            <a:r>
              <a:rPr lang="en-US" u="sng" dirty="0">
                <a:solidFill>
                  <a:schemeClr val="accent2">
                    <a:lumMod val="50000"/>
                  </a:schemeClr>
                </a:solidFill>
              </a:rPr>
              <a:t>staðreyndabundnar</a:t>
            </a:r>
            <a:r>
              <a:rPr lang="en-US" dirty="0">
                <a:solidFill>
                  <a:schemeClr val="accent2">
                    <a:lumMod val="50000"/>
                  </a:schemeClr>
                </a:solidFill>
              </a:rPr>
              <a:t>.</a:t>
            </a:r>
          </a:p>
          <a:p>
            <a:pPr lvl="2"/>
            <a:r>
              <a:rPr lang="en-US" dirty="0">
                <a:solidFill>
                  <a:schemeClr val="accent2">
                    <a:lumMod val="50000"/>
                  </a:schemeClr>
                </a:solidFill>
              </a:rPr>
              <a:t>Reynir að forðast </a:t>
            </a:r>
            <a:r>
              <a:rPr lang="en-US" b="1" dirty="0">
                <a:solidFill>
                  <a:schemeClr val="accent2">
                    <a:lumMod val="50000"/>
                  </a:schemeClr>
                </a:solidFill>
              </a:rPr>
              <a:t>gildisstaðhæfingar</a:t>
            </a:r>
            <a:r>
              <a:rPr lang="en-US" dirty="0">
                <a:solidFill>
                  <a:schemeClr val="accent2">
                    <a:lumMod val="50000"/>
                  </a:schemeClr>
                </a:solidFill>
              </a:rPr>
              <a:t>, sem lýsa því hvernig heimurinn ætti að vera. Slíkar staðhæfingar byggjast á huglægu mati og </a:t>
            </a:r>
            <a:r>
              <a:rPr lang="en-US" u="sng" dirty="0">
                <a:solidFill>
                  <a:schemeClr val="accent2">
                    <a:lumMod val="50000"/>
                  </a:schemeClr>
                </a:solidFill>
              </a:rPr>
              <a:t>skoðunum</a:t>
            </a:r>
            <a:r>
              <a:rPr lang="en-US" dirty="0">
                <a:solidFill>
                  <a:schemeClr val="accent2">
                    <a:lumMod val="50000"/>
                  </a:schemeClr>
                </a:solidFill>
              </a:rPr>
              <a:t>.</a:t>
            </a:r>
          </a:p>
          <a:p>
            <a:endParaRPr lang="en-US" dirty="0"/>
          </a:p>
        </p:txBody>
      </p:sp>
    </p:spTree>
    <p:extLst>
      <p:ext uri="{BB962C8B-B14F-4D97-AF65-F5344CB8AC3E}">
        <p14:creationId xmlns:p14="http://schemas.microsoft.com/office/powerpoint/2010/main" val="1592868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FB179F-C69C-CF34-6A5F-A1D4CC65FF45}"/>
              </a:ext>
            </a:extLst>
          </p:cNvPr>
          <p:cNvSpPr>
            <a:spLocks noGrp="1"/>
          </p:cNvSpPr>
          <p:nvPr>
            <p:ph type="title"/>
          </p:nvPr>
        </p:nvSpPr>
        <p:spPr/>
        <p:txBody>
          <a:bodyPr>
            <a:normAutofit fontScale="90000"/>
          </a:bodyPr>
          <a:lstStyle/>
          <a:p>
            <a:r>
              <a:rPr lang="en-US" dirty="0"/>
              <a:t>Andmæli við hagfræðilega nálgun </a:t>
            </a:r>
            <a:r>
              <a:rPr lang="en-US"/>
              <a:t>(framhald)</a:t>
            </a:r>
            <a:endParaRPr lang="en-US" dirty="0"/>
          </a:p>
        </p:txBody>
      </p:sp>
      <p:sp>
        <p:nvSpPr>
          <p:cNvPr id="7" name="Content Placeholder 6">
            <a:extLst>
              <a:ext uri="{FF2B5EF4-FFF2-40B4-BE49-F238E27FC236}">
                <a16:creationId xmlns:a16="http://schemas.microsoft.com/office/drawing/2014/main" id="{5602F2C4-5259-AAF2-E890-7CBF142DB6EB}"/>
              </a:ext>
            </a:extLst>
          </p:cNvPr>
          <p:cNvSpPr>
            <a:spLocks noGrp="1"/>
          </p:cNvSpPr>
          <p:nvPr>
            <p:ph idx="1"/>
          </p:nvPr>
        </p:nvSpPr>
        <p:spPr>
          <a:xfrm>
            <a:off x="838200" y="955964"/>
            <a:ext cx="10515600" cy="4478185"/>
          </a:xfrm>
        </p:spPr>
        <p:txBody>
          <a:bodyPr>
            <a:normAutofit fontScale="85000" lnSpcReduction="10000"/>
          </a:bodyPr>
          <a:lstStyle/>
          <a:p>
            <a:r>
              <a:rPr lang="en-US" b="1" dirty="0"/>
              <a:t>Ósýnilega höndin </a:t>
            </a:r>
            <a:r>
              <a:rPr lang="en-US" dirty="0"/>
              <a:t>– sú hugmynd að eiginhagsmunadrifin hegðun einstaklinga geti leitt til jákvæðrar samfélagslegrar niðurstöðu</a:t>
            </a:r>
          </a:p>
          <a:p>
            <a:endParaRPr lang="en-US" dirty="0"/>
          </a:p>
          <a:p>
            <a:pPr lvl="1"/>
            <a:r>
              <a:rPr lang="en-US" dirty="0"/>
              <a:t>Sett fram í riti Adams Smith </a:t>
            </a:r>
            <a:r>
              <a:rPr lang="en-US" i="1" dirty="0"/>
              <a:t>Auðlegð þjóðanna</a:t>
            </a:r>
            <a:r>
              <a:rPr lang="en-US" dirty="0"/>
              <a:t>.</a:t>
            </a:r>
          </a:p>
          <a:p>
            <a:endParaRPr lang="en-US" dirty="0"/>
          </a:p>
          <a:p>
            <a:r>
              <a:rPr lang="en-US" dirty="0"/>
              <a:t>Neytendur hvetja fyrirtæki til að bjóða vörur og þjónustu sem mæta þörfum þeirra.</a:t>
            </a:r>
          </a:p>
          <a:p>
            <a:endParaRPr lang="en-US" dirty="0"/>
          </a:p>
          <a:p>
            <a:r>
              <a:rPr lang="en-US" dirty="0"/>
              <a:t>Eigingjarnar athafnir einstaklinga geta stuðlað að aukinni velferð samfélagsins.</a:t>
            </a:r>
          </a:p>
          <a:p>
            <a:endParaRPr lang="en-US" dirty="0"/>
          </a:p>
          <a:p>
            <a:r>
              <a:rPr lang="en-US" dirty="0"/>
              <a:t>Eiginhagsmunir í hagfræði </a:t>
            </a:r>
            <a:r>
              <a:rPr lang="en-US" dirty="0" err="1"/>
              <a:t>þýða ekki</a:t>
            </a:r>
            <a:r>
              <a:rPr lang="en-US" dirty="0"/>
              <a:t> að eiginhagsmunir ráði á öllum sviðum lífsins.</a:t>
            </a:r>
          </a:p>
          <a:p>
            <a:endParaRPr lang="en-US" dirty="0"/>
          </a:p>
        </p:txBody>
      </p:sp>
    </p:spTree>
    <p:extLst>
      <p:ext uri="{BB962C8B-B14F-4D97-AF65-F5344CB8AC3E}">
        <p14:creationId xmlns:p14="http://schemas.microsoft.com/office/powerpoint/2010/main" val="6156411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4" name="TextBox 3">
            <a:extLst>
              <a:ext uri="{FF2B5EF4-FFF2-40B4-BE49-F238E27FC236}">
                <a16:creationId xmlns:a16="http://schemas.microsoft.com/office/drawing/2014/main" id="{4DE93899-6A82-D455-D05B-B6A5B04A4B64}"/>
              </a:ext>
            </a:extLst>
          </p:cNvPr>
          <p:cNvSpPr txBox="1"/>
          <p:nvPr/>
        </p:nvSpPr>
        <p:spPr>
          <a:xfrm>
            <a:off x="632178" y="1899904"/>
            <a:ext cx="10927644" cy="923330"/>
          </a:xfrm>
          <a:prstGeom prst="rect">
            <a:avLst/>
          </a:prstGeom>
          <a:noFill/>
        </p:spPr>
        <p:txBody>
          <a:bodyPr wrap="square">
            <a:spAutoFit/>
          </a:bodyPr>
          <a:lstStyle/>
          <a:p>
            <a:r>
              <a:rPr lang="en-US" b="0" i="0" dirty="0">
                <a:solidFill>
                  <a:srgbClr val="1F2328"/>
                </a:solidFill>
                <a:effectLst/>
                <a:latin typeface="Monaspace Neon"/>
              </a:rPr>
              <a:t>Þetta ítarefni frá OpenStax er © Rice University og gefið út samkvæmt alþjóðlega CC BY-NC-SA 4.0 leyfinu. Aðeins má afrita það eða breyta því í tilgangi sem ekki er viðskiptalegs eðlis, en geta verður OpenStax og Rice University sem rétthafa og tilgreina allar breytingar. Öllum aðlöguðum útgáfum skal deilt með sams konar leyfi.</a:t>
            </a:r>
            <a:endParaRPr lang="en-US" dirty="0"/>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368</TotalTime>
  <Words>1824</Words>
  <Application>Microsoft Macintosh PowerPoint</Application>
  <PresentationFormat>Widescreen</PresentationFormat>
  <Paragraphs>142</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Monaspace Neon</vt:lpstr>
      <vt:lpstr>Office Theme</vt:lpstr>
      <vt:lpstr>Principles of Economics 3e</vt:lpstr>
      <vt:lpstr>Ch.2 OUTLINE</vt:lpstr>
      <vt:lpstr>Choices and Tradeoffs</vt:lpstr>
      <vt:lpstr>2.1 How Individuals Make Choices Based on Their Budget Constraint</vt:lpstr>
      <vt:lpstr>The Budget Constraint: Alphonso’s Consumption Choice</vt:lpstr>
      <vt:lpstr>The Concept of Opportunity Cost</vt:lpstr>
      <vt:lpstr>Identifying Opportunity Cost</vt:lpstr>
      <vt:lpstr>Opportunity Cost Examples</vt:lpstr>
      <vt:lpstr>Marginal Decision-Making and Diminishing Marginal Utility</vt:lpstr>
      <vt:lpstr>Sunk Costs</vt:lpstr>
      <vt:lpstr>2.2 The Production Possibilities Frontier and Social Choices</vt:lpstr>
      <vt:lpstr>Healthcare vs. Education Production Possibilities Frontier</vt:lpstr>
      <vt:lpstr>Healthcare vs. Education Production Possibilities Frontier  (continued 1)</vt:lpstr>
      <vt:lpstr>Healthcare vs. Education Production Possibilities Frontier (continued 2)</vt:lpstr>
      <vt:lpstr>The Shape of the PPF and the Law of Diminishing Returns</vt:lpstr>
      <vt:lpstr>Differences - Budget Constraint and PPF</vt:lpstr>
      <vt:lpstr>Similarities - Budget Constraint and PPF</vt:lpstr>
      <vt:lpstr>Productive Efficiency and Allocative Efficiency</vt:lpstr>
      <vt:lpstr>Healthcare vs. Education Production Possibilities Frontier, Continued</vt:lpstr>
      <vt:lpstr>The PPF and Comparative Advantage</vt:lpstr>
      <vt:lpstr>The PPF and Comparative Advantage (continued)</vt:lpstr>
      <vt:lpstr>2.3 Confronting Objections to the Economic Approach</vt:lpstr>
      <vt:lpstr>Confronting Objections to the Economic Approach</vt:lpstr>
      <vt:lpstr>Confronting Objections to the Economic Approach (continued)</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86</cp:revision>
  <dcterms:created xsi:type="dcterms:W3CDTF">2018-05-29T21:16:34Z</dcterms:created>
  <dcterms:modified xsi:type="dcterms:W3CDTF">2026-02-26T20:21:56Z</dcterms:modified>
</cp:coreProperties>
</file>