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2" r:id="rId6"/>
    <p:sldId id="263" r:id="rId7"/>
    <p:sldId id="265" r:id="rId8"/>
    <p:sldId id="266" r:id="rId9"/>
    <p:sldId id="267" r:id="rId10"/>
    <p:sldId id="268" r:id="rId11"/>
    <p:sldId id="269" r:id="rId12"/>
    <p:sldId id="270" r:id="rId13"/>
    <p:sldId id="271" r:id="rId14"/>
    <p:sldId id="272" r:id="rId15"/>
    <p:sldId id="273" r:id="rId16"/>
    <p:sldId id="274" r:id="rId17"/>
    <p:sldId id="275" r:id="rId18"/>
    <p:sldId id="277" r:id="rId19"/>
    <p:sldId id="278" r:id="rId20"/>
    <p:sldId id="279" r:id="rId21"/>
    <p:sldId id="264" r:id="rId22"/>
    <p:sldId id="261" r:id="rId23"/>
    <p:sldId id="25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29" Type="http://schemas.microsoft.com/office/2016/11/relationships/changesInfo" Target="changesInfos/changesInfo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687734b18c38.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bb383d99f4cc.png"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b4419e0cc884.pn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8313ddff420c.png"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a:xfrm>
            <a:off x="2103120" y="128016"/>
            <a:ext cx="7360920" cy="1188720"/>
          </a:xfrm>
        </p:spPr>
        <p:txBody>
          <a:bodyPr/>
          <a:lstStyle/>
          <a:p>
            <a:r>
              <a:rPr lang="en-US" dirty="0" sz="3800"/>
              <a:t>Undirstöður hagfræði, 3. útgáfa</a:t>
            </a:r>
          </a:p>
        </p:txBody>
      </p:sp>
      <p:sp>
        <p:nvSpPr>
          <p:cNvPr id="2" name="Text Placeholder 23">
            <a:extLst>
              <a:ext uri="{FF2B5EF4-FFF2-40B4-BE49-F238E27FC236}">
                <a16:creationId xmlns:a16="http://schemas.microsoft.com/office/drawing/2014/main" id="{91D4F31C-697A-09D9-4750-C3680D555817}"/>
              </a:ext>
            </a:extLst>
          </p:cNvPr>
          <p:cNvSpPr>
            <a:spLocks noGrp="1"/>
          </p:cNvSpPr>
          <p:nvPr>
            <p:ph type="body" sz="quarter" idx="14"/>
          </p:nvPr>
        </p:nvSpPr>
        <p:spPr>
          <a:xfrm>
            <a:off x="1524000" y="1509713"/>
            <a:ext cx="9144000" cy="717294"/>
          </a:xfrm>
        </p:spPr>
        <p:txBody>
          <a:bodyPr>
            <a:normAutofit fontScale="47500" lnSpcReduction="20000"/>
          </a:bodyPr>
          <a:lstStyle/>
          <a:p>
            <a:r>
              <a:rPr lang="en-US" sz="5500" dirty="0"/>
              <a:t>34. kafli: Hnattvæðing og verndarstefna</a:t>
            </a:r>
          </a:p>
          <a:p>
            <a:r>
              <a:rPr lang="en-US" sz="4300" cap="none" dirty="0">
                <a:solidFill>
                  <a:schemeClr val="tx1"/>
                </a:solidFill>
                <a:latin typeface="+mn-lt"/>
              </a:rPr>
              <a:t>Glærur</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9D6B801D-031A-F7D5-22AD-EDFDCDE0443B}"/>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0237FB-8333-D5C6-4E10-1BA676194464}"/>
              </a:ext>
            </a:extLst>
          </p:cNvPr>
          <p:cNvSpPr>
            <a:spLocks noGrp="1"/>
          </p:cNvSpPr>
          <p:nvPr>
            <p:ph type="title"/>
          </p:nvPr>
        </p:nvSpPr>
        <p:spPr/>
        <p:txBody>
          <a:bodyPr>
            <a:normAutofit fontScale="90000"/>
          </a:bodyPr>
          <a:lstStyle/>
          <a:p>
            <a:r>
              <a:rPr lang="en-US" dirty="0"/>
              <a:t>34. kafli: Yfirlit</a:t>
            </a:r>
          </a:p>
        </p:txBody>
      </p:sp>
      <p:sp>
        <p:nvSpPr>
          <p:cNvPr id="7" name="Content Placeholder 6">
            <a:extLst>
              <a:ext uri="{FF2B5EF4-FFF2-40B4-BE49-F238E27FC236}">
                <a16:creationId xmlns:a16="http://schemas.microsoft.com/office/drawing/2014/main" id="{8DB509E4-8A5A-AE1B-3A27-46DD6A6B566F}"/>
              </a:ext>
            </a:extLst>
          </p:cNvPr>
          <p:cNvSpPr>
            <a:spLocks noGrp="1"/>
          </p:cNvSpPr>
          <p:nvPr>
            <p:ph idx="1"/>
          </p:nvPr>
        </p:nvSpPr>
        <p:spPr/>
        <p:txBody>
          <a:bodyPr>
            <a:normAutofit/>
          </a:bodyPr>
          <a:lstStyle/>
          <a:p>
            <a:r>
              <a:rPr lang="en-US" dirty="0"/>
              <a:t>34.1: Verndarstefna: óbeinn styrkur frá neytendum til framleiðenda</a:t>
            </a:r>
          </a:p>
          <a:p>
            <a:r>
              <a:rPr lang="en-US" dirty="0"/>
              <a:t>34.2: Alþjóðaviðskipti og áhrif þeirra á atvinnu, laun og vinnuaðstæður</a:t>
            </a:r>
          </a:p>
          <a:p>
            <a:r>
              <a:rPr lang="en-US" dirty="0"/>
              <a:t>34.3: Rök fyrir takmörkun innflutnings</a:t>
            </a:r>
          </a:p>
          <a:p>
            <a:r>
              <a:rPr lang="en-US" dirty="0"/>
              <a:t>34.4: Hvernig stjórnvöld móta viðskiptastefnu á heimsvísu, svæðisbundið og innanlands</a:t>
            </a:r>
          </a:p>
          <a:p>
            <a:r>
              <a:rPr lang="en-US" dirty="0"/>
              <a:t>34.5: Ávinningur og kostnaður viðskiptastefnu</a:t>
            </a:r>
          </a:p>
          <a:p>
            <a:endParaRPr lang="en-US" dirty="0"/>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0237FB-8333-D5C6-4E10-1BA676194464}"/>
              </a:ext>
            </a:extLst>
          </p:cNvPr>
          <p:cNvSpPr>
            <a:spLocks noGrp="1"/>
          </p:cNvSpPr>
          <p:nvPr>
            <p:ph type="title"/>
          </p:nvPr>
        </p:nvSpPr>
        <p:spPr/>
        <p:txBody>
          <a:bodyPr>
            <a:normAutofit fontScale="90000"/>
          </a:bodyPr>
          <a:lstStyle/>
          <a:p>
            <a:r>
              <a:rPr lang="en-US" dirty="0"/>
              <a:t>Samkeppni á flatskjáamarkaði</a:t>
            </a:r>
          </a:p>
        </p:txBody>
      </p:sp>
      <p:sp>
        <p:nvSpPr>
          <p:cNvPr id="7" name="Content Placeholder 6">
            <a:extLst>
              <a:ext uri="{FF2B5EF4-FFF2-40B4-BE49-F238E27FC236}">
                <a16:creationId xmlns:a16="http://schemas.microsoft.com/office/drawing/2014/main" id="{8DB509E4-8A5A-AE1B-3A27-46DD6A6B566F}"/>
              </a:ext>
            </a:extLst>
          </p:cNvPr>
          <p:cNvSpPr>
            <a:spLocks noGrp="1"/>
          </p:cNvSpPr>
          <p:nvPr>
            <p:ph idx="1"/>
          </p:nvPr>
        </p:nvSpPr>
        <p:spPr>
          <a:xfrm>
            <a:off x="838200" y="4804229"/>
            <a:ext cx="10515600" cy="1176860"/>
          </a:xfrm>
        </p:spPr>
        <p:txBody>
          <a:bodyPr>
            <a:normAutofit fontScale="70000" lnSpcReduction="20000"/>
          </a:bodyPr>
          <a:lstStyle/>
          <a:p>
            <a:r>
              <a:rPr lang="en-US" dirty="0"/>
              <a:t>Bandaríkin eru stór markaður fyrir flatskjái. </a:t>
            </a:r>
          </a:p>
          <a:p>
            <a:r>
              <a:rPr lang="en-US" dirty="0"/>
              <a:t>Bandarískir framleiðendur keppa við fyrirtæki víða um heim. Ljósmyndin sýnir tæki, en staðfestir ekki uppruna þeirra. </a:t>
            </a:r>
          </a:p>
          <a:p>
            <a:pPr marL="0" indent="0">
              <a:buNone/>
            </a:pPr>
            <a:r>
              <a:rPr lang="en-US" sz="2300" dirty="0"/>
              <a:t>(Mynd: breytt útgáfa af „IMG_4674“ eftir „</a:t>
            </a:r>
            <a:r>
              <a:rPr lang="en-US" sz="2300" dirty="0" err="1"/>
              <a:t>Jemimus</a:t>
            </a:r>
            <a:r>
              <a:rPr lang="en-US" sz="2300" dirty="0"/>
              <a:t>“/Flickr Creative Commons, CC BY 2.0)</a:t>
            </a:r>
          </a:p>
          <a:p>
            <a:endParaRPr lang="en-US" dirty="0"/>
          </a:p>
        </p:txBody>
      </p:sp>
      <p:pic>
        <p:nvPicPr>
          <p:cNvPr id="2" name="Shape 61" descr="Image of multiple computer keyboards and screens.">
            <a:extLst>
              <a:ext uri="{FF2B5EF4-FFF2-40B4-BE49-F238E27FC236}">
                <a16:creationId xmlns:a16="http://schemas.microsoft.com/office/drawing/2014/main" id="{1A9F346A-2D27-75BA-0476-6BF398ED48A9}"/>
              </a:ext>
            </a:extLst>
          </p:cNvPr>
          <p:cNvPicPr preferRelativeResize="0">
            <a:picLocks/>
          </p:cNvPicPr>
          <p:nvPr/>
        </p:nvPicPr>
        <p:blipFill rotWithShape="1">
          <a:blip r:embed="rId2">
            <a:alphaModFix/>
          </a:blip>
          <a:srcRect/>
          <a:stretch/>
        </p:blipFill>
        <p:spPr>
          <a:xfrm>
            <a:off x="2982342" y="1046933"/>
            <a:ext cx="6227316" cy="3500071"/>
          </a:xfrm>
          <a:prstGeom prst="rect">
            <a:avLst/>
          </a:prstGeom>
          <a:noFill/>
          <a:ln>
            <a:noFill/>
          </a:ln>
        </p:spPr>
      </p:pic>
    </p:spTree>
    <p:extLst>
      <p:ext uri="{BB962C8B-B14F-4D97-AF65-F5344CB8AC3E}">
        <p14:creationId xmlns:p14="http://schemas.microsoft.com/office/powerpoint/2010/main" val="983168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0237FB-8333-D5C6-4E10-1BA676194464}"/>
              </a:ext>
            </a:extLst>
          </p:cNvPr>
          <p:cNvSpPr>
            <a:spLocks noGrp="1"/>
          </p:cNvSpPr>
          <p:nvPr>
            <p:ph type="title"/>
          </p:nvPr>
        </p:nvSpPr>
        <p:spPr>
          <a:xfrm>
            <a:ext cx="8686800" cy="621792"/>
          </a:xfrm>
        </p:spPr>
        <p:txBody>
          <a:bodyPr wrap="square">
            <a:normAutofit fontScale="90000"/>
          </a:bodyPr>
          <a:lstStyle/>
          <a:p>
            <a:pPr lvl="0">
              <a:spcBef>
                <a:spcPts val="0"/>
              </a:spcBef>
            </a:pPr>
            <a:r>
              <a:rPr lang="en-US" dirty="0" sz="2200"/>
              <a:t>34.1 Verndarstefna: óbeinn styrkur frá neytendum til framleiðenda</a:t>
            </a:r>
          </a:p>
        </p:txBody>
      </p:sp>
      <p:sp>
        <p:nvSpPr>
          <p:cNvPr id="7" name="Content Placeholder 6">
            <a:extLst>
              <a:ext uri="{FF2B5EF4-FFF2-40B4-BE49-F238E27FC236}">
                <a16:creationId xmlns:a16="http://schemas.microsoft.com/office/drawing/2014/main" id="{8DB509E4-8A5A-AE1B-3A27-46DD6A6B566F}"/>
              </a:ext>
            </a:extLst>
          </p:cNvPr>
          <p:cNvSpPr>
            <a:spLocks noGrp="1"/>
          </p:cNvSpPr>
          <p:nvPr>
            <p:ph idx="1"/>
          </p:nvPr>
        </p:nvSpPr>
        <p:spPr/>
        <p:txBody>
          <a:bodyPr>
            <a:normAutofit fontScale="92500" lnSpcReduction="20000"/>
          </a:bodyPr>
          <a:lstStyle/>
          <a:p>
            <a:r>
              <a:rPr lang="en-US" b="1" dirty="0"/>
              <a:t>Verndarstefna</a:t>
            </a:r>
            <a:r>
              <a:rPr lang="en-US" dirty="0"/>
              <a:t> – þegar stjórnvöld setja reglur til að draga úr eða hindra innflutning.</a:t>
            </a:r>
          </a:p>
          <a:p>
            <a:endParaRPr lang="en-US" dirty="0"/>
          </a:p>
          <a:p>
            <a:r>
              <a:rPr lang="en-US" dirty="0"/>
              <a:t>Stefnan miðar oft að því að verja innlenda framleiðendur og starfsfólk fyrir erlendri samkeppni.</a:t>
            </a:r>
          </a:p>
          <a:p>
            <a:endParaRPr lang="en-US" dirty="0"/>
          </a:p>
          <a:p>
            <a:r>
              <a:rPr lang="en-US" dirty="0"/>
              <a:t>Verndarstefna birtist einkum í þrennu:</a:t>
            </a:r>
          </a:p>
          <a:p>
            <a:pPr lvl="1"/>
            <a:r>
              <a:rPr lang="en-US" dirty="0"/>
              <a:t>Tollum</a:t>
            </a:r>
          </a:p>
          <a:p>
            <a:pPr lvl="1"/>
            <a:r>
              <a:rPr lang="en-US" dirty="0"/>
              <a:t>Innflutningskvótum</a:t>
            </a:r>
          </a:p>
          <a:p>
            <a:pPr lvl="1"/>
            <a:r>
              <a:rPr lang="en-US" dirty="0"/>
              <a:t>Ótollalegum viðskiptahindrunum</a:t>
            </a:r>
          </a:p>
          <a:p>
            <a:endParaRPr lang="en-US" dirty="0"/>
          </a:p>
        </p:txBody>
      </p:sp>
    </p:spTree>
    <p:extLst>
      <p:ext uri="{BB962C8B-B14F-4D97-AF65-F5344CB8AC3E}">
        <p14:creationId xmlns:p14="http://schemas.microsoft.com/office/powerpoint/2010/main" val="536991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0237FB-8333-D5C6-4E10-1BA676194464}"/>
              </a:ext>
            </a:extLst>
          </p:cNvPr>
          <p:cNvSpPr>
            <a:spLocks noGrp="1"/>
          </p:cNvSpPr>
          <p:nvPr>
            <p:ph type="title"/>
          </p:nvPr>
        </p:nvSpPr>
        <p:spPr>
          <a:xfrm>
            <a:ext cx="8686800" cy="502920"/>
          </a:xfrm>
        </p:spPr>
        <p:txBody>
          <a:bodyPr wrap="none">
            <a:normAutofit fontScale="90000"/>
          </a:bodyPr>
          <a:lstStyle/>
          <a:p>
            <a:r>
              <a:rPr lang="en-US" dirty="0" sz="2400"/>
              <a:t>Innflutningskvótar og ótollalegar viðskiptahindranir</a:t>
            </a:r>
          </a:p>
        </p:txBody>
      </p:sp>
      <p:sp>
        <p:nvSpPr>
          <p:cNvPr id="7" name="Content Placeholder 6">
            <a:extLst>
              <a:ext uri="{FF2B5EF4-FFF2-40B4-BE49-F238E27FC236}">
                <a16:creationId xmlns:a16="http://schemas.microsoft.com/office/drawing/2014/main" id="{8DB509E4-8A5A-AE1B-3A27-46DD6A6B566F}"/>
              </a:ext>
            </a:extLst>
          </p:cNvPr>
          <p:cNvSpPr>
            <a:spLocks noGrp="1"/>
          </p:cNvSpPr>
          <p:nvPr>
            <p:ph idx="1"/>
          </p:nvPr>
        </p:nvSpPr>
        <p:spPr>
          <a:xfrm>
            <a:off x="838200" y="955964"/>
            <a:ext cx="10515600" cy="4436307"/>
          </a:xfrm>
        </p:spPr>
        <p:txBody>
          <a:bodyPr>
            <a:normAutofit fontScale="92500" lnSpcReduction="20000"/>
          </a:bodyPr>
          <a:lstStyle/>
          <a:p>
            <a:r>
              <a:rPr lang="en-US" b="1" dirty="0"/>
              <a:t>Innflutningskvótar </a:t>
            </a:r>
            <a:r>
              <a:rPr lang="en-US" dirty="0"/>
              <a:t>– hámark þess magns sem flytja má inn á tilteknu tímabili.</a:t>
            </a:r>
          </a:p>
          <a:p>
            <a:endParaRPr lang="en-US" dirty="0"/>
          </a:p>
          <a:p>
            <a:r>
              <a:rPr lang="en-US" b="1" dirty="0"/>
              <a:t>Ótollalegar viðskiptahindranir </a:t>
            </a:r>
            <a:r>
              <a:rPr lang="en-US" dirty="0"/>
              <a:t>– reglur, leyfisferli eða eftirlit sem gera innflutning dýrari eða erfiðari.</a:t>
            </a:r>
          </a:p>
          <a:p>
            <a:pPr lvl="1"/>
            <a:r>
              <a:rPr lang="en-US" dirty="0"/>
              <a:t>Dæmi: öryggisstaðlar og upprunareglur. Lögmætur og jafnræðislegur staðall er þó ekki sjálfkrafa verndarúrræði.</a:t>
            </a:r>
          </a:p>
          <a:p>
            <a:endParaRPr lang="en-US" b="1" dirty="0"/>
          </a:p>
          <a:p>
            <a:r>
              <a:rPr lang="en-US" b="1" dirty="0"/>
              <a:t>Alþjóðaviðskiptastofnunin (WTO) </a:t>
            </a:r>
            <a:r>
              <a:rPr lang="en-US" dirty="0"/>
              <a:t>– vettvangur aðildarríkja um viðskiptasamninga, eftirlit og lausn deilumála. Ríkin taka ákvarðanir.</a:t>
            </a:r>
          </a:p>
          <a:p>
            <a:pPr lvl="1"/>
            <a:r>
              <a:rPr lang="en-US" dirty="0"/>
              <a:t>Stofnanalegur arftaki Hins almenna samkomulags</a:t>
            </a:r>
            <a:br>
              <a:rPr lang="en-US" dirty="0"/>
            </a:br>
            <a:r>
              <a:rPr lang="en-US" dirty="0"/>
              <a:t>um tolla og viðskipti (GATT), sem er enn hluti samningakerfisins.</a:t>
            </a:r>
          </a:p>
          <a:p>
            <a:endParaRPr lang="en-US" dirty="0"/>
          </a:p>
        </p:txBody>
      </p:sp>
    </p:spTree>
    <p:extLst>
      <p:ext uri="{BB962C8B-B14F-4D97-AF65-F5344CB8AC3E}">
        <p14:creationId xmlns:p14="http://schemas.microsoft.com/office/powerpoint/2010/main" val="4049574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0237FB-8333-D5C6-4E10-1BA676194464}"/>
              </a:ext>
            </a:extLst>
          </p:cNvPr>
          <p:cNvSpPr>
            <a:spLocks noGrp="1"/>
          </p:cNvSpPr>
          <p:nvPr>
            <p:ph type="title"/>
          </p:nvPr>
        </p:nvSpPr>
        <p:spPr/>
        <p:txBody>
          <a:bodyPr>
            <a:normAutofit fontScale="90000"/>
          </a:bodyPr>
          <a:lstStyle/>
          <a:p>
            <a:pPr lvl="0">
              <a:spcBef>
                <a:spcPts val="0"/>
              </a:spcBef>
            </a:pPr>
            <a:r>
              <a:rPr lang="en-US" dirty="0"/>
              <a:t>Verndarstefna, eftirspurn og framboð</a:t>
            </a:r>
          </a:p>
        </p:txBody>
      </p:sp>
      <p:sp>
        <p:nvSpPr>
          <p:cNvPr id="7" name="Content Placeholder 6">
            <a:extLst>
              <a:ext uri="{FF2B5EF4-FFF2-40B4-BE49-F238E27FC236}">
                <a16:creationId xmlns:a16="http://schemas.microsoft.com/office/drawing/2014/main" id="{8DB509E4-8A5A-AE1B-3A27-46DD6A6B566F}"/>
              </a:ext>
            </a:extLst>
          </p:cNvPr>
          <p:cNvSpPr>
            <a:spLocks noGrp="1"/>
          </p:cNvSpPr>
          <p:nvPr>
            <p:ph idx="1"/>
          </p:nvPr>
        </p:nvSpPr>
        <p:spPr/>
        <p:txBody>
          <a:bodyPr/>
          <a:lstStyle/>
          <a:p>
            <a:r>
              <a:rPr lang="en-US" dirty="0"/>
              <a:t>Innflutningstakmörkun kann við fyrstu sýn að virðast færa sölu frá erlendum framleiðendum til innlendra.</a:t>
            </a:r>
          </a:p>
          <a:p>
            <a:endParaRPr lang="en-US" dirty="0"/>
          </a:p>
          <a:p>
            <a:r>
              <a:rPr lang="en-US" dirty="0"/>
              <a:t>Greining á eftirspurn og framboði sýnir að vernd getur gagnast innlendum framleiðendum en líka </a:t>
            </a:r>
            <a:r>
              <a:rPr lang="en-US" u="sng" dirty="0"/>
              <a:t>lagt verulegan kostnað á innlenda kaupendur</a:t>
            </a:r>
            <a:r>
              <a:rPr lang="en-US" dirty="0"/>
              <a:t>.</a:t>
            </a:r>
          </a:p>
          <a:p>
            <a:endParaRPr lang="en-US" dirty="0"/>
          </a:p>
        </p:txBody>
      </p:sp>
    </p:spTree>
    <p:extLst>
      <p:ext uri="{BB962C8B-B14F-4D97-AF65-F5344CB8AC3E}">
        <p14:creationId xmlns:p14="http://schemas.microsoft.com/office/powerpoint/2010/main" val="329389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0237FB-8333-D5C6-4E10-1BA676194464}"/>
              </a:ext>
            </a:extLst>
          </p:cNvPr>
          <p:cNvSpPr>
            <a:spLocks noGrp="1"/>
          </p:cNvSpPr>
          <p:nvPr>
            <p:ph type="title"/>
          </p:nvPr>
        </p:nvSpPr>
        <p:spPr>
          <a:xfrm>
            <a:ext cx="8686800" cy="502920"/>
          </a:xfrm>
        </p:spPr>
        <p:txBody>
          <a:bodyPr wrap="none">
            <a:normAutofit fontScale="90000"/>
          </a:bodyPr>
          <a:lstStyle/>
          <a:p>
            <a:r>
              <a:rPr lang="en-US" dirty="0" sz="2400"/>
              <a:t>Sykurviðskipti Brasilíu og Bandaríkjanna</a:t>
            </a:r>
          </a:p>
        </p:txBody>
      </p:sp>
      <p:sp>
        <p:nvSpPr>
          <p:cNvPr id="7" name="Content Placeholder 6">
            <a:extLst>
              <a:ext uri="{FF2B5EF4-FFF2-40B4-BE49-F238E27FC236}">
                <a16:creationId xmlns:a16="http://schemas.microsoft.com/office/drawing/2014/main" id="{8DB509E4-8A5A-AE1B-3A27-46DD6A6B566F}"/>
              </a:ext>
            </a:extLst>
          </p:cNvPr>
          <p:cNvSpPr>
            <a:spLocks noGrp="1"/>
          </p:cNvSpPr>
          <p:nvPr>
            <p:ph idx="1"/>
          </p:nvPr>
        </p:nvSpPr>
        <p:spPr>
          <a:xfrm>
            <a:off x="838200" y="4610585"/>
            <a:ext cx="10515600" cy="1636872"/>
          </a:xfrm>
        </p:spPr>
        <p:txBody>
          <a:bodyPr>
            <a:normAutofit fontScale="85000" lnSpcReduction="20000"/>
          </a:bodyPr>
          <a:lstStyle/>
          <a:p>
            <a:r>
              <a:rPr lang="en-US" dirty="0"/>
              <a:t>Í kennslulíkaninu er jafnvægisverð án viðskipta 12 sent á pund í Brasilíu og 24 sent í Bandaríkjunum (E).</a:t>
            </a:r>
          </a:p>
          <a:p>
            <a:r>
              <a:rPr lang="en-US" dirty="0"/>
              <a:t>Verði viðskipti möguleg kaupa fyrirtæki sykur í Brasilíu og selja í Bandaríkjunum.</a:t>
            </a:r>
          </a:p>
          <a:p>
            <a:r>
              <a:rPr lang="en-US" dirty="0"/>
              <a:t>Útflutningur hækkar verð í Brasilíu en innflutningur lækkar það í Bandaríkjunum.</a:t>
            </a:r>
          </a:p>
          <a:p>
            <a:endParaRPr lang="en-US" dirty="0"/>
          </a:p>
        </p:txBody>
      </p:sp>
      <p:pic>
        <p:nvPicPr>
          <p:cNvPr id="4" name="Picture 3" descr="This is a two-panel demand and supply graph, with quantity of sugar on the x-axis and price of sugar measured in cents per pound on the y-axis. The price-quantity pairs are plotted using the numbers from Table 34_01. The graph shows three sets of price outcomes in each country: no trade, free trade, and price with partial protectionism. The no-trade price in Brazil is lower than in the United States. Hence, when countries can engage in trade, the free-trade price will rise in Brazil and decrease in the United States.">
            <a:extLst>
              <a:ext uri="{FF2B5EF4-FFF2-40B4-BE49-F238E27FC236}">
                <a16:creationId xmlns:a16="http://schemas.microsoft.com/office/drawing/2014/main" id="{1FD1D675-8781-0048-5618-871C659DF9F9}"/>
              </a:ext>
            </a:extLst>
          </p:cNvPr>
          <p:cNvPicPr>
            <a:picLocks noChangeAspect="1"/>
          </p:cNvPicPr>
          <p:nvPr/>
        </p:nvPicPr>
        <p:blipFill>
          <a:blip r:embed="rId2"/>
          <a:stretch>
            <a:fillRect/>
          </a:stretch>
        </p:blipFill>
        <p:spPr>
          <a:xfrm>
            <a:off x="1881431" y="923544"/>
            <a:ext cx="8429138" cy="3553206"/>
          </a:xfrm>
          <a:prstGeom prst="rect">
            <a:avLst/>
          </a:prstGeom>
        </p:spPr>
      </p:pic>
    </p:spTree>
    <p:extLst>
      <p:ext uri="{BB962C8B-B14F-4D97-AF65-F5344CB8AC3E}">
        <p14:creationId xmlns:p14="http://schemas.microsoft.com/office/powerpoint/2010/main" val="347803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0237FB-8333-D5C6-4E10-1BA676194464}"/>
              </a:ext>
            </a:extLst>
          </p:cNvPr>
          <p:cNvSpPr>
            <a:spLocks noGrp="1"/>
          </p:cNvSpPr>
          <p:nvPr>
            <p:ph type="title"/>
          </p:nvPr>
        </p:nvSpPr>
        <p:spPr>
          <a:xfrm>
            <a:ext cx="8686800" cy="502920"/>
          </a:xfrm>
        </p:spPr>
        <p:txBody>
          <a:bodyPr wrap="none">
            <a:normAutofit fontScale="90000"/>
          </a:bodyPr>
          <a:lstStyle/>
          <a:p>
            <a:r>
              <a:rPr lang="en-US" dirty="0" sz="2400"/>
              <a:t>Sykurviðskipti Brasilíu og Bandaríkjanna, framhald</a:t>
            </a:r>
          </a:p>
        </p:txBody>
      </p:sp>
      <p:sp>
        <p:nvSpPr>
          <p:cNvPr id="7" name="Content Placeholder 6">
            <a:extLst>
              <a:ext uri="{FF2B5EF4-FFF2-40B4-BE49-F238E27FC236}">
                <a16:creationId xmlns:a16="http://schemas.microsoft.com/office/drawing/2014/main" id="{8DB509E4-8A5A-AE1B-3A27-46DD6A6B566F}"/>
              </a:ext>
            </a:extLst>
          </p:cNvPr>
          <p:cNvSpPr>
            <a:spLocks noGrp="1"/>
          </p:cNvSpPr>
          <p:nvPr>
            <p:ph idx="1"/>
          </p:nvPr>
        </p:nvSpPr>
        <p:spPr>
          <a:xfrm>
            <a:off x="838200" y="4783130"/>
            <a:ext cx="10515600" cy="1186534"/>
          </a:xfrm>
        </p:spPr>
        <p:txBody>
          <a:bodyPr>
            <a:normAutofit fontScale="77500" lnSpcReduction="20000"/>
          </a:bodyPr>
          <a:lstStyle/>
          <a:p>
            <a:r>
              <a:rPr lang="en-US" dirty="0"/>
              <a:t>Án flutningskostnaðar og viðskiptahindrana jafnast verð við 16 sent á pund. Brasilía flytur út 15 tonn og Bandaríkin flytja inn sama magn.</a:t>
            </a:r>
          </a:p>
          <a:p>
            <a:r>
              <a:rPr lang="en-US" dirty="0"/>
              <a:t>Takmörkuð viðskipti leiða til verðs og magns milli niðurstaðna frjálsra viðskipta og engra viðskipta.</a:t>
            </a:r>
          </a:p>
          <a:p>
            <a:endParaRPr lang="en-US" dirty="0"/>
          </a:p>
        </p:txBody>
      </p:sp>
      <p:pic>
        <p:nvPicPr>
          <p:cNvPr id="2" name="Picture 1" descr="The table represents the sugar trade between Brazil and the United States. Column 1 is labeled price; column 2 shows the quantity supplied (Qs) in Brazil (in tons); column 3 shows the quantity demanded (Qd) in Brazil (in tons); column 4 shows the quantity supplied (Qs) in the U.S. (in tons); and column 5 shows the quantity demanded (Qd) in the U.S. (in tons). At a price of 12 cents, Brazil Qs is 30; Brazil Qd is 30; U.S. Qs is 66; U.S. Qd is 93. At a price of 14 cents, Brazil Qs is 35; Brazil Qd is 28; U.S. Qs is 69; U.S. Qd is 90. At a price of 16 cents, Brazil Qs is 40; Brazil Qd is 25; U.S. Qs is 72; U.S. Qd is 87. At a price of 20 cents, Brazil Qs is 45; Brazil Qd is 21; U.S. Qs is 76; U.S. Qd is 83. At a price of 24 cents, Brazil Qs is 50; Brazil Qd is 18; U.S. Qs is 80; U.S. Qd is 80. At a price of 28 cents; Brazil Qs is 55; Brazil Qd is 15; U.S. Qs is 82; U.S. Qd is 78.">
            <a:extLst>
              <a:ext uri="{FF2B5EF4-FFF2-40B4-BE49-F238E27FC236}">
                <a16:creationId xmlns:a16="http://schemas.microsoft.com/office/drawing/2014/main" id="{230CF4AC-ACDA-A4CF-DF6D-B52EDCA5D0E3}"/>
              </a:ext>
            </a:extLst>
          </p:cNvPr>
          <p:cNvPicPr>
            <a:picLocks noChangeAspect="1"/>
          </p:cNvPicPr>
          <p:nvPr/>
        </p:nvPicPr>
        <p:blipFill>
          <a:blip r:embed="rId2"/>
          <a:stretch>
            <a:fillRect/>
          </a:stretch>
        </p:blipFill>
        <p:spPr>
          <a:xfrm>
            <a:off x="2620203" y="968961"/>
            <a:ext cx="6951593" cy="3634917"/>
          </a:xfrm>
          <a:prstGeom prst="rect">
            <a:avLst/>
          </a:prstGeom>
        </p:spPr>
      </p:pic>
    </p:spTree>
    <p:extLst>
      <p:ext uri="{BB962C8B-B14F-4D97-AF65-F5344CB8AC3E}">
        <p14:creationId xmlns:p14="http://schemas.microsoft.com/office/powerpoint/2010/main" val="426316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0237FB-8333-D5C6-4E10-1BA676194464}"/>
              </a:ext>
            </a:extLst>
          </p:cNvPr>
          <p:cNvSpPr>
            <a:spLocks noGrp="1"/>
          </p:cNvSpPr>
          <p:nvPr>
            <p:ph type="title"/>
          </p:nvPr>
        </p:nvSpPr>
        <p:spPr/>
        <p:txBody>
          <a:bodyPr>
            <a:normAutofit fontScale="90000"/>
          </a:bodyPr>
          <a:lstStyle/>
          <a:p>
            <a:r>
              <a:rPr lang="en-US" dirty="0"/>
              <a:t>Frjáls sykurviðskipti</a:t>
            </a:r>
          </a:p>
        </p:txBody>
      </p:sp>
      <p:sp>
        <p:nvSpPr>
          <p:cNvPr id="7" name="Content Placeholder 6">
            <a:extLst>
              <a:ext uri="{FF2B5EF4-FFF2-40B4-BE49-F238E27FC236}">
                <a16:creationId xmlns:a16="http://schemas.microsoft.com/office/drawing/2014/main" id="{8DB509E4-8A5A-AE1B-3A27-46DD6A6B566F}"/>
              </a:ext>
            </a:extLst>
          </p:cNvPr>
          <p:cNvSpPr>
            <a:spLocks noGrp="1"/>
          </p:cNvSpPr>
          <p:nvPr>
            <p:ph idx="1"/>
          </p:nvPr>
        </p:nvSpPr>
        <p:spPr>
          <a:xfrm>
            <a:off x="838200" y="4500283"/>
            <a:ext cx="10515600" cy="1713074"/>
          </a:xfrm>
        </p:spPr>
        <p:txBody>
          <a:bodyPr>
            <a:normAutofit fontScale="77500" lnSpcReduction="20000"/>
          </a:bodyPr>
          <a:lstStyle/>
          <a:p>
            <a:r>
              <a:rPr lang="en-US" dirty="0"/>
              <a:t>Við forsendur samkeppnislíkansins skapa frjáls viðskipti heildarávinning.</a:t>
            </a:r>
          </a:p>
          <a:p>
            <a:r>
              <a:rPr lang="en-US" dirty="0"/>
              <a:t>Samanlagður neytenda- og framleiðendaábati eykst í báðum löndum, eins og bláu svæðin sýna.</a:t>
            </a:r>
          </a:p>
          <a:p>
            <a:r>
              <a:rPr lang="en-US" dirty="0"/>
              <a:t>Ávinningurinn hefur þó ójöfn </a:t>
            </a:r>
            <a:r>
              <a:rPr lang="en-US" u="sng" dirty="0"/>
              <a:t>dreifingaráhrif</a:t>
            </a:r>
            <a:r>
              <a:rPr lang="en-US" dirty="0"/>
              <a:t>. </a:t>
            </a:r>
          </a:p>
          <a:p>
            <a:r>
              <a:rPr lang="en-US" dirty="0"/>
              <a:t>Í útflutningslandinu hagnast framleiðendur en neytendur tapa. Í innflutningslandinu hagnast neytendur en framleiðendur tapa.</a:t>
            </a:r>
          </a:p>
          <a:p>
            <a:endParaRPr lang="en-US" dirty="0"/>
          </a:p>
        </p:txBody>
      </p:sp>
      <p:pic>
        <p:nvPicPr>
          <p:cNvPr id="4" name="Picture 3" descr="This figure uses two demand and supply diagrams and your understanding of consumer and producer surplus from the Demand and Supply chapter to show that free trade results in gains from trade and income distribution effects.">
            <a:extLst>
              <a:ext uri="{FF2B5EF4-FFF2-40B4-BE49-F238E27FC236}">
                <a16:creationId xmlns:a16="http://schemas.microsoft.com/office/drawing/2014/main" id="{CA95708F-D125-C43B-2316-BCB3BEBA44D0}"/>
              </a:ext>
            </a:extLst>
          </p:cNvPr>
          <p:cNvPicPr>
            <a:picLocks noChangeAspect="1"/>
          </p:cNvPicPr>
          <p:nvPr/>
        </p:nvPicPr>
        <p:blipFill>
          <a:blip r:embed="rId2"/>
          <a:stretch>
            <a:fillRect/>
          </a:stretch>
        </p:blipFill>
        <p:spPr>
          <a:xfrm>
            <a:off x="2994097" y="881683"/>
            <a:ext cx="6203806" cy="3526625"/>
          </a:xfrm>
          <a:prstGeom prst="rect">
            <a:avLst/>
          </a:prstGeom>
        </p:spPr>
      </p:pic>
    </p:spTree>
    <p:extLst>
      <p:ext uri="{BB962C8B-B14F-4D97-AF65-F5344CB8AC3E}">
        <p14:creationId xmlns:p14="http://schemas.microsoft.com/office/powerpoint/2010/main" val="4048132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0237FB-8333-D5C6-4E10-1BA676194464}"/>
              </a:ext>
            </a:extLst>
          </p:cNvPr>
          <p:cNvSpPr>
            <a:spLocks noGrp="1"/>
          </p:cNvSpPr>
          <p:nvPr>
            <p:ph type="title"/>
          </p:nvPr>
        </p:nvSpPr>
        <p:spPr>
          <a:xfrm>
            <a:ext cx="8686800" cy="502920"/>
          </a:xfrm>
        </p:spPr>
        <p:txBody>
          <a:bodyPr wrap="none">
            <a:normAutofit fontScale="90000"/>
          </a:bodyPr>
          <a:lstStyle/>
          <a:p>
            <a:pPr marL="0" marR="0" lvl="0" indent="0" rtl="0">
              <a:spcBef>
                <a:spcPts val="0"/>
              </a:spcBef>
            </a:pPr>
            <a:r>
              <a:rPr lang="en-US" dirty="0" sz="2400"/>
              <a:t>Viðskiptahindranir: eftirspurn og framboð sykurs í Bandaríkjunum</a:t>
            </a:r>
          </a:p>
        </p:txBody>
      </p:sp>
      <p:sp>
        <p:nvSpPr>
          <p:cNvPr id="7" name="Content Placeholder 6">
            <a:extLst>
              <a:ext uri="{FF2B5EF4-FFF2-40B4-BE49-F238E27FC236}">
                <a16:creationId xmlns:a16="http://schemas.microsoft.com/office/drawing/2014/main" id="{8DB509E4-8A5A-AE1B-3A27-46DD6A6B566F}"/>
              </a:ext>
            </a:extLst>
          </p:cNvPr>
          <p:cNvSpPr>
            <a:spLocks noGrp="1"/>
          </p:cNvSpPr>
          <p:nvPr>
            <p:ph idx="1"/>
          </p:nvPr>
        </p:nvSpPr>
        <p:spPr>
          <a:xfrm>
            <a:off x="838200" y="4518212"/>
            <a:ext cx="10515600" cy="1323109"/>
          </a:xfrm>
        </p:spPr>
        <p:txBody>
          <a:bodyPr>
            <a:normAutofit fontScale="92500" lnSpcReduction="10000"/>
          </a:bodyPr>
          <a:lstStyle/>
          <a:p>
            <a:r>
              <a:rPr lang="en-US" dirty="0"/>
              <a:t>Við frjáls viðskipti er jafnvægi í A. Heildarframboð er innlent framboð að viðbættum innflutningi (innfl.).</a:t>
            </a:r>
          </a:p>
          <a:p>
            <a:endParaRPr lang="en-US" dirty="0"/>
          </a:p>
          <a:p>
            <a:r>
              <a:rPr lang="en-US" dirty="0"/>
              <a:t>Þegar innflutningur er útilokaður færist jafnvægið í E; verð hækkar og magn minnkar.</a:t>
            </a:r>
          </a:p>
          <a:p>
            <a:endParaRPr lang="en-US" dirty="0"/>
          </a:p>
        </p:txBody>
      </p:sp>
      <p:pic>
        <p:nvPicPr>
          <p:cNvPr id="4" name="Picture 3" descr="The graph represents the supply and demand of sugar in the U.S.">
            <a:extLst>
              <a:ext uri="{FF2B5EF4-FFF2-40B4-BE49-F238E27FC236}">
                <a16:creationId xmlns:a16="http://schemas.microsoft.com/office/drawing/2014/main" id="{BB7C385D-1B79-5229-0E2F-6A637D184F02}"/>
              </a:ext>
            </a:extLst>
          </p:cNvPr>
          <p:cNvPicPr>
            <a:picLocks noChangeAspect="1"/>
          </p:cNvPicPr>
          <p:nvPr/>
        </p:nvPicPr>
        <p:blipFill>
          <a:blip r:embed="rId2"/>
          <a:stretch>
            <a:fillRect/>
          </a:stretch>
        </p:blipFill>
        <p:spPr>
          <a:xfrm>
            <a:off x="3762375" y="923488"/>
            <a:ext cx="4667250" cy="3460945"/>
          </a:xfrm>
          <a:prstGeom prst="rect">
            <a:avLst/>
          </a:prstGeom>
        </p:spPr>
      </p:pic>
    </p:spTree>
    <p:extLst>
      <p:ext uri="{BB962C8B-B14F-4D97-AF65-F5344CB8AC3E}">
        <p14:creationId xmlns:p14="http://schemas.microsoft.com/office/powerpoint/2010/main" val="1694182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0237FB-8333-D5C6-4E10-1BA676194464}"/>
              </a:ext>
            </a:extLst>
          </p:cNvPr>
          <p:cNvSpPr>
            <a:spLocks noGrp="1"/>
          </p:cNvSpPr>
          <p:nvPr>
            <p:ph type="title"/>
          </p:nvPr>
        </p:nvSpPr>
        <p:spPr>
          <a:xfrm>
            <a:off x="838200" y="365126"/>
            <a:ext cx="8686800" cy="621792"/>
          </a:xfrm>
        </p:spPr>
        <p:txBody>
          <a:bodyPr wrap="square">
            <a:normAutofit fontScale="90000"/>
          </a:bodyPr>
          <a:lstStyle/>
          <a:p>
            <a:pPr lvl="0">
              <a:spcBef>
                <a:spcPts val="0"/>
              </a:spcBef>
            </a:pPr>
            <a:r>
              <a:rPr lang="en-US" dirty="0" sz="2200"/>
              <a:t>34.2 Alþjóðaviðskipti og áhrif þeirra á atvinnu, laun og</a:t>
            </a:r>
            <a:br>
              <a:rPr lang="en-US" dirty="0" sz="2200"/>
            </a:br>
            <a:r>
              <a:rPr lang="en-US" dirty="0" sz="2200"/>
              <a:t>vinnuaðstæður</a:t>
            </a:r>
          </a:p>
        </p:txBody>
      </p:sp>
      <p:sp>
        <p:nvSpPr>
          <p:cNvPr id="7" name="Content Placeholder 6">
            <a:extLst>
              <a:ext uri="{FF2B5EF4-FFF2-40B4-BE49-F238E27FC236}">
                <a16:creationId xmlns:a16="http://schemas.microsoft.com/office/drawing/2014/main" id="{8DB509E4-8A5A-AE1B-3A27-46DD6A6B566F}"/>
              </a:ext>
            </a:extLst>
          </p:cNvPr>
          <p:cNvSpPr>
            <a:spLocks noGrp="1"/>
          </p:cNvSpPr>
          <p:nvPr>
            <p:ph idx="1"/>
          </p:nvPr>
        </p:nvSpPr>
        <p:spPr>
          <a:xfrm>
            <a:off x="838200" y="1075765"/>
            <a:ext cx="10515600" cy="4477870"/>
          </a:xfrm>
        </p:spPr>
        <p:txBody>
          <a:bodyPr>
            <a:normAutofit fontScale="92500" lnSpcReduction="10000"/>
          </a:bodyPr>
          <a:lstStyle/>
          <a:p>
            <a:r>
              <a:rPr lang="en-US" dirty="0"/>
              <a:t>Innflutningssamkeppni getur valdið sumu launafólki:</a:t>
            </a:r>
          </a:p>
          <a:p>
            <a:pPr lvl="1"/>
            <a:r>
              <a:rPr lang="en-US" dirty="0"/>
              <a:t>Færri atvinnutækifærum</a:t>
            </a:r>
          </a:p>
          <a:p>
            <a:pPr lvl="1"/>
            <a:r>
              <a:rPr lang="en-US" dirty="0"/>
              <a:t>Lægri launum</a:t>
            </a:r>
          </a:p>
          <a:p>
            <a:pPr lvl="1"/>
            <a:r>
              <a:rPr lang="en-US" dirty="0"/>
              <a:t>Þrýstingi á vinnuaðstæður</a:t>
            </a:r>
          </a:p>
          <a:p>
            <a:endParaRPr lang="en-US" dirty="0"/>
          </a:p>
          <a:p>
            <a:r>
              <a:rPr lang="en-US" dirty="0"/>
              <a:t>Vernd getur varðveitt störf í tiltekinni grein til skamms tíma en fækkað þeim annars staðar. Nettóáhrif ráðast af aðstæðum.</a:t>
            </a:r>
          </a:p>
          <a:p>
            <a:pPr lvl="1"/>
            <a:r>
              <a:rPr lang="en-US" dirty="0"/>
              <a:t>Greiði neytendur hærra verð fyrir verndaða vöru hafa þeir minna til annarra kaupa. Það getur </a:t>
            </a:r>
            <a:r>
              <a:rPr lang="en-US" u="sng" dirty="0"/>
              <a:t>dregið úr atvinnu í öðrum greinum</a:t>
            </a:r>
            <a:r>
              <a:rPr lang="en-US" dirty="0"/>
              <a:t>.</a:t>
            </a:r>
          </a:p>
          <a:p>
            <a:pPr lvl="1"/>
            <a:r>
              <a:rPr lang="en-US" dirty="0"/>
              <a:t>Hærra verð á vernduðu aðfangi getur veikt samkeppnishæfni fyrirtækja sem nota það. </a:t>
            </a:r>
            <a:r>
              <a:rPr lang="en-US" u="sng" dirty="0"/>
              <a:t>Minni sala getur leitt til færri starfa</a:t>
            </a:r>
            <a:r>
              <a:rPr lang="en-US" dirty="0"/>
              <a:t>.</a:t>
            </a:r>
          </a:p>
          <a:p>
            <a:endParaRPr lang="en-US" dirty="0"/>
          </a:p>
        </p:txBody>
      </p:sp>
    </p:spTree>
    <p:extLst>
      <p:ext uri="{BB962C8B-B14F-4D97-AF65-F5344CB8AC3E}">
        <p14:creationId xmlns:p14="http://schemas.microsoft.com/office/powerpoint/2010/main" val="487411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0237FB-8333-D5C6-4E10-1BA676194464}"/>
              </a:ext>
            </a:extLst>
          </p:cNvPr>
          <p:cNvSpPr>
            <a:spLocks noGrp="1"/>
          </p:cNvSpPr>
          <p:nvPr>
            <p:ph type="title"/>
          </p:nvPr>
        </p:nvSpPr>
        <p:spPr>
          <a:xfrm>
            <a:off x="838200" y="365126"/>
            <a:ext cx="8686800" cy="621792"/>
          </a:xfrm>
        </p:spPr>
        <p:txBody>
          <a:bodyPr wrap="square">
            <a:normAutofit fontScale="90000"/>
          </a:bodyPr>
          <a:lstStyle/>
          <a:p>
            <a:pPr lvl="0" rtl="0">
              <a:spcBef>
                <a:spcPts val="0"/>
              </a:spcBef>
            </a:pPr>
            <a:r>
              <a:rPr lang="en-US" dirty="0" sz="2200"/>
              <a:t>Alþjóðaviðskipti og áhrif þeirra á atvinnu, laun og</a:t>
            </a:r>
            <a:br>
              <a:rPr lang="en-US" dirty="0" sz="2200"/>
            </a:br>
            <a:r>
              <a:rPr lang="en-US" dirty="0" sz="2200"/>
              <a:t>vinnuaðstæður, framhald</a:t>
            </a:r>
          </a:p>
        </p:txBody>
      </p:sp>
      <p:sp>
        <p:nvSpPr>
          <p:cNvPr id="7" name="Content Placeholder 6">
            <a:extLst>
              <a:ext uri="{FF2B5EF4-FFF2-40B4-BE49-F238E27FC236}">
                <a16:creationId xmlns:a16="http://schemas.microsoft.com/office/drawing/2014/main" id="{8DB509E4-8A5A-AE1B-3A27-46DD6A6B566F}"/>
              </a:ext>
            </a:extLst>
          </p:cNvPr>
          <p:cNvSpPr>
            <a:spLocks noGrp="1"/>
          </p:cNvSpPr>
          <p:nvPr>
            <p:ph idx="1"/>
          </p:nvPr>
        </p:nvSpPr>
        <p:spPr>
          <a:xfrm>
            <a:off x="838200" y="1102659"/>
            <a:ext cx="10515600" cy="3649450"/>
          </a:xfrm>
        </p:spPr>
        <p:txBody>
          <a:bodyPr/>
          <a:lstStyle/>
          <a:p>
            <a:r>
              <a:rPr lang="en-US" dirty="0"/>
              <a:t>Höfundar eldra mats Alþjóðaviðskiptanefndar Bandaríkjanna töldu að </a:t>
            </a:r>
            <a:r>
              <a:rPr lang="en-US" u="sng" dirty="0"/>
              <a:t>lækkun viðskiptahindrana</a:t>
            </a:r>
            <a:r>
              <a:rPr lang="en-US" dirty="0"/>
              <a:t> myndi </a:t>
            </a:r>
            <a:r>
              <a:rPr lang="en-US" i="1" dirty="0"/>
              <a:t>ekki</a:t>
            </a:r>
            <a:r>
              <a:rPr lang="en-US" dirty="0"/>
              <a:t> valda </a:t>
            </a:r>
            <a:r>
              <a:rPr lang="en-US" u="sng" dirty="0"/>
              <a:t>nettófækkun starfa í heild. Það útilokar ekki tap tiltekinna greina eða byggðarlaga</a:t>
            </a:r>
            <a:r>
              <a:rPr lang="en-US" dirty="0"/>
              <a:t>.</a:t>
            </a:r>
          </a:p>
          <a:p>
            <a:endParaRPr lang="en-US" dirty="0"/>
          </a:p>
        </p:txBody>
      </p:sp>
    </p:spTree>
    <p:extLst>
      <p:ext uri="{BB962C8B-B14F-4D97-AF65-F5344CB8AC3E}">
        <p14:creationId xmlns:p14="http://schemas.microsoft.com/office/powerpoint/2010/main" val="3294189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0237FB-8333-D5C6-4E10-1BA676194464}"/>
              </a:ext>
            </a:extLst>
          </p:cNvPr>
          <p:cNvSpPr>
            <a:spLocks noGrp="1"/>
          </p:cNvSpPr>
          <p:nvPr>
            <p:ph type="title"/>
          </p:nvPr>
        </p:nvSpPr>
        <p:spPr/>
        <p:txBody>
          <a:bodyPr>
            <a:normAutofit fontScale="90000"/>
          </a:bodyPr>
          <a:lstStyle/>
          <a:p>
            <a:r>
              <a:rPr lang="en-US" dirty="0"/>
              <a:t>Viðskipti og laun</a:t>
            </a:r>
          </a:p>
        </p:txBody>
      </p:sp>
      <p:sp>
        <p:nvSpPr>
          <p:cNvPr id="7" name="Content Placeholder 6">
            <a:extLst>
              <a:ext uri="{FF2B5EF4-FFF2-40B4-BE49-F238E27FC236}">
                <a16:creationId xmlns:a16="http://schemas.microsoft.com/office/drawing/2014/main" id="{8DB509E4-8A5A-AE1B-3A27-46DD6A6B566F}"/>
              </a:ext>
            </a:extLst>
          </p:cNvPr>
          <p:cNvSpPr>
            <a:spLocks noGrp="1"/>
          </p:cNvSpPr>
          <p:nvPr>
            <p:ph idx="1"/>
          </p:nvPr>
        </p:nvSpPr>
        <p:spPr>
          <a:xfrm>
            <a:off x="838200" y="955964"/>
            <a:ext cx="10515600" cy="3979107"/>
          </a:xfrm>
        </p:spPr>
        <p:txBody>
          <a:bodyPr>
            <a:normAutofit fontScale="92500" lnSpcReduction="10000"/>
          </a:bodyPr>
          <a:lstStyle/>
          <a:p>
            <a:r>
              <a:rPr lang="en-US" dirty="0"/>
              <a:t>Sérhæfing eftir </a:t>
            </a:r>
            <a:r>
              <a:rPr lang="en-US" u="sng" dirty="0"/>
              <a:t>samanburðaryfirburðum</a:t>
            </a:r>
            <a:r>
              <a:rPr lang="en-US" dirty="0"/>
              <a:t>, </a:t>
            </a:r>
            <a:r>
              <a:rPr lang="en-US" u="sng" dirty="0"/>
              <a:t>meiri framleiðni og markaðsaðgangur geta skapað svigrúm til</a:t>
            </a:r>
            <a:r>
              <a:rPr lang="en-US" dirty="0"/>
              <a:t> hærri </a:t>
            </a:r>
            <a:r>
              <a:rPr lang="en-US" u="sng" dirty="0"/>
              <a:t>raunlauna</a:t>
            </a:r>
            <a:r>
              <a:rPr lang="en-US" dirty="0"/>
              <a:t> án þess að allir </a:t>
            </a:r>
            <a:r>
              <a:rPr lang="en-US" i="1" dirty="0"/>
              <a:t>hagnist</a:t>
            </a:r>
            <a:r>
              <a:rPr lang="en-US" dirty="0"/>
              <a:t>.</a:t>
            </a:r>
          </a:p>
          <a:p>
            <a:r>
              <a:rPr lang="en-US" dirty="0"/>
              <a:t>Aftur á móti geta </a:t>
            </a:r>
            <a:r>
              <a:rPr lang="en-US" u="sng" dirty="0"/>
              <a:t>viðskiptahindranir</a:t>
            </a:r>
            <a:r>
              <a:rPr lang="en-US" dirty="0"/>
              <a:t> einnig </a:t>
            </a:r>
            <a:r>
              <a:rPr lang="en-US" i="1" dirty="0"/>
              <a:t>dregið úr</a:t>
            </a:r>
            <a:r>
              <a:rPr lang="en-US" dirty="0"/>
              <a:t> framleiðni og kaupmætti. Áhrif á </a:t>
            </a:r>
            <a:r>
              <a:rPr lang="en-US" u="sng" dirty="0"/>
              <a:t>laun</a:t>
            </a:r>
            <a:r>
              <a:rPr lang="en-US" dirty="0"/>
              <a:t> ráðast af aðstæðum.</a:t>
            </a:r>
          </a:p>
          <a:p>
            <a:r>
              <a:rPr lang="en-US" dirty="0"/>
              <a:t>Áhyggjuefni: innflutningssamkeppni getur þrýst niður launum tiltekinna hópa þótt heildartekjur aukist.</a:t>
            </a:r>
          </a:p>
          <a:p>
            <a:r>
              <a:rPr lang="en-US" dirty="0"/>
              <a:t>Tvö atriði flækja myndina:</a:t>
            </a:r>
          </a:p>
          <a:p>
            <a:pPr lvl="1"/>
            <a:r>
              <a:rPr lang="en-US" dirty="0"/>
              <a:t>Umtalsverður hluti viðskipta hátekjuríkja er innan sömu atvinnugreina.</a:t>
            </a:r>
          </a:p>
          <a:p>
            <a:pPr lvl="1"/>
            <a:r>
              <a:rPr lang="en-US" dirty="0"/>
              <a:t>Mörg þjónustustörf eru staðbundin og verða ekki leyst af hólmi með vöruinnflutningi. Tækni getur þó breytt því.</a:t>
            </a:r>
          </a:p>
          <a:p>
            <a:endParaRPr lang="en-US" dirty="0"/>
          </a:p>
        </p:txBody>
      </p:sp>
    </p:spTree>
    <p:extLst>
      <p:ext uri="{BB962C8B-B14F-4D97-AF65-F5344CB8AC3E}">
        <p14:creationId xmlns:p14="http://schemas.microsoft.com/office/powerpoint/2010/main" val="2475457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0237FB-8333-D5C6-4E10-1BA676194464}"/>
              </a:ext>
            </a:extLst>
          </p:cNvPr>
          <p:cNvSpPr>
            <a:spLocks noGrp="1"/>
          </p:cNvSpPr>
          <p:nvPr>
            <p:ph type="title"/>
          </p:nvPr>
        </p:nvSpPr>
        <p:spPr/>
        <p:txBody>
          <a:bodyPr>
            <a:normAutofit fontScale="90000"/>
          </a:bodyPr>
          <a:lstStyle/>
          <a:p>
            <a:r>
              <a:rPr lang="en-US" dirty="0"/>
              <a:t>Vinnuréttindi og vinnuaðstæður</a:t>
            </a:r>
          </a:p>
        </p:txBody>
      </p:sp>
      <p:sp>
        <p:nvSpPr>
          <p:cNvPr id="7" name="Content Placeholder 6">
            <a:extLst>
              <a:ext uri="{FF2B5EF4-FFF2-40B4-BE49-F238E27FC236}">
                <a16:creationId xmlns:a16="http://schemas.microsoft.com/office/drawing/2014/main" id="{8DB509E4-8A5A-AE1B-3A27-46DD6A6B566F}"/>
              </a:ext>
            </a:extLst>
          </p:cNvPr>
          <p:cNvSpPr>
            <a:spLocks noGrp="1"/>
          </p:cNvSpPr>
          <p:nvPr>
            <p:ph idx="1"/>
          </p:nvPr>
        </p:nvSpPr>
        <p:spPr>
          <a:xfrm>
            <a:off x="838200" y="955964"/>
            <a:ext cx="10515600" cy="4880060"/>
          </a:xfrm>
        </p:spPr>
        <p:txBody>
          <a:bodyPr>
            <a:normAutofit fontScale="92500" lnSpcReduction="10000"/>
          </a:bodyPr>
          <a:lstStyle/>
          <a:p>
            <a:r>
              <a:rPr lang="en-US" dirty="0"/>
              <a:t>Vinnuréttindi og aðstæður eru ólík milli landa og greina:</a:t>
            </a:r>
          </a:p>
          <a:p>
            <a:pPr lvl="1"/>
            <a:r>
              <a:rPr lang="en-US" dirty="0"/>
              <a:t>Nauðungarvinna og hættuleg barnavinna eru mannréttindabrot.</a:t>
            </a:r>
          </a:p>
          <a:p>
            <a:pPr lvl="1"/>
            <a:r>
              <a:rPr lang="en-US" dirty="0"/>
              <a:t>Lág nafnlaun ein sýna ekki lífskjör; verðlag og framleiðni skipta máli.</a:t>
            </a:r>
          </a:p>
          <a:p>
            <a:pPr lvl="1"/>
            <a:r>
              <a:rPr lang="en-US" dirty="0"/>
              <a:t>Vinnuaðstæður geta verið óöruggar þótt viðskipti auki tekjur.</a:t>
            </a:r>
          </a:p>
          <a:p>
            <a:r>
              <a:rPr lang="en-US" dirty="0"/>
              <a:t>Hvaða lágmarksréttindi og vernd eiga að gilda um allan heim, og hvernig má framfylgja þeim?</a:t>
            </a:r>
          </a:p>
          <a:p>
            <a:r>
              <a:rPr lang="en-US" dirty="0"/>
              <a:t>Réttindavernd þarf að fylgja menntun, tekjuöryggi og öruggum atvinnukostum; bann eitt tryggir ekki betri afkomu.</a:t>
            </a:r>
          </a:p>
          <a:p>
            <a:r>
              <a:rPr lang="en-US" dirty="0"/>
              <a:t>Hátekjuflokkur tryggir</a:t>
            </a:r>
            <a:r>
              <a:rPr lang="en-US" i="1" dirty="0"/>
              <a:t> ekki </a:t>
            </a:r>
            <a:r>
              <a:rPr lang="en-US" dirty="0"/>
              <a:t>bestu vinnuverndina.</a:t>
            </a:r>
          </a:p>
          <a:p>
            <a:pPr lvl="1"/>
            <a:r>
              <a:rPr lang="en-US" dirty="0"/>
              <a:t>Bandaríkin hafa ekkert landsbundið kerfi lögbundins launaðs fæðingarorlofs, þótt einstök ríki og atvinnurekendur veiti réttindi.</a:t>
            </a:r>
          </a:p>
          <a:p>
            <a:endParaRPr lang="en-US" dirty="0"/>
          </a:p>
        </p:txBody>
      </p:sp>
    </p:spTree>
    <p:extLst>
      <p:ext uri="{BB962C8B-B14F-4D97-AF65-F5344CB8AC3E}">
        <p14:creationId xmlns:p14="http://schemas.microsoft.com/office/powerpoint/2010/main" val="556450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0237FB-8333-D5C6-4E10-1BA676194464}"/>
              </a:ext>
            </a:extLst>
          </p:cNvPr>
          <p:cNvSpPr>
            <a:spLocks noGrp="1"/>
          </p:cNvSpPr>
          <p:nvPr>
            <p:ph type="title"/>
          </p:nvPr>
        </p:nvSpPr>
        <p:spPr/>
        <p:txBody>
          <a:bodyPr>
            <a:normAutofit fontScale="90000"/>
          </a:bodyPr>
          <a:lstStyle/>
          <a:p>
            <a:r>
              <a:rPr lang="en-US" dirty="0"/>
              <a:t>34.3 Rök fyrir takmörkun innflutnings</a:t>
            </a:r>
          </a:p>
        </p:txBody>
      </p:sp>
      <p:sp>
        <p:nvSpPr>
          <p:cNvPr id="7" name="Content Placeholder 6">
            <a:extLst>
              <a:ext uri="{FF2B5EF4-FFF2-40B4-BE49-F238E27FC236}">
                <a16:creationId xmlns:a16="http://schemas.microsoft.com/office/drawing/2014/main" id="{8DB509E4-8A5A-AE1B-3A27-46DD6A6B566F}"/>
              </a:ext>
            </a:extLst>
          </p:cNvPr>
          <p:cNvSpPr>
            <a:spLocks noGrp="1"/>
          </p:cNvSpPr>
          <p:nvPr>
            <p:ph idx="1"/>
          </p:nvPr>
        </p:nvSpPr>
        <p:spPr/>
        <p:txBody>
          <a:bodyPr>
            <a:normAutofit fontScale="92500" lnSpcReduction="10000"/>
          </a:bodyPr>
          <a:lstStyle/>
          <a:p>
            <a:r>
              <a:rPr lang="en-US" dirty="0"/>
              <a:t>Helstu rök fyrir </a:t>
            </a:r>
            <a:r>
              <a:rPr lang="en-US" u="sng" dirty="0"/>
              <a:t>takmörkun innflutnings</a:t>
            </a:r>
            <a:r>
              <a:rPr lang="en-US" dirty="0"/>
              <a:t>:</a:t>
            </a:r>
          </a:p>
          <a:p>
            <a:pPr lvl="1"/>
            <a:r>
              <a:rPr lang="en-US" dirty="0"/>
              <a:t>Vernd nýrra atvinnugreina</a:t>
            </a:r>
          </a:p>
          <a:p>
            <a:pPr lvl="1"/>
            <a:r>
              <a:rPr lang="en-US" dirty="0"/>
              <a:t>Undirboð</a:t>
            </a:r>
          </a:p>
          <a:p>
            <a:pPr lvl="1"/>
            <a:r>
              <a:rPr lang="en-US" dirty="0"/>
              <a:t>Umhverfisvernd</a:t>
            </a:r>
          </a:p>
          <a:p>
            <a:pPr lvl="1"/>
            <a:r>
              <a:rPr lang="en-US" dirty="0"/>
              <a:t>Óöruggar neysluvörur</a:t>
            </a:r>
          </a:p>
          <a:p>
            <a:pPr lvl="1"/>
            <a:r>
              <a:rPr lang="en-US" dirty="0"/>
              <a:t>Þjóðarhagsmunir</a:t>
            </a:r>
          </a:p>
          <a:p>
            <a:endParaRPr lang="en-US" dirty="0"/>
          </a:p>
          <a:p>
            <a:r>
              <a:rPr lang="en-US" u="sng" dirty="0"/>
              <a:t>Vernd nýrra atvinnugreina</a:t>
            </a:r>
            <a:r>
              <a:rPr lang="en-US" dirty="0"/>
              <a:t> – tímabundinn stuðningur getur gefið grein færi á að læra og ná samkeppnishæfni. Sýna þarf fram á samfélagslegan ávinning og setja mælanleg markmið og lokamörk.</a:t>
            </a:r>
          </a:p>
          <a:p>
            <a:endParaRPr lang="en-US" dirty="0"/>
          </a:p>
        </p:txBody>
      </p:sp>
    </p:spTree>
    <p:extLst>
      <p:ext uri="{BB962C8B-B14F-4D97-AF65-F5344CB8AC3E}">
        <p14:creationId xmlns:p14="http://schemas.microsoft.com/office/powerpoint/2010/main" val="37107903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0237FB-8333-D5C6-4E10-1BA676194464}"/>
              </a:ext>
            </a:extLst>
          </p:cNvPr>
          <p:cNvSpPr>
            <a:spLocks noGrp="1"/>
          </p:cNvSpPr>
          <p:nvPr>
            <p:ph type="title"/>
          </p:nvPr>
        </p:nvSpPr>
        <p:spPr/>
        <p:txBody>
          <a:bodyPr>
            <a:normAutofit fontScale="90000"/>
          </a:bodyPr>
          <a:lstStyle/>
          <a:p>
            <a:r>
              <a:rPr lang="en-US" dirty="0"/>
              <a:t>Rök um undirboð</a:t>
            </a:r>
          </a:p>
        </p:txBody>
      </p:sp>
      <p:sp>
        <p:nvSpPr>
          <p:cNvPr id="7" name="Content Placeholder 6">
            <a:extLst>
              <a:ext uri="{FF2B5EF4-FFF2-40B4-BE49-F238E27FC236}">
                <a16:creationId xmlns:a16="http://schemas.microsoft.com/office/drawing/2014/main" id="{8DB509E4-8A5A-AE1B-3A27-46DD6A6B566F}"/>
              </a:ext>
            </a:extLst>
          </p:cNvPr>
          <p:cNvSpPr>
            <a:spLocks noGrp="1"/>
          </p:cNvSpPr>
          <p:nvPr>
            <p:ph idx="1"/>
          </p:nvPr>
        </p:nvSpPr>
        <p:spPr>
          <a:xfrm>
            <a:off x="838200" y="955964"/>
            <a:ext cx="10515600" cy="4449754"/>
          </a:xfrm>
        </p:spPr>
        <p:txBody>
          <a:bodyPr>
            <a:normAutofit fontScale="92500" lnSpcReduction="10000"/>
          </a:bodyPr>
          <a:lstStyle/>
          <a:p>
            <a:r>
              <a:rPr lang="en-US" b="1" dirty="0"/>
              <a:t>Undirboð</a:t>
            </a:r>
            <a:r>
              <a:rPr lang="en-US" dirty="0"/>
              <a:t> – útflutningsverð er lægra en eðlilegt verð, oft sambærilegt verð á heimamarkaði útflytjandans.</a:t>
            </a:r>
          </a:p>
          <a:p>
            <a:r>
              <a:rPr lang="en-US" b="1" dirty="0"/>
              <a:t>Lög gegn undirboðum </a:t>
            </a:r>
            <a:r>
              <a:rPr lang="en-US" dirty="0"/>
              <a:t>– geta heimilað undirboðstoll eftir rannsókn sem sýnir undirboð, verulegt tjón eða tjónshættu og orsakatengsl.</a:t>
            </a:r>
          </a:p>
          <a:p>
            <a:r>
              <a:rPr lang="en-US" dirty="0"/>
              <a:t>Lágt útflutningsverð eitt og sér er </a:t>
            </a:r>
            <a:r>
              <a:rPr lang="en-US" i="1" dirty="0"/>
              <a:t>ekki</a:t>
            </a:r>
            <a:r>
              <a:rPr lang="en-US" dirty="0"/>
              <a:t> nóg til að réttlæta undirboðstoll.</a:t>
            </a:r>
          </a:p>
          <a:p>
            <a:r>
              <a:rPr lang="en-US" dirty="0"/>
              <a:t>Hvers vegna getur útflutningsverð verið lágt? Það þarf hvorki að þýða tap né sölu undir framleiðslukostnaði.</a:t>
            </a:r>
          </a:p>
          <a:p>
            <a:pPr lvl="1"/>
            <a:r>
              <a:rPr lang="en-US" u="sng" dirty="0"/>
              <a:t>Samkeppnisskýring</a:t>
            </a:r>
            <a:r>
              <a:rPr lang="en-US" dirty="0"/>
              <a:t>: veik eftirspurn eða umframframboð geta lækkað verð tímabundið.</a:t>
            </a:r>
          </a:p>
          <a:p>
            <a:pPr lvl="1"/>
            <a:r>
              <a:rPr lang="en-US" u="sng" dirty="0"/>
              <a:t>Skaðleg undirverðlagning</a:t>
            </a:r>
            <a:r>
              <a:rPr lang="en-US" dirty="0"/>
              <a:t>: fyrirtæki fórnar hagnaði til að ryðja keppinautum burt og hækka verð síðar.</a:t>
            </a:r>
          </a:p>
          <a:p>
            <a:pPr lvl="2"/>
            <a:r>
              <a:rPr lang="en-US" dirty="0"/>
              <a:t>Slík stefna krefst </a:t>
            </a:r>
            <a:r>
              <a:rPr lang="en-US" i="1" dirty="0"/>
              <a:t>markaðsstyrks og möguleika á að endurheimta tapið</a:t>
            </a:r>
            <a:r>
              <a:rPr lang="en-US" dirty="0"/>
              <a:t>.</a:t>
            </a:r>
          </a:p>
          <a:p>
            <a:endParaRPr lang="en-US" dirty="0"/>
          </a:p>
        </p:txBody>
      </p:sp>
    </p:spTree>
    <p:extLst>
      <p:ext uri="{BB962C8B-B14F-4D97-AF65-F5344CB8AC3E}">
        <p14:creationId xmlns:p14="http://schemas.microsoft.com/office/powerpoint/2010/main" val="3772085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0237FB-8333-D5C6-4E10-1BA676194464}"/>
              </a:ext>
            </a:extLst>
          </p:cNvPr>
          <p:cNvSpPr>
            <a:spLocks noGrp="1"/>
          </p:cNvSpPr>
          <p:nvPr>
            <p:ph type="title"/>
          </p:nvPr>
        </p:nvSpPr>
        <p:spPr/>
        <p:txBody>
          <a:bodyPr>
            <a:normAutofit fontScale="90000"/>
          </a:bodyPr>
          <a:lstStyle/>
          <a:p>
            <a:r>
              <a:rPr lang="en-US" dirty="0"/>
              <a:t>Rök um umhverfisvernd</a:t>
            </a:r>
          </a:p>
        </p:txBody>
      </p:sp>
      <p:sp>
        <p:nvSpPr>
          <p:cNvPr id="7" name="Content Placeholder 6">
            <a:extLst>
              <a:ext uri="{FF2B5EF4-FFF2-40B4-BE49-F238E27FC236}">
                <a16:creationId xmlns:a16="http://schemas.microsoft.com/office/drawing/2014/main" id="{8DB509E4-8A5A-AE1B-3A27-46DD6A6B566F}"/>
              </a:ext>
            </a:extLst>
          </p:cNvPr>
          <p:cNvSpPr>
            <a:spLocks noGrp="1"/>
          </p:cNvSpPr>
          <p:nvPr>
            <p:ph idx="1"/>
          </p:nvPr>
        </p:nvSpPr>
        <p:spPr/>
        <p:txBody>
          <a:bodyPr>
            <a:normAutofit fontScale="92500" lnSpcReduction="20000"/>
          </a:bodyPr>
          <a:lstStyle/>
          <a:p>
            <a:r>
              <a:rPr lang="en-US" b="1" dirty="0"/>
              <a:t>Kapphlaup til botns</a:t>
            </a:r>
            <a:r>
              <a:rPr lang="en-US" dirty="0"/>
              <a:t> – hætta á að framleiðsla flytjist þangað sem reglur eru veikari og ríki veikji viðmið til að laða að fjárfestingu.</a:t>
            </a:r>
          </a:p>
          <a:p>
            <a:endParaRPr lang="en-US" dirty="0"/>
          </a:p>
          <a:p>
            <a:pPr lvl="1"/>
            <a:r>
              <a:rPr lang="en-US" dirty="0"/>
              <a:t>Þetta er möguleg þróun í sumum greinum, ekki algilt lögmál. Staðsetning ræðst líka af vinnuafli, orku, birgjum, flutningum og markaði.</a:t>
            </a:r>
          </a:p>
          <a:p>
            <a:endParaRPr lang="en-US" dirty="0"/>
          </a:p>
          <a:p>
            <a:endParaRPr lang="en-US" dirty="0"/>
          </a:p>
          <a:p>
            <a:r>
              <a:rPr lang="en-US" dirty="0"/>
              <a:t>Markviss viðskiptaúrræði geta stutt umhverfismarkmið. Þau þurfa eftirlit, jafnræði, tækni og raunhæfa aðlögun.</a:t>
            </a:r>
          </a:p>
          <a:p>
            <a:endParaRPr lang="en-US" dirty="0"/>
          </a:p>
        </p:txBody>
      </p:sp>
    </p:spTree>
    <p:extLst>
      <p:ext uri="{BB962C8B-B14F-4D97-AF65-F5344CB8AC3E}">
        <p14:creationId xmlns:p14="http://schemas.microsoft.com/office/powerpoint/2010/main" val="3616740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0237FB-8333-D5C6-4E10-1BA676194464}"/>
              </a:ext>
            </a:extLst>
          </p:cNvPr>
          <p:cNvSpPr>
            <a:spLocks noGrp="1"/>
          </p:cNvSpPr>
          <p:nvPr>
            <p:ph type="title"/>
          </p:nvPr>
        </p:nvSpPr>
        <p:spPr/>
        <p:txBody>
          <a:bodyPr>
            <a:normAutofit fontScale="90000"/>
          </a:bodyPr>
          <a:lstStyle/>
          <a:p>
            <a:r>
              <a:rPr lang="en-US" dirty="0"/>
              <a:t>Rök um öryggi neysluvara</a:t>
            </a:r>
          </a:p>
        </p:txBody>
      </p:sp>
      <p:sp>
        <p:nvSpPr>
          <p:cNvPr id="7" name="Content Placeholder 6">
            <a:extLst>
              <a:ext uri="{FF2B5EF4-FFF2-40B4-BE49-F238E27FC236}">
                <a16:creationId xmlns:a16="http://schemas.microsoft.com/office/drawing/2014/main" id="{8DB509E4-8A5A-AE1B-3A27-46DD6A6B566F}"/>
              </a:ext>
            </a:extLst>
          </p:cNvPr>
          <p:cNvSpPr>
            <a:spLocks noGrp="1"/>
          </p:cNvSpPr>
          <p:nvPr>
            <p:ph idx="1"/>
          </p:nvPr>
        </p:nvSpPr>
        <p:spPr>
          <a:xfrm>
            <a:off x="838200" y="955964"/>
            <a:ext cx="10515600" cy="4933848"/>
          </a:xfrm>
        </p:spPr>
        <p:txBody>
          <a:bodyPr>
            <a:normAutofit/>
          </a:bodyPr>
          <a:lstStyle/>
          <a:p>
            <a:r>
              <a:rPr lang="en-US" dirty="0"/>
              <a:t>Rök fyrir takmörkun tiltekins innflutnings geta verið að vörur séu </a:t>
            </a:r>
            <a:r>
              <a:rPr lang="en-US" u="sng" dirty="0"/>
              <a:t>óöruggar fyrir neytendur</a:t>
            </a:r>
            <a:r>
              <a:rPr lang="en-US" dirty="0"/>
              <a:t>.</a:t>
            </a:r>
          </a:p>
          <a:p>
            <a:r>
              <a:rPr lang="en-US" dirty="0"/>
              <a:t>Samkvæmt viðeigandi WTO-reglum:</a:t>
            </a:r>
          </a:p>
          <a:p>
            <a:pPr lvl="1"/>
            <a:r>
              <a:rPr lang="en-US" dirty="0"/>
              <a:t>Ríki geta sett heilbrigðis- og öryggiskröfur.</a:t>
            </a:r>
          </a:p>
          <a:p>
            <a:pPr lvl="1"/>
            <a:r>
              <a:rPr lang="en-US" dirty="0"/>
              <a:t>Ráðstafanir eiga að byggjast á viðeigandi áhættumati.</a:t>
            </a:r>
          </a:p>
          <a:p>
            <a:pPr lvl="1"/>
            <a:r>
              <a:rPr lang="en-US" dirty="0"/>
              <a:t>Þær mega ekki mismuna sambærilegum tilvikum með geðþótta; bráðabirgðaaðgerðir þurfa endurskoðun.</a:t>
            </a:r>
          </a:p>
          <a:p>
            <a:r>
              <a:rPr lang="en-US" dirty="0"/>
              <a:t>Söguleg dæmi:</a:t>
            </a:r>
          </a:p>
          <a:p>
            <a:pPr lvl="1"/>
            <a:r>
              <a:rPr lang="en-US" dirty="0"/>
              <a:t>2007: Mattel innkallaði leikföng vegna blýmálningar og lausra segla.</a:t>
            </a:r>
          </a:p>
          <a:p>
            <a:pPr lvl="1"/>
            <a:r>
              <a:rPr lang="en-US" dirty="0"/>
              <a:t>2013: Japan stöðvaði tímabundið bandarískan hveitiinnflutning eftir fund óleyfilegrar erfðabreyttrar plöntu. Það sýnir ekki að öll erfðabreytt matvæli séu hættuleg.</a:t>
            </a:r>
          </a:p>
          <a:p>
            <a:endParaRPr lang="en-US" dirty="0"/>
          </a:p>
        </p:txBody>
      </p:sp>
    </p:spTree>
    <p:extLst>
      <p:ext uri="{BB962C8B-B14F-4D97-AF65-F5344CB8AC3E}">
        <p14:creationId xmlns:p14="http://schemas.microsoft.com/office/powerpoint/2010/main" val="170150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0237FB-8333-D5C6-4E10-1BA676194464}"/>
              </a:ext>
            </a:extLst>
          </p:cNvPr>
          <p:cNvSpPr>
            <a:spLocks noGrp="1"/>
          </p:cNvSpPr>
          <p:nvPr>
            <p:ph type="title"/>
          </p:nvPr>
        </p:nvSpPr>
        <p:spPr/>
        <p:txBody>
          <a:bodyPr>
            <a:normAutofit fontScale="90000"/>
          </a:bodyPr>
          <a:lstStyle/>
          <a:p>
            <a:r>
              <a:rPr lang="en-US" dirty="0"/>
              <a:t>Rök um þjóðarhagsmuni</a:t>
            </a:r>
          </a:p>
        </p:txBody>
      </p:sp>
      <p:sp>
        <p:nvSpPr>
          <p:cNvPr id="7" name="Content Placeholder 6">
            <a:extLst>
              <a:ext uri="{FF2B5EF4-FFF2-40B4-BE49-F238E27FC236}">
                <a16:creationId xmlns:a16="http://schemas.microsoft.com/office/drawing/2014/main" id="{8DB509E4-8A5A-AE1B-3A27-46DD6A6B566F}"/>
              </a:ext>
            </a:extLst>
          </p:cNvPr>
          <p:cNvSpPr>
            <a:spLocks noGrp="1"/>
          </p:cNvSpPr>
          <p:nvPr>
            <p:ph idx="1"/>
          </p:nvPr>
        </p:nvSpPr>
        <p:spPr>
          <a:xfrm>
            <a:off x="838200" y="955964"/>
            <a:ext cx="10515600" cy="4920401"/>
          </a:xfrm>
        </p:spPr>
        <p:txBody>
          <a:bodyPr>
            <a:normAutofit fontScale="92500" lnSpcReduction="10000"/>
          </a:bodyPr>
          <a:lstStyle/>
          <a:p>
            <a:r>
              <a:rPr lang="en-US" b="1" dirty="0"/>
              <a:t>Rök um þjóðarhagsmuni </a:t>
            </a:r>
            <a:r>
              <a:rPr lang="en-US" dirty="0"/>
              <a:t>– of mikið háð fáum birgjum getur skapað</a:t>
            </a:r>
            <a:br>
              <a:rPr lang="en-US" dirty="0"/>
            </a:br>
            <a:r>
              <a:rPr lang="en-US" dirty="0"/>
              <a:t>öryggis- og afhendingaráhættu, til dæmis fyrir orku, lyf, hálfleiðara og varnartækni.</a:t>
            </a:r>
          </a:p>
          <a:p>
            <a:r>
              <a:rPr lang="en-US" dirty="0"/>
              <a:t>Áhættan getur réttlætt viðbúnað en ekki sjálfkrafa almennt innflutningsbann.</a:t>
            </a:r>
          </a:p>
          <a:p>
            <a:r>
              <a:rPr lang="en-US" dirty="0"/>
              <a:t>Bera þarf viðskiptatakmarkanir saman við markvissari úrræði:</a:t>
            </a:r>
          </a:p>
          <a:p>
            <a:pPr lvl="1"/>
            <a:r>
              <a:rPr lang="en-US" dirty="0"/>
              <a:t>Neyðarbirgðir, fjölbreyttari birgja, samstarf bandamanna og varaframleiðslu.</a:t>
            </a:r>
          </a:p>
          <a:p>
            <a:pPr lvl="1"/>
            <a:r>
              <a:rPr lang="en-US" dirty="0"/>
              <a:t>Orkusparnað, rafvæðingu og aðrar leiðir sem draga úr viðkvæmu olíuhæði.</a:t>
            </a:r>
          </a:p>
          <a:p>
            <a:r>
              <a:rPr lang="en-US" dirty="0"/>
              <a:t>Sjálfstætt áhættumat, kostnaðarsamanburður og regluleg endurskoðun draga úr hættu á að sérhagsmunavernd sé kölluð þjóðaröryggi.</a:t>
            </a:r>
          </a:p>
          <a:p>
            <a:endParaRPr lang="en-US" dirty="0"/>
          </a:p>
        </p:txBody>
      </p:sp>
    </p:spTree>
    <p:extLst>
      <p:ext uri="{BB962C8B-B14F-4D97-AF65-F5344CB8AC3E}">
        <p14:creationId xmlns:p14="http://schemas.microsoft.com/office/powerpoint/2010/main" val="2565800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0237FB-8333-D5C6-4E10-1BA676194464}"/>
              </a:ext>
            </a:extLst>
          </p:cNvPr>
          <p:cNvSpPr>
            <a:spLocks noGrp="1"/>
          </p:cNvSpPr>
          <p:nvPr>
            <p:ph type="title"/>
          </p:nvPr>
        </p:nvSpPr>
        <p:spPr>
          <a:xfrm>
            <a:off x="838200" y="365126"/>
            <a:ext cx="8686800" cy="621792"/>
          </a:xfrm>
        </p:spPr>
        <p:txBody>
          <a:bodyPr wrap="square">
            <a:normAutofit fontScale="90000"/>
          </a:bodyPr>
          <a:lstStyle/>
          <a:p>
            <a:pPr lvl="0">
              <a:spcBef>
                <a:spcPts val="0"/>
              </a:spcBef>
            </a:pPr>
            <a:r>
              <a:rPr lang="en-US" dirty="0" sz="2200"/>
              <a:t>34.4 Hvernig stjórnvöld móta viðskiptastefnu á heimsvísu,</a:t>
            </a:r>
            <a:br>
              <a:rPr lang="en-US" dirty="0" sz="2200"/>
            </a:br>
            <a:r>
              <a:rPr lang="en-US" dirty="0" sz="2200"/>
              <a:t>svæðisbundið og innanlands</a:t>
            </a:r>
          </a:p>
        </p:txBody>
      </p:sp>
      <p:sp>
        <p:nvSpPr>
          <p:cNvPr id="7" name="Content Placeholder 6">
            <a:extLst>
              <a:ext uri="{FF2B5EF4-FFF2-40B4-BE49-F238E27FC236}">
                <a16:creationId xmlns:a16="http://schemas.microsoft.com/office/drawing/2014/main" id="{8DB509E4-8A5A-AE1B-3A27-46DD6A6B566F}"/>
              </a:ext>
            </a:extLst>
          </p:cNvPr>
          <p:cNvSpPr>
            <a:spLocks noGrp="1"/>
          </p:cNvSpPr>
          <p:nvPr>
            <p:ph idx="1"/>
          </p:nvPr>
        </p:nvSpPr>
        <p:spPr>
          <a:xfrm>
            <a:off x="838200" y="1116106"/>
            <a:ext cx="10515600" cy="4639235"/>
          </a:xfrm>
        </p:spPr>
        <p:txBody>
          <a:bodyPr>
            <a:normAutofit fontScale="92500" lnSpcReduction="10000"/>
          </a:bodyPr>
          <a:lstStyle/>
          <a:p>
            <a:r>
              <a:rPr lang="en-US" b="1" dirty="0"/>
              <a:t>Hið almenna samkomulag um tolla og viðskipti (GATT)</a:t>
            </a:r>
            <a:r>
              <a:rPr lang="en-US" dirty="0"/>
              <a:t> – rammi frá 1947 um tollalækkanir og sameiginlegar viðskiptareglur.</a:t>
            </a:r>
          </a:p>
          <a:p>
            <a:pPr lvl="1"/>
            <a:r>
              <a:rPr lang="en-US" dirty="0"/>
              <a:t>Stofnanalegur forveri WTO; GATT 1994 er enn hluti WTO-samninga.</a:t>
            </a:r>
          </a:p>
          <a:p>
            <a:r>
              <a:rPr lang="en-US" b="1" dirty="0"/>
              <a:t>Fríverslunarsamningur </a:t>
            </a:r>
            <a:r>
              <a:rPr lang="en-US" dirty="0"/>
              <a:t>– lækkar eða fellir niður hindranir á verulegum hluta viðskipta aðila.</a:t>
            </a:r>
          </a:p>
          <a:p>
            <a:pPr lvl="1"/>
            <a:r>
              <a:rPr lang="en-US" dirty="0"/>
              <a:t>Undanþágur og upprunareglur gilda; hvert ríki heldur eigin ytri viðskiptastefnu.</a:t>
            </a:r>
          </a:p>
          <a:p>
            <a:r>
              <a:rPr lang="en-US" b="1" dirty="0"/>
              <a:t>Sameiginlegur markaður </a:t>
            </a:r>
            <a:r>
              <a:rPr lang="en-US" dirty="0"/>
              <a:t>– sameiginleg ytri viðskiptastefna og frjálsara flæði vara, þjónustu, vinnuafls og fjármagns innan svæðisins.</a:t>
            </a:r>
          </a:p>
          <a:p>
            <a:r>
              <a:rPr lang="en-US" b="1" dirty="0"/>
              <a:t>Efnahagsbandalag </a:t>
            </a:r>
            <a:r>
              <a:rPr lang="en-US" dirty="0"/>
              <a:t>– sameiginlegur markaður með nánari samræmingu efnahagsreglna eða stefnu. Full myntsamvinna er ekki sjálfkrafa skilyrði.</a:t>
            </a:r>
          </a:p>
          <a:p>
            <a:endParaRPr lang="en-US" dirty="0"/>
          </a:p>
        </p:txBody>
      </p:sp>
    </p:spTree>
    <p:extLst>
      <p:ext uri="{BB962C8B-B14F-4D97-AF65-F5344CB8AC3E}">
        <p14:creationId xmlns:p14="http://schemas.microsoft.com/office/powerpoint/2010/main" val="19059357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0237FB-8333-D5C6-4E10-1BA676194464}"/>
              </a:ext>
            </a:extLst>
          </p:cNvPr>
          <p:cNvSpPr>
            <a:spLocks noGrp="1"/>
          </p:cNvSpPr>
          <p:nvPr>
            <p:ph type="title"/>
          </p:nvPr>
        </p:nvSpPr>
        <p:spPr/>
        <p:txBody>
          <a:bodyPr>
            <a:normAutofit fontScale="90000"/>
          </a:bodyPr>
          <a:lstStyle/>
          <a:p>
            <a:r>
              <a:rPr lang="en-US" dirty="0"/>
              <a:t>Svæðisbundnir viðskiptasamningar</a:t>
            </a:r>
          </a:p>
        </p:txBody>
      </p:sp>
      <p:sp>
        <p:nvSpPr>
          <p:cNvPr id="7" name="Content Placeholder 6">
            <a:extLst>
              <a:ext uri="{FF2B5EF4-FFF2-40B4-BE49-F238E27FC236}">
                <a16:creationId xmlns:a16="http://schemas.microsoft.com/office/drawing/2014/main" id="{8DB509E4-8A5A-AE1B-3A27-46DD6A6B566F}"/>
              </a:ext>
            </a:extLst>
          </p:cNvPr>
          <p:cNvSpPr>
            <a:spLocks noGrp="1"/>
          </p:cNvSpPr>
          <p:nvPr>
            <p:ph idx="1"/>
          </p:nvPr>
        </p:nvSpPr>
        <p:spPr>
          <a:xfrm>
            <a:off x="838200" y="955964"/>
            <a:ext cx="10515600" cy="4409412"/>
          </a:xfrm>
        </p:spPr>
        <p:txBody>
          <a:bodyPr>
            <a:normAutofit fontScale="92500" lnSpcReduction="10000"/>
          </a:bodyPr>
          <a:lstStyle/>
          <a:p>
            <a:r>
              <a:rPr lang="en-US" dirty="0"/>
              <a:t>Mörg ríki eiga bæði aðild að WTO og svæðisbundnu samstarfi. Samþættingin getur verið misdjúp.</a:t>
            </a:r>
          </a:p>
          <a:p>
            <a:r>
              <a:rPr lang="en-US" dirty="0"/>
              <a:t>Dæmi um ólíkt samstarf:</a:t>
            </a:r>
          </a:p>
          <a:p>
            <a:pPr lvl="1"/>
            <a:r>
              <a:rPr lang="en-US" dirty="0"/>
              <a:t>Evrópusambandið (ESB)</a:t>
            </a:r>
          </a:p>
          <a:p>
            <a:pPr lvl="1"/>
            <a:r>
              <a:rPr lang="en-US" dirty="0"/>
              <a:t>Samningur Bandaríkjanna, Mexíkó og Kanada (USMCA), sem tók við af NAFTA árið 2020</a:t>
            </a:r>
          </a:p>
          <a:p>
            <a:pPr lvl="1"/>
            <a:r>
              <a:rPr lang="en-US" dirty="0"/>
              <a:t>Efnahagssamstarf Asíu- og Kyrrahafsríkja (APEC): óbindandi vettvangur, ekki fríverslunarsamningur</a:t>
            </a:r>
          </a:p>
          <a:p>
            <a:r>
              <a:rPr lang="en-US" dirty="0"/>
              <a:t>Viðskiptahindranir lækkuðu mikið eftir síðari heimsstyrjöld, en þróunin hefur ekki verið samfelld.</a:t>
            </a:r>
          </a:p>
          <a:p>
            <a:r>
              <a:rPr lang="en-US" dirty="0"/>
              <a:t>Meðaltöl um tolla fela mikinn mun milli vara og ríkja:</a:t>
            </a:r>
          </a:p>
          <a:p>
            <a:pPr lvl="1"/>
            <a:r>
              <a:rPr lang="en-US" dirty="0"/>
              <a:t>Iðnaðarvörutollar lækkuðu í mörgum GATT-samningalotum.</a:t>
            </a:r>
          </a:p>
          <a:p>
            <a:pPr lvl="1"/>
            <a:r>
              <a:rPr lang="en-US" dirty="0"/>
              <a:t>Sértækir viðbótartollar og ótollalegar hindranir geta aukist á sama tíma.</a:t>
            </a:r>
          </a:p>
          <a:p>
            <a:endParaRPr lang="en-US" dirty="0"/>
          </a:p>
        </p:txBody>
      </p:sp>
    </p:spTree>
    <p:extLst>
      <p:ext uri="{BB962C8B-B14F-4D97-AF65-F5344CB8AC3E}">
        <p14:creationId xmlns:p14="http://schemas.microsoft.com/office/powerpoint/2010/main" val="36751819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0237FB-8333-D5C6-4E10-1BA676194464}"/>
              </a:ext>
            </a:extLst>
          </p:cNvPr>
          <p:cNvSpPr>
            <a:spLocks noGrp="1"/>
          </p:cNvSpPr>
          <p:nvPr>
            <p:ph type="title"/>
          </p:nvPr>
        </p:nvSpPr>
        <p:spPr>
          <a:xfrm>
            <a:ext cx="8686800" cy="502920"/>
          </a:xfrm>
        </p:spPr>
        <p:txBody>
          <a:bodyPr wrap="none">
            <a:normAutofit fontScale="90000"/>
          </a:bodyPr>
          <a:lstStyle/>
          <a:p>
            <a:r>
              <a:rPr lang="en-US" dirty="0" sz="2400"/>
              <a:t>34.5 Ávinningur og kostnaður viðskiptastefnu</a:t>
            </a:r>
          </a:p>
        </p:txBody>
      </p:sp>
      <p:sp>
        <p:nvSpPr>
          <p:cNvPr id="7" name="Content Placeholder 6">
            <a:extLst>
              <a:ext uri="{FF2B5EF4-FFF2-40B4-BE49-F238E27FC236}">
                <a16:creationId xmlns:a16="http://schemas.microsoft.com/office/drawing/2014/main" id="{8DB509E4-8A5A-AE1B-3A27-46DD6A6B566F}"/>
              </a:ext>
            </a:extLst>
          </p:cNvPr>
          <p:cNvSpPr>
            <a:spLocks noGrp="1"/>
          </p:cNvSpPr>
          <p:nvPr>
            <p:ph idx="1"/>
          </p:nvPr>
        </p:nvSpPr>
        <p:spPr>
          <a:xfrm>
            <a:off x="838200" y="955964"/>
            <a:ext cx="10515600" cy="4516989"/>
          </a:xfrm>
        </p:spPr>
        <p:txBody>
          <a:bodyPr>
            <a:normAutofit fontScale="92500" lnSpcReduction="10000"/>
          </a:bodyPr>
          <a:lstStyle/>
          <a:p>
            <a:r>
              <a:rPr lang="en-US" dirty="0"/>
              <a:t>Alþjóðaviðskipti geta aukið heildartekjur, en ávinningur og aðlögunarkostnaður dreifast ójafnt.</a:t>
            </a:r>
          </a:p>
          <a:p>
            <a:r>
              <a:rPr lang="en-US" dirty="0"/>
              <a:t>„Meðalmanneskjan“ er </a:t>
            </a:r>
            <a:r>
              <a:rPr lang="en-US" u="sng" dirty="0"/>
              <a:t>reiknað meðaltal</a:t>
            </a:r>
            <a:r>
              <a:rPr lang="en-US" dirty="0"/>
              <a:t> sem getur falið mikinn mun milli fólks, fyrirtækja og byggðarlaga.</a:t>
            </a:r>
          </a:p>
          <a:p>
            <a:r>
              <a:rPr lang="en-US" dirty="0"/>
              <a:t>Algeng ráðlegging er að varðveita viðskiptaávinning en mæta skaðanum með markvissari úrræðum en almennri vernd.</a:t>
            </a:r>
          </a:p>
          <a:p>
            <a:pPr lvl="1"/>
            <a:r>
              <a:rPr lang="en-US" dirty="0"/>
              <a:t>Tekjuvernd, menntun og staðbundin uppbygging þurfa að ná til fólks í reynd.</a:t>
            </a:r>
          </a:p>
          <a:p>
            <a:r>
              <a:rPr lang="en-US" b="1" dirty="0"/>
              <a:t>Raskandi breyting á markaði </a:t>
            </a:r>
            <a:r>
              <a:rPr lang="en-US" dirty="0"/>
              <a:t>– ný vara, tækni eða viðskiptamynstur færir eftirspurn, kostnað og störf milli fyrirtækja.</a:t>
            </a:r>
          </a:p>
          <a:p>
            <a:pPr lvl="1"/>
            <a:r>
              <a:rPr lang="en-US" dirty="0"/>
              <a:t>Nýsköpun getur aukið tekjur frumkvöðla og heildarframleiðni.</a:t>
            </a:r>
          </a:p>
          <a:p>
            <a:pPr lvl="1"/>
            <a:r>
              <a:rPr lang="en-US" dirty="0"/>
              <a:t>Keppinautar geta tapað sölu og starfsfólk störfum. Meta þarf stærð, tímasetningu og staðsetningu beggja áhrifa.</a:t>
            </a:r>
          </a:p>
          <a:p>
            <a:endParaRPr lang="en-US" dirty="0"/>
          </a:p>
        </p:txBody>
      </p:sp>
    </p:spTree>
    <p:extLst>
      <p:ext uri="{BB962C8B-B14F-4D97-AF65-F5344CB8AC3E}">
        <p14:creationId xmlns:p14="http://schemas.microsoft.com/office/powerpoint/2010/main" val="28194288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ítarefni frá OpenStax er © Rice University og gefið út samkvæmt CC BY-NC-SA 4.0 International leyfi. Aðeins má afrita það eða breyta því í tilgangi sem ekki er viðskiptalegs eðlis, en geta verður OpenStax og Rice University sem rétthafa og tilgreina allar breytingar. Öll aðlöguð útgáfa verður að vera birt með sams konar 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317</TotalTime>
  <Words>1894</Words>
  <Application>Microsoft Macintosh PowerPoint</Application>
  <PresentationFormat>Widescreen</PresentationFormat>
  <Paragraphs>144</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Principles of Economics 3e</vt:lpstr>
      <vt:lpstr>CH.34 OUTLINE</vt:lpstr>
      <vt:lpstr>Flat Screen Competition</vt:lpstr>
      <vt:lpstr>34.1 Protectionism: An Indirect Subsidy from Consumers to Producers</vt:lpstr>
      <vt:lpstr>Import Quotas and Nontariff Barriers</vt:lpstr>
      <vt:lpstr>Demand and Supply Analysis of Protectionism</vt:lpstr>
      <vt:lpstr>The Sugar Trade between Brazil and the United States</vt:lpstr>
      <vt:lpstr>The Sugar Trade between Brazil and the United States, Continued</vt:lpstr>
      <vt:lpstr>Free Trade of Sugar</vt:lpstr>
      <vt:lpstr>Effects of Trade Barriers: U.S. Sugar Supply and Demand</vt:lpstr>
      <vt:lpstr>34.2 International Trade and Its Effects on Jobs, Wages, and  Working Conditions</vt:lpstr>
      <vt:lpstr>34.2 International Trade and Its Effects on Jobs, Wages, and  Working Conditions, Continued</vt:lpstr>
      <vt:lpstr>Trade and Wages</vt:lpstr>
      <vt:lpstr>Labor Standards and Working Conditions</vt:lpstr>
      <vt:lpstr>34.3 Arguments in Support of Restricting Imports</vt:lpstr>
      <vt:lpstr>The Anti-Dumping Argument</vt:lpstr>
      <vt:lpstr>The Environmental Protection Argument</vt:lpstr>
      <vt:lpstr>The Unsafe Consumer Products Argument</vt:lpstr>
      <vt:lpstr>The National Interest Argument</vt:lpstr>
      <vt:lpstr>34.4 How Governments Enact Trade Policy: Globally, Regionally, and  Nationally</vt:lpstr>
      <vt:lpstr>Regional Trade Agreements</vt:lpstr>
      <vt:lpstr>34.5 The Tradeoffs of Trade Policy</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72</cp:revision>
  <dcterms:created xsi:type="dcterms:W3CDTF">2018-05-29T21:16:34Z</dcterms:created>
  <dcterms:modified xsi:type="dcterms:W3CDTF">2026-02-26T20:34:58Z</dcterms:modified>
</cp:coreProperties>
</file>