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2" r:id="rId5"/>
    <p:sldId id="263" r:id="rId6"/>
    <p:sldId id="264" r:id="rId7"/>
    <p:sldId id="260"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61" r:id="rId26"/>
    <p:sldId id="25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32" Type="http://schemas.microsoft.com/office/2016/11/relationships/changesInfo" Target="changesInfos/changesInfo1.xml"/><Relationship Id="rId33"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4_3e1c8762de93.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59791a5d3b37.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6_413a431e64a9.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7_4403a1905220.png"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8_278ccc3e3d30.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24d444756b58.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0_efba0c262de5.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5def6d088589.png"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1_5def6d088589.png"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0168893b67f2.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2_0168893b67f2.png"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2103120" y="164592"/>
            <a:ext cx="7360920" cy="1152144"/>
          </a:xfrm>
        </p:spPr>
        <p:txBody>
          <a:bodyPr wrap="square">
            <a:noAutofit/>
          </a:bodyPr>
          <a:lstStyle/>
          <a:p>
            <a:r>
              <a:rPr lang="en-US" dirty="0" sz="3900"/>
              <a:t>Undirstöður hagfræði, 3. útgáfa</a:t>
            </a:r>
          </a:p>
        </p:txBody>
      </p:sp>
      <p:sp>
        <p:nvSpPr>
          <p:cNvPr id="2" name="Text Placeholder 23">
            <a:extLst>
              <a:ext uri="{FF2B5EF4-FFF2-40B4-BE49-F238E27FC236}">
                <a16:creationId xmlns:a16="http://schemas.microsoft.com/office/drawing/2014/main" id="{F45C4CCB-1915-6276-5CEA-453FEE1F93A8}"/>
              </a:ext>
            </a:extLst>
          </p:cNvPr>
          <p:cNvSpPr>
            <a:spLocks noGrp="1"/>
          </p:cNvSpPr>
          <p:nvPr>
            <p:ph type="body" sz="quarter" idx="14"/>
          </p:nvPr>
        </p:nvSpPr>
        <p:spPr>
          <a:xfrm>
            <a:off x="1524000" y="1509713"/>
            <a:ext cx="9144000" cy="717294"/>
          </a:xfrm>
        </p:spPr>
        <p:txBody>
          <a:bodyPr>
            <a:normAutofit fontScale="47500" lnSpcReduction="20000"/>
          </a:bodyPr>
          <a:lstStyle/>
          <a:p>
            <a:r>
              <a:rPr lang="en-US" sz="5500" dirty="0"/>
              <a:t>21. kafli ATVINNULEYSI</a:t>
            </a:r>
          </a:p>
          <a:p>
            <a:r>
              <a:rPr lang="en-US" sz="43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92BA992B-E308-021D-1DBD-0F0153A6DF49}"/>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YFIRLIT 21. KAFLA</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p:txBody>
          <a:bodyPr/>
          <a:lstStyle/>
          <a:p>
            <a:r>
              <a:rPr lang="en-US" dirty="0"/>
              <a:t>21.1 Mæling atvinnuleysis</a:t>
            </a:r>
          </a:p>
          <a:p>
            <a:r>
              <a:rPr lang="en-US" dirty="0"/>
              <a:t>21.2 Mynstur atvinnuleysis</a:t>
            </a:r>
          </a:p>
          <a:p>
            <a:r>
              <a:rPr lang="en-US" dirty="0"/>
              <a:t>21.3 Atvinnuleysi til skamms tíma</a:t>
            </a:r>
          </a:p>
          <a:p>
            <a:r>
              <a:rPr lang="en-US" dirty="0"/>
              <a:t>21.4 Atvinnuleysi til langs tíma</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Vélmenni taka við störfunum</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4955134"/>
            <a:ext cx="10515600" cy="789752"/>
          </a:xfrm>
        </p:spPr>
        <p:txBody>
          <a:bodyPr>
            <a:normAutofit fontScale="70000" lnSpcReduction="20000"/>
          </a:bodyPr>
          <a:lstStyle/>
          <a:p>
            <a:r>
              <a:rPr lang="en-US" dirty="0"/>
              <a:t>Vélmenni taka við störfum sem starfsfólk brauðverksmiðju hefur lengi sinnt. (Mynd: aðlögun á „Factory Automation Robotics Palettizing Bread“ eftir KUKA </a:t>
            </a:r>
            <a:r>
              <a:rPr lang="en-US" dirty="0" err="1"/>
              <a:t>Roboter</a:t>
            </a:r>
            <a:r>
              <a:rPr lang="en-US" dirty="0"/>
              <a:t> GmbH/Wikimedia Commons, almenningseign)</a:t>
            </a:r>
          </a:p>
          <a:p>
            <a:endParaRPr lang="en-US" dirty="0"/>
          </a:p>
        </p:txBody>
      </p:sp>
      <p:pic>
        <p:nvPicPr>
          <p:cNvPr id="5" name="Picture 4" descr="A photograph shows industrial robots palletizing food products in a factory.">
            <a:extLst>
              <a:ext uri="{FF2B5EF4-FFF2-40B4-BE49-F238E27FC236}">
                <a16:creationId xmlns:a16="http://schemas.microsoft.com/office/drawing/2014/main" id="{6A5181DE-BFB9-93F1-607C-5FBF24D00A01}"/>
              </a:ext>
            </a:extLst>
          </p:cNvPr>
          <p:cNvPicPr>
            <a:picLocks noChangeAspect="1"/>
          </p:cNvPicPr>
          <p:nvPr/>
        </p:nvPicPr>
        <p:blipFill>
          <a:blip r:embed="rId2"/>
          <a:stretch>
            <a:fillRect/>
          </a:stretch>
        </p:blipFill>
        <p:spPr>
          <a:xfrm>
            <a:off x="3124200" y="1135061"/>
            <a:ext cx="5943600" cy="3474720"/>
          </a:xfrm>
          <a:prstGeom prst="rect">
            <a:avLst/>
          </a:prstGeom>
        </p:spPr>
      </p:pic>
    </p:spTree>
    <p:extLst>
      <p:ext uri="{BB962C8B-B14F-4D97-AF65-F5344CB8AC3E}">
        <p14:creationId xmlns:p14="http://schemas.microsoft.com/office/powerpoint/2010/main" val="3767503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pPr lvl="0">
              <a:spcBef>
                <a:spcPts val="0"/>
              </a:spcBef>
            </a:pPr>
            <a:r>
              <a:rPr lang="en-US" dirty="0"/>
              <a:t>21.1 Mæling atvinnuleysis</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955964"/>
            <a:ext cx="10515600" cy="5366459"/>
          </a:xfrm>
        </p:spPr>
        <p:txBody>
          <a:bodyPr>
            <a:normAutofit fontScale="92500" lnSpcReduction="20000"/>
          </a:bodyPr>
          <a:lstStyle/>
          <a:p>
            <a:r>
              <a:rPr lang="en-US" dirty="0"/>
              <a:t>Fullorðnum er skipt í eftirfarandi hópa:</a:t>
            </a:r>
          </a:p>
          <a:p>
            <a:pPr lvl="1"/>
            <a:r>
              <a:rPr lang="en-US" dirty="0"/>
              <a:t>Starfandi – fólk sem vinnur gegn greiðslu.</a:t>
            </a:r>
          </a:p>
          <a:p>
            <a:pPr lvl="1"/>
            <a:r>
              <a:rPr lang="en-US" dirty="0"/>
              <a:t>Atvinnulaust fólk – án atvinnu og í virkri atvinnuleit.</a:t>
            </a:r>
          </a:p>
          <a:p>
            <a:pPr lvl="1"/>
            <a:r>
              <a:rPr lang="en-US" b="1" dirty="0"/>
              <a:t>Utan vinnuafls </a:t>
            </a:r>
            <a:r>
              <a:rPr lang="en-US" dirty="0"/>
              <a:t>– fólk sem hvorki vinnur né leitar að vinnu, hvort sem það vill starf eða ekki.</a:t>
            </a:r>
          </a:p>
          <a:p>
            <a:pPr lvl="2"/>
            <a:r>
              <a:rPr lang="en-US" dirty="0"/>
              <a:t>Einnig kallað „ekki á vinnumarkaði“</a:t>
            </a:r>
          </a:p>
          <a:p>
            <a:endParaRPr lang="en-US" dirty="0"/>
          </a:p>
          <a:p>
            <a:r>
              <a:rPr lang="en-US" dirty="0"/>
              <a:t>Vinnuafl – samanlagður fjöldi starfandi og atvinnulausra. </a:t>
            </a:r>
          </a:p>
          <a:p>
            <a:endParaRPr lang="en-US" dirty="0"/>
          </a:p>
          <a:p>
            <a:r>
              <a:rPr lang="en-US" b="1" dirty="0"/>
              <a:t>Atvinnuleysishlutfall </a:t>
            </a:r>
            <a:r>
              <a:rPr lang="en-US" dirty="0"/>
              <a:t>– hlutfall fólks á vinnumarkaði sem leitar að starfi en er án atvinnu.</a:t>
            </a:r>
          </a:p>
          <a:p>
            <a:endParaRPr lang="en-US" dirty="0"/>
          </a:p>
          <a:p>
            <a:pPr marL="0" indent="0" algn="ctr">
              <a:buNone/>
            </a:pPr>
            <a:r>
              <a:rPr lang="en-US" dirty="0"/>
              <a:t>Atvinnuleysishlutfall =  </a:t>
            </a:r>
            <a:r>
              <a:rPr lang="en-US" u="sng" dirty="0"/>
              <a:t>Atvinnulausir</a:t>
            </a:r>
            <a:r>
              <a:rPr lang="en-US" dirty="0"/>
              <a:t>  x 100</a:t>
            </a:r>
          </a:p>
          <a:p>
            <a:pPr marL="0" indent="0" algn="ctr">
              <a:buNone/>
            </a:pPr>
            <a:r>
              <a:rPr lang="en-US" dirty="0"/>
              <a:t>                                Heildarvinnuafl</a:t>
            </a:r>
          </a:p>
          <a:p>
            <a:endParaRPr lang="en-US" dirty="0"/>
          </a:p>
        </p:txBody>
      </p:sp>
    </p:spTree>
    <p:extLst>
      <p:ext uri="{BB962C8B-B14F-4D97-AF65-F5344CB8AC3E}">
        <p14:creationId xmlns:p14="http://schemas.microsoft.com/office/powerpoint/2010/main" val="518735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a:xfrm>
            <a:off x="838200" y="365125"/>
            <a:ext cx="10515600" cy="645535"/>
          </a:xfrm>
        </p:spPr>
        <p:txBody>
          <a:bodyPr>
            <a:normAutofit fontScale="90000"/>
          </a:bodyPr>
          <a:lstStyle/>
          <a:p>
            <a:pPr marL="0" marR="0" lvl="0" indent="-69850" rtl="0">
              <a:spcBef>
                <a:spcPts val="0"/>
              </a:spcBef>
            </a:pPr>
            <a:r>
              <a:rPr lang="en-US" sz="2800" dirty="0"/>
              <a:t>Skipting í starfandi, atvinnulausa og fólk utan vinnuafls </a:t>
            </a:r>
            <a:br>
              <a:rPr lang="en-US" sz="2800" dirty="0"/>
            </a:br>
            <a:r>
              <a:rPr lang="en-US" sz="2800" dirty="0"/>
              <a:t>meðal fullorðinna (16 ára og eldri), janúar 2021</a:t>
            </a:r>
            <a:endParaRPr lang="en-US" dirty="0"/>
          </a:p>
        </p:txBody>
      </p:sp>
      <p:pic>
        <p:nvPicPr>
          <p:cNvPr id="7" name="Picture 6" descr="This is a pie chart showing the Employed, Unemployed, and Out of the Labor Force Distribution of the Adult Population (age 16 and older), measured in thousands. The Employed group is 152,081 thousand, or 152 million. The Unemployed segment is 7,635, or 7.6 million, and the Out of the Labor Force group is 94,366 thousand, or 94.3 million. ">
            <a:extLst>
              <a:ext uri="{FF2B5EF4-FFF2-40B4-BE49-F238E27FC236}">
                <a16:creationId xmlns:a16="http://schemas.microsoft.com/office/drawing/2014/main" id="{DD26AAF3-4B00-5B9B-F96D-A14EA07B6BA7}"/>
              </a:ext>
            </a:extLst>
          </p:cNvPr>
          <p:cNvPicPr>
            <a:picLocks noChangeAspect="1"/>
          </p:cNvPicPr>
          <p:nvPr/>
        </p:nvPicPr>
        <p:blipFill>
          <a:blip r:embed="rId2"/>
          <a:stretch>
            <a:fillRect/>
          </a:stretch>
        </p:blipFill>
        <p:spPr>
          <a:xfrm>
            <a:off x="1104900" y="1645114"/>
            <a:ext cx="4781550" cy="3567772"/>
          </a:xfrm>
          <a:prstGeom prst="rect">
            <a:avLst/>
          </a:prstGeom>
        </p:spPr>
      </p:pic>
      <p:sp>
        <p:nvSpPr>
          <p:cNvPr id="3" name="Content Placeholder 2">
            <a:extLst>
              <a:ext uri="{FF2B5EF4-FFF2-40B4-BE49-F238E27FC236}">
                <a16:creationId xmlns:a16="http://schemas.microsoft.com/office/drawing/2014/main" id="{24DF5094-BFE5-D503-65EB-E836AAAD913B}"/>
              </a:ext>
            </a:extLst>
          </p:cNvPr>
          <p:cNvSpPr>
            <a:spLocks noGrp="1"/>
          </p:cNvSpPr>
          <p:nvPr>
            <p:ph sz="half" idx="2"/>
          </p:nvPr>
        </p:nvSpPr>
        <p:spPr>
          <a:xfrm>
            <a:off x="6172200" y="1136469"/>
            <a:ext cx="5181600" cy="5040494"/>
          </a:xfrm>
        </p:spPr>
        <p:txBody>
          <a:bodyPr>
            <a:normAutofit fontScale="92500" lnSpcReduction="10000"/>
          </a:bodyPr>
          <a:lstStyle/>
          <a:p>
            <a:r>
              <a:rPr lang="en-US" dirty="0"/>
              <a:t>Í janúar 2021 voru alls 262,029 milljónir fullorðinna á vinnualdri. </a:t>
            </a:r>
          </a:p>
          <a:p>
            <a:r>
              <a:rPr lang="en-US" dirty="0"/>
              <a:t>Af þeim voru 155,175 milljónir flokkaðar sem starfandi og 6,877 milljónir sem atvinnulausar. </a:t>
            </a:r>
          </a:p>
          <a:p>
            <a:r>
              <a:rPr lang="en-US" dirty="0"/>
              <a:t>Hinar 99,977 milljónirnar voru flokkaðar sem fólk utan vinnuafls. </a:t>
            </a:r>
          </a:p>
          <a:p>
            <a:r>
              <a:rPr lang="en-US" dirty="0"/>
              <a:t>Eins og síðar kemur í ljós segir þessi einfalda mynd þó ekki alla söguna.</a:t>
            </a:r>
          </a:p>
          <a:p>
            <a:r>
              <a:rPr lang="en-US" u="sng" dirty="0"/>
              <a:t>Umræðuspurning</a:t>
            </a:r>
            <a:r>
              <a:rPr lang="en-US" dirty="0"/>
              <a:t>: Hvert er atvinnuleysishlutfallið?</a:t>
            </a:r>
          </a:p>
          <a:p>
            <a:endParaRPr lang="en-US" dirty="0"/>
          </a:p>
        </p:txBody>
      </p:sp>
    </p:spTree>
    <p:extLst>
      <p:ext uri="{BB962C8B-B14F-4D97-AF65-F5344CB8AC3E}">
        <p14:creationId xmlns:p14="http://schemas.microsoft.com/office/powerpoint/2010/main" val="1974034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Dulið atvinnuleysi</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p:txBody>
          <a:bodyPr>
            <a:normAutofit lnSpcReduction="10000"/>
          </a:bodyPr>
          <a:lstStyle/>
          <a:p>
            <a:r>
              <a:rPr lang="en-US" dirty="0"/>
              <a:t>„Dulið atvinnuleysi“ – fólk sem er ranglega flokkað sem starfandi, atvinnulaust eða utan vinnuafls.</a:t>
            </a:r>
          </a:p>
          <a:p>
            <a:endParaRPr lang="en-US" dirty="0"/>
          </a:p>
          <a:p>
            <a:pPr lvl="1"/>
            <a:r>
              <a:rPr lang="en-US" dirty="0"/>
              <a:t>Fólk í hlutastarfi eða tímabundnu starfi sem leitar að fullu eða föstu starfi.</a:t>
            </a:r>
          </a:p>
          <a:p>
            <a:pPr lvl="1"/>
            <a:endParaRPr lang="en-US" dirty="0"/>
          </a:p>
          <a:p>
            <a:pPr lvl="1"/>
            <a:r>
              <a:rPr lang="en-US" b="1" dirty="0"/>
              <a:t>Vanstarfandi</a:t>
            </a:r>
            <a:r>
              <a:rPr lang="en-US" dirty="0"/>
              <a:t> – fólk í starfi sem krefst minni færni en það býr yfir. </a:t>
            </a:r>
          </a:p>
          <a:p>
            <a:pPr lvl="1"/>
            <a:endParaRPr lang="en-US" dirty="0"/>
          </a:p>
          <a:p>
            <a:pPr lvl="1"/>
            <a:r>
              <a:rPr lang="en-US" b="1" dirty="0"/>
              <a:t>Fólk sem hefur gefist upp á atvinnuleit </a:t>
            </a:r>
            <a:r>
              <a:rPr lang="en-US" dirty="0"/>
              <a:t>– hefur hætt að leita að vinnu vegna skorts á störfum við hæfi.</a:t>
            </a:r>
          </a:p>
          <a:p>
            <a:endParaRPr lang="en-US" dirty="0"/>
          </a:p>
        </p:txBody>
      </p:sp>
    </p:spTree>
    <p:extLst>
      <p:ext uri="{BB962C8B-B14F-4D97-AF65-F5344CB8AC3E}">
        <p14:creationId xmlns:p14="http://schemas.microsoft.com/office/powerpoint/2010/main" val="1853591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Atvinnuþátttaka</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p:txBody>
          <a:bodyPr>
            <a:normAutofit fontScale="92500" lnSpcReduction="10000"/>
          </a:bodyPr>
          <a:lstStyle/>
          <a:p>
            <a:r>
              <a:rPr lang="en-US" b="1" dirty="0"/>
              <a:t>Atvinnuþátttaka </a:t>
            </a:r>
            <a:r>
              <a:rPr lang="en-US" dirty="0"/>
              <a:t>– hlutfall fullorðinna sem annaðhvort eru starfandi eða atvinnulausir og leita að vinnu.</a:t>
            </a:r>
          </a:p>
          <a:p>
            <a:endParaRPr lang="en-US" dirty="0"/>
          </a:p>
          <a:p>
            <a:pPr marL="0" indent="0" algn="ctr">
              <a:buNone/>
            </a:pPr>
            <a:r>
              <a:rPr lang="en-US" dirty="0"/>
              <a:t>Atvinnuþátttaka =     </a:t>
            </a:r>
            <a:r>
              <a:rPr lang="en-US" u="sng" dirty="0"/>
              <a:t>Heildarvinnuafl</a:t>
            </a:r>
            <a:r>
              <a:rPr lang="en-US" dirty="0"/>
              <a:t>        x 100</a:t>
            </a:r>
          </a:p>
          <a:p>
            <a:pPr marL="0" indent="0" algn="ctr">
              <a:buNone/>
            </a:pPr>
            <a:r>
              <a:rPr lang="en-US" dirty="0"/>
              <a:t>                                           Heildarfjöldi fullorðinna</a:t>
            </a:r>
          </a:p>
          <a:p>
            <a:endParaRPr lang="en-US" dirty="0"/>
          </a:p>
          <a:p>
            <a:endParaRPr lang="en-US" dirty="0"/>
          </a:p>
          <a:p>
            <a:r>
              <a:rPr lang="en-US" u="sng" dirty="0"/>
              <a:t>Umræðuspurning</a:t>
            </a:r>
            <a:r>
              <a:rPr lang="en-US" dirty="0"/>
              <a:t>: Hver er atvinnuþátttakan samkvæmt tölunum frá nóvember 2021?</a:t>
            </a:r>
          </a:p>
          <a:p>
            <a:endParaRPr lang="en-US" dirty="0"/>
          </a:p>
        </p:txBody>
      </p:sp>
    </p:spTree>
    <p:extLst>
      <p:ext uri="{BB962C8B-B14F-4D97-AF65-F5344CB8AC3E}">
        <p14:creationId xmlns:p14="http://schemas.microsoft.com/office/powerpoint/2010/main" val="1996984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21.2 Mynstur atvinnuleysis</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4416810"/>
            <a:ext cx="10515600" cy="1786840"/>
          </a:xfrm>
        </p:spPr>
        <p:txBody>
          <a:bodyPr>
            <a:normAutofit fontScale="77500" lnSpcReduction="20000"/>
          </a:bodyPr>
          <a:lstStyle/>
          <a:p>
            <a:r>
              <a:rPr lang="en-US" dirty="0"/>
              <a:t>Atvinnuleysishlutfall í Bandaríkjunum hækkar og lækkar eftir því sem efnahagslífið fer inn í og út úr samdráttarskeiðum. </a:t>
            </a:r>
          </a:p>
          <a:p>
            <a:r>
              <a:rPr lang="en-US" dirty="0"/>
              <a:t>Til lengri tíma virðist atvinnuleysishlutfallið þó yfirleitt færast aftur inn á bilið 4–6%. </a:t>
            </a:r>
          </a:p>
          <a:p>
            <a:r>
              <a:rPr lang="en-US" dirty="0"/>
              <a:t>Atvinnuleysishlutfallið virðist hvorki hafa hækkað né lækkað til lengri tíma litið. (Heimild: Federal Reserve Economic Data (FRED), Unemployment Rate (UNRATE), https://fred.stlouisfed.org/series/UNRATE)</a:t>
            </a:r>
          </a:p>
          <a:p>
            <a:endParaRPr lang="en-US" dirty="0"/>
          </a:p>
        </p:txBody>
      </p:sp>
      <p:pic>
        <p:nvPicPr>
          <p:cNvPr id="4" name="Picture 3" descr="This graph illustrates the percent change in the unemployment rate over time. The y-axis measures the unemployment rate as a percent, from 0 to 12 in increments of 2 percent, and the x-axis shows the years, from 1960 to 2020. In 1960, the unemployment rate is slightly under 6 percent. It declines to under 4 percent in 1970. In the 1970s it generally increases, with intermittent years where it declines, and it is close to 10 percent in the early 1980s. It then generally decreases, with an increase in 1994, and is around 4 percent in 2000. It then increases to 2002, declines again to 2008, then spikes to 10 percent in 2009. It then decreases to 2019, and spikes past 8 percent in 2020.">
            <a:extLst>
              <a:ext uri="{FF2B5EF4-FFF2-40B4-BE49-F238E27FC236}">
                <a16:creationId xmlns:a16="http://schemas.microsoft.com/office/drawing/2014/main" id="{7D600EE3-62F8-733D-DE2F-861BEBEE64FB}"/>
              </a:ext>
            </a:extLst>
          </p:cNvPr>
          <p:cNvPicPr>
            <a:picLocks noChangeAspect="1"/>
          </p:cNvPicPr>
          <p:nvPr/>
        </p:nvPicPr>
        <p:blipFill>
          <a:blip r:embed="rId2"/>
          <a:stretch>
            <a:fillRect/>
          </a:stretch>
        </p:blipFill>
        <p:spPr>
          <a:xfrm>
            <a:off x="3933825" y="846908"/>
            <a:ext cx="4324350" cy="3512703"/>
          </a:xfrm>
          <a:prstGeom prst="rect">
            <a:avLst/>
          </a:prstGeom>
        </p:spPr>
      </p:pic>
    </p:spTree>
    <p:extLst>
      <p:ext uri="{BB962C8B-B14F-4D97-AF65-F5344CB8AC3E}">
        <p14:creationId xmlns:p14="http://schemas.microsoft.com/office/powerpoint/2010/main" val="3512981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Atvinnuleysishlutfall eftir hópum – kyn</a:t>
            </a:r>
          </a:p>
        </p:txBody>
      </p:sp>
      <p:pic>
        <p:nvPicPr>
          <p:cNvPr id="5" name="Picture 4" descr="The first shows male and female unemployment rates as two lines over time, with the y-axis showing the unemployment rate and x-axis showing years. The unemployment rate is measured in 2 percent increments, from 0 to 12, and time runs in years from 1974 to 2020. The male and female unemployment rates follow the same pattern of peaks and valleys, with the female unemployment rate generally higher than the male, until the early 1990s. In 1974, the line starts out at 6.6 percent for females. It jumps to above 9 percent in 1975 and 1982, then gradually declines until another peak in 2009, when it rises to 8 percent. It then gradually lowers to around 4 percent in 2019, when it then spikes again. In 1974 the line starts out at roughly 5 percent for males. It jumps to near 8 percent in 1975 and 10 percent in 1982, then gradually declines until another peak in 2009, when it rises to 10 percent. It then gradually lowers to around 4 percent in 2019, when it then spikes again.">
            <a:extLst>
              <a:ext uri="{FF2B5EF4-FFF2-40B4-BE49-F238E27FC236}">
                <a16:creationId xmlns:a16="http://schemas.microsoft.com/office/drawing/2014/main" id="{08789A10-D530-A242-8B9A-000F47E89994}"/>
              </a:ext>
            </a:extLst>
          </p:cNvPr>
          <p:cNvPicPr>
            <a:picLocks noChangeAspect="1"/>
          </p:cNvPicPr>
          <p:nvPr/>
        </p:nvPicPr>
        <p:blipFill>
          <a:blip r:embed="rId2"/>
          <a:stretch>
            <a:fillRect/>
          </a:stretch>
        </p:blipFill>
        <p:spPr>
          <a:xfrm>
            <a:off x="1037463" y="831274"/>
            <a:ext cx="4896016" cy="5166301"/>
          </a:xfrm>
          <a:prstGeom prst="rect">
            <a:avLst/>
          </a:prstGeom>
        </p:spPr>
      </p:pic>
      <p:sp>
        <p:nvSpPr>
          <p:cNvPr id="8" name="Content Placeholder 7">
            <a:extLst>
              <a:ext uri="{FF2B5EF4-FFF2-40B4-BE49-F238E27FC236}">
                <a16:creationId xmlns:a16="http://schemas.microsoft.com/office/drawing/2014/main" id="{C602D486-E5A1-A693-3F0E-B8062581D5A1}"/>
              </a:ext>
            </a:extLst>
          </p:cNvPr>
          <p:cNvSpPr>
            <a:spLocks noGrp="1"/>
          </p:cNvSpPr>
          <p:nvPr>
            <p:ph sz="half" idx="2"/>
          </p:nvPr>
        </p:nvSpPr>
        <p:spPr/>
        <p:txBody>
          <a:bodyPr/>
          <a:lstStyle/>
          <a:p>
            <a:r>
              <a:rPr lang="en-US" dirty="0"/>
              <a:t>Atvinnuleysishlutfall karla var áður lægra en atvinnuleysishlutfall kvenna.</a:t>
            </a:r>
          </a:p>
          <a:p>
            <a:r>
              <a:rPr lang="en-US" dirty="0"/>
              <a:t>Undanfarna áratugi hafa hlutföllin verið mjög svipuð, en atvinnuleysishlutfall karla hefur oft verið nokkru hærra. (Heimild: www.bls.gov)</a:t>
            </a:r>
          </a:p>
          <a:p>
            <a:endParaRPr lang="en-US" dirty="0"/>
          </a:p>
        </p:txBody>
      </p:sp>
    </p:spTree>
    <p:extLst>
      <p:ext uri="{BB962C8B-B14F-4D97-AF65-F5344CB8AC3E}">
        <p14:creationId xmlns:p14="http://schemas.microsoft.com/office/powerpoint/2010/main" val="3409717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Atvinnuleysishlutfall eftir hópum – aldur</a:t>
            </a:r>
          </a:p>
        </p:txBody>
      </p:sp>
      <p:pic>
        <p:nvPicPr>
          <p:cNvPr id="5" name="Picture 4" descr="The next graph shows unemployment rates for women by age. There are four lines shown, each representing a different age group. The y-axis shows the unemployment rate and the x-axis measures time. The unemployment rate is measured in 2 percent increments, from 0 to 12, and time runs in years from 1974 to 2020. The highest unemployment rate over time is for women ages 16 to 19, followed by the 20 to 24 age group, then the 25 to 54 group, and the lowest is the age 55 and over group. For women ages 16 to 19, in 1974, it is roughly 16 percent, increases to 20 percent in 1975, decreases, increases to 23 percent in 1982, and then generally declines, with a brief spike in 1991, to 15 percent 2008. It increases in 2009 to above 25 percent, then decreases to 13 in 2019, and increases in 2020 to 18 percent. For women ages 20 to 24, the line starts out around 10 percent, goes up to 13 percent in 1975, declines until 1981, increases to 15 percent in 1982, then generally decreases to 8 percent in 2008, spikes to 15 percent in 2009, declines again to 6 percent in 2019, then increases in 2020 to 15 percent. For women ages 25 to 54, the line starts out slightly less than 5 percent, goes up to 6 percent in 1975, declines until 1981, increases to 7 percent in 1982, then generally decreases to 5 percent in 2008, spikes to 7 percent in 2009, declines again to 3 percent in 2019, then increases in 2020 to 6 percent. For women ages 55 and over, the line is nearly identical to the line for women ages 25 to 54, with very similar if not identical unemployment rates over time.">
            <a:extLst>
              <a:ext uri="{FF2B5EF4-FFF2-40B4-BE49-F238E27FC236}">
                <a16:creationId xmlns:a16="http://schemas.microsoft.com/office/drawing/2014/main" id="{BC40C056-D40E-5431-C895-4B66E86718EF}"/>
              </a:ext>
            </a:extLst>
          </p:cNvPr>
          <p:cNvPicPr>
            <a:picLocks noChangeAspect="1"/>
          </p:cNvPicPr>
          <p:nvPr/>
        </p:nvPicPr>
        <p:blipFill>
          <a:blip r:embed="rId2"/>
          <a:stretch>
            <a:fillRect/>
          </a:stretch>
        </p:blipFill>
        <p:spPr>
          <a:xfrm>
            <a:off x="1102614" y="1010661"/>
            <a:ext cx="4669536" cy="4769956"/>
          </a:xfrm>
          <a:prstGeom prst="rect">
            <a:avLst/>
          </a:prstGeom>
        </p:spPr>
      </p:pic>
      <p:sp>
        <p:nvSpPr>
          <p:cNvPr id="3" name="Content Placeholder 2">
            <a:extLst>
              <a:ext uri="{FF2B5EF4-FFF2-40B4-BE49-F238E27FC236}">
                <a16:creationId xmlns:a16="http://schemas.microsoft.com/office/drawing/2014/main" id="{210ED3DA-80BA-57B9-3EF0-A299621692D8}"/>
              </a:ext>
            </a:extLst>
          </p:cNvPr>
          <p:cNvSpPr>
            <a:spLocks noGrp="1"/>
          </p:cNvSpPr>
          <p:nvPr>
            <p:ph sz="half" idx="2"/>
          </p:nvPr>
        </p:nvSpPr>
        <p:spPr/>
        <p:txBody>
          <a:bodyPr/>
          <a:lstStyle/>
          <a:p>
            <a:r>
              <a:rPr lang="en-US" dirty="0"/>
              <a:t>Atvinnuleysishlutfall er hæst meðal yngsta fólksins og lækkar með aldri. (Heimild: www.bls.gov)</a:t>
            </a:r>
          </a:p>
          <a:p>
            <a:endParaRPr lang="en-US" dirty="0"/>
          </a:p>
        </p:txBody>
      </p:sp>
    </p:spTree>
    <p:extLst>
      <p:ext uri="{BB962C8B-B14F-4D97-AF65-F5344CB8AC3E}">
        <p14:creationId xmlns:p14="http://schemas.microsoft.com/office/powerpoint/2010/main" val="3274291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a:xfrm>
            <a:off x="841248" y="228600"/>
            <a:ext cx="8714232" cy="694944"/>
          </a:xfrm>
        </p:spPr>
        <p:txBody>
          <a:bodyPr wrap="square">
            <a:noAutofit/>
          </a:bodyPr>
          <a:lstStyle/>
          <a:p>
            <a:r>
              <a:rPr lang="en-US" dirty="0" sz="2400"/>
              <a:t>Atvinnuleysishlutfall eftir hópum – kynþáttur og þjóðernisuppruni</a:t>
            </a:r>
          </a:p>
        </p:txBody>
      </p:sp>
      <p:pic>
        <p:nvPicPr>
          <p:cNvPr id="8" name="Picture 7" descr="The last graph illustrates three lines, the unemployment rate over time for Black, Hispanic, and White. The y-axis shows the unemployment rate and the x-axis measures time. The unemployment rate is measured in 2 percent increments, from 0 to 12, and time runs in years from 1974 to 2020. The highest unemployment rate is for blacks, followed by Hispanics, and the lowest is for Whites. For Blacks, the line starts out at 10 percent, goes up to nearly 15 percent in 1975, declines until 1981, increases to nearly 20 percent in 1982, then generally decreases to 8 percent in 2008, spikes to 16 percent in 2009, declines again to 6 percent in 2019, then increases in 2020 to 12 percent. For Hispanics, the line starts out at 9 percent, goes up to around 12 percent in 1975, declines until 1981, increases to 13 percent in 1982, then generally decreases to 5 percent in 2008, spikes to 13 percent in 2009, declines again to 5 percent in 2019, then increases in 2020 to 12 percent. For Whites, the line starts out at 5 percent, goes up to 6 percent in 1975, declines until 1981, increases to 7 percent in 1982, then generally decreases to 4 percent in 2008, spikes to 7 percent in 2009, declines again to 3 percent in 2019, then increases in 2020 to 6 percent.">
            <a:extLst>
              <a:ext uri="{FF2B5EF4-FFF2-40B4-BE49-F238E27FC236}">
                <a16:creationId xmlns:a16="http://schemas.microsoft.com/office/drawing/2014/main" id="{A00A9542-5D83-2061-7AAF-83D1051935D1}"/>
              </a:ext>
            </a:extLst>
          </p:cNvPr>
          <p:cNvPicPr>
            <a:picLocks noChangeAspect="1"/>
          </p:cNvPicPr>
          <p:nvPr/>
        </p:nvPicPr>
        <p:blipFill>
          <a:blip r:embed="rId2"/>
          <a:stretch>
            <a:fillRect/>
          </a:stretch>
        </p:blipFill>
        <p:spPr>
          <a:xfrm>
            <a:off x="1047749" y="1010661"/>
            <a:ext cx="4682993" cy="4323339"/>
          </a:xfrm>
          <a:prstGeom prst="rect">
            <a:avLst/>
          </a:prstGeom>
        </p:spPr>
      </p:pic>
      <p:sp>
        <p:nvSpPr>
          <p:cNvPr id="3" name="Content Placeholder 2">
            <a:extLst>
              <a:ext uri="{FF2B5EF4-FFF2-40B4-BE49-F238E27FC236}">
                <a16:creationId xmlns:a16="http://schemas.microsoft.com/office/drawing/2014/main" id="{F0B0FE9A-EDE7-7847-E1D6-110566CE0A72}"/>
              </a:ext>
            </a:extLst>
          </p:cNvPr>
          <p:cNvSpPr>
            <a:spLocks noGrp="1"/>
          </p:cNvSpPr>
          <p:nvPr>
            <p:ph sz="half" idx="2"/>
          </p:nvPr>
        </p:nvSpPr>
        <p:spPr/>
        <p:txBody>
          <a:bodyPr/>
          <a:lstStyle/>
          <a:p>
            <a:r>
              <a:rPr lang="en-US" dirty="0"/>
              <a:t>Þótt atvinnuleysishlutfall allra hópa hækki og lækki yfirleitt samtímis er hlutfallið meðal svartra að jafnaði um tvöfalt hærra en meðal hvítra, en hlutfall fólks af rómönskum uppruna liggur þar á milli. (Heimild: www.bls.gov)</a:t>
            </a:r>
          </a:p>
          <a:p>
            <a:endParaRPr lang="en-US" dirty="0"/>
          </a:p>
        </p:txBody>
      </p:sp>
    </p:spTree>
    <p:extLst>
      <p:ext uri="{BB962C8B-B14F-4D97-AF65-F5344CB8AC3E}">
        <p14:creationId xmlns:p14="http://schemas.microsoft.com/office/powerpoint/2010/main" val="3230537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Alþjóðlegur samanburður á atvinnuleysi</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955964"/>
            <a:ext cx="10515600" cy="4857007"/>
          </a:xfrm>
        </p:spPr>
        <p:txBody>
          <a:bodyPr>
            <a:normAutofit lnSpcReduction="10000"/>
          </a:bodyPr>
          <a:lstStyle/>
          <a:p>
            <a:r>
              <a:rPr lang="en-US" dirty="0"/>
              <a:t>Í alþjóðlegum samanburði hefur atvinnuleysi í Bandaríkjunum yfirleitt verið nokkru minna en að meðaltali.</a:t>
            </a:r>
          </a:p>
          <a:p>
            <a:endParaRPr lang="en-US" dirty="0"/>
          </a:p>
          <a:p>
            <a:r>
              <a:rPr lang="en-US" dirty="0"/>
              <a:t>Gæta þarf varúðar við samanburð á atvinnuleysi milli landa vegna:</a:t>
            </a:r>
          </a:p>
          <a:p>
            <a:pPr lvl="1"/>
            <a:r>
              <a:rPr lang="en-US" dirty="0"/>
              <a:t>Mismunandi skilgreininga á atvinnuleysi</a:t>
            </a:r>
          </a:p>
          <a:p>
            <a:endParaRPr lang="en-US" dirty="0"/>
          </a:p>
          <a:p>
            <a:pPr lvl="1"/>
            <a:r>
              <a:rPr lang="en-US" dirty="0"/>
              <a:t>Mismunandi könnunaraðferða við mælingar á atvinnuleysi</a:t>
            </a:r>
          </a:p>
          <a:p>
            <a:pPr lvl="2"/>
            <a:r>
              <a:rPr lang="en-US" dirty="0"/>
              <a:t>Hagstofur fátækari ríkja hafa takmarkað fjármagn og tæknilega getu.</a:t>
            </a:r>
          </a:p>
          <a:p>
            <a:endParaRPr lang="en-US" dirty="0"/>
          </a:p>
          <a:p>
            <a:pPr lvl="1"/>
            <a:r>
              <a:rPr lang="en-US" dirty="0"/>
              <a:t>Ólíkra vinnumarkaða</a:t>
            </a:r>
          </a:p>
          <a:p>
            <a:pPr lvl="2"/>
            <a:r>
              <a:rPr lang="en-US" dirty="0"/>
              <a:t>Í lágtekjulöndum starfa margir ekki hjá vinnuveitanda sem greiðir regluleg laun heldur sinna tímabundnum störfum, sjálfsþurftarbúskap og vöruskiptum.</a:t>
            </a:r>
          </a:p>
          <a:p>
            <a:endParaRPr lang="en-US" dirty="0"/>
          </a:p>
        </p:txBody>
      </p:sp>
    </p:spTree>
    <p:extLst>
      <p:ext uri="{BB962C8B-B14F-4D97-AF65-F5344CB8AC3E}">
        <p14:creationId xmlns:p14="http://schemas.microsoft.com/office/powerpoint/2010/main" val="4064068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21.3 Atvinnuleysi til skamms tíma</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p:txBody>
          <a:bodyPr/>
          <a:lstStyle/>
          <a:p>
            <a:r>
              <a:rPr lang="en-US" b="1" dirty="0"/>
              <a:t>Hagsveifluatvinnuleysi </a:t>
            </a:r>
            <a:r>
              <a:rPr lang="en-US" dirty="0"/>
              <a:t>– atvinnuleysi sem er nátengt hagsveiflunni, til dæmis aukið atvinnuleysi í samdrætti.</a:t>
            </a:r>
          </a:p>
          <a:p>
            <a:endParaRPr lang="en-US" dirty="0"/>
          </a:p>
          <a:p>
            <a:r>
              <a:rPr lang="en-US" dirty="0"/>
              <a:t>Samkvæmt framboðs- og eftirspurnarlíkani samkeppnisvinnumarkaðar með sveigjanlegum launum er atvinnuleysi að nokkru leyti ráðgáta.</a:t>
            </a:r>
          </a:p>
          <a:p>
            <a:endParaRPr lang="en-US" dirty="0"/>
          </a:p>
        </p:txBody>
      </p:sp>
    </p:spTree>
    <p:extLst>
      <p:ext uri="{BB962C8B-B14F-4D97-AF65-F5344CB8AC3E}">
        <p14:creationId xmlns:p14="http://schemas.microsoft.com/office/powerpoint/2010/main" val="129149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pPr marL="0" marR="0" lvl="0" indent="0" rtl="0">
              <a:spcBef>
                <a:spcPts val="0"/>
              </a:spcBef>
            </a:pPr>
            <a:r>
              <a:rPr lang="en-US" dirty="0"/>
              <a:t>Atvinnuleysi og jafnvægi á vinnumarkaði</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4752109"/>
            <a:ext cx="10515600" cy="1323109"/>
          </a:xfrm>
        </p:spPr>
        <p:txBody>
          <a:bodyPr>
            <a:normAutofit fontScale="85000" lnSpcReduction="20000"/>
          </a:bodyPr>
          <a:lstStyle/>
          <a:p>
            <a:r>
              <a:rPr lang="en-US" dirty="0"/>
              <a:t>Á vinnumarkaði með sveigjanleg laun myndast jafnvægi við launin W</a:t>
            </a:r>
            <a:r>
              <a:rPr lang="en-US" baseline="-25000" dirty="0"/>
              <a:t>e</a:t>
            </a:r>
            <a:r>
              <a:rPr lang="en-US" dirty="0"/>
              <a:t> og magn </a:t>
            </a:r>
            <a:r>
              <a:rPr lang="en-US" dirty="0" err="1"/>
              <a:t>Q</a:t>
            </a:r>
            <a:r>
              <a:rPr lang="en-US" baseline="-25000" dirty="0" err="1"/>
              <a:t>e</a:t>
            </a:r>
            <a:r>
              <a:rPr lang="en-US" baseline="-25000" dirty="0"/>
              <a:t>.</a:t>
            </a:r>
            <a:r>
              <a:rPr lang="en-US" dirty="0"/>
              <a:t> </a:t>
            </a:r>
          </a:p>
          <a:p>
            <a:r>
              <a:rPr lang="en-US" dirty="0"/>
              <a:t>Þar er fjöldi þeirra sem vilja fá vinnu (sýndur með S) jafn fjölda lausra starfa (sýndur með D).</a:t>
            </a:r>
          </a:p>
          <a:p>
            <a:endParaRPr lang="en-US" dirty="0"/>
          </a:p>
        </p:txBody>
      </p:sp>
      <p:pic>
        <p:nvPicPr>
          <p:cNvPr id="4" name="Picture 3" descr="The graph reveals the complexity of unemployment in that, presumably, the number of jobs available should equal the number of individuals pursuing employment.">
            <a:extLst>
              <a:ext uri="{FF2B5EF4-FFF2-40B4-BE49-F238E27FC236}">
                <a16:creationId xmlns:a16="http://schemas.microsoft.com/office/drawing/2014/main" id="{267552CC-D9D9-25AC-FA40-3ED4BB86C917}"/>
              </a:ext>
            </a:extLst>
          </p:cNvPr>
          <p:cNvPicPr>
            <a:picLocks noChangeAspect="1"/>
          </p:cNvPicPr>
          <p:nvPr/>
        </p:nvPicPr>
        <p:blipFill>
          <a:blip r:embed="rId2"/>
          <a:stretch>
            <a:fillRect/>
          </a:stretch>
        </p:blipFill>
        <p:spPr>
          <a:xfrm>
            <a:off x="3924300" y="1053595"/>
            <a:ext cx="4343400" cy="3434627"/>
          </a:xfrm>
          <a:prstGeom prst="rect">
            <a:avLst/>
          </a:prstGeom>
        </p:spPr>
      </p:pic>
    </p:spTree>
    <p:extLst>
      <p:ext uri="{BB962C8B-B14F-4D97-AF65-F5344CB8AC3E}">
        <p14:creationId xmlns:p14="http://schemas.microsoft.com/office/powerpoint/2010/main" val="8713224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Tregbreytanleg laun á vinnumarkaði</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4617720"/>
            <a:ext cx="10515600" cy="1323109"/>
          </a:xfrm>
        </p:spPr>
        <p:txBody>
          <a:bodyPr>
            <a:normAutofit fontScale="92500"/>
          </a:bodyPr>
          <a:lstStyle/>
          <a:p>
            <a:r>
              <a:rPr lang="en-US" dirty="0"/>
              <a:t>Þar sem launin sitja föst við W, ofan jafnvægislauna, er fjöldi þeirra sem vilja fá vinnu (Q</a:t>
            </a:r>
            <a:r>
              <a:rPr lang="en-US" baseline="-25000" dirty="0"/>
              <a:t>s</a:t>
            </a:r>
            <a:r>
              <a:rPr lang="en-US" dirty="0"/>
              <a:t>) meiri en fjöldi lausra starfa (</a:t>
            </a:r>
            <a:r>
              <a:rPr lang="en-US" dirty="0" err="1"/>
              <a:t>Q</a:t>
            </a:r>
            <a:r>
              <a:rPr lang="en-US" baseline="-25000" dirty="0" err="1"/>
              <a:t>d</a:t>
            </a:r>
            <a:r>
              <a:rPr lang="en-US" dirty="0"/>
              <a:t>). </a:t>
            </a:r>
          </a:p>
          <a:p>
            <a:r>
              <a:rPr lang="en-US" dirty="0"/>
              <a:t>Afleiðingin er atvinnuleysi, sem sýnt er með sviganum á myndinni.</a:t>
            </a:r>
          </a:p>
          <a:p>
            <a:endParaRPr lang="en-US" dirty="0"/>
          </a:p>
        </p:txBody>
      </p:sp>
      <p:pic>
        <p:nvPicPr>
          <p:cNvPr id="4" name="Picture 3" descr="This graph illustrates a labor market, with wages on the y-axis and quantity of labor on the x-axis. A downward-sloping labor demand curve and an upward-sloping labor supply curve are shown. There is a sticky wage above the equilibrium that is identified. At this sticky wage, the horizontal distance between the labor demand and labor supply is highlighted as the amount of unemployment.">
            <a:extLst>
              <a:ext uri="{FF2B5EF4-FFF2-40B4-BE49-F238E27FC236}">
                <a16:creationId xmlns:a16="http://schemas.microsoft.com/office/drawing/2014/main" id="{979DC943-FAB7-E125-DA57-BD94987B13E4}"/>
              </a:ext>
            </a:extLst>
          </p:cNvPr>
          <p:cNvPicPr>
            <a:picLocks noChangeAspect="1"/>
          </p:cNvPicPr>
          <p:nvPr/>
        </p:nvPicPr>
        <p:blipFill>
          <a:blip r:embed="rId2"/>
          <a:stretch>
            <a:fillRect/>
          </a:stretch>
        </p:blipFill>
        <p:spPr>
          <a:xfrm>
            <a:off x="3867150" y="948066"/>
            <a:ext cx="4457700" cy="3511296"/>
          </a:xfrm>
          <a:prstGeom prst="rect">
            <a:avLst/>
          </a:prstGeom>
        </p:spPr>
      </p:pic>
    </p:spTree>
    <p:extLst>
      <p:ext uri="{BB962C8B-B14F-4D97-AF65-F5344CB8AC3E}">
        <p14:creationId xmlns:p14="http://schemas.microsoft.com/office/powerpoint/2010/main" val="2712807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Hvers vegna laun geta verið tregbreytanleg niður á við</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p:txBody>
          <a:bodyPr>
            <a:normAutofit fontScale="92500" lnSpcReduction="10000"/>
          </a:bodyPr>
          <a:lstStyle/>
          <a:p>
            <a:r>
              <a:rPr lang="en-US" b="1" dirty="0"/>
              <a:t>Fólginn samningur </a:t>
            </a:r>
            <a:r>
              <a:rPr lang="en-US" dirty="0"/>
              <a:t>– óskrifað samkomulag á vinnumarkaði um að vinnuveitandi reyni að koma í veg fyrir launalækkanir þegar efnahagslífið er veikt eða reksturinn á í erfiðleikum, en starfsmaðurinn vænti ekki mikilla launahækkana þegar vel árar.</a:t>
            </a:r>
          </a:p>
          <a:p>
            <a:endParaRPr lang="en-US" dirty="0"/>
          </a:p>
          <a:p>
            <a:r>
              <a:rPr lang="en-US" b="1" dirty="0"/>
              <a:t>Kenning um afkastalaun </a:t>
            </a:r>
            <a:r>
              <a:rPr lang="en-US" dirty="0"/>
              <a:t>– kenning um að framleiðni starfsmanna, hvers um sig eða sem hóps, aukist ef vinnuveitandinn greiðir þeim hærri laun.</a:t>
            </a:r>
          </a:p>
          <a:p>
            <a:endParaRPr lang="en-US" dirty="0"/>
          </a:p>
          <a:p>
            <a:r>
              <a:rPr lang="en-US" b="1" dirty="0"/>
              <a:t>Hrakval af launalækkunum </a:t>
            </a:r>
            <a:r>
              <a:rPr lang="en-US" dirty="0"/>
              <a:t>– ef vinnuveitendur lækka laun allra starfsmanna hætta þeir hæfustu.</a:t>
            </a:r>
          </a:p>
          <a:p>
            <a:endParaRPr lang="en-US" dirty="0"/>
          </a:p>
        </p:txBody>
      </p:sp>
    </p:spTree>
    <p:extLst>
      <p:ext uri="{BB962C8B-B14F-4D97-AF65-F5344CB8AC3E}">
        <p14:creationId xmlns:p14="http://schemas.microsoft.com/office/powerpoint/2010/main" val="30924709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a:xfrm>
            <a:off x="841248" y="228600"/>
            <a:ext cx="8714232" cy="694944"/>
          </a:xfrm>
        </p:spPr>
        <p:txBody>
          <a:bodyPr wrap="square">
            <a:noAutofit/>
          </a:bodyPr>
          <a:lstStyle/>
          <a:p>
            <a:r>
              <a:rPr lang="en-US" dirty="0" sz="2400"/>
              <a:t>Hvers vegna laun geta verið tregbreytanleg niður á við, framhald</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955965"/>
            <a:ext cx="10515600" cy="2473035"/>
          </a:xfrm>
        </p:spPr>
        <p:txBody>
          <a:bodyPr>
            <a:normAutofit fontScale="92500" lnSpcReduction="10000"/>
          </a:bodyPr>
          <a:lstStyle/>
          <a:p>
            <a:r>
              <a:rPr lang="en-US" b="1" dirty="0"/>
              <a:t>Innherja- og útherjalíkan </a:t>
            </a:r>
            <a:r>
              <a:rPr lang="en-US" dirty="0"/>
              <a:t>– núverandi starfsmenn fyrirtækis eru „innherjar“ sem þekkja verklag þess; nýráðið og væntanlegt starfsfólk eru „útherjar“. </a:t>
            </a:r>
          </a:p>
          <a:p>
            <a:endParaRPr lang="en-US" dirty="0"/>
          </a:p>
          <a:p>
            <a:r>
              <a:rPr lang="en-US" b="1" dirty="0"/>
              <a:t>Röksemd um samræmingu hlutfallslegra launa </a:t>
            </a:r>
            <a:r>
              <a:rPr lang="en-US" dirty="0"/>
              <a:t>– erfitt er að koma almennum launalækkunum til leiðar í hagkerfinu og launafólk berst gegn þeim.</a:t>
            </a:r>
          </a:p>
          <a:p>
            <a:endParaRPr lang="en-US" dirty="0"/>
          </a:p>
        </p:txBody>
      </p:sp>
    </p:spTree>
    <p:extLst>
      <p:ext uri="{BB962C8B-B14F-4D97-AF65-F5344CB8AC3E}">
        <p14:creationId xmlns:p14="http://schemas.microsoft.com/office/powerpoint/2010/main" val="3094188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a:xfrm>
            <a:off x="838200" y="365126"/>
            <a:ext cx="10515600" cy="590838"/>
          </a:xfrm>
        </p:spPr>
        <p:txBody>
          <a:bodyPr>
            <a:normAutofit fontScale="90000"/>
          </a:bodyPr>
          <a:lstStyle/>
          <a:p>
            <a:pPr marL="0" marR="0" lvl="0" indent="0" rtl="0">
              <a:spcBef>
                <a:spcPts val="0"/>
              </a:spcBef>
            </a:pPr>
            <a:r>
              <a:rPr lang="en-US" dirty="0"/>
              <a:t>Hækkandi laun og lítið atvinnuleysi: </a:t>
            </a:r>
            <a:br>
              <a:rPr lang="en-US" dirty="0"/>
            </a:br>
            <a:r>
              <a:rPr lang="en-US" dirty="0"/>
              <a:t>Hvar birtist atvinnuleysið í framboði og eftirspurn?</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4885509"/>
            <a:ext cx="10515600" cy="804355"/>
          </a:xfrm>
        </p:spPr>
        <p:txBody>
          <a:bodyPr>
            <a:normAutofit fontScale="77500" lnSpcReduction="20000"/>
          </a:bodyPr>
          <a:lstStyle/>
          <a:p>
            <a:pPr marL="0" indent="0">
              <a:buNone/>
            </a:pPr>
            <a:r>
              <a:rPr lang="en-US" dirty="0">
                <a:solidFill>
                  <a:srgbClr val="0070C0"/>
                </a:solidFill>
              </a:rPr>
              <a:t>(a) </a:t>
            </a:r>
            <a:r>
              <a:rPr lang="en-US" dirty="0"/>
              <a:t>Á vinnumarkaði þar sem laun geta hækkað leiðir aukin eftirspurn eftir vinnuafli frá D</a:t>
            </a:r>
            <a:r>
              <a:rPr lang="en-US" baseline="-25000" dirty="0"/>
              <a:t>0</a:t>
            </a:r>
            <a:r>
              <a:rPr lang="en-US" dirty="0"/>
              <a:t> til D</a:t>
            </a:r>
            <a:r>
              <a:rPr lang="en-US" baseline="-25000" dirty="0"/>
              <a:t>1</a:t>
            </a:r>
            <a:r>
              <a:rPr lang="en-US" dirty="0"/>
              <a:t> til þess að jafnvægismagn ráðins vinnuafls eykst úr Q</a:t>
            </a:r>
            <a:r>
              <a:rPr lang="en-US" baseline="-25000" dirty="0"/>
              <a:t>0</a:t>
            </a:r>
            <a:r>
              <a:rPr lang="en-US" dirty="0"/>
              <a:t> í Q</a:t>
            </a:r>
            <a:r>
              <a:rPr lang="en-US" baseline="-25000" dirty="0"/>
              <a:t>1</a:t>
            </a:r>
            <a:r>
              <a:rPr lang="en-US" dirty="0"/>
              <a:t> og jafnvægislaun hækka úr W</a:t>
            </a:r>
            <a:r>
              <a:rPr lang="en-US" baseline="-25000" dirty="0"/>
              <a:t>0</a:t>
            </a:r>
            <a:r>
              <a:rPr lang="en-US" dirty="0"/>
              <a:t> í W</a:t>
            </a:r>
            <a:r>
              <a:rPr lang="en-US" baseline="-25000" dirty="0"/>
              <a:t>1</a:t>
            </a:r>
            <a:r>
              <a:rPr lang="en-US" dirty="0"/>
              <a:t>. </a:t>
            </a:r>
          </a:p>
          <a:p>
            <a:endParaRPr lang="en-US" dirty="0"/>
          </a:p>
        </p:txBody>
      </p:sp>
      <p:pic>
        <p:nvPicPr>
          <p:cNvPr id="4" name="Picture 3" descr="The graphs show how supply and demand influence unemployment.">
            <a:extLst>
              <a:ext uri="{FF2B5EF4-FFF2-40B4-BE49-F238E27FC236}">
                <a16:creationId xmlns:a16="http://schemas.microsoft.com/office/drawing/2014/main" id="{47B166E6-E3F8-994A-C313-BBF4B38412AA}"/>
              </a:ext>
            </a:extLst>
          </p:cNvPr>
          <p:cNvPicPr>
            <a:picLocks noChangeAspect="1"/>
          </p:cNvPicPr>
          <p:nvPr/>
        </p:nvPicPr>
        <p:blipFill>
          <a:blip r:embed="rId2"/>
          <a:stretch>
            <a:fillRect/>
          </a:stretch>
        </p:blipFill>
        <p:spPr>
          <a:xfrm>
            <a:off x="2133600" y="1168136"/>
            <a:ext cx="7924800" cy="3505200"/>
          </a:xfrm>
          <a:prstGeom prst="rect">
            <a:avLst/>
          </a:prstGeom>
        </p:spPr>
      </p:pic>
    </p:spTree>
    <p:extLst>
      <p:ext uri="{BB962C8B-B14F-4D97-AF65-F5344CB8AC3E}">
        <p14:creationId xmlns:p14="http://schemas.microsoft.com/office/powerpoint/2010/main" val="2340193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a:xfrm>
            <a:off x="838200" y="365126"/>
            <a:ext cx="10515600" cy="590838"/>
          </a:xfrm>
        </p:spPr>
        <p:txBody>
          <a:bodyPr>
            <a:normAutofit fontScale="90000"/>
          </a:bodyPr>
          <a:lstStyle/>
          <a:p>
            <a:pPr marL="0" marR="0" lvl="0" indent="0" rtl="0">
              <a:spcBef>
                <a:spcPts val="0"/>
              </a:spcBef>
            </a:pPr>
            <a:r>
              <a:rPr lang="en-US" dirty="0"/>
              <a:t>Hækkandi laun og lítið atvinnuleysi: </a:t>
            </a:r>
            <a:br>
              <a:rPr lang="en-US" dirty="0"/>
            </a:br>
            <a:r>
              <a:rPr lang="en-US" dirty="0"/>
              <a:t>Hvar birtist atvinnuleysið í framboði og eftirspurn? (framhald)</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4885509"/>
            <a:ext cx="10515600" cy="1051268"/>
          </a:xfrm>
        </p:spPr>
        <p:txBody>
          <a:bodyPr>
            <a:normAutofit fontScale="77500" lnSpcReduction="20000"/>
          </a:bodyPr>
          <a:lstStyle/>
          <a:p>
            <a:pPr marL="0" indent="0">
              <a:buNone/>
            </a:pPr>
            <a:r>
              <a:rPr lang="en-US" dirty="0">
                <a:solidFill>
                  <a:srgbClr val="0070C0"/>
                </a:solidFill>
              </a:rPr>
              <a:t>(b) </a:t>
            </a:r>
            <a:r>
              <a:rPr lang="en-US" dirty="0"/>
              <a:t>Á vinnumarkaði þar sem laun lækka ekki leiðir minnkuð eftirspurn eftir vinnuafli frá D</a:t>
            </a:r>
            <a:r>
              <a:rPr lang="en-US" baseline="-25000" dirty="0"/>
              <a:t>0</a:t>
            </a:r>
            <a:r>
              <a:rPr lang="en-US" dirty="0"/>
              <a:t> til D</a:t>
            </a:r>
            <a:r>
              <a:rPr lang="en-US" baseline="-25000" dirty="0"/>
              <a:t>1</a:t>
            </a:r>
            <a:r>
              <a:rPr lang="en-US" dirty="0"/>
              <a:t> til þess að eftirspurt magn vinnuafls við upphaflegu launin (W</a:t>
            </a:r>
            <a:r>
              <a:rPr lang="en-US" baseline="-25000" dirty="0"/>
              <a:t>0</a:t>
            </a:r>
            <a:r>
              <a:rPr lang="en-US" dirty="0"/>
              <a:t>) minnkar úr Q</a:t>
            </a:r>
            <a:r>
              <a:rPr lang="en-US" baseline="-25000" dirty="0"/>
              <a:t>0</a:t>
            </a:r>
            <a:r>
              <a:rPr lang="en-US" dirty="0"/>
              <a:t> í Q</a:t>
            </a:r>
            <a:r>
              <a:rPr lang="en-US" baseline="-25000" dirty="0"/>
              <a:t>2</a:t>
            </a:r>
            <a:r>
              <a:rPr lang="en-US" dirty="0"/>
              <a:t>. Þessir starfsmenn vilja vinna fyrir ríkjandi laun (W</a:t>
            </a:r>
            <a:r>
              <a:rPr lang="en-US" baseline="-25000" dirty="0"/>
              <a:t>0</a:t>
            </a:r>
            <a:r>
              <a:rPr lang="en-US" dirty="0"/>
              <a:t>) en geta ekki fundið vinnu.</a:t>
            </a:r>
          </a:p>
          <a:p>
            <a:endParaRPr lang="en-US" dirty="0"/>
          </a:p>
        </p:txBody>
      </p:sp>
      <p:pic>
        <p:nvPicPr>
          <p:cNvPr id="3" name="Picture 2" descr="The graphs show how supply and demand influence unemployment.">
            <a:extLst>
              <a:ext uri="{FF2B5EF4-FFF2-40B4-BE49-F238E27FC236}">
                <a16:creationId xmlns:a16="http://schemas.microsoft.com/office/drawing/2014/main" id="{6205D5D6-6CB3-FDD3-C1F3-1F58B745E5CF}"/>
              </a:ext>
            </a:extLst>
          </p:cNvPr>
          <p:cNvPicPr>
            <a:picLocks noChangeAspect="1"/>
          </p:cNvPicPr>
          <p:nvPr/>
        </p:nvPicPr>
        <p:blipFill>
          <a:blip r:embed="rId2"/>
          <a:stretch>
            <a:fillRect/>
          </a:stretch>
        </p:blipFill>
        <p:spPr>
          <a:xfrm>
            <a:off x="2133600" y="1168136"/>
            <a:ext cx="7924800" cy="3505200"/>
          </a:xfrm>
          <a:prstGeom prst="rect">
            <a:avLst/>
          </a:prstGeom>
        </p:spPr>
      </p:pic>
    </p:spTree>
    <p:extLst>
      <p:ext uri="{BB962C8B-B14F-4D97-AF65-F5344CB8AC3E}">
        <p14:creationId xmlns:p14="http://schemas.microsoft.com/office/powerpoint/2010/main" val="2628864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pPr lvl="0">
              <a:spcBef>
                <a:spcPts val="0"/>
              </a:spcBef>
            </a:pPr>
            <a:r>
              <a:rPr lang="en-US" dirty="0"/>
              <a:t>21.4 Atvinnuleysi til langs tíma</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955964"/>
            <a:ext cx="10515600" cy="4465122"/>
          </a:xfrm>
        </p:spPr>
        <p:txBody>
          <a:bodyPr>
            <a:normAutofit fontScale="92500"/>
          </a:bodyPr>
          <a:lstStyle/>
          <a:p>
            <a:r>
              <a:rPr lang="en-US" b="1" dirty="0"/>
              <a:t>Jafnvægisatvinnuleysi </a:t>
            </a:r>
            <a:r>
              <a:rPr lang="en-US" dirty="0"/>
              <a:t>– það atvinnuleysisstig sem ríkja myndi í vaxandi og heilbrigðu hagkerfi vegna samspils þeirra efnahagslegu, félagslegu og pólitísku þátta sem eru fyrir hendi hverju sinni.</a:t>
            </a:r>
          </a:p>
          <a:p>
            <a:endParaRPr lang="en-US" dirty="0"/>
          </a:p>
          <a:p>
            <a:pPr lvl="1"/>
            <a:r>
              <a:rPr lang="en-US" b="1" dirty="0"/>
              <a:t>Leitaratvinnuleysi </a:t>
            </a:r>
            <a:r>
              <a:rPr lang="en-US" dirty="0"/>
              <a:t>– atvinnuleysi sem verður þegar fólk færist milli starfa.</a:t>
            </a:r>
          </a:p>
          <a:p>
            <a:pPr lvl="1"/>
            <a:r>
              <a:rPr lang="en-US" b="1" dirty="0"/>
              <a:t>Kerfislægt atvinnuleysi </a:t>
            </a:r>
            <a:r>
              <a:rPr lang="en-US" dirty="0"/>
              <a:t>– atvinnuleysi sem stafar af því að fólk skortir færni sem vinnuveitendur sækjast eftir.</a:t>
            </a:r>
          </a:p>
          <a:p>
            <a:endParaRPr lang="en-US" dirty="0"/>
          </a:p>
          <a:p>
            <a:r>
              <a:rPr lang="en-US" dirty="0"/>
              <a:t>Hagfræðingar telja fulla atvinnu ríkja þegar mælt atvinnuleysi er jafnt jafnvægisatvinnuleysi.</a:t>
            </a:r>
          </a:p>
          <a:p>
            <a:endParaRPr lang="en-US" dirty="0"/>
          </a:p>
        </p:txBody>
      </p:sp>
    </p:spTree>
    <p:extLst>
      <p:ext uri="{BB962C8B-B14F-4D97-AF65-F5344CB8AC3E}">
        <p14:creationId xmlns:p14="http://schemas.microsoft.com/office/powerpoint/2010/main" val="1165610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pPr marL="0" marR="0" lvl="0" indent="0" rtl="0">
              <a:spcBef>
                <a:spcPts val="0"/>
              </a:spcBef>
            </a:pPr>
            <a:r>
              <a:rPr lang="en-US" dirty="0"/>
              <a:t>Breytingar á framleiðni og jafnvægisatvinnuleysi</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4252294"/>
            <a:ext cx="10515600" cy="2179132"/>
          </a:xfrm>
        </p:spPr>
        <p:txBody>
          <a:bodyPr>
            <a:normAutofit fontScale="77500" lnSpcReduction="20000"/>
          </a:bodyPr>
          <a:lstStyle/>
          <a:p>
            <a:r>
              <a:rPr lang="en-US" dirty="0"/>
              <a:t>Framleiðni eykst og eftirspurn eftir vinnuafli vex. Vinnuveitendur og launafólk venjast reglulegum launahækkunum. </a:t>
            </a:r>
          </a:p>
          <a:p>
            <a:r>
              <a:rPr lang="en-US" dirty="0"/>
              <a:t>Síðan hættir framleiðni skyndilega að aukast. </a:t>
            </a:r>
          </a:p>
          <a:p>
            <a:r>
              <a:rPr lang="en-US" dirty="0"/>
              <a:t>Það tekur tíma að átta sig á því að framleiðni eykst ekki lengur.</a:t>
            </a:r>
          </a:p>
          <a:p>
            <a:r>
              <a:rPr lang="en-US" dirty="0"/>
              <a:t>Því halda laun áfram að hækka eins og áður, en eftirspurn eftir vinnuafli eykst ekki lengur. Við launin W</a:t>
            </a:r>
            <a:r>
              <a:rPr lang="en-US" baseline="-25000" dirty="0"/>
              <a:t>3</a:t>
            </a:r>
            <a:r>
              <a:rPr lang="en-US" dirty="0"/>
              <a:t> </a:t>
            </a:r>
            <a:r>
              <a:rPr lang="en-US" dirty="0" err="1"/>
              <a:t>og</a:t>
            </a:r>
            <a:r>
              <a:rPr lang="en-US" dirty="0"/>
              <a:t> W</a:t>
            </a:r>
            <a:r>
              <a:rPr lang="en-US" baseline="-25000" dirty="0"/>
              <a:t>4</a:t>
            </a:r>
            <a:r>
              <a:rPr lang="en-US" dirty="0"/>
              <a:t> ríkir atvinnuleysi þar sem framboð vinnuafls er meira en eftirspurnin.</a:t>
            </a:r>
          </a:p>
          <a:p>
            <a:endParaRPr lang="en-US" dirty="0"/>
          </a:p>
        </p:txBody>
      </p:sp>
      <p:pic>
        <p:nvPicPr>
          <p:cNvPr id="4" name="Picture 3" descr="The two graphs reveal how changes in productivity can impact wages and unemployment.">
            <a:extLst>
              <a:ext uri="{FF2B5EF4-FFF2-40B4-BE49-F238E27FC236}">
                <a16:creationId xmlns:a16="http://schemas.microsoft.com/office/drawing/2014/main" id="{2B778A61-CCD5-1ABB-6CC1-6F543D07DA7F}"/>
              </a:ext>
            </a:extLst>
          </p:cNvPr>
          <p:cNvPicPr>
            <a:picLocks noChangeAspect="1"/>
          </p:cNvPicPr>
          <p:nvPr/>
        </p:nvPicPr>
        <p:blipFill>
          <a:blip r:embed="rId2"/>
          <a:stretch>
            <a:fillRect/>
          </a:stretch>
        </p:blipFill>
        <p:spPr>
          <a:xfrm>
            <a:off x="2047875" y="789590"/>
            <a:ext cx="8096250" cy="3462704"/>
          </a:xfrm>
          <a:prstGeom prst="rect">
            <a:avLst/>
          </a:prstGeom>
        </p:spPr>
      </p:pic>
    </p:spTree>
    <p:extLst>
      <p:ext uri="{BB962C8B-B14F-4D97-AF65-F5344CB8AC3E}">
        <p14:creationId xmlns:p14="http://schemas.microsoft.com/office/powerpoint/2010/main" val="2398254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Breytingar á framleiðni og jafnvægisatvinnuleysi </a:t>
            </a:r>
            <a:br>
              <a:rPr lang="en-US" dirty="0"/>
            </a:br>
            <a:r>
              <a:rPr lang="en-US" dirty="0"/>
              <a:t>(framhald)</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4453304"/>
            <a:ext cx="10515600" cy="1615106"/>
          </a:xfrm>
        </p:spPr>
        <p:txBody>
          <a:bodyPr>
            <a:normAutofit fontScale="77500" lnSpcReduction="20000"/>
          </a:bodyPr>
          <a:lstStyle/>
          <a:p>
            <a:r>
              <a:rPr lang="en-US" dirty="0"/>
              <a:t>Framleiðni hefur um skeið ekkert aukist og því hafa atvinnurekendur og launafólk sætt sig við jafnvægislaunin (W).</a:t>
            </a:r>
          </a:p>
          <a:p>
            <a:r>
              <a:rPr lang="en-US" dirty="0"/>
              <a:t>Þá eykst framleiðni óvænt og eftirspurn eftir vinnuafli færist frá D</a:t>
            </a:r>
            <a:r>
              <a:rPr lang="en-US" baseline="-25000" dirty="0"/>
              <a:t>0</a:t>
            </a:r>
            <a:r>
              <a:rPr lang="en-US" dirty="0"/>
              <a:t> til D</a:t>
            </a:r>
            <a:r>
              <a:rPr lang="en-US" baseline="-25000" dirty="0"/>
              <a:t>1</a:t>
            </a:r>
            <a:r>
              <a:rPr lang="en-US" dirty="0"/>
              <a:t>. </a:t>
            </a:r>
          </a:p>
          <a:p>
            <a:r>
              <a:rPr lang="en-US" dirty="0"/>
              <a:t>Við launin (W) er eftirspurn eftir vinnuafli meiri en framboðið. Þar sem fjölmörg störf eru í boði verður atvinnuleysið lítið.</a:t>
            </a:r>
          </a:p>
          <a:p>
            <a:endParaRPr lang="en-US" dirty="0"/>
          </a:p>
        </p:txBody>
      </p:sp>
      <p:pic>
        <p:nvPicPr>
          <p:cNvPr id="3" name="Picture 2" descr="The two graphs reveal how changes in productivity can impact wages and unemployment.">
            <a:extLst>
              <a:ext uri="{FF2B5EF4-FFF2-40B4-BE49-F238E27FC236}">
                <a16:creationId xmlns:a16="http://schemas.microsoft.com/office/drawing/2014/main" id="{F9F7B4F8-277A-B8E9-B8DD-66F3F19834CD}"/>
              </a:ext>
            </a:extLst>
          </p:cNvPr>
          <p:cNvPicPr>
            <a:picLocks noChangeAspect="1"/>
          </p:cNvPicPr>
          <p:nvPr/>
        </p:nvPicPr>
        <p:blipFill>
          <a:blip r:embed="rId2"/>
          <a:stretch>
            <a:fillRect/>
          </a:stretch>
        </p:blipFill>
        <p:spPr>
          <a:xfrm>
            <a:off x="2047875" y="789590"/>
            <a:ext cx="8096250" cy="3462704"/>
          </a:xfrm>
          <a:prstGeom prst="rect">
            <a:avLst/>
          </a:prstGeom>
        </p:spPr>
      </p:pic>
    </p:spTree>
    <p:extLst>
      <p:ext uri="{BB962C8B-B14F-4D97-AF65-F5344CB8AC3E}">
        <p14:creationId xmlns:p14="http://schemas.microsoft.com/office/powerpoint/2010/main" val="599580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Opinber stefna og jafnvægisatvinnuleysi</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p:txBody>
          <a:bodyPr>
            <a:normAutofit fontScale="92500" lnSpcReduction="20000"/>
          </a:bodyPr>
          <a:lstStyle/>
          <a:p>
            <a:r>
              <a:rPr lang="en-US" dirty="0"/>
              <a:t>Á framboðshlið vinnumarkaðarins getur opinber aðstoð við atvinnulausa haft áhrif á hversu kappsamlega fólk leitar sér að vinnu.</a:t>
            </a:r>
          </a:p>
          <a:p>
            <a:pPr lvl="1"/>
            <a:r>
              <a:rPr lang="en-US" dirty="0"/>
              <a:t>Dæmi: Atvinnuleysistryggingar, félagslegar bætur, mataraðstoð og opinber heilbrigðisþjónusta geta lækkað fórnarkostnað atvinnuleysis → launafólk kann því að leggja minni áherslu á að leita að nýju starfi.</a:t>
            </a:r>
          </a:p>
          <a:p>
            <a:endParaRPr lang="en-US" dirty="0"/>
          </a:p>
          <a:p>
            <a:r>
              <a:rPr lang="en-US" dirty="0"/>
              <a:t>Það sem virðist skipta mestu máli er hve lengi aðstoðin stendur.</a:t>
            </a:r>
          </a:p>
          <a:p>
            <a:pPr lvl="1"/>
            <a:r>
              <a:rPr lang="en-US" dirty="0"/>
              <a:t>Skammtímabætur (vikur/mánuðir) samanborið við langtímabætur (ár)</a:t>
            </a:r>
          </a:p>
          <a:p>
            <a:endParaRPr lang="en-US" dirty="0"/>
          </a:p>
          <a:p>
            <a:r>
              <a:rPr lang="en-US" dirty="0"/>
              <a:t>Opinber aðstoð við atvinnuleit eða endurmenntun getur stundum flýtt fyrir því að fólk snúi aftur til vinnu.</a:t>
            </a:r>
          </a:p>
          <a:p>
            <a:endParaRPr lang="en-US" dirty="0"/>
          </a:p>
        </p:txBody>
      </p:sp>
    </p:spTree>
    <p:extLst>
      <p:ext uri="{BB962C8B-B14F-4D97-AF65-F5344CB8AC3E}">
        <p14:creationId xmlns:p14="http://schemas.microsoft.com/office/powerpoint/2010/main" val="2072934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r>
              <a:rPr lang="en-US" dirty="0"/>
              <a:t>Opinber stefna og jafnvægisatvinnuleysi, framhald</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p:txBody>
          <a:bodyPr/>
          <a:lstStyle/>
          <a:p>
            <a:r>
              <a:rPr lang="en-US" dirty="0"/>
              <a:t>Á eftirspurnarhlið vinnumarkaðarins getur opinber stefna haft áhrif á vilja fyrirtækja til að ráða starfsfólk:</a:t>
            </a:r>
          </a:p>
          <a:p>
            <a:pPr lvl="1"/>
            <a:r>
              <a:rPr lang="en-US" dirty="0"/>
              <a:t>Reglur hins opinbera</a:t>
            </a:r>
          </a:p>
          <a:p>
            <a:pPr lvl="1"/>
            <a:r>
              <a:rPr lang="en-US" dirty="0"/>
              <a:t>Samfélagslegar stofnanir</a:t>
            </a:r>
          </a:p>
          <a:p>
            <a:pPr lvl="1"/>
            <a:r>
              <a:rPr lang="en-US" dirty="0"/>
              <a:t>Starfsemi stéttarfélaga</a:t>
            </a:r>
          </a:p>
          <a:p>
            <a:endParaRPr lang="en-US" dirty="0"/>
          </a:p>
        </p:txBody>
      </p:sp>
    </p:spTree>
    <p:extLst>
      <p:ext uri="{BB962C8B-B14F-4D97-AF65-F5344CB8AC3E}">
        <p14:creationId xmlns:p14="http://schemas.microsoft.com/office/powerpoint/2010/main" val="2899440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9FE4C8-ED7E-FD56-F442-E7E5CAC1EC36}"/>
              </a:ext>
            </a:extLst>
          </p:cNvPr>
          <p:cNvSpPr>
            <a:spLocks noGrp="1"/>
          </p:cNvSpPr>
          <p:nvPr>
            <p:ph type="title"/>
          </p:nvPr>
        </p:nvSpPr>
        <p:spPr/>
        <p:txBody>
          <a:bodyPr>
            <a:normAutofit fontScale="90000"/>
          </a:bodyPr>
          <a:lstStyle/>
          <a:p>
            <a:pPr lvl="0">
              <a:spcBef>
                <a:spcPts val="0"/>
              </a:spcBef>
            </a:pPr>
            <a:r>
              <a:rPr lang="en-US" dirty="0"/>
              <a:t>Jafnvægisatvinnuleysi á síðustu árum</a:t>
            </a:r>
          </a:p>
        </p:txBody>
      </p:sp>
      <p:sp>
        <p:nvSpPr>
          <p:cNvPr id="7" name="Content Placeholder 6">
            <a:extLst>
              <a:ext uri="{FF2B5EF4-FFF2-40B4-BE49-F238E27FC236}">
                <a16:creationId xmlns:a16="http://schemas.microsoft.com/office/drawing/2014/main" id="{362C69B6-B5F9-7F62-C30D-FD215114D787}"/>
              </a:ext>
            </a:extLst>
          </p:cNvPr>
          <p:cNvSpPr>
            <a:spLocks noGrp="1"/>
          </p:cNvSpPr>
          <p:nvPr>
            <p:ph idx="1"/>
          </p:nvPr>
        </p:nvSpPr>
        <p:spPr>
          <a:xfrm>
            <a:off x="838200" y="955964"/>
            <a:ext cx="10515600" cy="4438996"/>
          </a:xfrm>
        </p:spPr>
        <p:txBody>
          <a:bodyPr>
            <a:normAutofit fontScale="92500" lnSpcReduction="10000"/>
          </a:bodyPr>
          <a:lstStyle/>
          <a:p>
            <a:r>
              <a:rPr lang="en-US" dirty="0"/>
              <a:t>Undirliggjandi efnahagslegir, félagslegir og pólitískir þættir sem ákvarða jafnvægisatvinnuleysi geta breyst með tímanum. Því getur jafnvægisatvinnuleysi einnig breyst.</a:t>
            </a:r>
          </a:p>
          <a:p>
            <a:endParaRPr lang="en-US" dirty="0"/>
          </a:p>
          <a:p>
            <a:r>
              <a:rPr lang="en-US" dirty="0"/>
              <a:t>Nýjar áætlanir hagfræðinga setja jafnvægisatvinnuleysi í Bandaríkjunum við 4,5–5,5%, lægra en áður.</a:t>
            </a:r>
          </a:p>
          <a:p>
            <a:endParaRPr lang="en-US" dirty="0"/>
          </a:p>
          <a:p>
            <a:r>
              <a:rPr lang="en-US" dirty="0"/>
              <a:t>Ástæður þessa lægra hlutfalls:</a:t>
            </a:r>
          </a:p>
          <a:p>
            <a:pPr lvl="1"/>
            <a:r>
              <a:rPr lang="en-US" dirty="0"/>
              <a:t>Netið sem tæki til atvinnuleitar</a:t>
            </a:r>
          </a:p>
          <a:p>
            <a:pPr lvl="1"/>
            <a:r>
              <a:rPr lang="en-US" dirty="0"/>
              <a:t>Vöxtur starfsmannaleigna</a:t>
            </a:r>
          </a:p>
          <a:p>
            <a:pPr lvl="1"/>
            <a:r>
              <a:rPr lang="en-US" dirty="0"/>
              <a:t>Hækkandi aldur „eftirstríðskynslóðarinnar“</a:t>
            </a:r>
          </a:p>
          <a:p>
            <a:endParaRPr lang="en-US" dirty="0"/>
          </a:p>
        </p:txBody>
      </p:sp>
    </p:spTree>
    <p:extLst>
      <p:ext uri="{BB962C8B-B14F-4D97-AF65-F5344CB8AC3E}">
        <p14:creationId xmlns:p14="http://schemas.microsoft.com/office/powerpoint/2010/main" val="6115279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ítarefni frá OpenStax er © Rice University og gefið út samkvæmt alþjóðlega CC BY-NC-SA 4.0-notkunarleyfinu. Aðeins má afrita það eða breyta því í óviðskiptalegum tilgangi, geta verður OpenStax og Rice University sem rétthafa og tilgreina allar breytingar. Öll aðlöguð útgáfa verður að vera gefin út með sams konar notkunarleyfi.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560</TotalTime>
  <Words>1795</Words>
  <Application>Microsoft Macintosh PowerPoint</Application>
  <PresentationFormat>Widescreen</PresentationFormat>
  <Paragraphs>131</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Calibri</vt:lpstr>
      <vt:lpstr>Calibri Light</vt:lpstr>
      <vt:lpstr>Office Theme</vt:lpstr>
      <vt:lpstr>Principles of Economics 3e</vt:lpstr>
      <vt:lpstr>Ch.21 OUTLINE</vt:lpstr>
      <vt:lpstr>Replaced by Robots</vt:lpstr>
      <vt:lpstr>21.1 How Economists Define and Compute Unemployment Rate</vt:lpstr>
      <vt:lpstr>Employed, Unemployed, and Out of the Labor Force Distribution  of Adult Population (age 16 and older), January 2021</vt:lpstr>
      <vt:lpstr>Hidden Unemployment</vt:lpstr>
      <vt:lpstr>Labor Force Participation Rate</vt:lpstr>
      <vt:lpstr>21.2 Patterns of Unemployment</vt:lpstr>
      <vt:lpstr>Unemployment Rates by Group - Gender</vt:lpstr>
      <vt:lpstr>Unemployment Rates by Group - Age</vt:lpstr>
      <vt:lpstr>Unemployment Rates by Group - Race and Ethnicity</vt:lpstr>
      <vt:lpstr>International Unemployment Comparisons</vt:lpstr>
      <vt:lpstr>21.3 What Causes Changes in Unemployment over the Short Run</vt:lpstr>
      <vt:lpstr>Unemployment and Equilibrium in the Labor Market</vt:lpstr>
      <vt:lpstr>Sticky Wages in the Labor Market</vt:lpstr>
      <vt:lpstr>Why Wages Might Be Sticky Downward</vt:lpstr>
      <vt:lpstr>Why Wages Might Be Sticky Downward, Continued</vt:lpstr>
      <vt:lpstr>Rising Wage and Low Unemployment:  Where Is the Unemployment in Supply and Demand?</vt:lpstr>
      <vt:lpstr>Rising Wage and Low Unemployment:  Where Is the Unemployment in Supply and Demand? (continued)</vt:lpstr>
      <vt:lpstr>21.4 What Causes Changes in Unemployment over the Long Run</vt:lpstr>
      <vt:lpstr>Productivity Shifts and the Natural Rate of Unemployment</vt:lpstr>
      <vt:lpstr>Productivity Shifts and the Natural Rate of Unemployment  (continued)</vt:lpstr>
      <vt:lpstr>Public Policy and the Natural Rate of Unemployment</vt:lpstr>
      <vt:lpstr>Public Policy and the Natural Rate of Unemployment, Continued</vt:lpstr>
      <vt:lpstr>The Natural Rate of Unemployment in Recent Years</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87</cp:revision>
  <dcterms:created xsi:type="dcterms:W3CDTF">2018-05-29T21:16:34Z</dcterms:created>
  <dcterms:modified xsi:type="dcterms:W3CDTF">2026-02-26T20:29:56Z</dcterms:modified>
</cp:coreProperties>
</file>