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79" r:id="rId24"/>
    <p:sldId id="261" r:id="rId25"/>
    <p:sldId id="25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7F4C7-6843-4202-BE17-4CEDC4A59E56}" v="1" dt="2021-04-13T03:49:35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3"/>
    <p:restoredTop sz="94658"/>
  </p:normalViewPr>
  <p:slideViewPr>
    <p:cSldViewPr snapToGrid="0" snapToObjects="1">
      <p:cViewPr varScale="1">
        <p:scale>
          <a:sx n="115" d="100"/>
          <a:sy n="115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31" Type="http://schemas.microsoft.com/office/2016/11/relationships/changesInfo" Target="changesInfos/changesInfo1.xml"/><Relationship Id="rId3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il Yang" clId="Web-{3D07F4C7-6843-4202-BE17-4CEDC4A59E56}"/>
    <pc:docChg chg="addSld">
      <pc:chgData name="April Yang" userId="" providerId="" clId="Web-{3D07F4C7-6843-4202-BE17-4CEDC4A59E56}" dt="2021-04-13T03:49:35.317" v="0"/>
      <pc:docMkLst>
        <pc:docMk/>
      </pc:docMkLst>
      <pc:sldChg chg="new">
        <pc:chgData name="April Yang" userId="" providerId="" clId="Web-{3D07F4C7-6843-4202-BE17-4CEDC4A59E56}" dt="2021-04-13T03:49:35.317" v="0"/>
        <pc:sldMkLst>
          <pc:docMk/>
          <pc:sldMk cId="1067035083" sldId="258"/>
        </pc:sldMkLst>
      </pc:sld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 baseline="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v3_image2_a82d7d2d0aae.png" 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3_c75b4f93f264.png" 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4_f021ae3447c2.png" 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5_47284eb8f7cc.png" 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7320" y="292608"/>
            <a:ext cx="8549640" cy="676656"/>
          </a:xfrm>
        </p:spPr>
        <p:txBody>
          <a:bodyPr wrap="none">
            <a:noAutofit/>
          </a:bodyPr>
          <a:lstStyle/>
          <a:p>
            <a:r>
              <a:rPr lang="en-US" dirty="0" sz="3700"/>
              <a:t>Undirstöður hagfræði, 3. útgáfa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E72CC27A-8BC3-D098-7E67-0C1FF7E75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43000" y="1051560"/>
            <a:ext cx="9326880" cy="749808"/>
          </a:xfrm>
        </p:spPr>
        <p:txBody>
          <a:bodyPr wrap="none">
            <a:noAutofit/>
          </a:bodyPr>
          <a:lstStyle/>
          <a:p>
            <a:r>
              <a:rPr lang="en-US" sz="2200" dirty="0"/>
              <a:t>16. kafli UPPLÝSINGAR, ÁHÆTTA OG VÁTRYGGINGAR </a:t>
            </a:r>
          </a:p>
          <a:p>
            <a:r>
              <a:rPr lang="en-US" sz="1700" cap="none" dirty="0">
                <a:solidFill>
                  <a:schemeClr val="tx1"/>
                </a:solidFill>
                <a:latin typeface="+mn-lt"/>
              </a:rPr>
              <a:t>PowerPoint-myndasýning</a:t>
            </a:r>
          </a:p>
          <a:p>
            <a:endParaRPr lang="en-US" dirty="0"/>
          </a:p>
        </p:txBody>
      </p:sp>
      <p:pic>
        <p:nvPicPr>
          <p:cNvPr id="3" name="Picture 2" descr="Book cover of Principles of Economics 3e textbook. Orange background with dark gray text stating the title of the book, and a white Openstax logo in the top right corner.&#10;">
            <a:extLst>
              <a:ext uri="{FF2B5EF4-FFF2-40B4-BE49-F238E27FC236}">
                <a16:creationId xmlns:a16="http://schemas.microsoft.com/office/drawing/2014/main" id="{DC1FC1C9-BB03-FAFA-9691-013AC22F6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487" y="2336189"/>
            <a:ext cx="3299025" cy="426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15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YFIRLIT 16. KAFLA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16.1: Vandi ófullkominna og ósamhverfra upplýsinga</a:t>
            </a:r>
          </a:p>
          <a:p>
            <a:r>
              <a:rPr lang="en-US" dirty="0"/>
              <a:t>16.2: Vátryggingar og ófullkomnar upplýsingar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34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83464"/>
            <a:ext cx="8321040" cy="594360"/>
          </a:xfrm>
        </p:spPr>
        <p:txBody>
          <a:bodyPr wrap="square">
            <a:noAutofit/>
          </a:bodyPr>
          <a:lstStyle/>
          <a:p>
            <a:pPr marL="0" marR="0" lvl="0" indent="0" rtl="0">
              <a:spcBef>
                <a:spcPts val="0"/>
              </a:spcBef>
            </a:pPr>
            <a:r>
              <a:rPr lang="en-US" dirty="0" sz="2100"/>
              <a:t>Heilbrigðisumbætur Obama, fyrrverandi Bandaríkjaforseta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277D415-153F-22BE-8ED5-E95BE0E65FC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4809182"/>
            <a:ext cx="10515600" cy="1271731"/>
          </a:xfrm>
        </p:spPr>
        <p:txBody>
          <a:bodyPr>
            <a:noAutofit/>
          </a:bodyPr>
          <a:lstStyle/>
          <a:p>
            <a:r>
              <a:rPr lang="en-US" sz="1800" dirty="0"/>
              <a:t>Lögin um vernd sjúklinga og heilbrigðisþjónustu á viðráðanlegu verði (PPACA), oftast kölluð Obamacare, tengjast efni þessa kafla náið. Lögin voru umdeild í upphafi en í mars 2022 mældist stuðningur við þau 55%. </a:t>
            </a:r>
          </a:p>
          <a:p>
            <a:r>
              <a:rPr lang="en-US" sz="1800" dirty="0"/>
              <a:t>(Mynd: breytt útgáfa af „Obama at Healthcare rally at UMD“ eftir Daniel Borman/Flickr Creative Commons, CC BY 2.0)</a:t>
            </a:r>
          </a:p>
        </p:txBody>
      </p:sp>
      <p:pic>
        <p:nvPicPr>
          <p:cNvPr id="2" name="Shape 56" descr="Image of President Obama speaking in front of a crowd. The words &quot;Health Care&quot; appear on a banner behind him.">
            <a:extLst>
              <a:ext uri="{FF2B5EF4-FFF2-40B4-BE49-F238E27FC236}">
                <a16:creationId xmlns:a16="http://schemas.microsoft.com/office/drawing/2014/main" id="{3AA3A3E1-1D99-C85E-5B72-DD3FB506F5A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84252" y="1049410"/>
            <a:ext cx="5823496" cy="35000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303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838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16.1 Vandi ófullkominna og ósamhverfra </a:t>
            </a:r>
            <a:br>
              <a:rPr lang="en-US" dirty="0"/>
            </a:br>
            <a:r>
              <a:rPr lang="en-US" dirty="0"/>
              <a:t>upplýsinga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9531"/>
            <a:ext cx="10515600" cy="3602578"/>
          </a:xfrm>
        </p:spPr>
        <p:txBody>
          <a:bodyPr/>
          <a:lstStyle/>
          <a:p>
            <a:r>
              <a:rPr lang="en-US" b="1" dirty="0"/>
              <a:t>Ósamhverfar upplýsingar </a:t>
            </a:r>
            <a:r>
              <a:rPr lang="en-US" dirty="0"/>
              <a:t>– aðstæður þar sem seljandi eða kaupandi býr yfir meiri upplýsingum en hinn aðilinn um gæði vörunnar sem er til sölu.</a:t>
            </a:r>
          </a:p>
          <a:p>
            <a:endParaRPr lang="en-US" dirty="0"/>
          </a:p>
          <a:p>
            <a:r>
              <a:rPr lang="en-US" b="1" dirty="0"/>
              <a:t>Ófullkomnar upplýsingar </a:t>
            </a:r>
            <a:r>
              <a:rPr lang="en-US" dirty="0"/>
              <a:t>– aðstæður þar sem kaupandi, seljandi eða báðir aðilar eru óvissir um eiginleika þess sem þeir kaupa og selja.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888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83464"/>
            <a:ext cx="8321040" cy="594360"/>
          </a:xfrm>
        </p:spPr>
        <p:txBody>
          <a:bodyPr wrap="square">
            <a:noAutofit/>
          </a:bodyPr>
          <a:lstStyle/>
          <a:p>
            <a:r>
              <a:rPr lang="en-US" dirty="0" sz="1900"/>
              <a:t>Áhrif ófullkominna upplýsinga á jafnvægisverð og jafnvægismagn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54349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Tilvist </a:t>
            </a:r>
            <a:r>
              <a:rPr lang="en-US" u="sng" dirty="0"/>
              <a:t>ófullkominna upplýsinga</a:t>
            </a:r>
            <a:r>
              <a:rPr lang="en-US" dirty="0"/>
              <a:t> getur dregið úr vilja bæði kaupenda og seljenda til að taka þátt á markaðnum. </a:t>
            </a:r>
          </a:p>
          <a:p>
            <a:endParaRPr lang="en-US" dirty="0"/>
          </a:p>
          <a:p>
            <a:r>
              <a:rPr lang="en-US" i="1" dirty="0"/>
              <a:t>Kaupendur</a:t>
            </a:r>
            <a:r>
              <a:rPr lang="en-US" dirty="0"/>
              <a:t> hika við þátttöku vegna þess að þeir </a:t>
            </a:r>
            <a:r>
              <a:rPr lang="en-US" u="sng" dirty="0"/>
              <a:t>geta ekki metið</a:t>
            </a:r>
            <a:r>
              <a:rPr lang="en-US" dirty="0"/>
              <a:t> með vissu </a:t>
            </a:r>
            <a:r>
              <a:rPr lang="en-US" u="sng" dirty="0"/>
              <a:t>gæði vörunnar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i="1" dirty="0"/>
              <a:t>Seljendur</a:t>
            </a:r>
            <a:r>
              <a:rPr lang="en-US" dirty="0"/>
              <a:t> hágæða eða miðlungsgóðra vara kunna að hika við þátttöku vegna þess að </a:t>
            </a:r>
            <a:r>
              <a:rPr lang="en-US" u="sng" dirty="0"/>
              <a:t>erfitt er að sýna fram á gæði</a:t>
            </a:r>
            <a:r>
              <a:rPr lang="en-US" dirty="0"/>
              <a:t> vara þeirra fyrir kaupendum.</a:t>
            </a:r>
          </a:p>
          <a:p>
            <a:pPr lvl="1"/>
            <a:r>
              <a:rPr lang="en-US" dirty="0"/>
              <a:t>Kaupendur vilja ekki greiða hærra verð fyrir slíkar vörur.</a:t>
            </a:r>
          </a:p>
          <a:p>
            <a:endParaRPr lang="en-US" dirty="0"/>
          </a:p>
          <a:p>
            <a:r>
              <a:rPr lang="en-US" dirty="0"/>
              <a:t>Markaður með fáa kaupendur og seljendur er </a:t>
            </a:r>
            <a:r>
              <a:rPr lang="en-US" u="sng" dirty="0"/>
              <a:t>þunnur markaður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895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Samspil verðs og ófullkominna upplýsinga um gæði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68719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Kaupandi sem býr við </a:t>
            </a:r>
            <a:r>
              <a:rPr lang="en-US" u="sng" dirty="0"/>
              <a:t>ófullkomnar upplýsingar</a:t>
            </a:r>
            <a:r>
              <a:rPr lang="en-US" dirty="0"/>
              <a:t> mun oft </a:t>
            </a:r>
            <a:r>
              <a:rPr lang="en-US" i="1" dirty="0"/>
              <a:t>telja</a:t>
            </a:r>
            <a:r>
              <a:rPr lang="en-US" dirty="0"/>
              <a:t> að </a:t>
            </a:r>
            <a:r>
              <a:rPr lang="en-US" u="sng" dirty="0"/>
              <a:t>verðið gefi til kynna</a:t>
            </a:r>
            <a:r>
              <a:rPr lang="en-US" dirty="0"/>
              <a:t> eitthvað um </a:t>
            </a:r>
            <a:r>
              <a:rPr lang="en-US" u="sng" dirty="0"/>
              <a:t>gæði vörunnar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Þegar kaupendur álykta um gæði vara út frá markaðsverði getur reynst erfitt að ná jafnvægisverði og jafnvægismagni á markaðnum.</a:t>
            </a:r>
          </a:p>
          <a:p>
            <a:endParaRPr lang="en-US" dirty="0"/>
          </a:p>
          <a:p>
            <a:r>
              <a:rPr lang="en-US" dirty="0"/>
              <a:t>Sú hugmynd að hærra verð geti aukið eftirspurt magn og lægra verð minnkað eftirspurt magn gengur þvert </a:t>
            </a:r>
            <a:r>
              <a:rPr lang="en-US" u="sng" dirty="0"/>
              <a:t>gegn grunnlíkani framboðs og eftirspurnar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Umræðuspurning</a:t>
            </a:r>
            <a:r>
              <a:rPr lang="en-US" dirty="0"/>
              <a:t>: Nefnið dæmi þar sem verðlag endurspeglar ekki endilega gæði.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310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83464"/>
            <a:ext cx="8321040" cy="594360"/>
          </a:xfrm>
        </p:spPr>
        <p:txBody>
          <a:bodyPr wrap="square"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 sz="1900"/>
              <a:t>Leiðir til að draga úr áhættu vegna ófullkominna upplýsinga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Kaupendur og seljendur á </a:t>
            </a:r>
            <a:r>
              <a:rPr lang="en-US" i="1" dirty="0"/>
              <a:t>vörumarkaði </a:t>
            </a:r>
            <a:r>
              <a:rPr lang="en-US" dirty="0"/>
              <a:t>reiða sig á orðspor ásamt </a:t>
            </a:r>
            <a:r>
              <a:rPr lang="en-US" u="sng" dirty="0"/>
              <a:t>endurgreiðsluábyrgð</a:t>
            </a:r>
            <a:r>
              <a:rPr lang="en-US" dirty="0"/>
              <a:t>, </a:t>
            </a:r>
            <a:r>
              <a:rPr lang="en-US" u="sng" dirty="0"/>
              <a:t>vöruábyrgð</a:t>
            </a:r>
            <a:r>
              <a:rPr lang="en-US" dirty="0"/>
              <a:t> og </a:t>
            </a:r>
            <a:r>
              <a:rPr lang="en-US" u="sng" dirty="0"/>
              <a:t>þjónustusamninga</a:t>
            </a:r>
            <a:r>
              <a:rPr lang="en-US" dirty="0"/>
              <a:t> til að tryggja gæði vörunnar.</a:t>
            </a:r>
          </a:p>
          <a:p>
            <a:endParaRPr lang="en-US" dirty="0"/>
          </a:p>
          <a:p>
            <a:r>
              <a:rPr lang="en-US" dirty="0"/>
              <a:t>Á </a:t>
            </a:r>
            <a:r>
              <a:rPr lang="en-US" i="1" dirty="0"/>
              <a:t>vinnumarkaði</a:t>
            </a:r>
            <a:r>
              <a:rPr lang="en-US" dirty="0"/>
              <a:t> er stuðst við starfs</a:t>
            </a:r>
            <a:r>
              <a:rPr lang="en-US" u="sng" dirty="0"/>
              <a:t>leyfi</a:t>
            </a:r>
            <a:r>
              <a:rPr lang="en-US" dirty="0"/>
              <a:t> og </a:t>
            </a:r>
            <a:r>
              <a:rPr lang="en-US" u="sng" dirty="0"/>
              <a:t>fagvottanir</a:t>
            </a:r>
            <a:r>
              <a:rPr lang="en-US" dirty="0"/>
              <a:t> til að tryggja hæfni.</a:t>
            </a:r>
          </a:p>
          <a:p>
            <a:endParaRPr lang="en-US" dirty="0"/>
          </a:p>
          <a:p>
            <a:r>
              <a:rPr lang="en-US" dirty="0"/>
              <a:t>Á </a:t>
            </a:r>
            <a:r>
              <a:rPr lang="en-US" i="1" dirty="0"/>
              <a:t>fjármagnsmarkaði </a:t>
            </a:r>
            <a:r>
              <a:rPr lang="en-US" dirty="0"/>
              <a:t>eru </a:t>
            </a:r>
            <a:r>
              <a:rPr lang="en-US" u="sng" dirty="0"/>
              <a:t>ábyrgðarmenn</a:t>
            </a:r>
            <a:r>
              <a:rPr lang="en-US" dirty="0"/>
              <a:t> og </a:t>
            </a:r>
            <a:r>
              <a:rPr lang="en-US" u="sng" dirty="0"/>
              <a:t>veð</a:t>
            </a:r>
            <a:r>
              <a:rPr lang="en-US" dirty="0"/>
              <a:t> notuð til tryggingar gegn ófyrirséðu tjóni.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617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83464"/>
            <a:ext cx="8321040" cy="594360"/>
          </a:xfrm>
        </p:spPr>
        <p:txBody>
          <a:bodyPr wrap="square"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 sz="1900"/>
              <a:t>Dregið úr áhættu vegna ófullkominna upplýsinga: skilgreiningar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233899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Endurgreiðsluábyrgð </a:t>
            </a:r>
            <a:r>
              <a:rPr lang="en-US" dirty="0"/>
              <a:t>– loforð um að seljandi endurgreiði kaupanda að tilteknum skilyrðum uppfylltum.</a:t>
            </a:r>
          </a:p>
          <a:p>
            <a:endParaRPr lang="en-US" dirty="0"/>
          </a:p>
          <a:p>
            <a:r>
              <a:rPr lang="en-US" b="1" dirty="0"/>
              <a:t>Vöruábyrgð</a:t>
            </a:r>
            <a:r>
              <a:rPr lang="en-US" dirty="0"/>
              <a:t> – loforð um að gera við eða skipta út vörunni, að minnsta kosti í tiltekinn tíma.</a:t>
            </a:r>
          </a:p>
          <a:p>
            <a:endParaRPr lang="en-US" dirty="0"/>
          </a:p>
          <a:p>
            <a:r>
              <a:rPr lang="en-US" b="1" dirty="0"/>
              <a:t>Þjónustusamningur </a:t>
            </a:r>
            <a:r>
              <a:rPr lang="en-US" dirty="0"/>
              <a:t>– kaupandinn greiðir aukalega og seljandinn skuldbindur sig til að gera við tilgreindar bilanir í ákveðinn tíma.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924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83464"/>
            <a:ext cx="8321040" cy="594360"/>
          </a:xfrm>
        </p:spPr>
        <p:txBody>
          <a:bodyPr wrap="square">
            <a:noAutofit/>
          </a:bodyPr>
          <a:lstStyle/>
          <a:p>
            <a:pPr lvl="0" rtl="0">
              <a:spcBef>
                <a:spcPts val="0"/>
              </a:spcBef>
            </a:pPr>
            <a:r>
              <a:rPr lang="en-US" dirty="0" sz="1700"/>
              <a:t>Dregið úr áhættu vegna ófullkominna upplýsinga: skilgreiningar (framhald)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Starfsleyfi </a:t>
            </a:r>
            <a:r>
              <a:rPr lang="en-US" dirty="0"/>
              <a:t>– leyfi stjórnvalda sem staðfestir að starfsmaður hafi lokið tilteknu námi eða staðist tiltekið próf.</a:t>
            </a:r>
          </a:p>
          <a:p>
            <a:endParaRPr lang="en-US" dirty="0"/>
          </a:p>
          <a:p>
            <a:r>
              <a:rPr lang="en-US" b="1" dirty="0"/>
              <a:t>Ábyrgðarmaður</a:t>
            </a:r>
            <a:r>
              <a:rPr lang="en-US" dirty="0"/>
              <a:t> – annar einstaklingur eða fyrirtæki sem skuldbindur sig að lögum til að endurgreiða lánið að hluta eða öllu leyti ef upphaflegi lántakandinn gerir það ekki.</a:t>
            </a:r>
          </a:p>
          <a:p>
            <a:endParaRPr lang="en-US" dirty="0"/>
          </a:p>
          <a:p>
            <a:r>
              <a:rPr lang="en-US" b="1" dirty="0"/>
              <a:t>Veð</a:t>
            </a:r>
            <a:r>
              <a:rPr lang="en-US" dirty="0"/>
              <a:t> – verðmæti, oft eign eða búnaður, sem lánveitandi má taka og selja ef lántakandi endurgreiðir ekki lánið.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614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16.2 Vátryggingar og ófullkomnar upplýsingar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Tryggingar</a:t>
            </a:r>
            <a:r>
              <a:rPr lang="en-US" dirty="0"/>
              <a:t> - </a:t>
            </a:r>
          </a:p>
          <a:p>
            <a:pPr lvl="1"/>
            <a:r>
              <a:rPr lang="en-US" dirty="0"/>
              <a:t>Aðferð til að verja einstakling gegn fjárhagslegu tjóni, </a:t>
            </a:r>
          </a:p>
          <a:p>
            <a:pPr lvl="1"/>
            <a:r>
              <a:rPr lang="en-US" dirty="0"/>
              <a:t>Vátryggingartakar greiða reglulega til vátryggingafélags,</a:t>
            </a:r>
          </a:p>
          <a:p>
            <a:pPr lvl="1"/>
            <a:r>
              <a:rPr lang="en-US" dirty="0"/>
              <a:t>Vátryggingafélagið greiðir þeim í hópnum bætur sem verður fyrir verulegu fjárhagslegu tjóni vegna atburðar sem tryggingin nær til.</a:t>
            </a:r>
          </a:p>
          <a:p>
            <a:endParaRPr lang="en-US" dirty="0"/>
          </a:p>
          <a:p>
            <a:r>
              <a:rPr lang="en-US" b="1" dirty="0"/>
              <a:t>Iðgjöld</a:t>
            </a:r>
            <a:r>
              <a:rPr lang="en-US" dirty="0"/>
              <a:t> – reglulegar greiðslur heimila eða fyrirtækja til vátryggingafélags.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803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Dæmi um vátryggingamarkaði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277D415-153F-22BE-8ED5-E95BE0E65FC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Shape 113" descr="The table has three columns. The first is labeled “type of insurance”; the second is labeled “who pays for it?” and the third is labeled “it pays out when…” There are 6 rows of various insurance markets. Health insurance is paid for by employers and individuals; and it pays out when medical expenses are incurred. Life insurance is paid for by employers and individuals; and it pays out when the policyholder dies. Automobile insurance is paid for by individuals; and it pays out when the car is damaged, stolen, or causes damage to others. Property and homeowner’s insurance is paid for by homeowners and renters; and it pays out when dwelling is damaged or burglarized. Liability insurance is paid for by firms and individuals; and it pays out when an injury occurs for which you are partly responsible. Malpractice insurance is paid for by doctors, lawyers, and other professionals; and it pay out when a poor quality of service is provided that causes harm to others.">
            <a:extLst>
              <a:ext uri="{FF2B5EF4-FFF2-40B4-BE49-F238E27FC236}">
                <a16:creationId xmlns:a16="http://schemas.microsoft.com/office/drawing/2014/main" id="{3488AA06-CC2A-2950-08E0-ECB5A06A629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42580" y="1103986"/>
            <a:ext cx="7906839" cy="3500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562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Hvernig tryggingar virka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98571"/>
            <a:ext cx="10515600" cy="93775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Fé streymir inn til vátryggingafélags með iðgjöldum og fjárfestingartekjum en út með greiðslu bóta og rekstrarkostnaðar.</a:t>
            </a:r>
          </a:p>
          <a:p>
            <a:endParaRPr lang="en-US" dirty="0"/>
          </a:p>
        </p:txBody>
      </p:sp>
      <p:pic>
        <p:nvPicPr>
          <p:cNvPr id="4" name="Picture 3" descr="The illustration shows that premiums from customers and investment income goes to insurance companies, and insurance companies then produce payments to customers, expenses, profits or losses.">
            <a:extLst>
              <a:ext uri="{FF2B5EF4-FFF2-40B4-BE49-F238E27FC236}">
                <a16:creationId xmlns:a16="http://schemas.microsoft.com/office/drawing/2014/main" id="{893C1285-AEC3-5567-F77B-D0CE8A5C5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089" y="1870467"/>
            <a:ext cx="9093822" cy="194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02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Opinberar tryggingar og almannatryggingar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Alríkisstjórnin og ríkisstjórnir fylkjanna reka ýmis tryggingakerfi.</a:t>
            </a:r>
          </a:p>
          <a:p>
            <a:endParaRPr lang="en-US" dirty="0"/>
          </a:p>
          <a:p>
            <a:r>
              <a:rPr lang="en-US" dirty="0"/>
              <a:t>Sum kerfin líkjast einkatryggingum en önnur veita vernd gegn áhættu.</a:t>
            </a:r>
          </a:p>
          <a:p>
            <a:endParaRPr lang="en-US" dirty="0"/>
          </a:p>
          <a:p>
            <a:pPr lvl="1"/>
            <a:r>
              <a:rPr lang="en-US" dirty="0"/>
              <a:t>Atvinnuleysistryggingar</a:t>
            </a:r>
          </a:p>
          <a:p>
            <a:pPr lvl="1"/>
            <a:r>
              <a:rPr lang="en-US" dirty="0"/>
              <a:t>Lífeyristryggingar – Pension Benefit Guaranty Corporation</a:t>
            </a:r>
          </a:p>
          <a:p>
            <a:pPr lvl="1"/>
            <a:r>
              <a:rPr lang="en-US" dirty="0"/>
              <a:t>Innstæðutryggingar – Federal Deposit Insurance Corporation</a:t>
            </a:r>
          </a:p>
          <a:p>
            <a:pPr lvl="1"/>
            <a:r>
              <a:rPr lang="en-US" dirty="0"/>
              <a:t>Slysatryggingar launafólks</a:t>
            </a:r>
          </a:p>
          <a:p>
            <a:pPr lvl="1"/>
            <a:r>
              <a:rPr lang="en-US" dirty="0"/>
              <a:t>Ellilífeyris- og almannatryggingar – Social Security og Medicare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02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Áhættuhópar og tryggingafræðileg sanngirni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Tryggingakaupendur standa ekki allir frammi fyrir sömu áhættu.</a:t>
            </a:r>
          </a:p>
          <a:p>
            <a:endParaRPr lang="en-US" dirty="0"/>
          </a:p>
          <a:p>
            <a:r>
              <a:rPr lang="en-US" b="1" dirty="0"/>
              <a:t>Áhættuhópur </a:t>
            </a:r>
            <a:r>
              <a:rPr lang="en-US" dirty="0"/>
              <a:t>– hópur fólks sem býr við nokkurn veginn sömu áhættu á að verða fyrir óhagstæðum atburði.</a:t>
            </a:r>
          </a:p>
          <a:p>
            <a:endParaRPr lang="en-US" dirty="0"/>
          </a:p>
          <a:p>
            <a:r>
              <a:rPr lang="en-US" dirty="0"/>
              <a:t>Vátryggingafélög flokka fólk oft í áhættuhópa og innheimta lægri iðgjöld af þeim sem búa við minni áhættu. </a:t>
            </a:r>
          </a:p>
          <a:p>
            <a:endParaRPr lang="en-US" dirty="0"/>
          </a:p>
          <a:p>
            <a:r>
              <a:rPr lang="en-US" dirty="0"/>
              <a:t>Ef fólk er ekki flokkað í áhættuhópa þurfa þeir sem búa við litla áhættu að greiða fyrir þá sem búa við mikla áhættu.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336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Freistnivandinn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Freistnivandi </a:t>
            </a:r>
            <a:r>
              <a:rPr lang="en-US" dirty="0"/>
              <a:t>– þegar fólk er tryggt gegn tilteknum atburði hefur það minni hvata til að koma í veg fyrir hann.</a:t>
            </a:r>
          </a:p>
          <a:p>
            <a:endParaRPr lang="en-US" dirty="0"/>
          </a:p>
          <a:p>
            <a:r>
              <a:rPr lang="en-US" dirty="0"/>
              <a:t>Ófullkomnar upplýsingar eru orsök freistnivandans.</a:t>
            </a:r>
          </a:p>
          <a:p>
            <a:endParaRPr lang="en-US" dirty="0"/>
          </a:p>
          <a:p>
            <a:r>
              <a:rPr lang="en-US" dirty="0"/>
              <a:t>Rannsóknir sem miða að því að koma í veg fyrir tryggingasvik geta dregið úr alvarlegustu birtingarmyndum freistnivanda. </a:t>
            </a:r>
          </a:p>
          <a:p>
            <a:endParaRPr lang="en-US" dirty="0"/>
          </a:p>
          <a:p>
            <a:r>
              <a:rPr lang="en-US" dirty="0"/>
              <a:t>Vátryggingafélög geta einnig haft eftirlit með tiltekinni hegðun.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829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Kostnaðarþátttaka í tryggingum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284776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Önnur leið til að draga úr freistnivanda er að krefjast þess að </a:t>
            </a:r>
            <a:r>
              <a:rPr lang="en-US" u="sng" dirty="0"/>
              <a:t>tjónþolinn greiði hluta kostnaðarins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Sjálfsábyrgð </a:t>
            </a:r>
            <a:r>
              <a:rPr lang="en-US" dirty="0"/>
              <a:t>– fjárhæð sem vátryggingartaki þarf að greiða úr eigin vasa áður en vátryggingin tekur að greiða.</a:t>
            </a:r>
          </a:p>
          <a:p>
            <a:endParaRPr lang="en-US" dirty="0"/>
          </a:p>
          <a:p>
            <a:r>
              <a:rPr lang="en-US" b="1" dirty="0"/>
              <a:t>Komugjald</a:t>
            </a:r>
            <a:r>
              <a:rPr lang="en-US" dirty="0"/>
              <a:t> – þegar vátryggingartaki greiðir lága fasta fjárhæð fyrir hverja þjónustu áður en tryggingin greiðir afganginn.</a:t>
            </a:r>
          </a:p>
          <a:p>
            <a:endParaRPr lang="en-US" dirty="0"/>
          </a:p>
          <a:p>
            <a:r>
              <a:rPr lang="en-US" b="1" dirty="0"/>
              <a:t>Hlutfallsleg kostnaðarþátttaka</a:t>
            </a:r>
            <a:r>
              <a:rPr lang="en-US" dirty="0"/>
              <a:t> – tryggingafélagið greiðir aðeins tiltekið hlutfall kostnaðarins en kaupandinn greiðir afganginn.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678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Hvatar heilbrigðisþjónustuveitenda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46512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Síðasta leiðin til að draga úr freistnivanda er að beina sjónum að </a:t>
            </a:r>
            <a:r>
              <a:rPr lang="en-US" u="sng" dirty="0"/>
              <a:t>hvötum þjónustuveitenda</a:t>
            </a:r>
            <a:r>
              <a:rPr lang="en-US" dirty="0"/>
              <a:t> fremur en neytenda.</a:t>
            </a:r>
          </a:p>
          <a:p>
            <a:endParaRPr lang="en-US" dirty="0"/>
          </a:p>
          <a:p>
            <a:r>
              <a:rPr lang="en-US" dirty="0"/>
              <a:t>Á sérstaklega vel við um heilbrigðisþjónustu.</a:t>
            </a:r>
          </a:p>
          <a:p>
            <a:endParaRPr lang="en-US" dirty="0"/>
          </a:p>
          <a:p>
            <a:r>
              <a:rPr lang="en-US" dirty="0"/>
              <a:t>Eldra fyrirkomulag trygginga:</a:t>
            </a:r>
          </a:p>
          <a:p>
            <a:pPr lvl="1"/>
            <a:r>
              <a:rPr lang="en-US" b="1" dirty="0"/>
              <a:t>Greiðsla fyrir veitta þjónustu </a:t>
            </a:r>
            <a:r>
              <a:rPr lang="en-US" dirty="0"/>
              <a:t>– þjónustuveitendur fá greitt fyrir þá þjónustu sem þeir veita og fá hærri greiðslur ef þeir veita meiri þjónustu.</a:t>
            </a:r>
          </a:p>
          <a:p>
            <a:endParaRPr lang="en-US" dirty="0"/>
          </a:p>
          <a:p>
            <a:r>
              <a:rPr lang="en-US" dirty="0"/>
              <a:t>Nýrra fyrirkomulag trygginga:</a:t>
            </a:r>
          </a:p>
          <a:p>
            <a:pPr lvl="1"/>
            <a:r>
              <a:rPr lang="en-US" b="1" dirty="0"/>
              <a:t>Heilbrigðisþjónustusamtök (HMO)</a:t>
            </a:r>
            <a:r>
              <a:rPr lang="en-US" dirty="0"/>
              <a:t> – veita heilbrigðisþjónustu og fá fasta greiðslu fyrir hvern þátttakanda í kerfinu, óháð því hversu mikil þjónusta er veitt.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226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Hvatar þjónustuveitenda, framhald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Tryggður sjúklingur hefur hvata til að krefjast meiri þjónustu.</a:t>
            </a:r>
          </a:p>
          <a:p>
            <a:endParaRPr lang="en-US" dirty="0"/>
          </a:p>
          <a:p>
            <a:r>
              <a:rPr lang="en-US" dirty="0"/>
              <a:t>Heilbrigðisþjónustuveitandi sem fær aðeins fasta greiðslu hefur hvata til að draga úr freistnivanda með því að takmarka umfang þjónustunnar.</a:t>
            </a:r>
          </a:p>
          <a:p>
            <a:endParaRPr lang="en-US" dirty="0"/>
          </a:p>
          <a:p>
            <a:r>
              <a:rPr lang="en-US" dirty="0"/>
              <a:t>Þetta virkar aðeins ef það leiðir ekki síðar til alvarlegri heilsuvanda og meiri kostnaðar.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828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Hrakvalsvandinn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817819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Hrakval </a:t>
            </a:r>
            <a:r>
              <a:rPr lang="en-US" dirty="0"/>
              <a:t>– þegar hópar sem eðli máls samkvæmt búa við meiri áhættu en meðalmaðurinn sækjast eftir tryggingum og íþyngja þannig tryggingakerfinu.</a:t>
            </a:r>
          </a:p>
          <a:p>
            <a:endParaRPr lang="en-US" dirty="0"/>
          </a:p>
          <a:p>
            <a:r>
              <a:rPr lang="en-US" dirty="0"/>
              <a:t>Áhættusamir kaupendur vilja gjarnan kaupa meiri tryggingar án þess að upplýsa tryggingafélagið um aukna áhættu sína.</a:t>
            </a:r>
          </a:p>
          <a:p>
            <a:endParaRPr lang="en-US" dirty="0"/>
          </a:p>
          <a:p>
            <a:r>
              <a:rPr lang="en-US" dirty="0"/>
              <a:t>Tryggingafélagið endar með að </a:t>
            </a:r>
            <a:r>
              <a:rPr lang="en-US" u="sng" dirty="0"/>
              <a:t>tapa verulegum fjárhæðum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Hækkun iðgjalda til að mæta tjóni vegna áhættusamra tryggingataka mun </a:t>
            </a:r>
            <a:r>
              <a:rPr lang="en-US" u="sng" dirty="0"/>
              <a:t>draga úr vilja</a:t>
            </a:r>
            <a:r>
              <a:rPr lang="en-US" dirty="0"/>
              <a:t> þeirra sem búa við </a:t>
            </a:r>
            <a:r>
              <a:rPr lang="en-US" u="sng" dirty="0"/>
              <a:t>litla eða miðlungsmikla áhættu til að kaupa tryggingar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Tryggingafélagið kann að ákveða að bjóða alls engar tryggingar á þessum markaði.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145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Bandaríska heilbrigðiskerfið í alþjóðlegu samhengi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Bandaríkin eru </a:t>
            </a:r>
            <a:r>
              <a:rPr lang="en-US" i="1" dirty="0"/>
              <a:t>eina</a:t>
            </a:r>
            <a:r>
              <a:rPr lang="en-US" dirty="0"/>
              <a:t> hátekjuríki heims þar sem </a:t>
            </a:r>
            <a:r>
              <a:rPr lang="en-US" u="sng" dirty="0"/>
              <a:t>einkafyrirtæki</a:t>
            </a:r>
            <a:r>
              <a:rPr lang="en-US" dirty="0"/>
              <a:t> greiða fyrir og sjá um flestar sjúkratryggingar. </a:t>
            </a:r>
          </a:p>
          <a:p>
            <a:endParaRPr lang="en-US" dirty="0"/>
          </a:p>
          <a:p>
            <a:r>
              <a:rPr lang="en-US" u="sng" dirty="0"/>
              <a:t>Meiri aðkoma hins opinbera</a:t>
            </a:r>
            <a:r>
              <a:rPr lang="en-US" dirty="0"/>
              <a:t> að sjúkratryggingum er ein möguleg leið til að takast á við freistnivanda og hrakval.</a:t>
            </a:r>
          </a:p>
          <a:p>
            <a:endParaRPr lang="en-US" dirty="0"/>
          </a:p>
          <a:p>
            <a:r>
              <a:rPr lang="en-US" dirty="0"/>
              <a:t>Bandaríkin verja mjög háum fjárhæðum til heilbrigðisþjónustu án þess að sjáist mikill heilsufarslegur ávinningur.</a:t>
            </a:r>
          </a:p>
          <a:p>
            <a:endParaRPr lang="en-US" dirty="0"/>
          </a:p>
          <a:p>
            <a:r>
              <a:rPr lang="en-US" dirty="0"/>
              <a:t>Margar rannsóknir sýna að heilsufar þjóðar tengist mataræði, hreyfingu og erfðaþáttum sterkari böndum en útgjöldum til heilbrigðisþjónustu.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3748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Opinbert eftirlit með tryggingum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Eftirlit með bandaríska tryggingamarkaðnum fer aðallega fram á vettvangi einstakra fylkja. </a:t>
            </a:r>
          </a:p>
          <a:p>
            <a:endParaRPr lang="en-US" dirty="0"/>
          </a:p>
          <a:p>
            <a:r>
              <a:rPr lang="en-US" dirty="0"/>
              <a:t>Tryggingaeftirlit ríkjanna leitast við að ná 2 markmiðum: </a:t>
            </a:r>
          </a:p>
          <a:p>
            <a:pPr lvl="1"/>
            <a:r>
              <a:rPr lang="en-US" dirty="0"/>
              <a:t>að halda verði trygginga lágu </a:t>
            </a:r>
          </a:p>
          <a:p>
            <a:pPr lvl="1"/>
            <a:r>
              <a:rPr lang="en-US" dirty="0"/>
              <a:t>að tryggja að allir séu tryggðir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519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Opinbert eftirlit með tryggingum </a:t>
            </a:r>
            <a:r>
              <a:rPr lang="en-US"/>
              <a:t>(framhald)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5"/>
            <a:ext cx="10515600" cy="3493206"/>
          </a:xfrm>
        </p:spPr>
        <p:txBody>
          <a:bodyPr>
            <a:normAutofit fontScale="92500"/>
          </a:bodyPr>
          <a:lstStyle/>
          <a:p>
            <a:r>
              <a:rPr lang="en-US" dirty="0"/>
              <a:t>Fólk í áhættuhópum kann að þurfa að greiða svo mikið fyrir tryggingar að það kjósi að sleppa þeim með öllu.</a:t>
            </a:r>
          </a:p>
          <a:p>
            <a:endParaRPr lang="en-US" dirty="0"/>
          </a:p>
          <a:p>
            <a:r>
              <a:rPr lang="en-US" dirty="0"/>
              <a:t>Opinber eftirlitsstjórnvöld geta ekki til lengdar þvingað fyrirtæki til að halda verði lágu og veita víðtæka tryggingavernd. </a:t>
            </a:r>
          </a:p>
          <a:p>
            <a:endParaRPr lang="en-US" dirty="0"/>
          </a:p>
          <a:p>
            <a:r>
              <a:rPr lang="en-US" dirty="0"/>
              <a:t>Ef iðgjöld tiltekins hóps eru ákveðin undir tryggingafræðilega sanngjörnu marki þarf annar hópur að greiða mismuninn.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33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Tryggingar og ríkisafskipti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511826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2 aðrir hópar geta staðið undir mismuninum sem leiðir af áhættutengdum iðgjöldum:</a:t>
            </a:r>
          </a:p>
          <a:p>
            <a:pPr lvl="1"/>
            <a:r>
              <a:rPr lang="en-US" dirty="0"/>
              <a:t>Skattgreiðendur </a:t>
            </a:r>
          </a:p>
          <a:p>
            <a:pPr lvl="1"/>
            <a:r>
              <a:rPr lang="en-US" dirty="0"/>
              <a:t>Aðrir tryggingakaupendur</a:t>
            </a:r>
          </a:p>
          <a:p>
            <a:endParaRPr lang="en-US" dirty="0"/>
          </a:p>
          <a:p>
            <a:r>
              <a:rPr lang="en-US" dirty="0"/>
              <a:t>Á sumum sviðum hafa bandarísk stjórnvöld komist að þeirri niðurstöðu að frjáls markaður bjóði ekki tryggingar á viðráðanlegu verði og því </a:t>
            </a:r>
            <a:r>
              <a:rPr lang="en-US" u="sng" dirty="0"/>
              <a:t>greiðir ríkið fyrir þær beint</a:t>
            </a:r>
            <a:r>
              <a:rPr lang="en-US" dirty="0"/>
              <a:t>.</a:t>
            </a:r>
          </a:p>
          <a:p>
            <a:endParaRPr lang="en-US" dirty="0"/>
          </a:p>
          <a:p>
            <a:pPr lvl="1"/>
            <a:r>
              <a:rPr lang="en-US" dirty="0"/>
              <a:t>Medicaid – heilbrigðisþjónusta fyrir tekjulágt fólk</a:t>
            </a:r>
          </a:p>
          <a:p>
            <a:pPr lvl="1"/>
            <a:r>
              <a:rPr lang="en-US" dirty="0"/>
              <a:t>Medicare – sjúkratryggingar fyrir fólk eldra en 65 ára.</a:t>
            </a:r>
          </a:p>
          <a:p>
            <a:endParaRPr lang="en-US" dirty="0"/>
          </a:p>
          <a:p>
            <a:r>
              <a:rPr lang="en-US" dirty="0"/>
              <a:t>Önnur algeng ríkisafskipti á tryggingamörkuðum felast í að </a:t>
            </a:r>
            <a:r>
              <a:rPr lang="en-US" u="sng" dirty="0"/>
              <a:t>skylda alla til að kaupa</a:t>
            </a:r>
            <a:r>
              <a:rPr lang="en-US" dirty="0"/>
              <a:t> tilteknar tegundir trygginga.</a:t>
            </a:r>
          </a:p>
          <a:p>
            <a:pPr lvl="1"/>
            <a:r>
              <a:rPr lang="en-US" dirty="0"/>
              <a:t>Bifreiðatryggingar</a:t>
            </a:r>
          </a:p>
          <a:p>
            <a:pPr lvl="1"/>
            <a:r>
              <a:rPr lang="en-US" dirty="0"/>
              <a:t>Húseigendatryggingar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998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7557607-AC1D-049B-99A5-68BF36D18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83464"/>
            <a:ext cx="8321040" cy="594360"/>
          </a:xfrm>
        </p:spPr>
        <p:txBody>
          <a:bodyPr wrap="square"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 sz="1800"/>
              <a:t>Lög um vernd sjúklinga og heilbrigðisþjónustu á viðráðanlegu verði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0060BF3-A7A8-77B9-194D-8F398874F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/>
              <a:t>Sjúkratryggingaskylda einstaklinga</a:t>
            </a:r>
            <a:r>
              <a:rPr lang="en-US" dirty="0"/>
              <a:t>: Einstaklingum sem fengu hvorki heilbrigðisþjónustu á vegum vinnuveitanda né opinbers kerfis var gert að vera með sjúkratryggingu eða greiða sekt. </a:t>
            </a:r>
          </a:p>
          <a:p>
            <a:endParaRPr lang="en-US" dirty="0"/>
          </a:p>
          <a:p>
            <a:r>
              <a:rPr lang="en-US" dirty="0"/>
              <a:t>Í hverju fylki þarf að vera </a:t>
            </a:r>
            <a:r>
              <a:rPr lang="en-US" u="sng" dirty="0"/>
              <a:t>sjúkratryggingamarkaður</a:t>
            </a:r>
            <a:r>
              <a:rPr lang="en-US" dirty="0"/>
              <a:t>, eða nýta má alríkismarkaðinn, þar sem tryggingafélög keppa um viðskipti. </a:t>
            </a:r>
          </a:p>
          <a:p>
            <a:endParaRPr lang="en-US" dirty="0"/>
          </a:p>
          <a:p>
            <a:r>
              <a:rPr lang="en-US" u="sng" dirty="0"/>
              <a:t>Sjúkratryggingaskylda vinnuveitenda</a:t>
            </a:r>
            <a:r>
              <a:rPr lang="en-US" dirty="0"/>
              <a:t>: Allir vinnuveitendur með fleiri en 50 starfsmenn verða að bjóða starfsmönnum sínum sjúkratryggingu.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8022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/>
              <a:t>Þetta viðbótarefni frá OpenStax er © Rice University og gefið út samkvæmt alþjóðlega CC BY-NC-SA 4.0 notkunarleyfinu. Aðeins má afrita það eða breyta því í óviðskiptalegum tilgangi, en geta verður OpenStax og Rice University sem rétthafa og tilgreina allar breytingar. Öll aðlöguð verk verða að vera gefin út með sams konar notkunarleyfi.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6484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035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</TotalTime>
  <Words>1658</Words>
  <Application>Microsoft Macintosh PowerPoint</Application>
  <PresentationFormat>Widescreen</PresentationFormat>
  <Paragraphs>159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Principles of Economics 3e</vt:lpstr>
      <vt:lpstr>Ch.16 OUTLINE</vt:lpstr>
      <vt:lpstr>Former President Obama’s Health Care Reform</vt:lpstr>
      <vt:lpstr>16.1 The Problem of Imperfect Information and Asymmetric  Information</vt:lpstr>
      <vt:lpstr>How Imperfect Information Can Affect Equilibrium Price and Quantity</vt:lpstr>
      <vt:lpstr>When Price Mixes with Imperfect Information About Quality</vt:lpstr>
      <vt:lpstr>Mechanisms to Reduce the Risk of Imperfect Information</vt:lpstr>
      <vt:lpstr>Reducing the Risk of Imperfect Information, Definitions</vt:lpstr>
      <vt:lpstr>Reducing the Risk of Imperfect Information, Definitions (continued)</vt:lpstr>
      <vt:lpstr>16.2 Insurance and Imperfect Information</vt:lpstr>
      <vt:lpstr>Some Insurance Markets</vt:lpstr>
      <vt:lpstr>How Insurance Works</vt:lpstr>
      <vt:lpstr>Government and Social Insurance</vt:lpstr>
      <vt:lpstr>Risk Groups and Actuarial Fairness</vt:lpstr>
      <vt:lpstr>The Moral Hazard Problem</vt:lpstr>
      <vt:lpstr>Insurance Cost Sharing</vt:lpstr>
      <vt:lpstr>Healthcare Incentives of Providers</vt:lpstr>
      <vt:lpstr>Incentives of Providers, Continued</vt:lpstr>
      <vt:lpstr>The Adverse Selection Problem</vt:lpstr>
      <vt:lpstr>U.S. Health Care in an International Context</vt:lpstr>
      <vt:lpstr>Government Regulation of Insurance</vt:lpstr>
      <vt:lpstr>Government Regulation of Insurance (continued)</vt:lpstr>
      <vt:lpstr>Insurance and Government Intervention</vt:lpstr>
      <vt:lpstr>The Patient Protection and Affordable Care Act</vt:lpstr>
      <vt:lpstr>License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80</cp:revision>
  <dcterms:created xsi:type="dcterms:W3CDTF">2018-05-29T21:16:34Z</dcterms:created>
  <dcterms:modified xsi:type="dcterms:W3CDTF">2026-02-26T20:28:13Z</dcterms:modified>
</cp:coreProperties>
</file>