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4" r:id="rId17"/>
    <p:sldId id="275" r:id="rId18"/>
    <p:sldId id="273" r:id="rId19"/>
    <p:sldId id="276" r:id="rId20"/>
    <p:sldId id="25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microsoft.com/office/2016/11/relationships/changesInfo" Target="changesInfos/changesInfo1.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ed1721f2d0a2.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5_6720914443cb.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5_6720914443cb.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sz="4400"/>
              <a:t>Undirstöður hagfræði 3e</a:t>
            </a:r>
          </a:p>
        </p:txBody>
      </p:sp>
      <p:sp>
        <p:nvSpPr>
          <p:cNvPr id="2" name="Text Placeholder 23">
            <a:extLst>
              <a:ext uri="{FF2B5EF4-FFF2-40B4-BE49-F238E27FC236}">
                <a16:creationId xmlns:a16="http://schemas.microsoft.com/office/drawing/2014/main" id="{83826E51-6F85-E630-B3F1-514F42B29FBB}"/>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11. kafli EINOKUN OG SAMKEPPNISSTEFNA</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18CB4330-9EC1-5B49-CD71-A8342B4AE7FC}"/>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YFIRLIT 11. KAFLA</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lstStyle/>
          <a:p>
            <a:r>
              <a:rPr lang="en-US" dirty="0"/>
              <a:t>11.1: Samrunar fyrirtækja</a:t>
            </a:r>
          </a:p>
          <a:p>
            <a:r>
              <a:rPr lang="en-US" dirty="0"/>
              <a:t>11.2: Reglur gegn hömlum á samkeppni</a:t>
            </a:r>
          </a:p>
          <a:p>
            <a:r>
              <a:rPr lang="en-US" dirty="0"/>
              <a:t>11.3: Eftirlit með náttúrulegri einokun</a:t>
            </a:r>
          </a:p>
          <a:p>
            <a:r>
              <a:rPr lang="en-US" dirty="0"/>
              <a:t>11.4: Hin mikla afreglunartilraun</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Fákeppni eða fleiri keppinautar á markaði</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a:xfrm>
            <a:off x="950741" y="4742823"/>
            <a:ext cx="10515600" cy="1306285"/>
          </a:xfrm>
        </p:spPr>
        <p:txBody>
          <a:bodyPr>
            <a:normAutofit fontScale="70000" lnSpcReduction="20000"/>
          </a:bodyPr>
          <a:lstStyle/>
          <a:p>
            <a:r>
              <a:rPr lang="en-US" dirty="0"/>
              <a:t>Stórfyrirtæki á borð við jarðgasframleiðandann Kinder Morgan geta skapað stærðarhagkvæmni á markaði. </a:t>
            </a:r>
          </a:p>
          <a:p>
            <a:r>
              <a:rPr lang="en-US" dirty="0"/>
              <a:t>Kemur það neytendum til góða eða er meiri samkeppni betri kostur? </a:t>
            </a:r>
            <a:r>
              <a:rPr lang="en-US" sz="2600" dirty="0"/>
              <a:t>(Mynd: breytt útgáfa af „Aerial view of Kinder Morgan Brisbane Terminal“ eftir Chiara Coetzee/Flickr Creative Commons, Public Domain)</a:t>
            </a:r>
          </a:p>
          <a:p>
            <a:pPr marL="0" indent="0">
              <a:buNone/>
            </a:pPr>
            <a:endParaRPr lang="en-US" dirty="0"/>
          </a:p>
        </p:txBody>
      </p:sp>
      <p:pic>
        <p:nvPicPr>
          <p:cNvPr id="2" name="Picture 1" descr="This picture is an arial view of a Kinder Morgan facility.">
            <a:extLst>
              <a:ext uri="{FF2B5EF4-FFF2-40B4-BE49-F238E27FC236}">
                <a16:creationId xmlns:a16="http://schemas.microsoft.com/office/drawing/2014/main" id="{AF688292-386B-68D5-1C50-39DFBD33B9F2}"/>
              </a:ext>
            </a:extLst>
          </p:cNvPr>
          <p:cNvPicPr>
            <a:picLocks noChangeAspect="1"/>
          </p:cNvPicPr>
          <p:nvPr/>
        </p:nvPicPr>
        <p:blipFill>
          <a:blip r:embed="rId2"/>
          <a:stretch>
            <a:fillRect/>
          </a:stretch>
        </p:blipFill>
        <p:spPr>
          <a:xfrm>
            <a:off x="2177141" y="1112358"/>
            <a:ext cx="8062799" cy="3307815"/>
          </a:xfrm>
          <a:prstGeom prst="rect">
            <a:avLst/>
          </a:prstGeom>
        </p:spPr>
      </p:pic>
    </p:spTree>
    <p:extLst>
      <p:ext uri="{BB962C8B-B14F-4D97-AF65-F5344CB8AC3E}">
        <p14:creationId xmlns:p14="http://schemas.microsoft.com/office/powerpoint/2010/main" val="3738984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11.1 Samrunar fyrirtækja</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lstStyle/>
          <a:p>
            <a:r>
              <a:rPr lang="en-US" b="1" dirty="0"/>
              <a:t>Samruni</a:t>
            </a:r>
            <a:r>
              <a:rPr lang="en-US" dirty="0"/>
              <a:t> – þegar tvö áður aðskilin fyrirtæki sameinast í eitt.</a:t>
            </a:r>
          </a:p>
          <a:p>
            <a:endParaRPr lang="en-US" dirty="0"/>
          </a:p>
          <a:p>
            <a:r>
              <a:rPr lang="en-US" b="1" dirty="0"/>
              <a:t>Yfirtaka</a:t>
            </a:r>
            <a:r>
              <a:rPr lang="en-US" dirty="0"/>
              <a:t> – þegar eitt fyrirtæki kaupir annað.</a:t>
            </a:r>
          </a:p>
          <a:p>
            <a:endParaRPr lang="en-US" dirty="0"/>
          </a:p>
        </p:txBody>
      </p:sp>
    </p:spTree>
    <p:extLst>
      <p:ext uri="{BB962C8B-B14F-4D97-AF65-F5344CB8AC3E}">
        <p14:creationId xmlns:p14="http://schemas.microsoft.com/office/powerpoint/2010/main" val="3705886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Fjöldi og umfang samruna</a:t>
            </a:r>
          </a:p>
        </p:txBody>
      </p:sp>
      <p:pic>
        <p:nvPicPr>
          <p:cNvPr id="5" name="Picture 4" descr="The graph on the left shows that the number of mergers have dropped substantially since 2000. The graph on the right shows that the majority of mergers in 2012 were between $100 million and $150 million.">
            <a:extLst>
              <a:ext uri="{FF2B5EF4-FFF2-40B4-BE49-F238E27FC236}">
                <a16:creationId xmlns:a16="http://schemas.microsoft.com/office/drawing/2014/main" id="{6EC75D40-22E1-9709-BE3E-9A8B49C16319}"/>
              </a:ext>
            </a:extLst>
          </p:cNvPr>
          <p:cNvPicPr>
            <a:picLocks noChangeAspect="1"/>
          </p:cNvPicPr>
          <p:nvPr/>
        </p:nvPicPr>
        <p:blipFill>
          <a:blip r:embed="rId2"/>
          <a:stretch>
            <a:fillRect/>
          </a:stretch>
        </p:blipFill>
        <p:spPr>
          <a:xfrm>
            <a:off x="2663242" y="978427"/>
            <a:ext cx="6865515" cy="2986842"/>
          </a:xfrm>
          <a:prstGeom prst="rect">
            <a:avLst/>
          </a:prstGeom>
        </p:spPr>
      </p:pic>
      <p:sp>
        <p:nvSpPr>
          <p:cNvPr id="2" name="Content Placeholder 6">
            <a:extLst>
              <a:ext uri="{FF2B5EF4-FFF2-40B4-BE49-F238E27FC236}">
                <a16:creationId xmlns:a16="http://schemas.microsoft.com/office/drawing/2014/main" id="{82CB5BAF-7DB2-2C27-3742-B65F52A9101D}"/>
              </a:ext>
            </a:extLst>
          </p:cNvPr>
          <p:cNvSpPr txBox="1">
            <a:spLocks/>
          </p:cNvSpPr>
          <p:nvPr/>
        </p:nvSpPr>
        <p:spPr>
          <a:xfrm>
            <a:off x="1086394" y="4335481"/>
            <a:ext cx="1277983" cy="15400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t>(a)</a:t>
            </a:r>
          </a:p>
          <a:p>
            <a:pPr marL="0" indent="0">
              <a:buNone/>
            </a:pPr>
            <a:endParaRPr lang="en-US" dirty="0"/>
          </a:p>
          <a:p>
            <a:pPr marL="0" indent="0">
              <a:buNone/>
            </a:pPr>
            <a:r>
              <a:rPr lang="en-US" dirty="0"/>
              <a:t>(b)</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a:xfrm>
            <a:off x="1907178" y="4153988"/>
            <a:ext cx="9446622" cy="1917469"/>
          </a:xfrm>
        </p:spPr>
        <p:txBody>
          <a:bodyPr>
            <a:normAutofit fontScale="85000" lnSpcReduction="20000"/>
          </a:bodyPr>
          <a:lstStyle/>
          <a:p>
            <a:r>
              <a:rPr lang="en-US" dirty="0"/>
              <a:t>Samrunar voru tiltölulega margir árin 1999 og 2000 samanborið við árlegan fjölda þeirra frá 2001–2012. </a:t>
            </a:r>
          </a:p>
          <a:p>
            <a:r>
              <a:rPr lang="en-US" dirty="0"/>
              <a:t>Þótt samrunar hafi verið margir árin 2001 og 2007 voru þeir samt aðeins um helmingur þess fjölda sem varð árin 1999 og 2000. </a:t>
            </a:r>
          </a:p>
          <a:p>
            <a:r>
              <a:rPr lang="en-US" dirty="0"/>
              <a:t>Árið 2012 voru flestir samrunar sem lagðir voru fram til skoðunar vegna viðskipta að fjárhæð 100–150 milljónir dala.</a:t>
            </a:r>
          </a:p>
          <a:p>
            <a:endParaRPr lang="en-US" dirty="0"/>
          </a:p>
        </p:txBody>
      </p:sp>
    </p:spTree>
    <p:extLst>
      <p:ext uri="{BB962C8B-B14F-4D97-AF65-F5344CB8AC3E}">
        <p14:creationId xmlns:p14="http://schemas.microsoft.com/office/powerpoint/2010/main" val="995900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Reglur um samþykki samruna</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normAutofit/>
          </a:bodyPr>
          <a:lstStyle/>
          <a:p>
            <a:r>
              <a:rPr lang="en-US" b="1" dirty="0"/>
              <a:t>Samkeppnislög </a:t>
            </a:r>
            <a:r>
              <a:rPr lang="en-US" dirty="0"/>
              <a:t>– lög sem veita stjórnvöldum heimild til að stöðva tiltekna samruna og í sumum tilvikum jafnvel skipta stórum fyrirtækjum upp í smærri einingar.</a:t>
            </a:r>
          </a:p>
          <a:p>
            <a:endParaRPr lang="en-US" dirty="0"/>
          </a:p>
          <a:p>
            <a:r>
              <a:rPr lang="en-US" dirty="0"/>
              <a:t>Helstu samkeppnislög sögunnar:</a:t>
            </a:r>
          </a:p>
          <a:p>
            <a:pPr lvl="1"/>
            <a:r>
              <a:rPr lang="en-US" dirty="0"/>
              <a:t>Sherman-samkeppnislögin</a:t>
            </a:r>
          </a:p>
          <a:p>
            <a:pPr lvl="1"/>
            <a:r>
              <a:rPr lang="en-US" dirty="0"/>
              <a:t>Clayton-samkeppnislögin</a:t>
            </a:r>
          </a:p>
          <a:p>
            <a:pPr lvl="1"/>
            <a:r>
              <a:rPr lang="en-US" dirty="0" err="1"/>
              <a:t>Celler</a:t>
            </a:r>
            <a:r>
              <a:rPr lang="en-US" dirty="0"/>
              <a:t>-Kefauver-lögin</a:t>
            </a:r>
          </a:p>
          <a:p>
            <a:endParaRPr lang="en-US" dirty="0"/>
          </a:p>
        </p:txBody>
      </p:sp>
    </p:spTree>
    <p:extLst>
      <p:ext uri="{BB962C8B-B14F-4D97-AF65-F5344CB8AC3E}">
        <p14:creationId xmlns:p14="http://schemas.microsoft.com/office/powerpoint/2010/main" val="634700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pPr lvl="0">
              <a:spcBef>
                <a:spcPts val="0"/>
              </a:spcBef>
            </a:pPr>
            <a:r>
              <a:rPr lang="en-US" dirty="0"/>
              <a:t>Mæling einokunarvalds – eldri aðferð</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lstStyle/>
          <a:p>
            <a:r>
              <a:rPr lang="en-US" dirty="0"/>
              <a:t>Eftirlitsaðilar hafa reynt að mæla </a:t>
            </a:r>
            <a:r>
              <a:rPr lang="en-US" u="sng" dirty="0"/>
              <a:t>hve mikið einokunarvald</a:t>
            </a:r>
            <a:r>
              <a:rPr lang="en-US" dirty="0"/>
              <a:t> er í atvinnugrein.</a:t>
            </a:r>
          </a:p>
          <a:p>
            <a:endParaRPr lang="en-US" dirty="0"/>
          </a:p>
          <a:p>
            <a:r>
              <a:rPr lang="en-US" dirty="0"/>
              <a:t>Samþjöppunarhlutfall </a:t>
            </a:r>
            <a:r>
              <a:rPr lang="en-US" b="1" dirty="0"/>
              <a:t>fjögurra stærstu fyrirtækja </a:t>
            </a:r>
            <a:r>
              <a:rPr lang="en-US" dirty="0"/>
              <a:t>– eldri mælikvarði á hlutdeild stærstu fyrirtækjanna í heildarsölu atvinnugreinarinnar, yfirleitt fjögurra til átta stærstu fyrirtækjanna.</a:t>
            </a:r>
          </a:p>
          <a:p>
            <a:endParaRPr lang="en-US" dirty="0"/>
          </a:p>
          <a:p>
            <a:r>
              <a:rPr lang="en-US" b="1" dirty="0"/>
              <a:t>Markaðshlutdeild </a:t>
            </a:r>
            <a:r>
              <a:rPr lang="en-US" dirty="0"/>
              <a:t>– hlutfall hvers fyrirtækis af heildarsölu á viðkomandi markaði.</a:t>
            </a:r>
          </a:p>
          <a:p>
            <a:endParaRPr lang="en-US" dirty="0"/>
          </a:p>
        </p:txBody>
      </p:sp>
    </p:spTree>
    <p:extLst>
      <p:ext uri="{BB962C8B-B14F-4D97-AF65-F5344CB8AC3E}">
        <p14:creationId xmlns:p14="http://schemas.microsoft.com/office/powerpoint/2010/main" val="625422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Herfindahl–</a:t>
            </a:r>
            <a:r>
              <a:rPr lang="en-US" dirty="0" err="1"/>
              <a:t>Hirschman</a:t>
            </a:r>
            <a:r>
              <a:rPr lang="en-US" dirty="0"/>
              <a:t>-stuðullinn</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lstStyle/>
          <a:p>
            <a:r>
              <a:rPr lang="en-US" b="1" dirty="0"/>
              <a:t>Herfindahl–</a:t>
            </a:r>
            <a:r>
              <a:rPr lang="en-US" b="1" dirty="0" err="1"/>
              <a:t>Hirschman</a:t>
            </a:r>
            <a:r>
              <a:rPr lang="en-US" b="1" dirty="0"/>
              <a:t>-stuðullinn (HHI) </a:t>
            </a:r>
            <a:r>
              <a:rPr lang="en-US" dirty="0"/>
              <a:t>– aðferð til að mæla samþjöppun á markaði með því að leggja saman markaðshlutdeild hvers fyrirtækis í öðru veldi.</a:t>
            </a:r>
          </a:p>
          <a:p>
            <a:endParaRPr lang="en-US" dirty="0"/>
          </a:p>
        </p:txBody>
      </p:sp>
    </p:spTree>
    <p:extLst>
      <p:ext uri="{BB962C8B-B14F-4D97-AF65-F5344CB8AC3E}">
        <p14:creationId xmlns:p14="http://schemas.microsoft.com/office/powerpoint/2010/main" val="615008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Markaðsskilgreiningar nú á tímum</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lstStyle/>
          <a:p>
            <a:r>
              <a:rPr lang="en-US" dirty="0"/>
              <a:t>Nú á tímum er oft erfitt og umdeilt að skilgreina markað.</a:t>
            </a:r>
          </a:p>
          <a:p>
            <a:endParaRPr lang="en-US" dirty="0"/>
          </a:p>
          <a:p>
            <a:endParaRPr lang="en-US" dirty="0"/>
          </a:p>
          <a:p>
            <a:r>
              <a:rPr lang="en-US" dirty="0"/>
              <a:t>Á síðustu áratugum hafa tvær mikilvægar breytingar haft áhrif á hvernig markaðir eru skilgreindir: </a:t>
            </a:r>
          </a:p>
          <a:p>
            <a:pPr lvl="1"/>
            <a:r>
              <a:rPr lang="en-US" dirty="0"/>
              <a:t>tækniþróun</a:t>
            </a:r>
          </a:p>
          <a:p>
            <a:pPr lvl="1"/>
            <a:r>
              <a:rPr lang="en-US" dirty="0"/>
              <a:t>hnattvæðing</a:t>
            </a:r>
          </a:p>
          <a:p>
            <a:endParaRPr lang="en-US" dirty="0"/>
          </a:p>
        </p:txBody>
      </p:sp>
    </p:spTree>
    <p:extLst>
      <p:ext uri="{BB962C8B-B14F-4D97-AF65-F5344CB8AC3E}">
        <p14:creationId xmlns:p14="http://schemas.microsoft.com/office/powerpoint/2010/main" val="4179071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pPr lvl="0" rtl="0">
              <a:spcBef>
                <a:spcPts val="0"/>
              </a:spcBef>
            </a:pPr>
            <a:r>
              <a:rPr lang="en-US" dirty="0"/>
              <a:t>Mæling einokunarvalds – nýrri aðferð</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normAutofit/>
          </a:bodyPr>
          <a:lstStyle/>
          <a:p>
            <a:r>
              <a:rPr lang="en-US" dirty="0"/>
              <a:t>Nýja aðferðin við samkeppniseftirlit felst í ítarlegri greiningu á tilteknum mörkuðum og fyrirtækjum í stað þess að skilgreina markað og leggja saman heildarsölu. Það er gert með því að:</a:t>
            </a:r>
          </a:p>
          <a:p>
            <a:endParaRPr lang="en-US" dirty="0"/>
          </a:p>
          <a:p>
            <a:pPr lvl="1"/>
            <a:r>
              <a:rPr lang="en-US" dirty="0"/>
              <a:t>meta </a:t>
            </a:r>
            <a:r>
              <a:rPr lang="en-US" u="sng" dirty="0"/>
              <a:t>eftirspurnarferla</a:t>
            </a:r>
            <a:r>
              <a:rPr lang="en-US" dirty="0"/>
              <a:t> og </a:t>
            </a:r>
            <a:r>
              <a:rPr lang="en-US" u="sng" dirty="0"/>
              <a:t>framboðsferla</a:t>
            </a:r>
            <a:r>
              <a:rPr lang="en-US" dirty="0"/>
              <a:t> sem fyrirtækin sem hyggjast sameinast standa frammi fyrir.</a:t>
            </a:r>
          </a:p>
          <a:p>
            <a:pPr lvl="1"/>
            <a:endParaRPr lang="en-US" dirty="0"/>
          </a:p>
          <a:p>
            <a:pPr lvl="1"/>
            <a:r>
              <a:rPr lang="en-US" dirty="0"/>
              <a:t>setja upp </a:t>
            </a:r>
            <a:r>
              <a:rPr lang="en-US" u="sng" dirty="0"/>
              <a:t>tölfræðilíkan</a:t>
            </a:r>
            <a:r>
              <a:rPr lang="en-US" dirty="0"/>
              <a:t> sem metur líkleg áhrif á neytendur verði fyrirtækjunum tveimur heimilað að sameinast.</a:t>
            </a:r>
          </a:p>
          <a:p>
            <a:endParaRPr lang="en-US" dirty="0"/>
          </a:p>
        </p:txBody>
      </p:sp>
    </p:spTree>
    <p:extLst>
      <p:ext uri="{BB962C8B-B14F-4D97-AF65-F5344CB8AC3E}">
        <p14:creationId xmlns:p14="http://schemas.microsoft.com/office/powerpoint/2010/main" val="4242643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11.2 Reglur gegn hömlum á samkeppni</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lstStyle/>
          <a:p>
            <a:r>
              <a:rPr lang="en-US" dirty="0"/>
              <a:t>Samkvæmt bandarískum samkeppnislögum er einokun í sjálfu sér ekki ólögleg.</a:t>
            </a:r>
          </a:p>
          <a:p>
            <a:endParaRPr lang="en-US" dirty="0"/>
          </a:p>
          <a:p>
            <a:r>
              <a:rPr lang="en-US" dirty="0"/>
              <a:t>Bandarísk samkeppnislög banna þó </a:t>
            </a:r>
            <a:r>
              <a:rPr lang="en-US" u="sng" dirty="0"/>
              <a:t>tiltekna</a:t>
            </a:r>
            <a:r>
              <a:rPr lang="en-US" dirty="0"/>
              <a:t> samkeppnishamlandi viðskiptahætti. </a:t>
            </a:r>
          </a:p>
          <a:p>
            <a:endParaRPr lang="en-US" dirty="0"/>
          </a:p>
          <a:p>
            <a:r>
              <a:rPr lang="en-US" b="1" dirty="0"/>
              <a:t>Samkeppnishamlandi viðskiptahættir </a:t>
            </a:r>
            <a:r>
              <a:rPr lang="en-US" dirty="0"/>
              <a:t>– starfshættir sem fela ekki í sér bein samkomulög um verðhækkanir eða samdrátt í framleiðslumagni en geta dregið úr samkeppni.</a:t>
            </a:r>
          </a:p>
          <a:p>
            <a:endParaRPr lang="en-US" dirty="0"/>
          </a:p>
        </p:txBody>
      </p:sp>
    </p:spTree>
    <p:extLst>
      <p:ext uri="{BB962C8B-B14F-4D97-AF65-F5344CB8AC3E}">
        <p14:creationId xmlns:p14="http://schemas.microsoft.com/office/powerpoint/2010/main" val="680098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Tegundir samkeppnishamlandi viðskiptahátta</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a:xfrm>
            <a:off x="838200" y="955964"/>
            <a:ext cx="10515600" cy="4870070"/>
          </a:xfrm>
        </p:spPr>
        <p:txBody>
          <a:bodyPr>
            <a:normAutofit fontScale="92500" lnSpcReduction="20000"/>
          </a:bodyPr>
          <a:lstStyle/>
          <a:p>
            <a:r>
              <a:rPr lang="en-US" dirty="0"/>
              <a:t>Tegundir </a:t>
            </a:r>
            <a:r>
              <a:rPr lang="en-US" u="sng" dirty="0"/>
              <a:t>samkeppnishamlandi viðskiptahátta</a:t>
            </a:r>
            <a:r>
              <a:rPr lang="en-US" dirty="0"/>
              <a:t>:</a:t>
            </a:r>
          </a:p>
          <a:p>
            <a:endParaRPr lang="en-US" dirty="0"/>
          </a:p>
          <a:p>
            <a:r>
              <a:rPr lang="en-US" b="1" dirty="0"/>
              <a:t>Samningur um lágmarksendursöluverð </a:t>
            </a:r>
            <a:r>
              <a:rPr lang="en-US" dirty="0"/>
              <a:t>– skuldbindur endursöluaðila sem kaupir af framleiðanda til að selja vöruna ekki undir tilteknu lágmarksverði.</a:t>
            </a:r>
          </a:p>
          <a:p>
            <a:endParaRPr lang="en-US" dirty="0"/>
          </a:p>
          <a:p>
            <a:r>
              <a:rPr lang="en-US" b="1" dirty="0"/>
              <a:t>Einkakaup </a:t>
            </a:r>
            <a:r>
              <a:rPr lang="en-US" dirty="0"/>
              <a:t>– samningur um að endursöluaðili selji eingöngu vörur frá einum framleiðanda.</a:t>
            </a:r>
          </a:p>
          <a:p>
            <a:endParaRPr lang="en-US" dirty="0"/>
          </a:p>
          <a:p>
            <a:r>
              <a:rPr lang="en-US" b="1" dirty="0"/>
              <a:t>Samtvinnun </a:t>
            </a:r>
            <a:r>
              <a:rPr lang="en-US" dirty="0"/>
              <a:t>– þegar viðskiptavinur fær aðeins að kaupa eina vöru ef hann kaupir jafnframt aðra vöru.</a:t>
            </a:r>
          </a:p>
          <a:p>
            <a:endParaRPr lang="en-US" dirty="0"/>
          </a:p>
          <a:p>
            <a:r>
              <a:rPr lang="en-US" b="1" dirty="0"/>
              <a:t>Vöndlun</a:t>
            </a:r>
            <a:r>
              <a:rPr lang="en-US" dirty="0"/>
              <a:t> – þegar margar vörur eru seldar saman sem ein heild.</a:t>
            </a:r>
          </a:p>
          <a:p>
            <a:endParaRPr lang="en-US" dirty="0"/>
          </a:p>
        </p:txBody>
      </p:sp>
    </p:spTree>
    <p:extLst>
      <p:ext uri="{BB962C8B-B14F-4D97-AF65-F5344CB8AC3E}">
        <p14:creationId xmlns:p14="http://schemas.microsoft.com/office/powerpoint/2010/main" val="2692293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11.3 Eftirlit með náttúrulegri einokun</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lstStyle/>
          <a:p>
            <a:r>
              <a:rPr lang="en-US" dirty="0"/>
              <a:t>Flest raunveruleg einokunarfyrirtæki í Bandaríkjunum nú á dögum eru náttúruleg einokunarfyrirtæki sem lúta opinberu eftirliti.</a:t>
            </a:r>
          </a:p>
          <a:p>
            <a:endParaRPr lang="en-US" dirty="0"/>
          </a:p>
          <a:p>
            <a:r>
              <a:rPr lang="en-US" b="1" dirty="0"/>
              <a:t>Náttúruleg einokun </a:t>
            </a:r>
            <a:r>
              <a:rPr lang="en-US" dirty="0"/>
              <a:t>myndast þegar meðalkostnaður lækkar á því framleiðslubili sem fullnægir eftirspurn markaðarins.</a:t>
            </a:r>
          </a:p>
          <a:p>
            <a:endParaRPr lang="en-US" dirty="0"/>
          </a:p>
          <a:p>
            <a:r>
              <a:rPr lang="en-US" dirty="0"/>
              <a:t>Þetta gerist yfirleitt þegar fastur kostnaður er mikill miðað við breytilegan kostnað.</a:t>
            </a:r>
          </a:p>
          <a:p>
            <a:endParaRPr lang="en-US" dirty="0"/>
          </a:p>
        </p:txBody>
      </p:sp>
    </p:spTree>
    <p:extLst>
      <p:ext uri="{BB962C8B-B14F-4D97-AF65-F5344CB8AC3E}">
        <p14:creationId xmlns:p14="http://schemas.microsoft.com/office/powerpoint/2010/main" val="487628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pPr marL="0" marR="0" lvl="0" indent="0" rtl="0">
              <a:spcBef>
                <a:spcPts val="0"/>
              </a:spcBef>
            </a:pPr>
            <a:r>
              <a:rPr lang="en-US" dirty="0" sz="2000"/>
              <a:t>Valkostir við reglusetningu náttúrulegrar einokunar</a:t>
            </a:r>
          </a:p>
        </p:txBody>
      </p:sp>
      <p:pic>
        <p:nvPicPr>
          <p:cNvPr id="7" name="Picture 6" descr="The graph represents a natural monopoly. The graph shows four points that represent the main choices for regulation, a downward-sloping average cost curve, and a downward-sloping market demand curve.">
            <a:extLst>
              <a:ext uri="{FF2B5EF4-FFF2-40B4-BE49-F238E27FC236}">
                <a16:creationId xmlns:a16="http://schemas.microsoft.com/office/drawing/2014/main" id="{CA4C53B5-4D4D-65F2-9D73-2209F1E92F4C}"/>
              </a:ext>
            </a:extLst>
          </p:cNvPr>
          <p:cNvPicPr>
            <a:picLocks noChangeAspect="1"/>
          </p:cNvPicPr>
          <p:nvPr/>
        </p:nvPicPr>
        <p:blipFill>
          <a:blip r:embed="rId2"/>
          <a:stretch>
            <a:fillRect/>
          </a:stretch>
        </p:blipFill>
        <p:spPr>
          <a:xfrm>
            <a:off x="838200" y="1417320"/>
            <a:ext cx="5230368" cy="4023360"/>
          </a:xfrm>
          <a:prstGeom prst="rect">
            <a:avLst/>
          </a:prstGeom>
        </p:spPr>
      </p:pic>
      <p:sp>
        <p:nvSpPr>
          <p:cNvPr id="3" name="Content Placeholder 2">
            <a:extLst>
              <a:ext uri="{FF2B5EF4-FFF2-40B4-BE49-F238E27FC236}">
                <a16:creationId xmlns:a16="http://schemas.microsoft.com/office/drawing/2014/main" id="{DB92745A-49D1-8E30-F2DA-806F7DC66549}"/>
              </a:ext>
            </a:extLst>
          </p:cNvPr>
          <p:cNvSpPr>
            <a:spLocks noGrp="1"/>
          </p:cNvSpPr>
          <p:nvPr>
            <p:ph sz="half" idx="2"/>
          </p:nvPr>
        </p:nvSpPr>
        <p:spPr/>
        <p:txBody>
          <a:bodyPr/>
          <a:lstStyle/>
          <a:p>
            <a:r>
              <a:rPr lang="en-US" dirty="0"/>
              <a:t>Náttúrulegt einokunarfyrirtæki </a:t>
            </a:r>
            <a:r>
              <a:rPr lang="en-US" u="sng" dirty="0"/>
              <a:t>hámarkar hagnað</a:t>
            </a:r>
            <a:r>
              <a:rPr lang="en-US" dirty="0"/>
              <a:t> með því að framleiða það magn þar sem </a:t>
            </a:r>
            <a:r>
              <a:rPr lang="en-US" u="sng" dirty="0"/>
              <a:t>MR = MC</a:t>
            </a:r>
            <a:r>
              <a:rPr lang="en-US" dirty="0"/>
              <a:t>, og notar síðan eftirspurnarferil markaðarins til að ákvarða hvaða </a:t>
            </a:r>
            <a:r>
              <a:rPr lang="en-US" u="sng" dirty="0"/>
              <a:t>verð</a:t>
            </a:r>
            <a:r>
              <a:rPr lang="en-US" dirty="0"/>
              <a:t> skuli taka fyrir þetta magn. </a:t>
            </a:r>
          </a:p>
          <a:p>
            <a:endParaRPr lang="en-US" dirty="0"/>
          </a:p>
          <a:p>
            <a:r>
              <a:rPr lang="en-US" dirty="0"/>
              <a:t>Þetta einokunarfyrirtæki framleiðir við punkt A, þar sem magnið er 4 og verðið 9,3. </a:t>
            </a:r>
          </a:p>
          <a:p>
            <a:endParaRPr lang="en-US" dirty="0"/>
          </a:p>
        </p:txBody>
      </p:sp>
    </p:spTree>
    <p:extLst>
      <p:ext uri="{BB962C8B-B14F-4D97-AF65-F5344CB8AC3E}">
        <p14:creationId xmlns:p14="http://schemas.microsoft.com/office/powerpoint/2010/main" val="3110978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pPr marL="0" marR="0" lvl="0" indent="0" rtl="0">
              <a:spcBef>
                <a:spcPts val="0"/>
              </a:spcBef>
            </a:pPr>
            <a:r>
              <a:rPr lang="en-US" dirty="0" sz="1800"/>
              <a:t>Valkostir við reglusetningu náttúrulegrar einokunar (framhald)</a:t>
            </a:r>
          </a:p>
        </p:txBody>
      </p:sp>
      <p:pic>
        <p:nvPicPr>
          <p:cNvPr id="4" name="Picture 3" descr="The graph represents a natural monopoly. The graph shows four points that represent the main choices for regulation, a downward-sloping average cost curve, and a downward-sloping market demand curve.">
            <a:extLst>
              <a:ext uri="{FF2B5EF4-FFF2-40B4-BE49-F238E27FC236}">
                <a16:creationId xmlns:a16="http://schemas.microsoft.com/office/drawing/2014/main" id="{BAFE4F3F-BF5F-FCE4-247E-0C9B3B07BD19}"/>
              </a:ext>
            </a:extLst>
          </p:cNvPr>
          <p:cNvPicPr>
            <a:picLocks noChangeAspect="1"/>
          </p:cNvPicPr>
          <p:nvPr/>
        </p:nvPicPr>
        <p:blipFill>
          <a:blip r:embed="rId2"/>
          <a:stretch>
            <a:fillRect/>
          </a:stretch>
        </p:blipFill>
        <p:spPr>
          <a:xfrm>
            <a:off x="838200" y="1417320"/>
            <a:ext cx="5230368" cy="4023360"/>
          </a:xfrm>
          <a:prstGeom prst="rect">
            <a:avLst/>
          </a:prstGeom>
        </p:spPr>
      </p:pic>
      <p:sp>
        <p:nvSpPr>
          <p:cNvPr id="3" name="Content Placeholder 2">
            <a:extLst>
              <a:ext uri="{FF2B5EF4-FFF2-40B4-BE49-F238E27FC236}">
                <a16:creationId xmlns:a16="http://schemas.microsoft.com/office/drawing/2014/main" id="{8D07ADE2-93C5-BAB6-D461-58A853FB15AC}"/>
              </a:ext>
            </a:extLst>
          </p:cNvPr>
          <p:cNvSpPr>
            <a:spLocks noGrp="1"/>
          </p:cNvSpPr>
          <p:nvPr>
            <p:ph sz="half" idx="2"/>
          </p:nvPr>
        </p:nvSpPr>
        <p:spPr/>
        <p:txBody>
          <a:bodyPr>
            <a:normAutofit fontScale="85000" lnSpcReduction="20000"/>
          </a:bodyPr>
          <a:lstStyle/>
          <a:p>
            <a:r>
              <a:rPr lang="en-US" dirty="0"/>
              <a:t>Ef </a:t>
            </a:r>
            <a:r>
              <a:rPr lang="en-US" u="sng" dirty="0"/>
              <a:t>samkeppniseftirlitið</a:t>
            </a:r>
            <a:r>
              <a:rPr lang="en-US" dirty="0"/>
              <a:t> skipti fyrirtækinu nákvæmlega í tvennt myndi hvor helmingur framleiða við punkt B, með meðalkostnað 9,75 og framleiðslumagn 2. </a:t>
            </a:r>
          </a:p>
          <a:p>
            <a:endParaRPr lang="en-US" dirty="0"/>
          </a:p>
          <a:p>
            <a:r>
              <a:rPr lang="en-US" dirty="0"/>
              <a:t>Eftirlitsaðilar gætu krafist þess að fyrirtækið framleiddi við punkt C, þar sem MC = D.</a:t>
            </a:r>
          </a:p>
          <a:p>
            <a:endParaRPr lang="en-US" dirty="0"/>
          </a:p>
          <a:p>
            <a:r>
              <a:rPr lang="en-US" dirty="0"/>
              <a:t>Ef fyrirtækinu er hins vegar gert að framleiða magnið 8 og selja á verðinu 3,5 verður það rekið með tapi. </a:t>
            </a:r>
          </a:p>
          <a:p>
            <a:endParaRPr lang="en-US" dirty="0"/>
          </a:p>
          <a:p>
            <a:r>
              <a:rPr lang="en-US" dirty="0"/>
              <a:t>Líklegasti kosturinn er punktur F, þar sem fyrirtækinu er gert að framleiða magnið 6 og taka verðið 6,5.</a:t>
            </a:r>
          </a:p>
        </p:txBody>
      </p:sp>
    </p:spTree>
    <p:extLst>
      <p:ext uri="{BB962C8B-B14F-4D97-AF65-F5344CB8AC3E}">
        <p14:creationId xmlns:p14="http://schemas.microsoft.com/office/powerpoint/2010/main" val="1344423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sz="2000"/>
              <a:t>Kostnaðarreglun með leyfðri arðsemi og verðþaksreglun</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lstStyle/>
          <a:p>
            <a:r>
              <a:rPr lang="en-US" b="1" dirty="0"/>
              <a:t>Kostnaðarreglun með leyfðri arðsemi </a:t>
            </a:r>
            <a:r>
              <a:rPr lang="en-US" dirty="0"/>
              <a:t>– þegar eftirlitsaðilar heimila fyrirtæki að standa undir kostnaði og skila eðlilegum hagnaði. </a:t>
            </a:r>
          </a:p>
          <a:p>
            <a:endParaRPr lang="en-US" dirty="0"/>
          </a:p>
          <a:p>
            <a:r>
              <a:rPr lang="en-US" b="1" dirty="0"/>
              <a:t>Verðþaksreglun </a:t>
            </a:r>
            <a:r>
              <a:rPr lang="en-US" dirty="0"/>
              <a:t>– þegar eftirlitsaðili ákveður verðþak sem fyrirtæki má ekki fara yfir næstu árin.</a:t>
            </a:r>
          </a:p>
          <a:p>
            <a:endParaRPr lang="en-US" dirty="0"/>
          </a:p>
        </p:txBody>
      </p:sp>
    </p:spTree>
    <p:extLst>
      <p:ext uri="{BB962C8B-B14F-4D97-AF65-F5344CB8AC3E}">
        <p14:creationId xmlns:p14="http://schemas.microsoft.com/office/powerpoint/2010/main" val="2509264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11.4 Hin mikla afreglunartilraun</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normAutofit lnSpcReduction="10000"/>
          </a:bodyPr>
          <a:lstStyle/>
          <a:p>
            <a:r>
              <a:rPr lang="en-US" b="1" dirty="0"/>
              <a:t>Afreglun</a:t>
            </a:r>
            <a:r>
              <a:rPr lang="en-US" dirty="0"/>
              <a:t> – afnám opinberra afskipta af verði og framleiðslumagni.</a:t>
            </a:r>
          </a:p>
          <a:p>
            <a:endParaRPr lang="en-US" dirty="0"/>
          </a:p>
          <a:p>
            <a:endParaRPr lang="en-US" dirty="0"/>
          </a:p>
          <a:p>
            <a:r>
              <a:rPr lang="en-US" b="1" dirty="0"/>
              <a:t>Regluverksyfirtaka </a:t>
            </a:r>
            <a:r>
              <a:rPr lang="en-US" dirty="0"/>
              <a:t>– þegar fyrirtækin sem eiga að lúta eftirliti fá veruleg áhrif á reglurnar sem um þau gilda og ná þannig tökum á eftirlitsaðilum, oft með fyrirheiti um starf í viðkomandi atvinnugrein að loknu opinberu starfi.</a:t>
            </a:r>
          </a:p>
          <a:p>
            <a:endParaRPr lang="en-US" dirty="0"/>
          </a:p>
        </p:txBody>
      </p:sp>
    </p:spTree>
    <p:extLst>
      <p:ext uri="{BB962C8B-B14F-4D97-AF65-F5344CB8AC3E}">
        <p14:creationId xmlns:p14="http://schemas.microsoft.com/office/powerpoint/2010/main" val="2757113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Áhrif afreglunar</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p:txBody>
          <a:bodyPr>
            <a:normAutofit lnSpcReduction="10000"/>
          </a:bodyPr>
          <a:lstStyle/>
          <a:p>
            <a:r>
              <a:rPr lang="en-US" b="1" dirty="0"/>
              <a:t>Sarbanes–Oxley-lögin </a:t>
            </a:r>
            <a:r>
              <a:rPr lang="en-US" dirty="0"/>
              <a:t>– sett til að auka traust á fjárhagsupplýsingum skráðra hlutafélaga og vernda fjárfesta gegn bókhaldssvikum.</a:t>
            </a:r>
          </a:p>
          <a:p>
            <a:endParaRPr lang="en-US" dirty="0"/>
          </a:p>
          <a:p>
            <a:r>
              <a:rPr lang="en-US" b="1" dirty="0"/>
              <a:t>Dodd–Frank-lögin </a:t>
            </a:r>
            <a:r>
              <a:rPr lang="en-US" dirty="0"/>
              <a:t>– „Að stuðla að fjármálastöðugleika í Bandaríkjunum með aukinni ábyrgð og gagnsæi í fjármálakerfinu, binda enda á það að fyrirtæki séu „of stór til að falla“, vernda bandaríska skattgreiðendur með því að stöðva björgunaraðgerðir [og] vernda neytendur gegn misnotkun í fjármálaþjónustu …“</a:t>
            </a:r>
          </a:p>
          <a:p>
            <a:endParaRPr lang="en-US" dirty="0"/>
          </a:p>
        </p:txBody>
      </p:sp>
    </p:spTree>
    <p:extLst>
      <p:ext uri="{BB962C8B-B14F-4D97-AF65-F5344CB8AC3E}">
        <p14:creationId xmlns:p14="http://schemas.microsoft.com/office/powerpoint/2010/main" val="2462016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66C1A-6D18-C398-0D64-E43AA92C37F5}"/>
              </a:ext>
            </a:extLst>
          </p:cNvPr>
          <p:cNvSpPr>
            <a:spLocks noGrp="1"/>
          </p:cNvSpPr>
          <p:nvPr>
            <p:ph type="title"/>
          </p:nvPr>
        </p:nvSpPr>
        <p:spPr/>
        <p:txBody>
          <a:bodyPr>
            <a:normAutofit fontScale="90000"/>
          </a:bodyPr>
          <a:lstStyle/>
          <a:p>
            <a:r>
              <a:rPr lang="en-US" dirty="0"/>
              <a:t>Afreglun flugrekstrar</a:t>
            </a:r>
          </a:p>
        </p:txBody>
      </p:sp>
      <p:sp>
        <p:nvSpPr>
          <p:cNvPr id="7" name="Content Placeholder 6">
            <a:extLst>
              <a:ext uri="{FF2B5EF4-FFF2-40B4-BE49-F238E27FC236}">
                <a16:creationId xmlns:a16="http://schemas.microsoft.com/office/drawing/2014/main" id="{37DA702C-114F-920B-5A10-9B89EEBFA577}"/>
              </a:ext>
            </a:extLst>
          </p:cNvPr>
          <p:cNvSpPr>
            <a:spLocks noGrp="1"/>
          </p:cNvSpPr>
          <p:nvPr>
            <p:ph idx="1"/>
          </p:nvPr>
        </p:nvSpPr>
        <p:spPr>
          <a:xfrm>
            <a:off x="838200" y="955964"/>
            <a:ext cx="10515600" cy="5144390"/>
          </a:xfrm>
        </p:spPr>
        <p:txBody>
          <a:bodyPr>
            <a:normAutofit fontScale="92500" lnSpcReduction="10000"/>
          </a:bodyPr>
          <a:lstStyle/>
          <a:p>
            <a:r>
              <a:rPr lang="en-US" b="1" dirty="0"/>
              <a:t>1926</a:t>
            </a:r>
            <a:r>
              <a:rPr lang="en-US" dirty="0"/>
              <a:t> – fyrsta reglusetning bandarískra stjórnvalda á flugrekstri; flugfélögum var heimilað að fljúga tilteknar leiðir eftir þörfum póstflutninga.</a:t>
            </a:r>
          </a:p>
          <a:p>
            <a:r>
              <a:rPr lang="en-US" b="1" dirty="0"/>
              <a:t>1934</a:t>
            </a:r>
            <a:r>
              <a:rPr lang="en-US" dirty="0"/>
              <a:t> – Samkeppnisyfirvöld sökuðu póstmálaráðherrann um samráð við stærstu flugfélögin í því skyni að einoka flugleiðir landsins.</a:t>
            </a:r>
          </a:p>
          <a:p>
            <a:r>
              <a:rPr lang="en-US" b="1" dirty="0"/>
              <a:t>1938 </a:t>
            </a:r>
            <a:r>
              <a:rPr lang="en-US" dirty="0"/>
              <a:t>– Bandarísk stjórnvöld stofnuðu þess í stað Flugmálanefndina (CAB) til að hafa eftirlit með flugfargjöldum og flugleiðum.</a:t>
            </a:r>
          </a:p>
          <a:p>
            <a:r>
              <a:rPr lang="en-US" b="1" dirty="0"/>
              <a:t>1978</a:t>
            </a:r>
            <a:r>
              <a:rPr lang="en-US" dirty="0"/>
              <a:t> – Með lögum um afreglun flugrekstrar hættu stjórnvöld að ákveða flugfargjöld og flugáætlanir.</a:t>
            </a:r>
          </a:p>
          <a:p>
            <a:r>
              <a:rPr lang="en-US" b="1" dirty="0"/>
              <a:t>Næstu 30 árin</a:t>
            </a:r>
            <a:r>
              <a:rPr lang="en-US" dirty="0"/>
              <a:t>: aukin samkeppni í kjölfar afnáms hafta, lægri flugfargjöld, meiri skilvirkni, aukið þjónustuframboð og fleiri störf.</a:t>
            </a:r>
          </a:p>
          <a:p>
            <a:pPr marL="0" indent="0">
              <a:buNone/>
            </a:pPr>
            <a:r>
              <a:rPr lang="en-US" u="sng" dirty="0"/>
              <a:t>Umræðuspurningar</a:t>
            </a:r>
            <a:r>
              <a:rPr lang="en-US" dirty="0"/>
              <a:t>: Hvernig hefur röð samruna frá afnámi hafta vakið áhyggjur af því að samkeppni kunni að skerðast? Hefur þetta haft áhrif á þjónustuna sem neytendum stendur til boða og eftirspurn eftir henni?</a:t>
            </a:r>
          </a:p>
          <a:p>
            <a:endParaRPr lang="en-US" dirty="0"/>
          </a:p>
        </p:txBody>
      </p:sp>
    </p:spTree>
    <p:extLst>
      <p:ext uri="{BB962C8B-B14F-4D97-AF65-F5344CB8AC3E}">
        <p14:creationId xmlns:p14="http://schemas.microsoft.com/office/powerpoint/2010/main" val="1415824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lang="en-US" b="0" i="0" dirty="0">
                <a:solidFill>
                  <a:srgbClr val="1F2328"/>
                </a:solidFill>
                <a:effectLst/>
                <a:latin typeface="Monaspace Neon"/>
              </a:rPr>
              <a:t>Þetta viðbótarefni frá OpenStax er © Rice University og gefið út samkvæmt alþjóðlega CC BY-NC-SA 4.0 notkunarleyfinu. Aðeins er heimilt að afrita það eða breyta því í óhagnaðarskyni, enda sé OpenStax og Rice University getið sem höfunda og allar breytingar tilgreindar. Öllu aðlöguðu efni skal dreift með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1421</TotalTime>
  <Words>1216</Words>
  <Application>Microsoft Macintosh PowerPoint</Application>
  <PresentationFormat>Widescreen</PresentationFormat>
  <Paragraphs>106</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Monaspace Neon</vt:lpstr>
      <vt:lpstr>Office Theme</vt:lpstr>
      <vt:lpstr>Principles of Economics 3e</vt:lpstr>
      <vt:lpstr>Ch.11 OUTLINE</vt:lpstr>
      <vt:lpstr>Oligopoly versus Competitors in the Marketplace</vt:lpstr>
      <vt:lpstr>11.1 Corporate Mergers</vt:lpstr>
      <vt:lpstr>Number and Size of Mergers</vt:lpstr>
      <vt:lpstr>Regulations for Approving Mergers</vt:lpstr>
      <vt:lpstr>Measuring Degree of Monopoly Power - Old Way</vt:lpstr>
      <vt:lpstr>The Herfindahl-Hirshman Index</vt:lpstr>
      <vt:lpstr>Defining A Market in Current Times</vt:lpstr>
      <vt:lpstr>Measuring Degree of Monopoly Power - New Way</vt:lpstr>
      <vt:lpstr>11.2 Regulating Anticompetitive Behavior</vt:lpstr>
      <vt:lpstr>Types of Restrictive Practices</vt:lpstr>
      <vt:lpstr>11.3 Regulating Natural Monopolies</vt:lpstr>
      <vt:lpstr>Regulatory Choices in Dealing with Natural Monopoly</vt:lpstr>
      <vt:lpstr>Regulatory Choices in Dealing with Natural Monopoly (continued)</vt:lpstr>
      <vt:lpstr>Cost-Plus versus Price Cap Regulation</vt:lpstr>
      <vt:lpstr>11.4 The Great Deregulation Experiment</vt:lpstr>
      <vt:lpstr>The Effects of Deregulation</vt:lpstr>
      <vt:lpstr>Airline Deregulation</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80</cp:revision>
  <dcterms:created xsi:type="dcterms:W3CDTF">2018-05-29T21:16:34Z</dcterms:created>
  <dcterms:modified xsi:type="dcterms:W3CDTF">2026-02-26T20:25:18Z</dcterms:modified>
</cp:coreProperties>
</file>