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78"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5"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6/11/relationships/changesInfo" Target="changesInfos/changesInfo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penstax.org/l/FR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0be606eba382.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3800"/>
              <a:t>Undirstöður hagfræði, 3. útgáfa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1. kafli: VELKOMIN Í HAGFRÆÐI!</a:t>
            </a:r>
          </a:p>
          <a:p>
            <a:r>
              <a:rPr lang="en-US" sz="4300" cap="none" dirty="0">
                <a:solidFill>
                  <a:schemeClr val="tx1"/>
                </a:solidFill>
                <a:latin typeface="+mn-lt"/>
              </a:rPr>
              <a:t>Myndasýning í PowerPoint</a:t>
            </a:r>
          </a:p>
          <a:p>
            <a:endParaRPr lang="en-US" dirty="0"/>
          </a:p>
        </p:txBody>
      </p:sp>
      <p:pic>
        <p:nvPicPr>
          <p:cNvPr id="9" name="Picture 8"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1694CD8E-70BA-DE94-D96A-5512FCA48501}"/>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rmAutofit fontScale="90000"/>
          </a:bodyPr>
          <a:lstStyle/>
          <a:p>
            <a:r>
              <a:rPr lang="en-US" dirty="0"/>
              <a:t>YFIRLIT 1. KAFLA</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idx="1"/>
          </p:nvPr>
        </p:nvSpPr>
        <p:spPr/>
        <p:txBody>
          <a:bodyPr/>
          <a:lstStyle/>
          <a:p>
            <a:r>
              <a:rPr lang="en-US" dirty="0"/>
              <a:t>1.1: Hvað er hagfræði og hvers vegna er hún mikilvæg?</a:t>
            </a:r>
          </a:p>
          <a:p>
            <a:r>
              <a:rPr lang="en-US" dirty="0"/>
              <a:t>1.2: Örhagfræði og þjóðhagfræði</a:t>
            </a:r>
          </a:p>
          <a:p>
            <a:r>
              <a:rPr lang="en-US" dirty="0"/>
              <a:t>1.3: Hvernig hagfræðingar nota kenningar og líkön til að skilja efnahagsleg viðfangsefni</a:t>
            </a:r>
          </a:p>
          <a:p>
            <a:r>
              <a:rPr lang="en-US" dirty="0"/>
              <a:t>1.4: Skipulag hagkerfa: yfirlit yfir efnahagskerfi</a:t>
            </a:r>
          </a:p>
          <a:p>
            <a:endParaRPr lang="en-US" dirty="0"/>
          </a:p>
        </p:txBody>
      </p:sp>
      <p:sp>
        <p:nvSpPr>
          <p:cNvPr id="6" name="Content Placeholder 5">
            <a:extLst>
              <a:ext uri="{FF2B5EF4-FFF2-40B4-BE49-F238E27FC236}">
                <a16:creationId xmlns:a16="http://schemas.microsoft.com/office/drawing/2014/main" id="{7C959651-8A88-D585-D8A7-A4BA0A30CE73}"/>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1.1 Hvað er hagfræði og hvers vegna er hún mikilvæg?</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idx="1"/>
          </p:nvPr>
        </p:nvSpPr>
        <p:spPr/>
        <p:txBody>
          <a:bodyPr>
            <a:normAutofit fontScale="92500" lnSpcReduction="10000"/>
          </a:bodyPr>
          <a:lstStyle/>
          <a:p>
            <a:r>
              <a:rPr lang="en-US" b="1" u="sng" dirty="0"/>
              <a:t>Hagfræði</a:t>
            </a:r>
            <a:r>
              <a:rPr lang="en-US" b="1" dirty="0"/>
              <a:t> fjallar um hvernig fólk tekur ákvarðanir við skilyrði skorts. </a:t>
            </a:r>
            <a:r>
              <a:rPr lang="en-US" dirty="0"/>
              <a:t>Ákvarðanirnar geta varðað einstaklinga, fjölskyldur, fyrirtæki eða samfélagið í heild.</a:t>
            </a:r>
          </a:p>
          <a:p>
            <a:endParaRPr lang="en-US" dirty="0"/>
          </a:p>
          <a:p>
            <a:r>
              <a:rPr lang="en-US" b="1" dirty="0"/>
              <a:t>Skortur</a:t>
            </a:r>
            <a:r>
              <a:rPr lang="en-US" dirty="0"/>
              <a:t> felst í því að óskir fólks um vörur, þjónustu og framleiðsluþætti eru meiri en það sem er í boði.</a:t>
            </a:r>
          </a:p>
          <a:p>
            <a:endParaRPr lang="en-US" dirty="0"/>
          </a:p>
          <a:p>
            <a:r>
              <a:rPr lang="en-US" dirty="0"/>
              <a:t>Vefur </a:t>
            </a:r>
            <a:r>
              <a:rPr lang="en-US" u="sng" dirty="0"/>
              <a:t>FRED</a:t>
            </a:r>
            <a:r>
              <a:rPr lang="en-US" dirty="0"/>
              <a:t> (</a:t>
            </a:r>
            <a:r>
              <a:rPr lang="en-US" dirty="0">
                <a:hlinkClick r:id="rId2"/>
              </a:rPr>
              <a:t>https://openstax.org/l/FRED/</a:t>
            </a:r>
            <a:r>
              <a:rPr lang="en-US" dirty="0"/>
              <a:t>) inniheldur tímaraðagögn um nærri 400.000 innlendar og alþjóðlegar hagrænar og félagslegar breytur sem verða mikið notuð í þessu námskeiði. </a:t>
            </a:r>
          </a:p>
          <a:p>
            <a:endParaRPr lang="en-US" dirty="0"/>
          </a:p>
        </p:txBody>
      </p:sp>
      <p:sp>
        <p:nvSpPr>
          <p:cNvPr id="6" name="Content Placeholder 5">
            <a:extLst>
              <a:ext uri="{FF2B5EF4-FFF2-40B4-BE49-F238E27FC236}">
                <a16:creationId xmlns:a16="http://schemas.microsoft.com/office/drawing/2014/main" id="{403BE19C-02A1-32A4-710B-D0072A6C8378}"/>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106703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D127-411D-6459-3897-B2DCAAF9DF35}"/>
              </a:ext>
            </a:extLst>
          </p:cNvPr>
          <p:cNvSpPr>
            <a:spLocks noGrp="1"/>
          </p:cNvSpPr>
          <p:nvPr>
            <p:ph type="title"/>
          </p:nvPr>
        </p:nvSpPr>
        <p:spPr/>
        <p:txBody>
          <a:bodyPr>
            <a:normAutofit fontScale="90000"/>
          </a:bodyPr>
          <a:lstStyle/>
          <a:p>
            <a:r>
              <a:rPr lang="en-US" dirty="0"/>
              <a:t>Hagfræði á tímum samfélagsmiðla</a:t>
            </a:r>
          </a:p>
        </p:txBody>
      </p:sp>
      <p:sp>
        <p:nvSpPr>
          <p:cNvPr id="10" name="Content Placeholder 9">
            <a:extLst>
              <a:ext uri="{FF2B5EF4-FFF2-40B4-BE49-F238E27FC236}">
                <a16:creationId xmlns:a16="http://schemas.microsoft.com/office/drawing/2014/main" id="{75E00587-1434-5D3E-CC14-F61B7374D85B}"/>
              </a:ext>
            </a:extLst>
          </p:cNvPr>
          <p:cNvSpPr>
            <a:spLocks noGrp="1"/>
          </p:cNvSpPr>
          <p:nvPr>
            <p:ph idx="1"/>
          </p:nvPr>
        </p:nvSpPr>
        <p:spPr>
          <a:xfrm>
            <a:off x="838200" y="4957552"/>
            <a:ext cx="10515600" cy="937755"/>
          </a:xfrm>
        </p:spPr>
        <p:txBody>
          <a:bodyPr>
            <a:normAutofit fontScale="70000" lnSpcReduction="20000"/>
          </a:bodyPr>
          <a:lstStyle/>
          <a:p>
            <a:r>
              <a:rPr lang="en-US" dirty="0"/>
              <a:t>Hagkerfið mótast að verulegu leyti af því hversu greiðlega upplýsingar berast um samfélagið. Nú eru samfélagsmiðlarisarnir Twitter, Facebook og Instagram ráðandi öfl á upplýsingahraðbrautinni. (Mynd: breytt útgáfa af „Social Media Mixed Icons - Banner“ eftir </a:t>
            </a:r>
            <a:r>
              <a:rPr lang="en-US" dirty="0" err="1"/>
              <a:t>Blogtrepreneur</a:t>
            </a:r>
            <a:r>
              <a:rPr lang="en-US" dirty="0"/>
              <a:t>/Flickr, CC BY 2.0))</a:t>
            </a:r>
          </a:p>
          <a:p>
            <a:endParaRPr lang="en-US" dirty="0"/>
          </a:p>
        </p:txBody>
      </p:sp>
      <p:pic>
        <p:nvPicPr>
          <p:cNvPr id="9" name="Picture 8" descr="Icons for Twitter, Facebook, and Instagram are shown pinned to a cork board.">
            <a:extLst>
              <a:ext uri="{FF2B5EF4-FFF2-40B4-BE49-F238E27FC236}">
                <a16:creationId xmlns:a16="http://schemas.microsoft.com/office/drawing/2014/main" id="{6A0B5EDF-33C8-CB6A-A444-947F7555A289}"/>
              </a:ext>
            </a:extLst>
          </p:cNvPr>
          <p:cNvPicPr>
            <a:picLocks noChangeAspect="1"/>
          </p:cNvPicPr>
          <p:nvPr/>
        </p:nvPicPr>
        <p:blipFill>
          <a:blip r:embed="rId2"/>
          <a:stretch>
            <a:fillRect/>
          </a:stretch>
        </p:blipFill>
        <p:spPr>
          <a:xfrm>
            <a:off x="2587577" y="1466860"/>
            <a:ext cx="7016846" cy="2774353"/>
          </a:xfrm>
          <a:prstGeom prst="rect">
            <a:avLst/>
          </a:prstGeom>
        </p:spPr>
      </p:pic>
    </p:spTree>
    <p:extLst>
      <p:ext uri="{BB962C8B-B14F-4D97-AF65-F5344CB8AC3E}">
        <p14:creationId xmlns:p14="http://schemas.microsoft.com/office/powerpoint/2010/main" val="3994839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C733-F420-A08D-9282-4DC6EA589B14}"/>
              </a:ext>
            </a:extLst>
          </p:cNvPr>
          <p:cNvSpPr>
            <a:spLocks noGrp="1"/>
          </p:cNvSpPr>
          <p:nvPr>
            <p:ph type="title"/>
          </p:nvPr>
        </p:nvSpPr>
        <p:spPr/>
        <p:txBody>
          <a:bodyPr>
            <a:normAutofit fontScale="90000"/>
          </a:bodyPr>
          <a:lstStyle/>
          <a:p>
            <a:r>
              <a:rPr lang="en-US" dirty="0"/>
              <a:t>Skortur</a:t>
            </a:r>
          </a:p>
        </p:txBody>
      </p:sp>
      <p:sp>
        <p:nvSpPr>
          <p:cNvPr id="5" name="Content Placeholder 4">
            <a:extLst>
              <a:ext uri="{FF2B5EF4-FFF2-40B4-BE49-F238E27FC236}">
                <a16:creationId xmlns:a16="http://schemas.microsoft.com/office/drawing/2014/main" id="{B7E18846-D826-6EAA-5FF6-851677E657D9}"/>
              </a:ext>
            </a:extLst>
          </p:cNvPr>
          <p:cNvSpPr>
            <a:spLocks noGrp="1"/>
          </p:cNvSpPr>
          <p:nvPr>
            <p:ph idx="1"/>
          </p:nvPr>
        </p:nvSpPr>
        <p:spPr>
          <a:xfrm>
            <a:off x="838200" y="4752109"/>
            <a:ext cx="10515600" cy="1230680"/>
          </a:xfrm>
        </p:spPr>
        <p:txBody>
          <a:bodyPr>
            <a:normAutofit fontScale="70000" lnSpcReduction="20000"/>
          </a:bodyPr>
          <a:lstStyle/>
          <a:p>
            <a:r>
              <a:rPr lang="en-US" dirty="0"/>
              <a:t>Fólk sem býr við heimilisleysi minnir okkur með áþreifanlegum hætti á að skortur á framleiðsluþáttum er raunverulegur. (Mynd: „Pittsburgh Homeless“ eftir „</a:t>
            </a:r>
            <a:r>
              <a:rPr lang="en-US" dirty="0" err="1"/>
              <a:t>daveyinn</a:t>
            </a:r>
            <a:r>
              <a:rPr lang="en-US" dirty="0"/>
              <a:t>“/Flickr Creative Commons, CC BY 2.0)</a:t>
            </a:r>
          </a:p>
          <a:p>
            <a:endParaRPr lang="en-US" dirty="0"/>
          </a:p>
          <a:p>
            <a:r>
              <a:rPr lang="en-US" b="1" dirty="0"/>
              <a:t>Umræðuspurning: </a:t>
            </a:r>
            <a:r>
              <a:rPr lang="en-US" dirty="0"/>
              <a:t>Hvaða vörur og þjónusta teljast bráðnauðsynleg?</a:t>
            </a:r>
          </a:p>
          <a:p>
            <a:endParaRPr lang="en-US" dirty="0"/>
          </a:p>
        </p:txBody>
      </p:sp>
      <p:pic>
        <p:nvPicPr>
          <p:cNvPr id="3" name="Shape 71" descr="The image depicts a person laying on a bench covered by blankets and surrounded by bags of other items.">
            <a:extLst>
              <a:ext uri="{FF2B5EF4-FFF2-40B4-BE49-F238E27FC236}">
                <a16:creationId xmlns:a16="http://schemas.microsoft.com/office/drawing/2014/main" id="{5744A6E2-5DA2-045E-F4D7-5FB8D5015B9E}"/>
              </a:ext>
            </a:extLst>
          </p:cNvPr>
          <p:cNvPicPr preferRelativeResize="0">
            <a:picLocks/>
          </p:cNvPicPr>
          <p:nvPr/>
        </p:nvPicPr>
        <p:blipFill rotWithShape="1">
          <a:blip r:embed="rId2">
            <a:alphaModFix/>
          </a:blip>
          <a:srcRect/>
          <a:stretch/>
        </p:blipFill>
        <p:spPr>
          <a:xfrm>
            <a:off x="3766601" y="1104001"/>
            <a:ext cx="4658797" cy="3500071"/>
          </a:xfrm>
          <a:prstGeom prst="rect">
            <a:avLst/>
          </a:prstGeom>
          <a:noFill/>
          <a:ln>
            <a:noFill/>
          </a:ln>
        </p:spPr>
      </p:pic>
    </p:spTree>
    <p:extLst>
      <p:ext uri="{BB962C8B-B14F-4D97-AF65-F5344CB8AC3E}">
        <p14:creationId xmlns:p14="http://schemas.microsoft.com/office/powerpoint/2010/main" val="11944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E76-1969-6F06-B085-1BEC939DFC34}"/>
              </a:ext>
            </a:extLst>
          </p:cNvPr>
          <p:cNvSpPr>
            <a:spLocks noGrp="1"/>
          </p:cNvSpPr>
          <p:nvPr>
            <p:ph type="title"/>
          </p:nvPr>
        </p:nvSpPr>
        <p:spPr/>
        <p:txBody>
          <a:bodyPr>
            <a:normAutofit fontScale="90000"/>
          </a:bodyPr>
          <a:lstStyle/>
          <a:p>
            <a:r>
              <a:rPr lang="en-US" dirty="0"/>
              <a:t>Heildstæð rannsókn á hagfræði</a:t>
            </a:r>
          </a:p>
        </p:txBody>
      </p:sp>
      <p:pic>
        <p:nvPicPr>
          <p:cNvPr id="3" name="Shape 79" descr="A portrait of Adam Smith">
            <a:extLst>
              <a:ext uri="{FF2B5EF4-FFF2-40B4-BE49-F238E27FC236}">
                <a16:creationId xmlns:a16="http://schemas.microsoft.com/office/drawing/2014/main" id="{784074F9-C39E-6B71-CB3E-029F48B5BD3C}"/>
              </a:ext>
            </a:extLst>
          </p:cNvPr>
          <p:cNvPicPr preferRelativeResize="0">
            <a:picLocks/>
          </p:cNvPicPr>
          <p:nvPr/>
        </p:nvPicPr>
        <p:blipFill rotWithShape="1">
          <a:blip r:embed="rId2">
            <a:alphaModFix/>
          </a:blip>
          <a:srcRect/>
          <a:stretch/>
        </p:blipFill>
        <p:spPr>
          <a:xfrm>
            <a:off x="981891" y="965705"/>
            <a:ext cx="3522204" cy="5256213"/>
          </a:xfrm>
          <a:prstGeom prst="rect">
            <a:avLst/>
          </a:prstGeom>
          <a:noFill/>
          <a:ln>
            <a:noFill/>
          </a:ln>
        </p:spPr>
      </p:pic>
      <p:sp>
        <p:nvSpPr>
          <p:cNvPr id="5" name="Content Placeholder 4">
            <a:extLst>
              <a:ext uri="{FF2B5EF4-FFF2-40B4-BE49-F238E27FC236}">
                <a16:creationId xmlns:a16="http://schemas.microsoft.com/office/drawing/2014/main" id="{B665EABB-0A78-E59B-9BA8-723810096237}"/>
              </a:ext>
            </a:extLst>
          </p:cNvPr>
          <p:cNvSpPr>
            <a:spLocks noGrp="1"/>
          </p:cNvSpPr>
          <p:nvPr>
            <p:ph sz="half" idx="2"/>
          </p:nvPr>
        </p:nvSpPr>
        <p:spPr>
          <a:xfrm>
            <a:off x="6096000" y="1010661"/>
            <a:ext cx="5181600" cy="5166302"/>
          </a:xfrm>
        </p:spPr>
        <p:txBody>
          <a:bodyPr/>
          <a:lstStyle/>
          <a:p>
            <a:r>
              <a:rPr lang="en-US" dirty="0"/>
              <a:t>Adam Smith setti fram hugmyndina um að skipta vinnu í afmörkuð verk í hinu fræga riti sínu frá 1776, </a:t>
            </a:r>
            <a:r>
              <a:rPr lang="en-US" i="1" dirty="0"/>
              <a:t>Auðlegð þjóðanna</a:t>
            </a:r>
            <a:r>
              <a:rPr lang="en-US" dirty="0"/>
              <a:t>. (Mynd: „Adam Smith“ eftir Cadell and Davies (1811), John Horsburgh (1828) eða R.C. Bell (1872)/Wikimedia Commons, almenningseign)</a:t>
            </a:r>
          </a:p>
          <a:p>
            <a:endParaRPr lang="en-US" dirty="0"/>
          </a:p>
        </p:txBody>
      </p:sp>
    </p:spTree>
    <p:extLst>
      <p:ext uri="{BB962C8B-B14F-4D97-AF65-F5344CB8AC3E}">
        <p14:creationId xmlns:p14="http://schemas.microsoft.com/office/powerpoint/2010/main" val="3373503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3AEA-8F39-BDAC-2BFE-DD988132D7BA}"/>
              </a:ext>
            </a:extLst>
          </p:cNvPr>
          <p:cNvSpPr>
            <a:spLocks noGrp="1"/>
          </p:cNvSpPr>
          <p:nvPr>
            <p:ph type="title"/>
          </p:nvPr>
        </p:nvSpPr>
        <p:spPr/>
        <p:txBody>
          <a:bodyPr>
            <a:normAutofit fontScale="90000"/>
          </a:bodyPr>
          <a:lstStyle/>
          <a:p>
            <a:r>
              <a:rPr lang="en-US" dirty="0"/>
              <a:t>Verkaskipting og sérhæfing vinnuafls</a:t>
            </a:r>
          </a:p>
        </p:txBody>
      </p:sp>
      <p:sp>
        <p:nvSpPr>
          <p:cNvPr id="5" name="Content Placeholder 4">
            <a:extLst>
              <a:ext uri="{FF2B5EF4-FFF2-40B4-BE49-F238E27FC236}">
                <a16:creationId xmlns:a16="http://schemas.microsoft.com/office/drawing/2014/main" id="{99C688FF-546C-9C57-1F54-AC41A92BB9F1}"/>
              </a:ext>
            </a:extLst>
          </p:cNvPr>
          <p:cNvSpPr>
            <a:spLocks noGrp="1"/>
          </p:cNvSpPr>
          <p:nvPr>
            <p:ph idx="1"/>
          </p:nvPr>
        </p:nvSpPr>
        <p:spPr>
          <a:xfrm>
            <a:off x="845894" y="4804360"/>
            <a:ext cx="10515600" cy="1185949"/>
          </a:xfrm>
        </p:spPr>
        <p:txBody>
          <a:bodyPr>
            <a:normAutofit fontScale="85000" lnSpcReduction="20000"/>
          </a:bodyPr>
          <a:lstStyle/>
          <a:p>
            <a:r>
              <a:rPr lang="en-US" b="1" dirty="0"/>
              <a:t>Verkaskipting </a:t>
            </a:r>
            <a:r>
              <a:rPr lang="en-US" dirty="0"/>
              <a:t>– það hvernig nauðsynlegum verkum við framleiðslu vöru eða þjónustu er skipt milli starfsmanna.</a:t>
            </a:r>
          </a:p>
          <a:p>
            <a:pPr lvl="1"/>
            <a:r>
              <a:rPr lang="en-US" dirty="0"/>
              <a:t>Starfsfólk við færiband er dæmi um verkaskiptingu. (Mynd: „Red Wing Shoe Factory Tour“ eftir Nina Hale/Flickr Creative Commons, CC BY 2.0)</a:t>
            </a:r>
          </a:p>
          <a:p>
            <a:endParaRPr lang="en-US" dirty="0"/>
          </a:p>
        </p:txBody>
      </p:sp>
      <p:pic>
        <p:nvPicPr>
          <p:cNvPr id="3" name="Shape 87" descr="The image depicts workers on an assembly line.">
            <a:extLst>
              <a:ext uri="{FF2B5EF4-FFF2-40B4-BE49-F238E27FC236}">
                <a16:creationId xmlns:a16="http://schemas.microsoft.com/office/drawing/2014/main" id="{ED6A68A4-4D12-8BF3-8CDF-527F85806085}"/>
              </a:ext>
            </a:extLst>
          </p:cNvPr>
          <p:cNvPicPr preferRelativeResize="0">
            <a:picLocks/>
          </p:cNvPicPr>
          <p:nvPr/>
        </p:nvPicPr>
        <p:blipFill rotWithShape="1">
          <a:blip r:embed="rId2">
            <a:alphaModFix/>
          </a:blip>
          <a:srcRect/>
          <a:stretch/>
        </p:blipFill>
        <p:spPr>
          <a:xfrm>
            <a:off x="3470947" y="1104001"/>
            <a:ext cx="5250106" cy="3500071"/>
          </a:xfrm>
          <a:prstGeom prst="rect">
            <a:avLst/>
          </a:prstGeom>
          <a:noFill/>
          <a:ln>
            <a:noFill/>
          </a:ln>
        </p:spPr>
      </p:pic>
    </p:spTree>
    <p:extLst>
      <p:ext uri="{BB962C8B-B14F-4D97-AF65-F5344CB8AC3E}">
        <p14:creationId xmlns:p14="http://schemas.microsoft.com/office/powerpoint/2010/main" val="348535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D127-411D-6459-3897-B2DCAAF9DF35}"/>
              </a:ext>
            </a:extLst>
          </p:cNvPr>
          <p:cNvSpPr>
            <a:spLocks noGrp="1"/>
          </p:cNvSpPr>
          <p:nvPr>
            <p:ph type="title"/>
          </p:nvPr>
        </p:nvSpPr>
        <p:spPr/>
        <p:txBody>
          <a:bodyPr>
            <a:normAutofit fontScale="90000"/>
          </a:bodyPr>
          <a:lstStyle/>
          <a:p>
            <a:r>
              <a:rPr lang="en-US" dirty="0"/>
              <a:t>Hvers vegna verkaskipting eykur framleiðslu</a:t>
            </a:r>
          </a:p>
        </p:txBody>
      </p:sp>
      <p:sp>
        <p:nvSpPr>
          <p:cNvPr id="3" name="Content Placeholder 2">
            <a:extLst>
              <a:ext uri="{FF2B5EF4-FFF2-40B4-BE49-F238E27FC236}">
                <a16:creationId xmlns:a16="http://schemas.microsoft.com/office/drawing/2014/main" id="{32281433-B223-AFB7-290F-953300CAC9D1}"/>
              </a:ext>
            </a:extLst>
          </p:cNvPr>
          <p:cNvSpPr>
            <a:spLocks noGrp="1"/>
          </p:cNvSpPr>
          <p:nvPr>
            <p:ph idx="1"/>
          </p:nvPr>
        </p:nvSpPr>
        <p:spPr/>
        <p:txBody>
          <a:bodyPr>
            <a:normAutofit lnSpcReduction="10000"/>
          </a:bodyPr>
          <a:lstStyle/>
          <a:p>
            <a:r>
              <a:rPr lang="en-US" dirty="0"/>
              <a:t>Með því að skipta verkum við framleiðslu vöru eða þjónustu í sífellt afmarkaðri þætti má auka framleiðslumagnið.</a:t>
            </a:r>
          </a:p>
          <a:p>
            <a:endParaRPr lang="en-US" dirty="0"/>
          </a:p>
          <a:p>
            <a:r>
              <a:rPr lang="en-US" b="1" dirty="0"/>
              <a:t>Sérhæfing</a:t>
            </a:r>
            <a:r>
              <a:rPr lang="en-US" dirty="0"/>
              <a:t> – þegar starfsmenn eða fyrirtæki einbeita sér að tilteknum verkum sem hæfa þeim vel innan framleiðsluferlisins.</a:t>
            </a:r>
          </a:p>
          <a:p>
            <a:endParaRPr lang="en-US" dirty="0"/>
          </a:p>
          <a:p>
            <a:pPr lvl="1"/>
            <a:r>
              <a:rPr lang="en-US" dirty="0"/>
              <a:t>Sérhæfing gerir fyrirtækjum kleift að nýta stærðarhagkvæmni. Hún felst í því að meðalkostnaður við hverja einingu margra vara lækkar þegar framleiðslan eykst.</a:t>
            </a:r>
          </a:p>
          <a:p>
            <a:endParaRPr lang="en-US" dirty="0"/>
          </a:p>
        </p:txBody>
      </p:sp>
      <p:sp>
        <p:nvSpPr>
          <p:cNvPr id="6" name="Content Placeholder 5">
            <a:extLst>
              <a:ext uri="{FF2B5EF4-FFF2-40B4-BE49-F238E27FC236}">
                <a16:creationId xmlns:a16="http://schemas.microsoft.com/office/drawing/2014/main" id="{204124E1-FA9E-42FB-F370-61CEC5E6005A}"/>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483362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97F1F-236E-E889-DF5D-217766D32F95}"/>
              </a:ext>
            </a:extLst>
          </p:cNvPr>
          <p:cNvSpPr>
            <a:spLocks noGrp="1"/>
          </p:cNvSpPr>
          <p:nvPr>
            <p:ph type="title"/>
          </p:nvPr>
        </p:nvSpPr>
        <p:spPr/>
        <p:txBody>
          <a:bodyPr>
            <a:normAutofit fontScale="90000"/>
          </a:bodyPr>
          <a:lstStyle/>
          <a:p>
            <a:r>
              <a:rPr lang="en-US" dirty="0"/>
              <a:t>Hvers vegna að læra hagfræði?</a:t>
            </a:r>
          </a:p>
        </p:txBody>
      </p:sp>
      <p:sp>
        <p:nvSpPr>
          <p:cNvPr id="3" name="Content Placeholder 2">
            <a:extLst>
              <a:ext uri="{FF2B5EF4-FFF2-40B4-BE49-F238E27FC236}">
                <a16:creationId xmlns:a16="http://schemas.microsoft.com/office/drawing/2014/main" id="{D4F5CDFF-0873-A71A-947F-A4604DAB5BED}"/>
              </a:ext>
            </a:extLst>
          </p:cNvPr>
          <p:cNvSpPr>
            <a:spLocks noGrp="1"/>
          </p:cNvSpPr>
          <p:nvPr>
            <p:ph idx="1"/>
          </p:nvPr>
        </p:nvSpPr>
        <p:spPr>
          <a:xfrm>
            <a:off x="838200" y="4428309"/>
            <a:ext cx="10515600" cy="1385611"/>
          </a:xfrm>
        </p:spPr>
        <p:txBody>
          <a:bodyPr>
            <a:normAutofit fontScale="70000" lnSpcReduction="20000"/>
          </a:bodyPr>
          <a:lstStyle/>
          <a:p>
            <a:r>
              <a:rPr lang="en-US" dirty="0"/>
              <a:t>Esther </a:t>
            </a:r>
            <a:r>
              <a:rPr lang="en-US" dirty="0" err="1"/>
              <a:t>Duflo</a:t>
            </a:r>
            <a:r>
              <a:rPr lang="en-US" dirty="0"/>
              <a:t>, Abhijit Banerjee (bæði við Massachusetts Institute of Technology) og Michael Kremer (University of Chicago) hlutu Nóbelsverðlaunin fyrir brautryðjendastarf við að þróa tilraunaaðferðir til að skilja fátækt og árangur aðgerða gegn henni. (Mynd: breytt útgáfa verka frá U.S. Embassy Sweden/Wikimedia Commons, CC BY 2.0; Financial Times/Wikimedia Commons, CC BY 2.0; U.S. Embassy Sweden/Flickr Creative Commons, CC BY 2.0)</a:t>
            </a:r>
          </a:p>
        </p:txBody>
      </p:sp>
      <p:pic>
        <p:nvPicPr>
          <p:cNvPr id="7" name="Picture 6" descr="The image shows photographs of Esther Duflo, Abhijit Banerjee, and Michael Kremer.">
            <a:extLst>
              <a:ext uri="{FF2B5EF4-FFF2-40B4-BE49-F238E27FC236}">
                <a16:creationId xmlns:a16="http://schemas.microsoft.com/office/drawing/2014/main" id="{57E50BCE-C757-DFE1-28D6-5FAA8982FD63}"/>
              </a:ext>
            </a:extLst>
          </p:cNvPr>
          <p:cNvPicPr>
            <a:picLocks noChangeAspect="1"/>
          </p:cNvPicPr>
          <p:nvPr/>
        </p:nvPicPr>
        <p:blipFill>
          <a:blip r:embed="rId2"/>
          <a:stretch>
            <a:fillRect/>
          </a:stretch>
        </p:blipFill>
        <p:spPr>
          <a:xfrm>
            <a:off x="2917879" y="1161645"/>
            <a:ext cx="6356241" cy="2636737"/>
          </a:xfrm>
          <a:prstGeom prst="rect">
            <a:avLst/>
          </a:prstGeom>
        </p:spPr>
      </p:pic>
    </p:spTree>
    <p:extLst>
      <p:ext uri="{BB962C8B-B14F-4D97-AF65-F5344CB8AC3E}">
        <p14:creationId xmlns:p14="http://schemas.microsoft.com/office/powerpoint/2010/main" val="1313892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C733-F420-A08D-9282-4DC6EA589B14}"/>
              </a:ext>
            </a:extLst>
          </p:cNvPr>
          <p:cNvSpPr>
            <a:spLocks noGrp="1"/>
          </p:cNvSpPr>
          <p:nvPr>
            <p:ph type="title"/>
          </p:nvPr>
        </p:nvSpPr>
        <p:spPr/>
        <p:txBody>
          <a:bodyPr>
            <a:normAutofit fontScale="90000"/>
          </a:bodyPr>
          <a:lstStyle/>
          <a:p>
            <a:r>
              <a:rPr lang="en-US" dirty="0"/>
              <a:t>1.2 Örhagfræði og þjóðhagfræði</a:t>
            </a:r>
          </a:p>
        </p:txBody>
      </p:sp>
      <p:sp>
        <p:nvSpPr>
          <p:cNvPr id="3" name="Content Placeholder 2">
            <a:extLst>
              <a:ext uri="{FF2B5EF4-FFF2-40B4-BE49-F238E27FC236}">
                <a16:creationId xmlns:a16="http://schemas.microsoft.com/office/drawing/2014/main" id="{4C6625D2-5FE4-93F5-AF60-5B65040D01D2}"/>
              </a:ext>
            </a:extLst>
          </p:cNvPr>
          <p:cNvSpPr>
            <a:spLocks noGrp="1"/>
          </p:cNvSpPr>
          <p:nvPr>
            <p:ph idx="1"/>
          </p:nvPr>
        </p:nvSpPr>
        <p:spPr/>
        <p:txBody>
          <a:bodyPr>
            <a:normAutofit lnSpcReduction="10000"/>
          </a:bodyPr>
          <a:lstStyle/>
          <a:p>
            <a:r>
              <a:rPr lang="en-US" dirty="0"/>
              <a:t>Hagfræði fjallar um velferð </a:t>
            </a:r>
            <a:r>
              <a:rPr lang="en-US" i="1" dirty="0"/>
              <a:t>alls</a:t>
            </a:r>
            <a:r>
              <a:rPr lang="en-US" dirty="0"/>
              <a:t> fólks, hvort sem það er í starfi eða atvinnulaust og hvort sem það hefur háar eða lágar tekjur.</a:t>
            </a:r>
          </a:p>
          <a:p>
            <a:endParaRPr lang="en-US" dirty="0"/>
          </a:p>
          <a:p>
            <a:r>
              <a:rPr lang="en-US" b="1" dirty="0"/>
              <a:t>Örhagfræði</a:t>
            </a:r>
            <a:r>
              <a:rPr lang="en-US" dirty="0"/>
              <a:t> beinist að athöfnum einstakra aðila innan hagkerfisins, svo sem heimila, launafólks og fyrirtækja.</a:t>
            </a:r>
          </a:p>
          <a:p>
            <a:endParaRPr lang="en-US" dirty="0"/>
          </a:p>
          <a:p>
            <a:r>
              <a:rPr lang="en-US" b="1" dirty="0"/>
              <a:t>Þjóðhagfræði</a:t>
            </a:r>
            <a:r>
              <a:rPr lang="en-US" dirty="0"/>
              <a:t> er sú grein hagfræðinnar sem fjallar um víðtæk viðfangsefni á borð við hagvöxt, atvinnuleysi, verðbólgu og viðskiptajöfnuð.</a:t>
            </a:r>
          </a:p>
          <a:p>
            <a:endParaRPr lang="en-US" dirty="0"/>
          </a:p>
        </p:txBody>
      </p:sp>
      <p:sp>
        <p:nvSpPr>
          <p:cNvPr id="6" name="Content Placeholder 5">
            <a:extLst>
              <a:ext uri="{FF2B5EF4-FFF2-40B4-BE49-F238E27FC236}">
                <a16:creationId xmlns:a16="http://schemas.microsoft.com/office/drawing/2014/main" id="{046DCD89-63D5-DB3A-79B5-53E959085752}"/>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10646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E76-1969-6F06-B085-1BEC939DFC34}"/>
              </a:ext>
            </a:extLst>
          </p:cNvPr>
          <p:cNvSpPr>
            <a:spLocks noGrp="1"/>
          </p:cNvSpPr>
          <p:nvPr>
            <p:ph type="title"/>
          </p:nvPr>
        </p:nvSpPr>
        <p:spPr/>
        <p:txBody>
          <a:bodyPr>
            <a:normAutofit fontScale="90000"/>
          </a:bodyPr>
          <a:lstStyle/>
          <a:p>
            <a:r>
              <a:rPr lang="en-US" dirty="0"/>
              <a:t>Önnur hagfræðihugtök</a:t>
            </a:r>
          </a:p>
        </p:txBody>
      </p:sp>
      <p:sp>
        <p:nvSpPr>
          <p:cNvPr id="3" name="Content Placeholder 2">
            <a:extLst>
              <a:ext uri="{FF2B5EF4-FFF2-40B4-BE49-F238E27FC236}">
                <a16:creationId xmlns:a16="http://schemas.microsoft.com/office/drawing/2014/main" id="{FDBA3654-999D-3969-DFC2-C424E8586681}"/>
              </a:ext>
            </a:extLst>
          </p:cNvPr>
          <p:cNvSpPr>
            <a:spLocks noGrp="1"/>
          </p:cNvSpPr>
          <p:nvPr>
            <p:ph idx="1"/>
          </p:nvPr>
        </p:nvSpPr>
        <p:spPr/>
        <p:txBody>
          <a:bodyPr>
            <a:normAutofit fontScale="92500" lnSpcReduction="10000"/>
          </a:bodyPr>
          <a:lstStyle/>
          <a:p>
            <a:r>
              <a:rPr lang="en-US" b="1" dirty="0"/>
              <a:t>Peningastefna </a:t>
            </a:r>
            <a:r>
              <a:rPr lang="en-US" dirty="0"/>
              <a:t>– stefna sem felur í sér breytingar á vaxtastigi, framboði lánsfjár í hagkerfinu og umfangi lántöku.</a:t>
            </a:r>
          </a:p>
          <a:p>
            <a:endParaRPr lang="en-US" dirty="0"/>
          </a:p>
          <a:p>
            <a:pPr lvl="1"/>
            <a:r>
              <a:rPr lang="en-US" dirty="0"/>
              <a:t>Ákvörðuð af seðlabanka landsins</a:t>
            </a:r>
          </a:p>
          <a:p>
            <a:endParaRPr lang="en-US" dirty="0"/>
          </a:p>
          <a:p>
            <a:r>
              <a:rPr lang="en-US" b="1" dirty="0"/>
              <a:t>Ríkisfjármálastefna </a:t>
            </a:r>
            <a:r>
              <a:rPr lang="en-US" dirty="0"/>
              <a:t>– efnahagsstefna sem snýr að útgjöldum hins opinbera og skattlagningu.</a:t>
            </a:r>
          </a:p>
          <a:p>
            <a:endParaRPr lang="en-US" dirty="0"/>
          </a:p>
          <a:p>
            <a:pPr lvl="1"/>
            <a:r>
              <a:rPr lang="en-US" dirty="0"/>
              <a:t>Ákvarðað af löggjafarvaldi ríkisins</a:t>
            </a:r>
          </a:p>
          <a:p>
            <a:endParaRPr lang="en-US" dirty="0"/>
          </a:p>
        </p:txBody>
      </p:sp>
      <p:sp>
        <p:nvSpPr>
          <p:cNvPr id="6" name="Content Placeholder 5">
            <a:extLst>
              <a:ext uri="{FF2B5EF4-FFF2-40B4-BE49-F238E27FC236}">
                <a16:creationId xmlns:a16="http://schemas.microsoft.com/office/drawing/2014/main" id="{F42CAB6F-7E8C-75F3-6E07-C5A6B53EA344}"/>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1221130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3AEA-8F39-BDAC-2BFE-DD988132D7BA}"/>
              </a:ext>
            </a:extLst>
          </p:cNvPr>
          <p:cNvSpPr>
            <a:spLocks noGrp="1"/>
          </p:cNvSpPr>
          <p:nvPr>
            <p:ph type="title"/>
          </p:nvPr>
        </p:nvSpPr>
        <p:spPr/>
        <p:txBody>
          <a:bodyPr>
            <a:normAutofit fontScale="90000"/>
          </a:bodyPr>
          <a:lstStyle/>
          <a:p>
            <a:r>
              <a:rPr lang="en-US" dirty="0"/>
              <a:t>1.3 Hvernig hagfræðingar nota kenningar og líkön til að skilja </a:t>
            </a:r>
            <a:br>
              <a:rPr lang="en-US" dirty="0"/>
            </a:br>
            <a:r>
              <a:rPr lang="en-US" dirty="0"/>
              <a:t>efnahagsleg viðfangsefni</a:t>
            </a:r>
          </a:p>
        </p:txBody>
      </p:sp>
      <p:sp>
        <p:nvSpPr>
          <p:cNvPr id="3" name="Content Placeholder 2">
            <a:extLst>
              <a:ext uri="{FF2B5EF4-FFF2-40B4-BE49-F238E27FC236}">
                <a16:creationId xmlns:a16="http://schemas.microsoft.com/office/drawing/2014/main" id="{0E8D4395-23B7-5764-ECA6-2F9B9753BE85}"/>
              </a:ext>
            </a:extLst>
          </p:cNvPr>
          <p:cNvSpPr>
            <a:spLocks noGrp="1"/>
          </p:cNvSpPr>
          <p:nvPr>
            <p:ph sz="half" idx="1"/>
          </p:nvPr>
        </p:nvSpPr>
        <p:spPr/>
        <p:txBody>
          <a:bodyPr/>
          <a:lstStyle/>
          <a:p>
            <a:r>
              <a:rPr lang="en-US" dirty="0"/>
              <a:t>John Maynard Keynes var einn áhrifamesti hagfræðingur síðari tíma. (Mynd: „John Maynard Keynes“ frá IMF/Wikimedia Commons, almenningseign)</a:t>
            </a:r>
          </a:p>
          <a:p>
            <a:endParaRPr lang="en-US" dirty="0"/>
          </a:p>
          <a:p>
            <a:r>
              <a:rPr lang="en-US" dirty="0"/>
              <a:t>Keynes taldi hagfræðina kenna fólki hvernig það ætti að hugsa, en ekki hvað það ætti að hugsa.</a:t>
            </a:r>
          </a:p>
          <a:p>
            <a:endParaRPr lang="en-US" dirty="0"/>
          </a:p>
        </p:txBody>
      </p:sp>
      <p:pic>
        <p:nvPicPr>
          <p:cNvPr id="5" name="Shape 115" descr="A picture of John Keynes">
            <a:extLst>
              <a:ext uri="{FF2B5EF4-FFF2-40B4-BE49-F238E27FC236}">
                <a16:creationId xmlns:a16="http://schemas.microsoft.com/office/drawing/2014/main" id="{C6F04BFC-1368-B271-A20C-60C50C4844D4}"/>
              </a:ext>
            </a:extLst>
          </p:cNvPr>
          <p:cNvPicPr preferRelativeResize="0">
            <a:picLocks/>
          </p:cNvPicPr>
          <p:nvPr/>
        </p:nvPicPr>
        <p:blipFill rotWithShape="1">
          <a:blip r:embed="rId2">
            <a:alphaModFix/>
          </a:blip>
          <a:srcRect/>
          <a:stretch/>
        </p:blipFill>
        <p:spPr>
          <a:xfrm>
            <a:off x="7075896" y="1175414"/>
            <a:ext cx="4030663" cy="4836795"/>
          </a:xfrm>
          <a:prstGeom prst="rect">
            <a:avLst/>
          </a:prstGeom>
          <a:noFill/>
          <a:ln>
            <a:noFill/>
          </a:ln>
        </p:spPr>
      </p:pic>
    </p:spTree>
    <p:extLst>
      <p:ext uri="{BB962C8B-B14F-4D97-AF65-F5344CB8AC3E}">
        <p14:creationId xmlns:p14="http://schemas.microsoft.com/office/powerpoint/2010/main" val="2440375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7561-EFAF-1DB2-38EF-DEF593861CF0}"/>
              </a:ext>
            </a:extLst>
          </p:cNvPr>
          <p:cNvSpPr>
            <a:spLocks noGrp="1"/>
          </p:cNvSpPr>
          <p:nvPr>
            <p:ph type="title"/>
          </p:nvPr>
        </p:nvSpPr>
        <p:spPr/>
        <p:txBody>
          <a:bodyPr>
            <a:normAutofit fontScale="90000"/>
          </a:bodyPr>
          <a:lstStyle/>
          <a:p>
            <a:r>
              <a:rPr lang="en-US" dirty="0"/>
              <a:t>Hagfræðikenningar og líkön</a:t>
            </a:r>
          </a:p>
        </p:txBody>
      </p:sp>
      <p:sp>
        <p:nvSpPr>
          <p:cNvPr id="3" name="Content Placeholder 2">
            <a:extLst>
              <a:ext uri="{FF2B5EF4-FFF2-40B4-BE49-F238E27FC236}">
                <a16:creationId xmlns:a16="http://schemas.microsoft.com/office/drawing/2014/main" id="{0AFE58A2-A980-09B9-3843-C6EEA3C35F28}"/>
              </a:ext>
            </a:extLst>
          </p:cNvPr>
          <p:cNvSpPr>
            <a:spLocks noGrp="1"/>
          </p:cNvSpPr>
          <p:nvPr>
            <p:ph idx="1"/>
          </p:nvPr>
        </p:nvSpPr>
        <p:spPr/>
        <p:txBody>
          <a:bodyPr>
            <a:normAutofit/>
          </a:bodyPr>
          <a:lstStyle/>
          <a:p>
            <a:r>
              <a:rPr lang="en-US" dirty="0"/>
              <a:t>A </a:t>
            </a:r>
            <a:r>
              <a:rPr lang="en-US" b="1" dirty="0"/>
              <a:t>kenning </a:t>
            </a:r>
            <a:r>
              <a:rPr lang="en-US" dirty="0"/>
              <a:t>er einfölduð framsetning á því hvernig tvær eða fleiri breytur hafa áhrif hver á aðra.</a:t>
            </a:r>
          </a:p>
          <a:p>
            <a:endParaRPr lang="en-US" dirty="0"/>
          </a:p>
          <a:p>
            <a:pPr lvl="1"/>
            <a:r>
              <a:rPr lang="en-US" dirty="0"/>
              <a:t>Góð kenning er nægilega einföld til að vera skiljanleg en jafnframt nógu ítarleg til að ná utan um helstu einkenni þess viðfangs eða ástands sem verið er að rannsaka.</a:t>
            </a:r>
          </a:p>
          <a:p>
            <a:endParaRPr lang="en-US" dirty="0"/>
          </a:p>
          <a:p>
            <a:r>
              <a:rPr lang="en-US" dirty="0"/>
              <a:t>Hagfræðingar nota </a:t>
            </a:r>
            <a:r>
              <a:rPr lang="en-US" b="1" dirty="0"/>
              <a:t>líkön</a:t>
            </a:r>
            <a:r>
              <a:rPr lang="en-US" dirty="0"/>
              <a:t> til að prófa kenningar, en í þessu námskeiði verða hugtökin líkan og kenning notuð jöfnum höndum.</a:t>
            </a:r>
          </a:p>
          <a:p>
            <a:endParaRPr lang="en-US" dirty="0"/>
          </a:p>
        </p:txBody>
      </p:sp>
      <p:sp>
        <p:nvSpPr>
          <p:cNvPr id="6" name="Content Placeholder 5">
            <a:extLst>
              <a:ext uri="{FF2B5EF4-FFF2-40B4-BE49-F238E27FC236}">
                <a16:creationId xmlns:a16="http://schemas.microsoft.com/office/drawing/2014/main" id="{D3ACA4C4-5CDD-2ADE-D9F8-DB85FF1D24EA}"/>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421704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C8F2-3840-15AD-5DE8-9F8677EE6F33}"/>
              </a:ext>
            </a:extLst>
          </p:cNvPr>
          <p:cNvSpPr>
            <a:spLocks noGrp="1"/>
          </p:cNvSpPr>
          <p:nvPr>
            <p:ph type="title"/>
          </p:nvPr>
        </p:nvSpPr>
        <p:spPr/>
        <p:txBody>
          <a:bodyPr>
            <a:normAutofit fontScale="90000"/>
          </a:bodyPr>
          <a:lstStyle/>
          <a:p>
            <a:r>
              <a:rPr lang="en-US" dirty="0"/>
              <a:t>Hringrásarmynd efnahagslífsins</a:t>
            </a:r>
          </a:p>
        </p:txBody>
      </p:sp>
      <p:sp>
        <p:nvSpPr>
          <p:cNvPr id="5" name="Content Placeholder 4">
            <a:extLst>
              <a:ext uri="{FF2B5EF4-FFF2-40B4-BE49-F238E27FC236}">
                <a16:creationId xmlns:a16="http://schemas.microsoft.com/office/drawing/2014/main" id="{896FF3E2-ADE5-1DAA-83EC-8F0B7D10064A}"/>
              </a:ext>
            </a:extLst>
          </p:cNvPr>
          <p:cNvSpPr>
            <a:spLocks noGrp="1"/>
          </p:cNvSpPr>
          <p:nvPr>
            <p:ph idx="1"/>
          </p:nvPr>
        </p:nvSpPr>
        <p:spPr>
          <a:xfrm>
            <a:off x="838200" y="4424516"/>
            <a:ext cx="10515600" cy="1654948"/>
          </a:xfrm>
        </p:spPr>
        <p:txBody>
          <a:bodyPr>
            <a:normAutofit fontScale="85000" lnSpcReduction="20000"/>
          </a:bodyPr>
          <a:lstStyle/>
          <a:p>
            <a:r>
              <a:rPr lang="en-US" dirty="0"/>
              <a:t/>
            </a:r>
            <a:r>
              <a:rPr lang="en-US" b="1" dirty="0"/>
              <a:t>Hringrásarmynd efnahagslífsins </a:t>
            </a:r>
            <a:r>
              <a:rPr lang="en-US" dirty="0"/>
              <a:t>sýnir hvernig heimili og fyrirtæki eiga í samskiptum á vöru- og þjónustumarkaði og vinnumarkaði. </a:t>
            </a:r>
          </a:p>
          <a:p>
            <a:pPr lvl="1"/>
            <a:r>
              <a:rPr lang="en-US" dirty="0"/>
              <a:t>Stefna örvanna sýnir að á </a:t>
            </a:r>
            <a:r>
              <a:rPr lang="en-US" b="1" dirty="0"/>
              <a:t>vöru- og þjónustumarkaði</a:t>
            </a:r>
            <a:r>
              <a:rPr lang="en-US" dirty="0"/>
              <a:t> fá heimilin vörur og þjónustu og greiða fyrirtækjunum fyrir. </a:t>
            </a:r>
          </a:p>
          <a:p>
            <a:pPr lvl="1"/>
            <a:r>
              <a:rPr lang="en-US" dirty="0"/>
              <a:t>Á </a:t>
            </a:r>
            <a:r>
              <a:rPr lang="en-US" b="1" dirty="0"/>
              <a:t>vinnumarkaði</a:t>
            </a:r>
            <a:r>
              <a:rPr lang="en-US" dirty="0"/>
              <a:t> leggja heimilin til vinnuafl og fá greiðslur frá fyrirtækjum í formi launa og hlunninda.</a:t>
            </a:r>
          </a:p>
          <a:p>
            <a:endParaRPr lang="en-US" dirty="0"/>
          </a:p>
        </p:txBody>
      </p:sp>
      <p:pic>
        <p:nvPicPr>
          <p:cNvPr id="3" name="Shape 132" descr="The circular flow diagram’s outer arrows represent a goods and services market, and the inner arrows represent a labor market. As illustrated by the outer arrows, in a goods and services market, firms give goods and services to households and, in exchange, households give payment to firms. As illustrated by the inner arrows, in a labor market, households provide labor to firms and, in exchange, firms give wages, salaries, and benefits to households.">
            <a:extLst>
              <a:ext uri="{FF2B5EF4-FFF2-40B4-BE49-F238E27FC236}">
                <a16:creationId xmlns:a16="http://schemas.microsoft.com/office/drawing/2014/main" id="{46A3F460-4C7D-4E2F-B790-958B56E401FF}"/>
              </a:ext>
            </a:extLst>
          </p:cNvPr>
          <p:cNvPicPr preferRelativeResize="0">
            <a:picLocks/>
          </p:cNvPicPr>
          <p:nvPr/>
        </p:nvPicPr>
        <p:blipFill rotWithShape="1">
          <a:blip r:embed="rId2">
            <a:alphaModFix/>
          </a:blip>
          <a:srcRect t="1305" b="1305"/>
          <a:stretch/>
        </p:blipFill>
        <p:spPr>
          <a:xfrm>
            <a:off x="3941400" y="1159612"/>
            <a:ext cx="4309200" cy="2895000"/>
          </a:xfrm>
          <a:prstGeom prst="rect">
            <a:avLst/>
          </a:prstGeom>
          <a:noFill/>
          <a:ln>
            <a:noFill/>
          </a:ln>
        </p:spPr>
      </p:pic>
    </p:spTree>
    <p:extLst>
      <p:ext uri="{BB962C8B-B14F-4D97-AF65-F5344CB8AC3E}">
        <p14:creationId xmlns:p14="http://schemas.microsoft.com/office/powerpoint/2010/main" val="2296375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7561-EFAF-1DB2-38EF-DEF593861CF0}"/>
              </a:ext>
            </a:extLst>
          </p:cNvPr>
          <p:cNvSpPr>
            <a:spLocks noGrp="1"/>
          </p:cNvSpPr>
          <p:nvPr>
            <p:ph type="title"/>
          </p:nvPr>
        </p:nvSpPr>
        <p:spPr/>
        <p:txBody>
          <a:bodyPr>
            <a:normAutofit fontScale="90000"/>
          </a:bodyPr>
          <a:lstStyle/>
          <a:p>
            <a:r>
              <a:rPr lang="en-US" dirty="0"/>
              <a:t>1.4 Skipulag hagkerfa: yfirlit yfir </a:t>
            </a:r>
            <a:br>
              <a:rPr lang="en-US" dirty="0"/>
            </a:br>
            <a:r>
              <a:rPr lang="en-US" dirty="0"/>
              <a:t>efnahagskerfi</a:t>
            </a:r>
          </a:p>
        </p:txBody>
      </p:sp>
      <p:sp>
        <p:nvSpPr>
          <p:cNvPr id="3" name="Content Placeholder 2">
            <a:extLst>
              <a:ext uri="{FF2B5EF4-FFF2-40B4-BE49-F238E27FC236}">
                <a16:creationId xmlns:a16="http://schemas.microsoft.com/office/drawing/2014/main" id="{0AFE58A2-A980-09B9-3843-C6EEA3C35F28}"/>
              </a:ext>
            </a:extLst>
          </p:cNvPr>
          <p:cNvSpPr>
            <a:spLocks noGrp="1"/>
          </p:cNvSpPr>
          <p:nvPr>
            <p:ph idx="1"/>
          </p:nvPr>
        </p:nvSpPr>
        <p:spPr/>
        <p:txBody>
          <a:bodyPr>
            <a:normAutofit lnSpcReduction="10000"/>
          </a:bodyPr>
          <a:lstStyle/>
          <a:p>
            <a:r>
              <a:rPr lang="en-US" dirty="0"/>
              <a:t>Samfélög skipuleggja hagkerfi sín með að minnsta kosti þrennum hætti:</a:t>
            </a:r>
          </a:p>
          <a:p>
            <a:endParaRPr lang="en-US" dirty="0"/>
          </a:p>
          <a:p>
            <a:pPr lvl="1"/>
            <a:r>
              <a:rPr lang="en-US" dirty="0"/>
              <a:t>1) </a:t>
            </a:r>
            <a:r>
              <a:rPr lang="en-US" b="1" dirty="0"/>
              <a:t>Hefðbundið hagkerfi </a:t>
            </a:r>
            <a:r>
              <a:rPr lang="en-US" dirty="0"/>
              <a:t>– yfirleitt landbúnaðarhagkerfi þar sem haldið er í hefðbundna starfshætti.</a:t>
            </a:r>
          </a:p>
          <a:p>
            <a:endParaRPr lang="en-US" dirty="0"/>
          </a:p>
          <a:p>
            <a:pPr lvl="2"/>
            <a:r>
              <a:rPr lang="en-US" dirty="0"/>
              <a:t>Elsta gerð hagkerfis</a:t>
            </a:r>
          </a:p>
          <a:p>
            <a:pPr lvl="2"/>
            <a:r>
              <a:rPr lang="en-US" dirty="0"/>
              <a:t>Við lýði í hlutum Asíu, Afríku og Suður-Ameríku</a:t>
            </a:r>
          </a:p>
          <a:p>
            <a:pPr lvl="2"/>
            <a:r>
              <a:rPr lang="en-US" dirty="0"/>
              <a:t>Starfsstéttir ganga gjarnan innan fjölskyldunnar</a:t>
            </a:r>
          </a:p>
          <a:p>
            <a:pPr lvl="2"/>
            <a:r>
              <a:rPr lang="en-US" dirty="0"/>
              <a:t>Fólk neytir þess sem það framleiðir</a:t>
            </a:r>
          </a:p>
          <a:p>
            <a:pPr lvl="2"/>
            <a:r>
              <a:rPr lang="en-US" dirty="0"/>
              <a:t>Litlar efnahagslegar framfarir eða þróun</a:t>
            </a:r>
          </a:p>
          <a:p>
            <a:endParaRPr lang="en-US" dirty="0"/>
          </a:p>
        </p:txBody>
      </p:sp>
      <p:sp>
        <p:nvSpPr>
          <p:cNvPr id="6" name="Content Placeholder 5">
            <a:extLst>
              <a:ext uri="{FF2B5EF4-FFF2-40B4-BE49-F238E27FC236}">
                <a16:creationId xmlns:a16="http://schemas.microsoft.com/office/drawing/2014/main" id="{F2E87F1F-5FB2-CA0F-0BEB-CF09688F4422}"/>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5317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C8F2-3840-15AD-5DE8-9F8677EE6F33}"/>
              </a:ext>
            </a:extLst>
          </p:cNvPr>
          <p:cNvSpPr>
            <a:spLocks noGrp="1"/>
          </p:cNvSpPr>
          <p:nvPr>
            <p:ph type="title"/>
          </p:nvPr>
        </p:nvSpPr>
        <p:spPr/>
        <p:txBody>
          <a:bodyPr>
            <a:normAutofit fontScale="90000"/>
          </a:bodyPr>
          <a:lstStyle/>
          <a:p>
            <a:r>
              <a:rPr lang="en-US" dirty="0"/>
              <a:t>Yfirlit yfir efnahagskerfi</a:t>
            </a:r>
          </a:p>
        </p:txBody>
      </p:sp>
      <p:sp>
        <p:nvSpPr>
          <p:cNvPr id="3" name="Content Placeholder 2">
            <a:extLst>
              <a:ext uri="{FF2B5EF4-FFF2-40B4-BE49-F238E27FC236}">
                <a16:creationId xmlns:a16="http://schemas.microsoft.com/office/drawing/2014/main" id="{09689390-83CE-9D7C-4035-A1E41E0EB0B0}"/>
              </a:ext>
            </a:extLst>
          </p:cNvPr>
          <p:cNvSpPr>
            <a:spLocks noGrp="1"/>
          </p:cNvSpPr>
          <p:nvPr>
            <p:ph idx="1"/>
          </p:nvPr>
        </p:nvSpPr>
        <p:spPr/>
        <p:txBody>
          <a:bodyPr>
            <a:normAutofit fontScale="92500" lnSpcReduction="10000"/>
          </a:bodyPr>
          <a:lstStyle/>
          <a:p>
            <a:r>
              <a:rPr lang="en-US" dirty="0"/>
              <a:t>2) </a:t>
            </a:r>
            <a:r>
              <a:rPr lang="en-US" b="1" dirty="0"/>
              <a:t>Tilskipanahagkerfi </a:t>
            </a:r>
            <a:r>
              <a:rPr lang="en-US" dirty="0"/>
              <a:t>– hagkerfi þar sem stjórnvöld taka efnahagslegar ákvarðanir og eiga framleiðsluauðlindirnar.</a:t>
            </a:r>
          </a:p>
          <a:p>
            <a:endParaRPr lang="en-US" dirty="0"/>
          </a:p>
          <a:p>
            <a:pPr lvl="1"/>
            <a:r>
              <a:rPr lang="en-US" dirty="0"/>
              <a:t>Stjórnvöld ákveða hvaða vörur og þjónusta eru framleidd og hvaða verð er tekið fyrir þær.</a:t>
            </a:r>
          </a:p>
          <a:p>
            <a:pPr lvl="1"/>
            <a:endParaRPr lang="en-US" dirty="0"/>
          </a:p>
          <a:p>
            <a:pPr lvl="1"/>
            <a:r>
              <a:rPr lang="en-US" dirty="0"/>
              <a:t>Stjórnvöld ákveða hvaða framleiðsluaðferðir eru notaðar og ákvarða laun starfsfólks.</a:t>
            </a:r>
          </a:p>
          <a:p>
            <a:pPr lvl="1"/>
            <a:endParaRPr lang="en-US" dirty="0"/>
          </a:p>
          <a:p>
            <a:pPr lvl="1"/>
            <a:r>
              <a:rPr lang="en-US" dirty="0"/>
              <a:t>Stjórnvöld veita ýmsa grunnþjónustu, svo sem heilbrigðisþjónustu og menntun, án endurgjalds.</a:t>
            </a:r>
          </a:p>
          <a:p>
            <a:endParaRPr lang="en-US" dirty="0"/>
          </a:p>
        </p:txBody>
      </p:sp>
      <p:sp>
        <p:nvSpPr>
          <p:cNvPr id="6" name="Content Placeholder 5">
            <a:extLst>
              <a:ext uri="{FF2B5EF4-FFF2-40B4-BE49-F238E27FC236}">
                <a16:creationId xmlns:a16="http://schemas.microsoft.com/office/drawing/2014/main" id="{D2C43F07-3960-664E-09E3-70231B793B72}"/>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2828928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7561-EFAF-1DB2-38EF-DEF593861CF0}"/>
              </a:ext>
            </a:extLst>
          </p:cNvPr>
          <p:cNvSpPr>
            <a:spLocks noGrp="1"/>
          </p:cNvSpPr>
          <p:nvPr>
            <p:ph type="title"/>
          </p:nvPr>
        </p:nvSpPr>
        <p:spPr/>
        <p:txBody>
          <a:bodyPr>
            <a:normAutofit fontScale="90000"/>
          </a:bodyPr>
          <a:lstStyle/>
          <a:p>
            <a:r>
              <a:rPr lang="en-US" dirty="0"/>
              <a:t>Yfirlit yfir efnahagskerfi (framhald 1)</a:t>
            </a:r>
          </a:p>
        </p:txBody>
      </p:sp>
      <p:sp>
        <p:nvSpPr>
          <p:cNvPr id="8" name="Content Placeholder 7">
            <a:extLst>
              <a:ext uri="{FF2B5EF4-FFF2-40B4-BE49-F238E27FC236}">
                <a16:creationId xmlns:a16="http://schemas.microsoft.com/office/drawing/2014/main" id="{E41EB8F7-C463-8F6D-72A3-ED5CE5D1AFE2}"/>
              </a:ext>
            </a:extLst>
          </p:cNvPr>
          <p:cNvSpPr>
            <a:spLocks noGrp="1"/>
          </p:cNvSpPr>
          <p:nvPr>
            <p:ph idx="13"/>
          </p:nvPr>
        </p:nvSpPr>
        <p:spPr>
          <a:xfrm>
            <a:off x="838200" y="4306529"/>
            <a:ext cx="10515600" cy="2053609"/>
          </a:xfrm>
        </p:spPr>
        <p:txBody>
          <a:bodyPr>
            <a:normAutofit fontScale="40000" lnSpcReduction="20000"/>
          </a:bodyPr>
          <a:lstStyle/>
          <a:p>
            <a:r>
              <a:rPr lang="en-US" sz="4900" dirty="0"/>
              <a:t>(Mynd: „Pýramídarnir í Gísa“ eftir Jay </a:t>
            </a:r>
            <a:r>
              <a:rPr lang="en-US" sz="4900" dirty="0" err="1"/>
              <a:t>Bergesen</a:t>
            </a:r>
            <a:r>
              <a:rPr lang="en-US" sz="4900" dirty="0"/>
              <a:t>/Flickr Creative Commons, CC BY 2.0)</a:t>
            </a:r>
          </a:p>
          <a:p>
            <a:pPr marL="285750" indent="-285750">
              <a:buFont typeface="Arial" panose="020B0604020202020204" pitchFamily="34" charset="0"/>
              <a:buChar char="•"/>
            </a:pPr>
            <a:r>
              <a:rPr lang="en-US" sz="4900" dirty="0"/>
              <a:t>Dæmi um </a:t>
            </a:r>
            <a:r>
              <a:rPr lang="en-US" sz="4900" u="sng" dirty="0"/>
              <a:t>tilskipanahagkerfi</a:t>
            </a:r>
            <a:r>
              <a:rPr lang="en-US" sz="4900" dirty="0"/>
              <a:t>:</a:t>
            </a:r>
          </a:p>
          <a:p>
            <a:endParaRPr lang="en-US" sz="4000" dirty="0"/>
          </a:p>
          <a:p>
            <a:pPr marL="971550" lvl="1" indent="-285750">
              <a:buFont typeface="Arial" panose="020B0604020202020204" pitchFamily="34" charset="0"/>
              <a:buChar char="•"/>
            </a:pPr>
            <a:r>
              <a:rPr lang="en-US" sz="4000" dirty="0"/>
              <a:t>Egyptaland hið forna</a:t>
            </a:r>
          </a:p>
          <a:p>
            <a:pPr marL="971550" lvl="1" indent="-285750">
              <a:buFont typeface="Arial" panose="020B0604020202020204" pitchFamily="34" charset="0"/>
              <a:buChar char="•"/>
            </a:pPr>
            <a:r>
              <a:rPr lang="en-US" sz="4000" dirty="0"/>
              <a:t>Lénsskipulag miðalda</a:t>
            </a:r>
          </a:p>
          <a:p>
            <a:pPr marL="971550" lvl="1" indent="-285750">
              <a:buFont typeface="Arial" panose="020B0604020202020204" pitchFamily="34" charset="0"/>
              <a:buChar char="•"/>
            </a:pPr>
            <a:r>
              <a:rPr lang="en-US" sz="4000" dirty="0"/>
              <a:t>Kommúnismi</a:t>
            </a:r>
          </a:p>
          <a:p>
            <a:pPr marL="971550" lvl="1" indent="-285750">
              <a:buFont typeface="Arial" panose="020B0604020202020204" pitchFamily="34" charset="0"/>
              <a:buChar char="•"/>
            </a:pPr>
            <a:r>
              <a:rPr lang="en-US" sz="4000" dirty="0"/>
              <a:t>Nú á dögum: Kúba og Norður-Kórea</a:t>
            </a:r>
          </a:p>
          <a:p>
            <a:endParaRPr lang="en-US" dirty="0"/>
          </a:p>
        </p:txBody>
      </p:sp>
      <p:pic>
        <p:nvPicPr>
          <p:cNvPr id="3" name="Picture 2" descr="The image is a photograph of people riding camels in front of two pyramids in Egypt.">
            <a:extLst>
              <a:ext uri="{FF2B5EF4-FFF2-40B4-BE49-F238E27FC236}">
                <a16:creationId xmlns:a16="http://schemas.microsoft.com/office/drawing/2014/main" id="{98CDB637-7285-E65C-577A-692CB9AF6399}"/>
              </a:ext>
            </a:extLst>
          </p:cNvPr>
          <p:cNvPicPr>
            <a:picLocks noChangeAspect="1"/>
          </p:cNvPicPr>
          <p:nvPr/>
        </p:nvPicPr>
        <p:blipFill>
          <a:blip r:embed="rId2"/>
          <a:stretch>
            <a:fillRect/>
          </a:stretch>
        </p:blipFill>
        <p:spPr>
          <a:xfrm>
            <a:off x="3971431" y="1207187"/>
            <a:ext cx="4249138" cy="2814600"/>
          </a:xfrm>
          <a:prstGeom prst="rect">
            <a:avLst/>
          </a:prstGeom>
        </p:spPr>
      </p:pic>
    </p:spTree>
    <p:extLst>
      <p:ext uri="{BB962C8B-B14F-4D97-AF65-F5344CB8AC3E}">
        <p14:creationId xmlns:p14="http://schemas.microsoft.com/office/powerpoint/2010/main" val="3945706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C8F2-3840-15AD-5DE8-9F8677EE6F33}"/>
              </a:ext>
            </a:extLst>
          </p:cNvPr>
          <p:cNvSpPr>
            <a:spLocks noGrp="1"/>
          </p:cNvSpPr>
          <p:nvPr>
            <p:ph type="title"/>
          </p:nvPr>
        </p:nvSpPr>
        <p:spPr/>
        <p:txBody>
          <a:bodyPr>
            <a:normAutofit fontScale="90000"/>
          </a:bodyPr>
          <a:lstStyle/>
          <a:p>
            <a:r>
              <a:rPr lang="en-US" dirty="0"/>
              <a:t>Yfirlit yfir efnahagskerfi (framhald 2)</a:t>
            </a:r>
          </a:p>
        </p:txBody>
      </p:sp>
      <p:pic>
        <p:nvPicPr>
          <p:cNvPr id="5" name="Picture 4" descr="The image is a photograph of the New York Stock Exchange’s entrance.">
            <a:extLst>
              <a:ext uri="{FF2B5EF4-FFF2-40B4-BE49-F238E27FC236}">
                <a16:creationId xmlns:a16="http://schemas.microsoft.com/office/drawing/2014/main" id="{EA2EBD97-1AD9-DF4D-2441-71A7A064A1A3}"/>
              </a:ext>
            </a:extLst>
          </p:cNvPr>
          <p:cNvPicPr>
            <a:picLocks noChangeAspect="1"/>
          </p:cNvPicPr>
          <p:nvPr/>
        </p:nvPicPr>
        <p:blipFill>
          <a:blip r:embed="rId2"/>
          <a:stretch>
            <a:fillRect/>
          </a:stretch>
        </p:blipFill>
        <p:spPr>
          <a:xfrm>
            <a:off x="1072068" y="1307045"/>
            <a:ext cx="3510000" cy="3510000"/>
          </a:xfrm>
          <a:prstGeom prst="rect">
            <a:avLst/>
          </a:prstGeom>
        </p:spPr>
      </p:pic>
      <p:sp>
        <p:nvSpPr>
          <p:cNvPr id="4" name="Content Placeholder 3">
            <a:extLst>
              <a:ext uri="{FF2B5EF4-FFF2-40B4-BE49-F238E27FC236}">
                <a16:creationId xmlns:a16="http://schemas.microsoft.com/office/drawing/2014/main" id="{D29C847A-EEAB-1EEE-38FE-8DAC9AD2C6AB}"/>
              </a:ext>
            </a:extLst>
          </p:cNvPr>
          <p:cNvSpPr>
            <a:spLocks noGrp="1"/>
          </p:cNvSpPr>
          <p:nvPr>
            <p:ph idx="13"/>
          </p:nvPr>
        </p:nvSpPr>
        <p:spPr>
          <a:xfrm>
            <a:off x="838200" y="5073503"/>
            <a:ext cx="4544961" cy="840600"/>
          </a:xfrm>
        </p:spPr>
        <p:txBody>
          <a:bodyPr>
            <a:normAutofit fontScale="62500" lnSpcReduction="20000"/>
          </a:bodyPr>
          <a:lstStyle/>
          <a:p>
            <a:r>
              <a:rPr lang="en-US" sz="3100" dirty="0"/>
              <a:t>Ekkert er jafn táknrænt fyrir „markað“ og kauphöllin í New York. (Mynd: verk eftir Erik </a:t>
            </a:r>
            <a:r>
              <a:rPr lang="en-US" sz="3100" dirty="0" err="1"/>
              <a:t>Drost</a:t>
            </a:r>
            <a:r>
              <a:rPr lang="en-US" sz="3100" dirty="0"/>
              <a:t>/Flickr Creative Commons, CC BY 2.0)</a:t>
            </a:r>
          </a:p>
          <a:p>
            <a:endParaRPr lang="en-US" dirty="0"/>
          </a:p>
        </p:txBody>
      </p:sp>
      <p:sp>
        <p:nvSpPr>
          <p:cNvPr id="3" name="Content Placeholder 2">
            <a:extLst>
              <a:ext uri="{FF2B5EF4-FFF2-40B4-BE49-F238E27FC236}">
                <a16:creationId xmlns:a16="http://schemas.microsoft.com/office/drawing/2014/main" id="{09689390-83CE-9D7C-4035-A1E41E0EB0B0}"/>
              </a:ext>
            </a:extLst>
          </p:cNvPr>
          <p:cNvSpPr>
            <a:spLocks noGrp="1"/>
          </p:cNvSpPr>
          <p:nvPr>
            <p:ph idx="1"/>
          </p:nvPr>
        </p:nvSpPr>
        <p:spPr>
          <a:xfrm>
            <a:off x="5781368" y="955964"/>
            <a:ext cx="5572432" cy="4958139"/>
          </a:xfrm>
        </p:spPr>
        <p:txBody>
          <a:bodyPr>
            <a:normAutofit fontScale="92500" lnSpcReduction="10000"/>
          </a:bodyPr>
          <a:lstStyle/>
          <a:p>
            <a:r>
              <a:rPr lang="en-US" sz="2600" b="1" dirty="0"/>
              <a:t>3) Markaðshagkerfi </a:t>
            </a:r>
            <a:r>
              <a:rPr lang="en-US" sz="2600" dirty="0"/>
              <a:t>– hagkerfi þar sem efnahagsleg ákvarðanataka er dreifð, einstaklingar eiga framleiðsluauðlindirnar og fyrirtæki bjóða vörur og þjónustu í samræmi við eftirspurn.</a:t>
            </a:r>
          </a:p>
          <a:p>
            <a:endParaRPr lang="en-US" sz="2600" dirty="0"/>
          </a:p>
          <a:p>
            <a:r>
              <a:rPr lang="en-US" sz="2600" b="1" dirty="0"/>
              <a:t>Markaður</a:t>
            </a:r>
            <a:r>
              <a:rPr lang="en-US" sz="2600" dirty="0"/>
              <a:t> – samspil hugsanlegra kaupenda og seljenda; samspil eftirspurnar og framboðs.</a:t>
            </a:r>
          </a:p>
          <a:p>
            <a:endParaRPr lang="en-US" sz="2600" dirty="0"/>
          </a:p>
          <a:p>
            <a:r>
              <a:rPr lang="en-US" sz="2600" b="1" dirty="0"/>
              <a:t>Einkaframtak </a:t>
            </a:r>
            <a:r>
              <a:rPr lang="en-US" sz="2600" dirty="0"/>
              <a:t>– kerfi þar sem einstaklingar eða hópar einstaklinga eiga og reka framleiðslutækin (auðlindir og fyrirtæki).</a:t>
            </a:r>
          </a:p>
          <a:p>
            <a:endParaRPr lang="en-US" sz="2600" dirty="0"/>
          </a:p>
          <a:p>
            <a:endParaRPr lang="en-US" dirty="0"/>
          </a:p>
        </p:txBody>
      </p:sp>
    </p:spTree>
    <p:extLst>
      <p:ext uri="{BB962C8B-B14F-4D97-AF65-F5344CB8AC3E}">
        <p14:creationId xmlns:p14="http://schemas.microsoft.com/office/powerpoint/2010/main" val="930460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62738-F042-FC21-2B63-C44BB4CDBCA8}"/>
              </a:ext>
            </a:extLst>
          </p:cNvPr>
          <p:cNvSpPr>
            <a:spLocks noGrp="1"/>
          </p:cNvSpPr>
          <p:nvPr>
            <p:ph type="title"/>
          </p:nvPr>
        </p:nvSpPr>
        <p:spPr/>
        <p:txBody>
          <a:bodyPr>
            <a:normAutofit fontScale="90000"/>
          </a:bodyPr>
          <a:lstStyle/>
          <a:p>
            <a:r>
              <a:rPr lang="en-US" dirty="0"/>
              <a:t>Hagkerfi í raunheimum</a:t>
            </a:r>
          </a:p>
        </p:txBody>
      </p:sp>
      <p:sp>
        <p:nvSpPr>
          <p:cNvPr id="3" name="Content Placeholder 2">
            <a:extLst>
              <a:ext uri="{FF2B5EF4-FFF2-40B4-BE49-F238E27FC236}">
                <a16:creationId xmlns:a16="http://schemas.microsoft.com/office/drawing/2014/main" id="{12E7C132-433A-E2AA-6644-F78CF7DA820A}"/>
              </a:ext>
            </a:extLst>
          </p:cNvPr>
          <p:cNvSpPr>
            <a:spLocks noGrp="1"/>
          </p:cNvSpPr>
          <p:nvPr>
            <p:ph idx="1"/>
          </p:nvPr>
        </p:nvSpPr>
        <p:spPr/>
        <p:txBody>
          <a:bodyPr>
            <a:normAutofit fontScale="92500" lnSpcReduction="10000"/>
          </a:bodyPr>
          <a:lstStyle/>
          <a:p>
            <a:r>
              <a:rPr lang="en-US" dirty="0"/>
              <a:t>Flest hagkerfi í raunheimum eru </a:t>
            </a:r>
            <a:r>
              <a:rPr lang="en-US" u="sng" dirty="0"/>
              <a:t>blönduð</a:t>
            </a:r>
            <a:r>
              <a:rPr lang="en-US" dirty="0"/>
              <a:t>. Þau sameina þætti tilskipanahagkerfa, hefðbundinna hagkerfa og markaðshagkerfa.</a:t>
            </a:r>
          </a:p>
          <a:p>
            <a:endParaRPr lang="en-US" dirty="0"/>
          </a:p>
          <a:p>
            <a:pPr lvl="1"/>
            <a:r>
              <a:rPr lang="en-US" dirty="0"/>
              <a:t>Bandaríska hagkerfið er nær markaðsdrifna enda rófsins.</a:t>
            </a:r>
          </a:p>
          <a:p>
            <a:pPr lvl="1"/>
            <a:endParaRPr lang="en-US" dirty="0"/>
          </a:p>
          <a:p>
            <a:pPr lvl="1"/>
            <a:r>
              <a:rPr lang="en-US" dirty="0"/>
              <a:t>Mörg ríki í Evrópu og Rómönsku Ameríku byggja einkum á markaðshagkerfi, en þar koma stjórnvöld meira að efnahagslegri ákvarðanatöku en í Bandaríkjunum.</a:t>
            </a:r>
          </a:p>
          <a:p>
            <a:pPr lvl="1"/>
            <a:endParaRPr lang="en-US" dirty="0"/>
          </a:p>
          <a:p>
            <a:pPr lvl="1"/>
            <a:r>
              <a:rPr lang="en-US" dirty="0"/>
              <a:t>Þótt Kína og Rússland hafi færst í átt að markaðshagkerfi eru þau enn nær tilskipanahagkerfum á rófi efnahagskerfa.</a:t>
            </a:r>
          </a:p>
          <a:p>
            <a:endParaRPr lang="en-US" dirty="0"/>
          </a:p>
        </p:txBody>
      </p:sp>
      <p:sp>
        <p:nvSpPr>
          <p:cNvPr id="6" name="Content Placeholder 5">
            <a:extLst>
              <a:ext uri="{FF2B5EF4-FFF2-40B4-BE49-F238E27FC236}">
                <a16:creationId xmlns:a16="http://schemas.microsoft.com/office/drawing/2014/main" id="{A498B899-10A5-E1B0-052D-F552AF049E2A}"/>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626232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4B08-D4FD-9CF0-34A9-A0DB3452F85A}"/>
              </a:ext>
            </a:extLst>
          </p:cNvPr>
          <p:cNvSpPr>
            <a:spLocks noGrp="1"/>
          </p:cNvSpPr>
          <p:nvPr>
            <p:ph type="title"/>
          </p:nvPr>
        </p:nvSpPr>
        <p:spPr/>
        <p:txBody>
          <a:bodyPr>
            <a:normAutofit fontScale="90000"/>
          </a:bodyPr>
          <a:lstStyle/>
          <a:p>
            <a:r>
              <a:rPr lang="en-US" dirty="0"/>
              <a:t>Regluverk: Leikreglur hagkerfisins</a:t>
            </a:r>
          </a:p>
        </p:txBody>
      </p:sp>
      <p:sp>
        <p:nvSpPr>
          <p:cNvPr id="3" name="Content Placeholder 2">
            <a:extLst>
              <a:ext uri="{FF2B5EF4-FFF2-40B4-BE49-F238E27FC236}">
                <a16:creationId xmlns:a16="http://schemas.microsoft.com/office/drawing/2014/main" id="{1158FCAD-DD79-A687-4AE7-B4F1FF3340B6}"/>
              </a:ext>
            </a:extLst>
          </p:cNvPr>
          <p:cNvSpPr>
            <a:spLocks noGrp="1"/>
          </p:cNvSpPr>
          <p:nvPr>
            <p:ph idx="1"/>
          </p:nvPr>
        </p:nvSpPr>
        <p:spPr/>
        <p:txBody>
          <a:bodyPr>
            <a:normAutofit fontScale="92500" lnSpcReduction="20000"/>
          </a:bodyPr>
          <a:lstStyle/>
          <a:p>
            <a:r>
              <a:rPr lang="en-US" dirty="0"/>
              <a:t>Algjörlega frjáls markaður er ekki til.</a:t>
            </a:r>
          </a:p>
          <a:p>
            <a:endParaRPr lang="en-US" dirty="0"/>
          </a:p>
          <a:p>
            <a:r>
              <a:rPr lang="en-US" dirty="0"/>
              <a:t>Regluverk skilgreinir alltaf „leikreglur“ hagkerfisins.</a:t>
            </a:r>
          </a:p>
          <a:p>
            <a:endParaRPr lang="en-US" dirty="0"/>
          </a:p>
          <a:p>
            <a:r>
              <a:rPr lang="en-US" dirty="0"/>
              <a:t>Í hagkerfum sem byggja einkum á markaði eru reglur færri — helst aðeins nægar til að tryggja þátttakendum jafna samkeppnisstöðu.</a:t>
            </a:r>
          </a:p>
          <a:p>
            <a:endParaRPr lang="en-US" dirty="0"/>
          </a:p>
          <a:p>
            <a:r>
              <a:rPr lang="en-US" dirty="0"/>
              <a:t>Í hagkerfum með umfangsmikið regluverk er oft að finna </a:t>
            </a:r>
            <a:r>
              <a:rPr lang="en-US" b="1" dirty="0"/>
              <a:t>skuggahagkerfi </a:t>
            </a:r>
            <a:r>
              <a:rPr lang="en-US" dirty="0"/>
              <a:t>(eða svarta markaði), þar sem kaupendur og seljendur eiga viðskipti án samþykkis stjórnvalda.</a:t>
            </a:r>
          </a:p>
          <a:p>
            <a:endParaRPr lang="en-US" dirty="0"/>
          </a:p>
        </p:txBody>
      </p:sp>
      <p:sp>
        <p:nvSpPr>
          <p:cNvPr id="6" name="Content Placeholder 5">
            <a:extLst>
              <a:ext uri="{FF2B5EF4-FFF2-40B4-BE49-F238E27FC236}">
                <a16:creationId xmlns:a16="http://schemas.microsoft.com/office/drawing/2014/main" id="{3B987094-A0B6-B135-A76F-320121018F93}"/>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4176935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47D6-9185-D6D0-79F7-4319976F9506}"/>
              </a:ext>
            </a:extLst>
          </p:cNvPr>
          <p:cNvSpPr>
            <a:spLocks noGrp="1"/>
          </p:cNvSpPr>
          <p:nvPr>
            <p:ph type="title"/>
          </p:nvPr>
        </p:nvSpPr>
        <p:spPr/>
        <p:txBody>
          <a:bodyPr>
            <a:normAutofit fontScale="90000"/>
          </a:bodyPr>
          <a:lstStyle/>
          <a:p>
            <a:r>
              <a:rPr lang="en-US" dirty="0"/>
              <a:t>Uppgangur hnattvæðingar</a:t>
            </a:r>
          </a:p>
        </p:txBody>
      </p:sp>
      <p:sp>
        <p:nvSpPr>
          <p:cNvPr id="3" name="Content Placeholder 2">
            <a:extLst>
              <a:ext uri="{FF2B5EF4-FFF2-40B4-BE49-F238E27FC236}">
                <a16:creationId xmlns:a16="http://schemas.microsoft.com/office/drawing/2014/main" id="{3320749F-2B48-82F5-9C99-46F7329077D8}"/>
              </a:ext>
            </a:extLst>
          </p:cNvPr>
          <p:cNvSpPr>
            <a:spLocks noGrp="1"/>
          </p:cNvSpPr>
          <p:nvPr>
            <p:ph idx="1"/>
          </p:nvPr>
        </p:nvSpPr>
        <p:spPr/>
        <p:txBody>
          <a:bodyPr>
            <a:normAutofit fontScale="85000" lnSpcReduction="20000"/>
          </a:bodyPr>
          <a:lstStyle/>
          <a:p>
            <a:r>
              <a:rPr lang="en-US" b="1" dirty="0"/>
              <a:t>Hnattvæðing</a:t>
            </a:r>
            <a:r>
              <a:rPr lang="en-US" dirty="0"/>
              <a:t> – sú þróun að kaup og sala á mörkuðum færast í síauknum mæli yfir landamæri.</a:t>
            </a:r>
          </a:p>
          <a:p>
            <a:endParaRPr lang="en-US" dirty="0"/>
          </a:p>
          <a:p>
            <a:r>
              <a:rPr lang="en-US" b="1" dirty="0"/>
              <a:t>Útflutningur </a:t>
            </a:r>
            <a:r>
              <a:rPr lang="en-US" dirty="0"/>
              <a:t>– vörur og þjónusta sem framleidd eru innanlands og seld til útlanda.</a:t>
            </a:r>
          </a:p>
          <a:p>
            <a:endParaRPr lang="en-US" dirty="0"/>
          </a:p>
          <a:p>
            <a:r>
              <a:rPr lang="en-US" b="1" dirty="0"/>
              <a:t>Innflutningur</a:t>
            </a:r>
            <a:r>
              <a:rPr lang="en-US" dirty="0"/>
              <a:t> – vörur og þjónusta sem framleidd eru erlendis og síðan seld innanlands.</a:t>
            </a:r>
          </a:p>
          <a:p>
            <a:endParaRPr lang="en-US" dirty="0"/>
          </a:p>
          <a:p>
            <a:r>
              <a:rPr lang="en-US" b="1" dirty="0"/>
              <a:t>Verg landsframleiðsla (VLF) </a:t>
            </a:r>
            <a:r>
              <a:rPr lang="en-US" dirty="0"/>
              <a:t>– mælir umfang heildarframleiðslu í hagkerfi.</a:t>
            </a:r>
          </a:p>
          <a:p>
            <a:endParaRPr lang="en-US" dirty="0"/>
          </a:p>
        </p:txBody>
      </p:sp>
      <p:sp>
        <p:nvSpPr>
          <p:cNvPr id="6" name="Content Placeholder 5">
            <a:extLst>
              <a:ext uri="{FF2B5EF4-FFF2-40B4-BE49-F238E27FC236}">
                <a16:creationId xmlns:a16="http://schemas.microsoft.com/office/drawing/2014/main" id="{24012A7B-4A49-BE87-A270-32A13DEAA427}"/>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920209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B5BC-D75F-69A4-C27F-D48AA2D075FB}"/>
              </a:ext>
            </a:extLst>
          </p:cNvPr>
          <p:cNvSpPr>
            <a:spLocks noGrp="1"/>
          </p:cNvSpPr>
          <p:nvPr>
            <p:ph type="title"/>
          </p:nvPr>
        </p:nvSpPr>
        <p:spPr/>
        <p:txBody>
          <a:bodyPr>
            <a:normAutofit fontScale="90000"/>
          </a:bodyPr>
          <a:lstStyle/>
          <a:p>
            <a:r>
              <a:rPr lang="en-US" dirty="0"/>
              <a:t>Heimshagkerfið</a:t>
            </a:r>
          </a:p>
        </p:txBody>
      </p:sp>
      <p:sp>
        <p:nvSpPr>
          <p:cNvPr id="5" name="Content Placeholder 4">
            <a:extLst>
              <a:ext uri="{FF2B5EF4-FFF2-40B4-BE49-F238E27FC236}">
                <a16:creationId xmlns:a16="http://schemas.microsoft.com/office/drawing/2014/main" id="{47EE2C2B-1BFB-115E-EA0B-4979944BFE77}"/>
              </a:ext>
            </a:extLst>
          </p:cNvPr>
          <p:cNvSpPr>
            <a:spLocks noGrp="1"/>
          </p:cNvSpPr>
          <p:nvPr>
            <p:ph idx="1"/>
          </p:nvPr>
        </p:nvSpPr>
        <p:spPr>
          <a:xfrm>
            <a:off x="770389" y="4628278"/>
            <a:ext cx="10515600" cy="1580793"/>
          </a:xfrm>
        </p:spPr>
        <p:txBody>
          <a:bodyPr>
            <a:normAutofit fontScale="77500" lnSpcReduction="20000"/>
          </a:bodyPr>
          <a:lstStyle/>
          <a:p>
            <a:r>
              <a:rPr lang="en-US" dirty="0"/>
              <a:t>Flutningaskip eru einn þeirra flutningsmáta sem notaðir eru til vöruflutninga í heimshagkerfinu. (Mynd: „Cargo Ship“ eftir Raul Valdez/Flickr Creative Commons, CC BY 2.0)</a:t>
            </a:r>
          </a:p>
          <a:p>
            <a:endParaRPr lang="en-US" dirty="0"/>
          </a:p>
          <a:p>
            <a:r>
              <a:rPr lang="en-US" b="1" dirty="0"/>
              <a:t>Umræðuspurning: </a:t>
            </a:r>
            <a:r>
              <a:rPr lang="en-US" dirty="0"/>
              <a:t>Hvaða dæmi má nefna um vörur og þjónustu í nútímahagkerfi? Hvernig hefur þetta stuðlað að hnattvæðingu?</a:t>
            </a:r>
          </a:p>
          <a:p>
            <a:endParaRPr lang="en-US" dirty="0"/>
          </a:p>
        </p:txBody>
      </p:sp>
      <p:pic>
        <p:nvPicPr>
          <p:cNvPr id="3" name="Shape 193" descr="The image is a photograph of a cargo ship transporting goods.">
            <a:extLst>
              <a:ext uri="{FF2B5EF4-FFF2-40B4-BE49-F238E27FC236}">
                <a16:creationId xmlns:a16="http://schemas.microsoft.com/office/drawing/2014/main" id="{9904D81A-B6A4-B8D3-68C9-88B5929ECBB7}"/>
              </a:ext>
            </a:extLst>
          </p:cNvPr>
          <p:cNvPicPr preferRelativeResize="0">
            <a:picLocks/>
          </p:cNvPicPr>
          <p:nvPr/>
        </p:nvPicPr>
        <p:blipFill rotWithShape="1">
          <a:blip r:embed="rId2">
            <a:alphaModFix/>
          </a:blip>
          <a:srcRect/>
          <a:stretch/>
        </p:blipFill>
        <p:spPr>
          <a:xfrm>
            <a:off x="3501005" y="978997"/>
            <a:ext cx="5189989" cy="3459993"/>
          </a:xfrm>
          <a:prstGeom prst="rect">
            <a:avLst/>
          </a:prstGeom>
          <a:noFill/>
          <a:ln>
            <a:noFill/>
          </a:ln>
        </p:spPr>
      </p:pic>
    </p:spTree>
    <p:extLst>
      <p:ext uri="{BB962C8B-B14F-4D97-AF65-F5344CB8AC3E}">
        <p14:creationId xmlns:p14="http://schemas.microsoft.com/office/powerpoint/2010/main" val="138583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09B19FB-EA1E-100E-4CDA-396F93924A08}"/>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B51E5719-1871-23F0-18EF-CE0F7826CD8D}"/>
              </a:ext>
            </a:extLst>
          </p:cNvPr>
          <p:cNvSpPr txBox="1"/>
          <p:nvPr/>
        </p:nvSpPr>
        <p:spPr>
          <a:xfrm>
            <a:off x="299155" y="2505670"/>
            <a:ext cx="11593689" cy="923330"/>
          </a:xfrm>
          <a:prstGeom prst="rect">
            <a:avLst/>
          </a:prstGeom>
          <a:noFill/>
        </p:spPr>
        <p:txBody>
          <a:bodyPr wrap="square">
            <a:spAutoFit/>
          </a:bodyPr>
          <a:lstStyle/>
          <a:p>
            <a:r>
              <a:rPr lang="en-US" b="0" i="0" dirty="0">
                <a:solidFill>
                  <a:srgbClr val="1F2328"/>
                </a:solidFill>
                <a:effectLst/>
                <a:latin typeface="Monaspace Neon"/>
              </a:rPr>
              <a:t>Þetta ítarefni frá OpenStax er © Rice University og gefið út samkvæmt alþjóðlega CC BY-NC-SA 4.0-notkunarleyfinu. Aðeins má afrita það eða breyta því í óviðskiptalegum tilgangi, en geta verður OpenStax og Rice University sem höfunda og tilgreina allar breytingar. Öllum aðlögunum skal deilt með sams konar notkunarleyfi.</a:t>
            </a:r>
            <a:endParaRPr lang="en-US" dirty="0"/>
          </a:p>
        </p:txBody>
      </p:sp>
    </p:spTree>
    <p:extLst>
      <p:ext uri="{BB962C8B-B14F-4D97-AF65-F5344CB8AC3E}">
        <p14:creationId xmlns:p14="http://schemas.microsoft.com/office/powerpoint/2010/main" val="25035180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341</TotalTime>
  <Words>1561</Words>
  <Application>Microsoft Macintosh PowerPoint</Application>
  <PresentationFormat>Widescreen</PresentationFormat>
  <Paragraphs>124</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Monaspace Neon</vt:lpstr>
      <vt:lpstr>Office Theme</vt:lpstr>
      <vt:lpstr>Principles of Economics 3e</vt:lpstr>
      <vt:lpstr>Ch.1 OUTLINE</vt:lpstr>
      <vt:lpstr>1.1 What Is Economics, and Why Is It Important?</vt:lpstr>
      <vt:lpstr>Economics in the Social Media Age</vt:lpstr>
      <vt:lpstr>Scarcity</vt:lpstr>
      <vt:lpstr>Comprehensive Study of Economics</vt:lpstr>
      <vt:lpstr>The Division of and Specialization of Labor</vt:lpstr>
      <vt:lpstr>Why the Division of Labor Increases Production</vt:lpstr>
      <vt:lpstr>Why Study Economics?</vt:lpstr>
      <vt:lpstr>1.2 Microeconomics and Macroeconomics</vt:lpstr>
      <vt:lpstr>Other Economic Terms</vt:lpstr>
      <vt:lpstr>1.3 How Economists Use Theories and Models to Understand  Economic Issues</vt:lpstr>
      <vt:lpstr>Economic Theories and Models</vt:lpstr>
      <vt:lpstr>Circular Flow Diagram</vt:lpstr>
      <vt:lpstr>1.4 How Economies Can Be Organized: An Overview of Economic  Systems</vt:lpstr>
      <vt:lpstr>An Overview of Economic Systems</vt:lpstr>
      <vt:lpstr>An Overview of Economic Systems (continued 1)</vt:lpstr>
      <vt:lpstr>An Overview of Economic Systems (continued 2)</vt:lpstr>
      <vt:lpstr>Real World Economies</vt:lpstr>
      <vt:lpstr>Regulations: The Rules of the Game</vt:lpstr>
      <vt:lpstr>The Rise of Globalization</vt:lpstr>
      <vt:lpstr>The Global Economy</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82</cp:revision>
  <dcterms:created xsi:type="dcterms:W3CDTF">2018-05-29T21:16:34Z</dcterms:created>
  <dcterms:modified xsi:type="dcterms:W3CDTF">2026-02-26T20:21:06Z</dcterms:modified>
</cp:coreProperties>
</file>