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changesInfos/changesInfo1.xml" ContentType="application/vnd.ms-powerpoint.changesinfo+xml"/>
  <Override PartName="/ppt/presProps.xml" ContentType="application/vnd.openxmlformats-officedocument.presentationml.presProps+xml"/>
  <Override PartName="/ppt/presentation.xml" ContentType="application/vnd.openxmlformats-officedocument.presentationml.presentation.main+xml"/>
  <Override PartName="/ppt/revisionInfo.xml" ContentType="application/vnd.ms-powerpoint.revisioninfo+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Default Extension="png" ContentType="image/png"/>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9" r:id="rId4"/>
    <p:sldId id="260" r:id="rId5"/>
    <p:sldId id="262" r:id="rId6"/>
    <p:sldId id="265" r:id="rId7"/>
    <p:sldId id="266" r:id="rId8"/>
    <p:sldId id="267" r:id="rId9"/>
    <p:sldId id="268" r:id="rId10"/>
    <p:sldId id="269" r:id="rId11"/>
    <p:sldId id="270" r:id="rId12"/>
    <p:sldId id="271" r:id="rId13"/>
    <p:sldId id="272" r:id="rId14"/>
    <p:sldId id="273" r:id="rId15"/>
    <p:sldId id="274" r:id="rId16"/>
    <p:sldId id="275" r:id="rId17"/>
    <p:sldId id="276" r:id="rId18"/>
    <p:sldId id="277" r:id="rId19"/>
    <p:sldId id="278" r:id="rId20"/>
    <p:sldId id="279" r:id="rId21"/>
    <p:sldId id="280" r:id="rId22"/>
    <p:sldId id="281" r:id="rId23"/>
    <p:sldId id="282" r:id="rId24"/>
    <p:sldId id="283" r:id="rId25"/>
    <p:sldId id="284" r:id="rId26"/>
    <p:sldId id="285" r:id="rId27"/>
    <p:sldId id="288" r:id="rId28"/>
    <p:sldId id="263" r:id="rId29"/>
    <p:sldId id="264" r:id="rId30"/>
    <p:sldId id="261" r:id="rId31"/>
    <p:sldId id="258" r:id="rId3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D07F4C7-6843-4202-BE17-4CEDC4A59E56}" v="1" dt="2021-04-13T03:49:35.317"/>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3623"/>
    <p:restoredTop sz="94658"/>
  </p:normalViewPr>
  <p:slideViewPr>
    <p:cSldViewPr snapToGrid="0" snapToObjects="1">
      <p:cViewPr varScale="1">
        <p:scale>
          <a:sx n="115" d="100"/>
          <a:sy n="115" d="100"/>
        </p:scale>
        <p:origin x="232" y="30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presProps" Target="presProps.xml"/><Relationship Id="rId34" Type="http://schemas.openxmlformats.org/officeDocument/2006/relationships/viewProps" Target="viewProps.xml"/><Relationship Id="rId35" Type="http://schemas.openxmlformats.org/officeDocument/2006/relationships/theme" Target="theme/theme1.xml"/><Relationship Id="rId36" Type="http://schemas.openxmlformats.org/officeDocument/2006/relationships/tableStyles" Target="tableStyles.xml"/><Relationship Id="rId37" Type="http://schemas.microsoft.com/office/2016/11/relationships/changesInfo" Target="changesInfos/changesInfo1.xml"/><Relationship Id="rId38"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pril Yang" clId="Web-{3D07F4C7-6843-4202-BE17-4CEDC4A59E56}"/>
    <pc:docChg chg="addSld">
      <pc:chgData name="April Yang" userId="" providerId="" clId="Web-{3D07F4C7-6843-4202-BE17-4CEDC4A59E56}" dt="2021-04-13T03:49:35.317" v="0"/>
      <pc:docMkLst>
        <pc:docMk/>
      </pc:docMkLst>
      <pc:sldChg chg="new">
        <pc:chgData name="April Yang" userId="" providerId="" clId="Web-{3D07F4C7-6843-4202-BE17-4CEDC4A59E56}" dt="2021-04-13T03:49:35.317" v="0"/>
        <pc:sldMkLst>
          <pc:docMk/>
          <pc:sldMk cId="1067035083" sldId="258"/>
        </pc:sldMkLst>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jp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524000" y="498249"/>
            <a:ext cx="9144000" cy="1011237"/>
          </a:xfrm>
        </p:spPr>
        <p:txBody>
          <a:bodyPr anchor="b"/>
          <a:lstStyle>
            <a:lvl1pPr algn="ctr">
              <a:defRPr sz="6000"/>
            </a:lvl1pPr>
          </a:lstStyle>
          <a:p>
            <a:r>
              <a:rPr lang="en-US" dirty="0"/>
              <a:t>Title of the Book</a:t>
            </a:r>
          </a:p>
        </p:txBody>
      </p:sp>
      <p:sp>
        <p:nvSpPr>
          <p:cNvPr id="5" name="Footer Placeholder 4"/>
          <p:cNvSpPr>
            <a:spLocks noGrp="1"/>
          </p:cNvSpPr>
          <p:nvPr>
            <p:ph type="ftr" sz="quarter" idx="11"/>
          </p:nvPr>
        </p:nvSpPr>
        <p:spPr>
          <a:xfrm>
            <a:off x="1523999" y="6356350"/>
            <a:ext cx="8549898" cy="354416"/>
          </a:xfrm>
        </p:spPr>
        <p:txBody>
          <a:bodyPr/>
          <a:lstStyle/>
          <a:p>
            <a:endParaRPr lang="en-US"/>
          </a:p>
        </p:txBody>
      </p:sp>
      <p:sp>
        <p:nvSpPr>
          <p:cNvPr id="9" name="Picture Placeholder 8"/>
          <p:cNvSpPr>
            <a:spLocks noGrp="1"/>
          </p:cNvSpPr>
          <p:nvPr>
            <p:ph type="pic" sz="quarter" idx="13"/>
          </p:nvPr>
        </p:nvSpPr>
        <p:spPr>
          <a:xfrm>
            <a:off x="3983831" y="2390620"/>
            <a:ext cx="4224337" cy="3851130"/>
          </a:xfrm>
        </p:spPr>
        <p:txBody>
          <a:bodyPr>
            <a:normAutofit/>
          </a:bodyPr>
          <a:lstStyle>
            <a:lvl1pPr marL="0" indent="0">
              <a:buNone/>
              <a:defRPr sz="1200"/>
            </a:lvl1pPr>
          </a:lstStyle>
          <a:p>
            <a:endParaRPr lang="en-US" dirty="0"/>
          </a:p>
        </p:txBody>
      </p:sp>
      <p:sp>
        <p:nvSpPr>
          <p:cNvPr id="10" name="Title 1"/>
          <p:cNvSpPr txBox="1">
            <a:spLocks/>
          </p:cNvSpPr>
          <p:nvPr userDrawn="1"/>
        </p:nvSpPr>
        <p:spPr>
          <a:xfrm>
            <a:off x="1523999" y="1509485"/>
            <a:ext cx="9144000" cy="672883"/>
          </a:xfrm>
          <a:prstGeom prst="rect">
            <a:avLst/>
          </a:prstGeom>
        </p:spPr>
        <p:txBody>
          <a:bodyPr vert="horz" lIns="91440" tIns="45720" rIns="91440" bIns="45720" rtlCol="0" anchor="b">
            <a:normAutofit fontScale="77500" lnSpcReduction="20000"/>
          </a:bodyPr>
          <a:lstStyle>
            <a:lvl1pPr algn="ctr" defTabSz="914400" rtl="0" eaLnBrk="1" latinLnBrk="0" hangingPunct="1">
              <a:lnSpc>
                <a:spcPct val="90000"/>
              </a:lnSpc>
              <a:spcBef>
                <a:spcPct val="0"/>
              </a:spcBef>
              <a:buNone/>
              <a:defRPr sz="6000" kern="1200">
                <a:solidFill>
                  <a:schemeClr val="accent6"/>
                </a:solidFill>
                <a:latin typeface="+mj-lt"/>
                <a:ea typeface="+mj-ea"/>
                <a:cs typeface="+mj-cs"/>
              </a:defRPr>
            </a:lvl1pPr>
          </a:lstStyle>
          <a:p>
            <a:endParaRPr lang="en-US" sz="6400" dirty="0">
              <a:solidFill>
                <a:schemeClr val="accent5"/>
              </a:solidFill>
            </a:endParaRPr>
          </a:p>
        </p:txBody>
      </p:sp>
      <p:sp>
        <p:nvSpPr>
          <p:cNvPr id="11" name="Text Placeholder 10"/>
          <p:cNvSpPr>
            <a:spLocks noGrp="1"/>
          </p:cNvSpPr>
          <p:nvPr>
            <p:ph type="body" sz="quarter" idx="14" hasCustomPrompt="1"/>
          </p:nvPr>
        </p:nvSpPr>
        <p:spPr>
          <a:xfrm>
            <a:off x="1524000" y="1509713"/>
            <a:ext cx="9144000" cy="443778"/>
          </a:xfrm>
        </p:spPr>
        <p:txBody>
          <a:bodyPr/>
          <a:lstStyle>
            <a:lvl1pPr marL="0" indent="0" algn="ctr">
              <a:buNone/>
              <a:defRPr baseline="0">
                <a:solidFill>
                  <a:schemeClr val="accent5"/>
                </a:solidFill>
              </a:defRPr>
            </a:lvl1pPr>
            <a:lvl2pPr marL="457200" indent="0" algn="ctr">
              <a:buNone/>
              <a:defRPr/>
            </a:lvl2pPr>
            <a:lvl3pPr marL="914400" indent="0" algn="ctr">
              <a:buNone/>
              <a:defRPr/>
            </a:lvl3pPr>
            <a:lvl4pPr marL="1371600" indent="0" algn="ctr">
              <a:buNone/>
              <a:defRPr/>
            </a:lvl4pPr>
            <a:lvl5pPr marL="1828800" indent="0" algn="ctr">
              <a:buNone/>
              <a:defRPr/>
            </a:lvl5pPr>
          </a:lstStyle>
          <a:p>
            <a:pPr lvl="0"/>
            <a:r>
              <a:rPr lang="en-US" dirty="0"/>
              <a:t>Chapter # CHAPTER TITLE</a:t>
            </a:r>
          </a:p>
        </p:txBody>
      </p:sp>
    </p:spTree>
    <p:extLst>
      <p:ext uri="{BB962C8B-B14F-4D97-AF65-F5344CB8AC3E}">
        <p14:creationId xmlns:p14="http://schemas.microsoft.com/office/powerpoint/2010/main" val="10024939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8200" y="365126"/>
            <a:ext cx="10515600" cy="424583"/>
          </a:xfrm>
        </p:spPr>
        <p:txBody>
          <a:bodyPr>
            <a:normAutofit/>
          </a:bodyPr>
          <a:lstStyle>
            <a:lvl1pPr>
              <a:defRPr sz="2800" b="1"/>
            </a:lvl1pPr>
          </a:lstStyle>
          <a:p>
            <a:r>
              <a:rPr lang="en-US" dirty="0"/>
              <a:t>Title</a:t>
            </a:r>
          </a:p>
        </p:txBody>
      </p:sp>
      <p:sp>
        <p:nvSpPr>
          <p:cNvPr id="3" name="Content Placeholder 2"/>
          <p:cNvSpPr>
            <a:spLocks noGrp="1"/>
          </p:cNvSpPr>
          <p:nvPr>
            <p:ph idx="1"/>
          </p:nvPr>
        </p:nvSpPr>
        <p:spPr>
          <a:xfrm>
            <a:off x="838200" y="955964"/>
            <a:ext cx="10515600" cy="3796145"/>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11"/>
          </p:nvPr>
        </p:nvSpPr>
        <p:spPr>
          <a:xfrm>
            <a:off x="838200" y="6356350"/>
            <a:ext cx="9428018" cy="365125"/>
          </a:xfrm>
        </p:spPr>
        <p:txBody>
          <a:bodyPr/>
          <a:lstStyle/>
          <a:p>
            <a:endParaRPr lang="en-US"/>
          </a:p>
        </p:txBody>
      </p:sp>
      <p:sp>
        <p:nvSpPr>
          <p:cNvPr id="7" name="Content Placeholder 2"/>
          <p:cNvSpPr>
            <a:spLocks noGrp="1"/>
          </p:cNvSpPr>
          <p:nvPr>
            <p:ph idx="13" hasCustomPrompt="1"/>
          </p:nvPr>
        </p:nvSpPr>
        <p:spPr>
          <a:xfrm>
            <a:off x="838200" y="4918364"/>
            <a:ext cx="10515600" cy="1271731"/>
          </a:xfrm>
        </p:spPr>
        <p:txBody>
          <a:bodyPr>
            <a:normAutofit/>
          </a:bodyPr>
          <a:lstStyle>
            <a:lvl1pPr marL="0" indent="0">
              <a:buNone/>
              <a:defRPr sz="1600"/>
            </a:lvl1pPr>
          </a:lstStyle>
          <a:p>
            <a:pPr lvl="0"/>
            <a:r>
              <a:rPr lang="en-US" dirty="0"/>
              <a:t>Caption</a:t>
            </a:r>
          </a:p>
        </p:txBody>
      </p:sp>
    </p:spTree>
    <p:extLst>
      <p:ext uri="{BB962C8B-B14F-4D97-AF65-F5344CB8AC3E}">
        <p14:creationId xmlns:p14="http://schemas.microsoft.com/office/powerpoint/2010/main" val="192762751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8200" y="365126"/>
            <a:ext cx="10515600" cy="466148"/>
          </a:xfrm>
        </p:spPr>
        <p:txBody>
          <a:bodyPr>
            <a:normAutofit/>
          </a:bodyPr>
          <a:lstStyle>
            <a:lvl1pPr>
              <a:defRPr sz="2800" b="1"/>
            </a:lvl1pPr>
          </a:lstStyle>
          <a:p>
            <a:r>
              <a:rPr lang="en-US" dirty="0"/>
              <a:t>Title</a:t>
            </a:r>
          </a:p>
        </p:txBody>
      </p:sp>
      <p:sp>
        <p:nvSpPr>
          <p:cNvPr id="3" name="Content Placeholder 2"/>
          <p:cNvSpPr>
            <a:spLocks noGrp="1"/>
          </p:cNvSpPr>
          <p:nvPr>
            <p:ph sz="half" idx="1"/>
          </p:nvPr>
        </p:nvSpPr>
        <p:spPr>
          <a:xfrm>
            <a:off x="838200" y="1010661"/>
            <a:ext cx="5181600" cy="5166302"/>
          </a:xfrm>
        </p:spPr>
        <p:txBody>
          <a:bodyPr/>
          <a:lstStyle/>
          <a:p>
            <a:pPr lvl="0"/>
            <a:r>
              <a:rPr lang="en-US"/>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6172200" y="1010661"/>
            <a:ext cx="5181600" cy="5166302"/>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Footer Placeholder 5"/>
          <p:cNvSpPr>
            <a:spLocks noGrp="1"/>
          </p:cNvSpPr>
          <p:nvPr>
            <p:ph type="ftr" sz="quarter" idx="11"/>
          </p:nvPr>
        </p:nvSpPr>
        <p:spPr>
          <a:xfrm>
            <a:off x="838200" y="6356350"/>
            <a:ext cx="9414164" cy="365125"/>
          </a:xfrm>
        </p:spPr>
        <p:txBody>
          <a:bodyPr/>
          <a:lstStyle/>
          <a:p>
            <a:endParaRPr lang="en-US"/>
          </a:p>
        </p:txBody>
      </p:sp>
    </p:spTree>
    <p:extLst>
      <p:ext uri="{BB962C8B-B14F-4D97-AF65-F5344CB8AC3E}">
        <p14:creationId xmlns:p14="http://schemas.microsoft.com/office/powerpoint/2010/main" val="34543746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Last Slid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8200" y="365126"/>
            <a:ext cx="10515600" cy="535420"/>
          </a:xfrm>
        </p:spPr>
        <p:txBody>
          <a:bodyPr>
            <a:normAutofit/>
          </a:bodyPr>
          <a:lstStyle>
            <a:lvl1pPr>
              <a:defRPr sz="2800" b="1" baseline="0"/>
            </a:lvl1pPr>
          </a:lstStyle>
          <a:p>
            <a:r>
              <a:rPr lang="en-US" dirty="0"/>
              <a:t>Title</a:t>
            </a:r>
          </a:p>
        </p:txBody>
      </p:sp>
      <p:sp>
        <p:nvSpPr>
          <p:cNvPr id="7" name="Content Placeholder 6"/>
          <p:cNvSpPr>
            <a:spLocks noGrp="1"/>
          </p:cNvSpPr>
          <p:nvPr>
            <p:ph sz="quarter" idx="12"/>
          </p:nvPr>
        </p:nvSpPr>
        <p:spPr>
          <a:xfrm>
            <a:off x="838200" y="1011383"/>
            <a:ext cx="10515600" cy="325581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6"/>
          <p:cNvSpPr>
            <a:spLocks noGrp="1"/>
          </p:cNvSpPr>
          <p:nvPr>
            <p:ph sz="quarter" idx="13" hasCustomPrompt="1"/>
          </p:nvPr>
        </p:nvSpPr>
        <p:spPr>
          <a:xfrm>
            <a:off x="838200" y="4378037"/>
            <a:ext cx="10515600" cy="1627909"/>
          </a:xfrm>
        </p:spPr>
        <p:txBody>
          <a:bodyPr>
            <a:normAutofit/>
          </a:bodyPr>
          <a:lstStyle>
            <a:lvl1pPr marL="0" indent="0">
              <a:buNone/>
              <a:defRPr sz="1600"/>
            </a:lvl1pPr>
          </a:lstStyle>
          <a:p>
            <a:pPr lvl="0"/>
            <a:r>
              <a:rPr lang="en-US" dirty="0"/>
              <a:t>Caption</a:t>
            </a:r>
          </a:p>
        </p:txBody>
      </p:sp>
      <p:sp>
        <p:nvSpPr>
          <p:cNvPr id="6" name="Text Placeholder 5">
            <a:extLst>
              <a:ext uri="{FF2B5EF4-FFF2-40B4-BE49-F238E27FC236}">
                <a16:creationId xmlns:a16="http://schemas.microsoft.com/office/drawing/2014/main" id="{6E14F94F-1E52-2B42-BC75-C0C106E8BEC0}"/>
              </a:ext>
            </a:extLst>
          </p:cNvPr>
          <p:cNvSpPr>
            <a:spLocks noGrp="1"/>
          </p:cNvSpPr>
          <p:nvPr>
            <p:ph type="body" sz="quarter" idx="14" hasCustomPrompt="1"/>
          </p:nvPr>
        </p:nvSpPr>
        <p:spPr>
          <a:xfrm>
            <a:off x="838200" y="6271576"/>
            <a:ext cx="10515600" cy="442595"/>
          </a:xfrm>
        </p:spPr>
        <p:txBody>
          <a:bodyPr>
            <a:normAutofit/>
          </a:bodyPr>
          <a:lstStyle>
            <a:lvl1pPr marL="0" indent="0" algn="l">
              <a:buNone/>
              <a:defRPr sz="1200">
                <a:solidFill>
                  <a:schemeClr val="tx1"/>
                </a:solidFill>
              </a:defRPr>
            </a:lvl1pPr>
          </a:lstStyle>
          <a:p>
            <a:pPr algn="l"/>
            <a:r>
              <a:rPr lang="en-US" dirty="0"/>
              <a:t>This OpenStax ancillary resource is © Rice University under a CC BY 4.0 International license; it may be reproduced or modified but must be attributed to OpenStax, Rice University and any changes must be noted.</a:t>
            </a:r>
          </a:p>
        </p:txBody>
      </p:sp>
    </p:spTree>
    <p:extLst>
      <p:ext uri="{BB962C8B-B14F-4D97-AF65-F5344CB8AC3E}">
        <p14:creationId xmlns:p14="http://schemas.microsoft.com/office/powerpoint/2010/main" val="168617328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b="1"/>
            </a:lvl1pPr>
          </a:lstStyle>
          <a:p>
            <a:r>
              <a:rPr lang="en-US" dirty="0"/>
              <a:t>Title (optional)</a:t>
            </a:r>
          </a:p>
        </p:txBody>
      </p:sp>
      <p:sp>
        <p:nvSpPr>
          <p:cNvPr id="3" name="Footer Placeholder 2"/>
          <p:cNvSpPr>
            <a:spLocks noGrp="1"/>
          </p:cNvSpPr>
          <p:nvPr>
            <p:ph type="ftr" sz="quarter" idx="10"/>
          </p:nvPr>
        </p:nvSpPr>
        <p:spPr/>
        <p:txBody>
          <a:bodyPr/>
          <a:lstStyle/>
          <a:p>
            <a:endParaRPr lang="en-US"/>
          </a:p>
        </p:txBody>
      </p:sp>
      <p:sp>
        <p:nvSpPr>
          <p:cNvPr id="5" name="Content Placeholder 4"/>
          <p:cNvSpPr>
            <a:spLocks noGrp="1"/>
          </p:cNvSpPr>
          <p:nvPr>
            <p:ph sz="quarter" idx="11"/>
          </p:nvPr>
        </p:nvSpPr>
        <p:spPr>
          <a:xfrm>
            <a:off x="838200" y="900545"/>
            <a:ext cx="10515600" cy="5347855"/>
          </a:xfrm>
        </p:spPr>
        <p:txBody>
          <a:bodyPr/>
          <a:lstStyle/>
          <a:p>
            <a:pPr lvl="0"/>
            <a:r>
              <a:rPr lang="en-US"/>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8825682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b="1"/>
            </a:lvl1pPr>
          </a:lstStyle>
          <a:p>
            <a:r>
              <a:rPr lang="en-US" dirty="0"/>
              <a:t>Title (optional)</a:t>
            </a:r>
          </a:p>
        </p:txBody>
      </p:sp>
      <p:sp>
        <p:nvSpPr>
          <p:cNvPr id="3" name="Footer Placeholder 2"/>
          <p:cNvSpPr>
            <a:spLocks noGrp="1"/>
          </p:cNvSpPr>
          <p:nvPr>
            <p:ph type="ftr" sz="quarter" idx="10"/>
          </p:nvPr>
        </p:nvSpPr>
        <p:spPr/>
        <p:txBody>
          <a:bodyPr/>
          <a:lstStyle/>
          <a:p>
            <a:endParaRPr lang="en-US"/>
          </a:p>
        </p:txBody>
      </p:sp>
      <p:sp>
        <p:nvSpPr>
          <p:cNvPr id="5" name="Content Placeholder 4"/>
          <p:cNvSpPr>
            <a:spLocks noGrp="1"/>
          </p:cNvSpPr>
          <p:nvPr>
            <p:ph sz="quarter" idx="11" hasCustomPrompt="1"/>
          </p:nvPr>
        </p:nvSpPr>
        <p:spPr>
          <a:xfrm>
            <a:off x="838200" y="900545"/>
            <a:ext cx="10515600" cy="5347855"/>
          </a:xfrm>
        </p:spPr>
        <p:txBody>
          <a:bodyPr/>
          <a:lstStyle>
            <a:lvl1pPr marL="514350" indent="-514350">
              <a:buFont typeface="+mj-lt"/>
              <a:buAutoNum type="arabicPeriod"/>
              <a:defRPr/>
            </a:lvl1pPr>
            <a:lvl2pPr marL="914400" marR="0" indent="-457200" algn="l" defTabSz="914400" rtl="0" eaLnBrk="1" fontAlgn="auto" latinLnBrk="0" hangingPunct="1">
              <a:lnSpc>
                <a:spcPct val="90000"/>
              </a:lnSpc>
              <a:spcBef>
                <a:spcPts val="500"/>
              </a:spcBef>
              <a:spcAft>
                <a:spcPts val="0"/>
              </a:spcAft>
              <a:buClrTx/>
              <a:buSzTx/>
              <a:buFont typeface="+mj-lt"/>
              <a:buAutoNum type="alphaLcPeriod"/>
              <a:tabLst/>
              <a:defRPr/>
            </a:lvl2pPr>
          </a:lstStyle>
          <a:p>
            <a:pPr lvl="0"/>
            <a:r>
              <a:rPr lang="en-US" dirty="0"/>
              <a:t>Discussion question 1</a:t>
            </a:r>
          </a:p>
          <a:p>
            <a:pPr lvl="1"/>
            <a:r>
              <a:rPr lang="en-US" dirty="0"/>
              <a:t>Distractor (optional)</a:t>
            </a:r>
          </a:p>
          <a:p>
            <a:pPr lvl="1"/>
            <a:r>
              <a:rPr lang="en-US" dirty="0"/>
              <a:t>Distractor (optional)</a:t>
            </a:r>
          </a:p>
          <a:p>
            <a:pPr lvl="1"/>
            <a:r>
              <a:rPr lang="en-US" dirty="0"/>
              <a:t>Distractor (optional)</a:t>
            </a:r>
          </a:p>
          <a:p>
            <a:pPr lvl="1"/>
            <a:r>
              <a:rPr lang="en-US" dirty="0"/>
              <a:t>Distractor (optional)</a:t>
            </a:r>
          </a:p>
          <a:p>
            <a:pPr lvl="0"/>
            <a:r>
              <a:rPr lang="en-US" dirty="0"/>
              <a:t>Discussion question 2</a:t>
            </a:r>
          </a:p>
          <a:p>
            <a:pPr lvl="1"/>
            <a:r>
              <a:rPr lang="en-US" dirty="0"/>
              <a:t>Distractor (optional)</a:t>
            </a:r>
          </a:p>
          <a:p>
            <a:pPr lvl="1"/>
            <a:r>
              <a:rPr lang="en-US" dirty="0"/>
              <a:t>Distractor (optional)</a:t>
            </a:r>
          </a:p>
          <a:p>
            <a:pPr marL="914400" marR="0" lvl="1" indent="-457200" algn="l" defTabSz="914400" rtl="0" eaLnBrk="1" fontAlgn="auto" latinLnBrk="0" hangingPunct="1">
              <a:lnSpc>
                <a:spcPct val="90000"/>
              </a:lnSpc>
              <a:spcBef>
                <a:spcPts val="500"/>
              </a:spcBef>
              <a:spcAft>
                <a:spcPts val="0"/>
              </a:spcAft>
              <a:buClrTx/>
              <a:buSzTx/>
              <a:buFont typeface="+mj-lt"/>
              <a:buAutoNum type="alphaLcPeriod"/>
              <a:tabLst/>
              <a:defRPr/>
            </a:pPr>
            <a:r>
              <a:rPr lang="en-US" dirty="0"/>
              <a:t>Distractor (optional)</a:t>
            </a:r>
          </a:p>
          <a:p>
            <a:pPr lvl="1"/>
            <a:r>
              <a:rPr lang="en-US" dirty="0"/>
              <a:t>Distractor (optional)</a:t>
            </a:r>
          </a:p>
        </p:txBody>
      </p:sp>
    </p:spTree>
    <p:extLst>
      <p:ext uri="{BB962C8B-B14F-4D97-AF65-F5344CB8AC3E}">
        <p14:creationId xmlns:p14="http://schemas.microsoft.com/office/powerpoint/2010/main" val="1648461715"/>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theme" Target="../theme/theme1.xml"/><Relationship Id="rId8" Type="http://schemas.openxmlformats.org/officeDocument/2006/relationships/image" Target="../media/image1.jp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8">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434975"/>
          </a:xfrm>
          <a:prstGeom prst="rect">
            <a:avLst/>
          </a:prstGeom>
        </p:spPr>
        <p:txBody>
          <a:bodyPr vert="horz" lIns="91440" tIns="45720" rIns="91440" bIns="45720" rtlCol="0" anchor="ctr">
            <a:normAutofit/>
          </a:bodyPr>
          <a:lstStyle/>
          <a:p>
            <a:r>
              <a:rPr lang="en-US" dirty="0"/>
              <a:t>Title (optional)</a:t>
            </a:r>
          </a:p>
        </p:txBody>
      </p:sp>
      <p:sp>
        <p:nvSpPr>
          <p:cNvPr id="3" name="Text Placeholder 2"/>
          <p:cNvSpPr>
            <a:spLocks noGrp="1"/>
          </p:cNvSpPr>
          <p:nvPr>
            <p:ph type="body" idx="1"/>
          </p:nvPr>
        </p:nvSpPr>
        <p:spPr>
          <a:xfrm>
            <a:off x="838200" y="990601"/>
            <a:ext cx="10515600" cy="5219130"/>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3"/>
          </p:nvPr>
        </p:nvSpPr>
        <p:spPr>
          <a:xfrm>
            <a:off x="838200" y="6356350"/>
            <a:ext cx="1051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4" name="Slide Number Placeholder 3">
            <a:extLst>
              <a:ext uri="{FF2B5EF4-FFF2-40B4-BE49-F238E27FC236}">
                <a16:creationId xmlns:a16="http://schemas.microsoft.com/office/drawing/2014/main" id="{95599AE0-B13C-E741-A969-DCDFA4F7E34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78677BF-C91A-CA46-9BF6-A28F3D13AFBD}" type="slidenum">
              <a:rPr lang="en-US" smtClean="0"/>
              <a:t>‹#›</a:t>
            </a:fld>
            <a:endParaRPr lang="en-US"/>
          </a:p>
        </p:txBody>
      </p:sp>
    </p:spTree>
    <p:extLst>
      <p:ext uri="{BB962C8B-B14F-4D97-AF65-F5344CB8AC3E}">
        <p14:creationId xmlns:p14="http://schemas.microsoft.com/office/powerpoint/2010/main" val="151616238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2" r:id="rId3"/>
    <p:sldLayoutId id="2147483660" r:id="rId4"/>
    <p:sldLayoutId id="2147483661" r:id="rId5"/>
    <p:sldLayoutId id="2147483662" r:id="rId6"/>
  </p:sldLayoutIdLst>
  <p:txStyles>
    <p:titleStyle>
      <a:lvl1pPr algn="l" defTabSz="914400" rtl="0" eaLnBrk="1" latinLnBrk="0" hangingPunct="1">
        <a:lnSpc>
          <a:spcPct val="90000"/>
        </a:lnSpc>
        <a:spcBef>
          <a:spcPct val="0"/>
        </a:spcBef>
        <a:buNone/>
        <a:defRPr sz="2800" b="1" kern="1200" baseline="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accent3"/>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accent5"/>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baseline="0">
          <a:solidFill>
            <a:schemeClr val="accent2">
              <a:lumMod val="50000"/>
            </a:schemeClr>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accent3"/>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v3_image2_a82d7d2d0aae.png" /></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image" Target="../media/v3_image4_4206551a892d.png" /></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 /><Relationship Id="rId2" Type="http://schemas.openxmlformats.org/officeDocument/2006/relationships/image" Target="../media/v3_image5_c05075cf8541.png" /></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image" Target="../media/v3_image6_5d68ffaf09ae.png" /></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image" Target="../media/v3_image7_27cc6736d672.png" /></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image" Target="../media/v3_image7_27cc6736d672.png" /></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image" Target="../media/v3_image8_fe1ef723df67.png" /></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image" Target="../media/v3_image9_0dfa54af43d5.png" /></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image" Target="../media/v3_image10_ce381dfa85f4.png" /></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 /><Relationship Id="rId2" Type="http://schemas.openxmlformats.org/officeDocument/2006/relationships/image" Target="../media/v3_image11_f3ed0df2dab2.png" /></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image" Target="../media/v3_image12_5caa7ec07a4d.png" /></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image" Target="../media/v3_image13_c09572491ee0.png" /></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image" Target="../media/v3_image14_5907277f63be.png" /></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Title 21">
            <a:extLst>
              <a:ext uri="{FF2B5EF4-FFF2-40B4-BE49-F238E27FC236}">
                <a16:creationId xmlns:a16="http://schemas.microsoft.com/office/drawing/2014/main" id="{96D634E8-4422-6744-BAAE-52C9030B199D}"/>
              </a:ext>
            </a:extLst>
          </p:cNvPr>
          <p:cNvSpPr>
            <a:spLocks noGrp="1"/>
          </p:cNvSpPr>
          <p:nvPr>
            <p:ph type="ctrTitle"/>
          </p:nvPr>
        </p:nvSpPr>
        <p:spPr>
          <a:xfrm>
            <a:off x="2103120" y="128016"/>
            <a:ext cx="7360920" cy="1188720"/>
          </a:xfrm>
        </p:spPr>
        <p:txBody>
          <a:bodyPr/>
          <a:lstStyle/>
          <a:p>
            <a:r>
              <a:rPr lang="en-US" dirty="0" sz="3800"/>
              <a:t>Undirstöður hagfræði, 3. útgáfa</a:t>
            </a:r>
          </a:p>
        </p:txBody>
      </p:sp>
      <p:sp>
        <p:nvSpPr>
          <p:cNvPr id="2" name="Text Placeholder 23">
            <a:extLst>
              <a:ext uri="{FF2B5EF4-FFF2-40B4-BE49-F238E27FC236}">
                <a16:creationId xmlns:a16="http://schemas.microsoft.com/office/drawing/2014/main" id="{AE2CCEB2-8CA3-8DD6-823F-C5F3B13ECB71}"/>
              </a:ext>
            </a:extLst>
          </p:cNvPr>
          <p:cNvSpPr>
            <a:spLocks noGrp="1"/>
          </p:cNvSpPr>
          <p:nvPr>
            <p:ph type="body" sz="quarter" idx="14"/>
          </p:nvPr>
        </p:nvSpPr>
        <p:spPr>
          <a:xfrm>
            <a:off x="1524000" y="1509713"/>
            <a:ext cx="9144000" cy="717294"/>
          </a:xfrm>
        </p:spPr>
        <p:txBody>
          <a:bodyPr>
            <a:normAutofit fontScale="40000" lnSpcReduction="20000"/>
          </a:bodyPr>
          <a:lstStyle/>
          <a:p>
            <a:r>
              <a:rPr lang="en-US" sz="5500" dirty="0"/>
              <a:t>29. kafli: Gengi gjaldmiðla og alþjóðlegt fjármagnsflæði</a:t>
            </a:r>
          </a:p>
          <a:p>
            <a:r>
              <a:rPr lang="en-US" sz="4300" cap="none" dirty="0">
                <a:solidFill>
                  <a:schemeClr val="tx1"/>
                </a:solidFill>
                <a:latin typeface="+mn-lt"/>
              </a:rPr>
              <a:t>Glærur</a:t>
            </a:r>
          </a:p>
          <a:p>
            <a:endParaRPr lang="en-US" dirty="0"/>
          </a:p>
        </p:txBody>
      </p:sp>
      <p:pic>
        <p:nvPicPr>
          <p:cNvPr id="3" name="Picture 2" descr="Book cover of Principles of Economics 3e textbook. Orange background with dark gray text stating the title of the book, and a white Openstax logo in the top right corner.&#10;">
            <a:extLst>
              <a:ext uri="{FF2B5EF4-FFF2-40B4-BE49-F238E27FC236}">
                <a16:creationId xmlns:a16="http://schemas.microsoft.com/office/drawing/2014/main" id="{CB1F4FDA-D8DF-A653-81E0-F83DF82CB080}"/>
              </a:ext>
            </a:extLst>
          </p:cNvPr>
          <p:cNvPicPr>
            <a:picLocks noChangeAspect="1"/>
          </p:cNvPicPr>
          <p:nvPr/>
        </p:nvPicPr>
        <p:blipFill>
          <a:blip r:embed="rId2"/>
          <a:stretch>
            <a:fillRect/>
          </a:stretch>
        </p:blipFill>
        <p:spPr>
          <a:xfrm>
            <a:off x="4446487" y="2336189"/>
            <a:ext cx="3299025" cy="4269327"/>
          </a:xfrm>
          <a:prstGeom prst="rect">
            <a:avLst/>
          </a:prstGeom>
        </p:spPr>
      </p:pic>
    </p:spTree>
    <p:extLst>
      <p:ext uri="{BB962C8B-B14F-4D97-AF65-F5344CB8AC3E}">
        <p14:creationId xmlns:p14="http://schemas.microsoft.com/office/powerpoint/2010/main" val="211911529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2C468AE5-27B4-3010-0ABE-4993AE2A0666}"/>
              </a:ext>
            </a:extLst>
          </p:cNvPr>
          <p:cNvSpPr>
            <a:spLocks noGrp="1"/>
          </p:cNvSpPr>
          <p:nvPr>
            <p:ph type="title"/>
          </p:nvPr>
        </p:nvSpPr>
        <p:spPr/>
        <p:txBody>
          <a:bodyPr>
            <a:normAutofit fontScale="90000"/>
          </a:bodyPr>
          <a:lstStyle/>
          <a:p>
            <a:r>
              <a:rPr lang="en-US" dirty="0"/>
              <a:t>YFIRLIT 29. KAFLA</a:t>
            </a:r>
          </a:p>
        </p:txBody>
      </p:sp>
      <p:sp>
        <p:nvSpPr>
          <p:cNvPr id="7" name="Content Placeholder 6">
            <a:extLst>
              <a:ext uri="{FF2B5EF4-FFF2-40B4-BE49-F238E27FC236}">
                <a16:creationId xmlns:a16="http://schemas.microsoft.com/office/drawing/2014/main" id="{5F9A8F3B-C2FA-CB44-0B4F-B0F41C95856B}"/>
              </a:ext>
            </a:extLst>
          </p:cNvPr>
          <p:cNvSpPr>
            <a:spLocks noGrp="1"/>
          </p:cNvSpPr>
          <p:nvPr>
            <p:ph idx="1"/>
          </p:nvPr>
        </p:nvSpPr>
        <p:spPr/>
        <p:txBody>
          <a:bodyPr/>
          <a:lstStyle/>
          <a:p>
            <a:r>
              <a:rPr lang="en-US" dirty="0"/>
              <a:t>29.1: Hvernig gjaldeyrismarkaðurinn virkar</a:t>
            </a:r>
          </a:p>
          <a:p>
            <a:r>
              <a:rPr lang="en-US" dirty="0"/>
              <a:t>29.2: Hliðranir eftirspurnar og framboðs á gjaldeyrismörkuðum</a:t>
            </a:r>
          </a:p>
          <a:p>
            <a:r>
              <a:rPr lang="en-US" dirty="0"/>
              <a:t>29.3: Þjóðhagsleg áhrif gengisbreytinga</a:t>
            </a:r>
          </a:p>
          <a:p>
            <a:r>
              <a:rPr lang="en-US" dirty="0"/>
              <a:t>29.4: Gengisstefna</a:t>
            </a:r>
          </a:p>
          <a:p>
            <a:endParaRPr lang="en-US" dirty="0"/>
          </a:p>
        </p:txBody>
      </p:sp>
      <p:sp>
        <p:nvSpPr>
          <p:cNvPr id="8" name="Content Placeholder 7">
            <a:extLst>
              <a:ext uri="{FF2B5EF4-FFF2-40B4-BE49-F238E27FC236}">
                <a16:creationId xmlns:a16="http://schemas.microsoft.com/office/drawing/2014/main" id="{7B406A36-97F4-8746-8121-1474E68C7FAE}"/>
              </a:ext>
            </a:extLst>
          </p:cNvPr>
          <p:cNvSpPr>
            <a:spLocks noGrp="1"/>
          </p:cNvSpPr>
          <p:nvPr>
            <p:ph idx="13"/>
          </p:nvPr>
        </p:nvSpPr>
        <p:spPr/>
        <p:txBody>
          <a:bodyPr/>
          <a:lstStyle/>
          <a:p>
            <a:endParaRPr lang="en-US"/>
          </a:p>
        </p:txBody>
      </p:sp>
    </p:spTree>
    <p:extLst>
      <p:ext uri="{BB962C8B-B14F-4D97-AF65-F5344CB8AC3E}">
        <p14:creationId xmlns:p14="http://schemas.microsoft.com/office/powerpoint/2010/main" val="380834328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2C468AE5-27B4-3010-0ABE-4993AE2A0666}"/>
              </a:ext>
            </a:extLst>
          </p:cNvPr>
          <p:cNvSpPr>
            <a:spLocks noGrp="1"/>
          </p:cNvSpPr>
          <p:nvPr>
            <p:ph type="title"/>
          </p:nvPr>
        </p:nvSpPr>
        <p:spPr/>
        <p:txBody>
          <a:bodyPr>
            <a:normAutofit fontScale="90000"/>
          </a:bodyPr>
          <a:lstStyle/>
          <a:p>
            <a:r>
              <a:rPr lang="en-US" dirty="0"/>
              <a:t>MYND 29.1</a:t>
            </a:r>
          </a:p>
        </p:txBody>
      </p:sp>
      <p:sp>
        <p:nvSpPr>
          <p:cNvPr id="7" name="Content Placeholder 6">
            <a:extLst>
              <a:ext uri="{FF2B5EF4-FFF2-40B4-BE49-F238E27FC236}">
                <a16:creationId xmlns:a16="http://schemas.microsoft.com/office/drawing/2014/main" id="{5F9A8F3B-C2FA-CB44-0B4F-B0F41C95856B}"/>
              </a:ext>
            </a:extLst>
          </p:cNvPr>
          <p:cNvSpPr>
            <a:spLocks noGrp="1"/>
          </p:cNvSpPr>
          <p:nvPr>
            <p:ph idx="1"/>
          </p:nvPr>
        </p:nvSpPr>
        <p:spPr>
          <a:xfrm>
            <a:off x="838200" y="4869263"/>
            <a:ext cx="10515600" cy="1096315"/>
          </a:xfrm>
        </p:spPr>
        <p:txBody>
          <a:bodyPr>
            <a:normAutofit fontScale="70000" lnSpcReduction="20000"/>
          </a:bodyPr>
          <a:lstStyle/>
          <a:p>
            <a:r>
              <a:rPr lang="en-US" dirty="0"/>
              <a:t>Er viðskiptahalli Bandaríkjanna gagnvart Evrópusambandinu hagstæður eða óhagstæður fyrir bandaríska hagkerfið? </a:t>
            </a:r>
          </a:p>
          <a:p>
            <a:pPr marL="0" indent="0">
              <a:buNone/>
            </a:pPr>
            <a:r>
              <a:rPr lang="en-US" dirty="0"/>
              <a:t>(Mynd: aðlögun á „US Dollar banknotes“ eftir Milad </a:t>
            </a:r>
            <a:r>
              <a:rPr lang="en-US" dirty="0" err="1"/>
              <a:t>Mosapoor</a:t>
            </a:r>
            <a:r>
              <a:rPr lang="en-US" dirty="0"/>
              <a:t>/Wikimedia Commons, almenningseign)</a:t>
            </a:r>
          </a:p>
          <a:p>
            <a:endParaRPr lang="en-US" dirty="0"/>
          </a:p>
        </p:txBody>
      </p:sp>
      <p:pic>
        <p:nvPicPr>
          <p:cNvPr id="2" name="Shape 88" descr="Picture of US currency in various denominations.">
            <a:extLst>
              <a:ext uri="{FF2B5EF4-FFF2-40B4-BE49-F238E27FC236}">
                <a16:creationId xmlns:a16="http://schemas.microsoft.com/office/drawing/2014/main" id="{14E42D30-E66A-9763-2EFA-2A8AA476B008}"/>
              </a:ext>
            </a:extLst>
          </p:cNvPr>
          <p:cNvPicPr preferRelativeResize="0">
            <a:picLocks/>
          </p:cNvPicPr>
          <p:nvPr/>
        </p:nvPicPr>
        <p:blipFill rotWithShape="1">
          <a:blip r:embed="rId2">
            <a:alphaModFix/>
          </a:blip>
          <a:srcRect/>
          <a:stretch/>
        </p:blipFill>
        <p:spPr>
          <a:xfrm>
            <a:off x="2982342" y="1079450"/>
            <a:ext cx="6227316" cy="3500071"/>
          </a:xfrm>
          <a:prstGeom prst="rect">
            <a:avLst/>
          </a:prstGeom>
          <a:noFill/>
          <a:ln>
            <a:noFill/>
          </a:ln>
        </p:spPr>
      </p:pic>
    </p:spTree>
    <p:extLst>
      <p:ext uri="{BB962C8B-B14F-4D97-AF65-F5344CB8AC3E}">
        <p14:creationId xmlns:p14="http://schemas.microsoft.com/office/powerpoint/2010/main" val="296202954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2C468AE5-27B4-3010-0ABE-4993AE2A0666}"/>
              </a:ext>
            </a:extLst>
          </p:cNvPr>
          <p:cNvSpPr>
            <a:spLocks noGrp="1"/>
          </p:cNvSpPr>
          <p:nvPr>
            <p:ph type="title"/>
          </p:nvPr>
        </p:nvSpPr>
        <p:spPr/>
        <p:txBody>
          <a:bodyPr>
            <a:normAutofit fontScale="90000"/>
          </a:bodyPr>
          <a:lstStyle/>
          <a:p>
            <a:pPr lvl="0">
              <a:spcBef>
                <a:spcPts val="0"/>
              </a:spcBef>
            </a:pPr>
            <a:r>
              <a:rPr lang="en-US" dirty="0"/>
              <a:t>29.1 Hvernig gjaldeyrismarkaðurinn virkar</a:t>
            </a:r>
          </a:p>
        </p:txBody>
      </p:sp>
      <p:sp>
        <p:nvSpPr>
          <p:cNvPr id="7" name="Content Placeholder 6">
            <a:extLst>
              <a:ext uri="{FF2B5EF4-FFF2-40B4-BE49-F238E27FC236}">
                <a16:creationId xmlns:a16="http://schemas.microsoft.com/office/drawing/2014/main" id="{5F9A8F3B-C2FA-CB44-0B4F-B0F41C95856B}"/>
              </a:ext>
            </a:extLst>
          </p:cNvPr>
          <p:cNvSpPr>
            <a:spLocks noGrp="1"/>
          </p:cNvSpPr>
          <p:nvPr>
            <p:ph idx="1"/>
          </p:nvPr>
        </p:nvSpPr>
        <p:spPr>
          <a:xfrm>
            <a:off x="838200" y="955964"/>
            <a:ext cx="10515600" cy="4556562"/>
          </a:xfrm>
        </p:spPr>
        <p:txBody>
          <a:bodyPr>
            <a:normAutofit fontScale="85000" lnSpcReduction="20000"/>
          </a:bodyPr>
          <a:lstStyle/>
          <a:p>
            <a:r>
              <a:rPr lang="en-US" b="1" dirty="0"/>
              <a:t>Upptaka Bandaríkjadals </a:t>
            </a:r>
            <a:r>
              <a:rPr lang="en-US" dirty="0"/>
              <a:t>– þegar ríki utan Bandaríkjanna notar Bandaríkjadal sem gjaldmiðil sinn.</a:t>
            </a:r>
          </a:p>
          <a:p>
            <a:endParaRPr lang="en-US" dirty="0"/>
          </a:p>
          <a:p>
            <a:r>
              <a:rPr lang="en-US" b="1" dirty="0"/>
              <a:t>Gjaldeyrismarkaður </a:t>
            </a:r>
            <a:r>
              <a:rPr lang="en-US" dirty="0"/>
              <a:t>– markaður þar sem einn gjaldmiðill er notaður til að kaupa annan.</a:t>
            </a:r>
          </a:p>
          <a:p>
            <a:endParaRPr lang="en-US" dirty="0"/>
          </a:p>
          <a:p>
            <a:r>
              <a:rPr lang="en-US" dirty="0"/>
              <a:t>Með </a:t>
            </a:r>
            <a:r>
              <a:rPr lang="en-US" u="sng" dirty="0"/>
              <a:t>gengi</a:t>
            </a:r>
            <a:r>
              <a:rPr lang="en-US" dirty="0"/>
              <a:t> er átt við verð eins gjaldmiðils gefið upp í einingum annars gjaldmiðils.</a:t>
            </a:r>
          </a:p>
          <a:p>
            <a:endParaRPr lang="en-US" dirty="0"/>
          </a:p>
          <a:p>
            <a:r>
              <a:rPr lang="en-US" dirty="0"/>
              <a:t>Gjaldeyrismarkaðurinn er stærsti markaður heimshagkerfisins.</a:t>
            </a:r>
          </a:p>
          <a:p>
            <a:r>
              <a:rPr lang="en-US" dirty="0"/>
              <a:t>Árið 2019 nam velta um 6,6 billjónum Bandaríkjadala </a:t>
            </a:r>
            <a:r>
              <a:rPr lang="en-US" i="1" dirty="0"/>
              <a:t>á dag </a:t>
            </a:r>
            <a:r>
              <a:rPr lang="en-US" dirty="0"/>
              <a:t>á gjaldeyrismarkaði.</a:t>
            </a:r>
          </a:p>
          <a:p>
            <a:r>
              <a:rPr lang="en-US" dirty="0"/>
              <a:t>Landsframleiðsla Bandaríkjanna var um 21,4 billjónir dala </a:t>
            </a:r>
            <a:r>
              <a:rPr lang="en-US" i="1" dirty="0"/>
              <a:t>árið 2019</a:t>
            </a:r>
            <a:r>
              <a:rPr lang="en-US" dirty="0"/>
              <a:t>.</a:t>
            </a:r>
          </a:p>
          <a:p>
            <a:endParaRPr lang="en-US" dirty="0"/>
          </a:p>
        </p:txBody>
      </p:sp>
    </p:spTree>
    <p:extLst>
      <p:ext uri="{BB962C8B-B14F-4D97-AF65-F5344CB8AC3E}">
        <p14:creationId xmlns:p14="http://schemas.microsoft.com/office/powerpoint/2010/main" val="80399178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2C468AE5-27B4-3010-0ABE-4993AE2A0666}"/>
              </a:ext>
            </a:extLst>
          </p:cNvPr>
          <p:cNvSpPr>
            <a:spLocks noGrp="1"/>
          </p:cNvSpPr>
          <p:nvPr>
            <p:ph type="title"/>
          </p:nvPr>
        </p:nvSpPr>
        <p:spPr/>
        <p:txBody>
          <a:bodyPr>
            <a:normAutofit fontScale="90000"/>
          </a:bodyPr>
          <a:lstStyle/>
          <a:p>
            <a:r>
              <a:rPr lang="en-US" dirty="0"/>
              <a:t>Eftirspurn og framboð á gjaldeyrismarkaði</a:t>
            </a:r>
          </a:p>
        </p:txBody>
      </p:sp>
      <p:sp>
        <p:nvSpPr>
          <p:cNvPr id="7" name="Content Placeholder 6">
            <a:extLst>
              <a:ext uri="{FF2B5EF4-FFF2-40B4-BE49-F238E27FC236}">
                <a16:creationId xmlns:a16="http://schemas.microsoft.com/office/drawing/2014/main" id="{5F9A8F3B-C2FA-CB44-0B4F-B0F41C95856B}"/>
              </a:ext>
            </a:extLst>
          </p:cNvPr>
          <p:cNvSpPr>
            <a:spLocks noGrp="1"/>
          </p:cNvSpPr>
          <p:nvPr>
            <p:ph idx="1"/>
          </p:nvPr>
        </p:nvSpPr>
        <p:spPr>
          <a:xfrm>
            <a:off x="838200" y="955964"/>
            <a:ext cx="10515600" cy="4465122"/>
          </a:xfrm>
        </p:spPr>
        <p:txBody>
          <a:bodyPr>
            <a:normAutofit fontScale="92500" lnSpcReduction="10000"/>
          </a:bodyPr>
          <a:lstStyle/>
          <a:p>
            <a:r>
              <a:rPr lang="en-US" dirty="0"/>
              <a:t>Fjórir hópar einstaklinga og fyrirtækja taka þátt á gjaldeyrismörkuðum: </a:t>
            </a:r>
          </a:p>
          <a:p>
            <a:pPr lvl="1"/>
            <a:r>
              <a:rPr lang="en-US" dirty="0"/>
              <a:t>fyrirtæki sem stunda alþjóðaviðskipti með vörur og þjónustu;</a:t>
            </a:r>
          </a:p>
          <a:p>
            <a:pPr lvl="1"/>
            <a:r>
              <a:rPr lang="en-US" dirty="0"/>
              <a:t>ferðamenn sem heimsækja önnur lönd; </a:t>
            </a:r>
          </a:p>
          <a:p>
            <a:pPr lvl="1"/>
            <a:r>
              <a:rPr lang="en-US" dirty="0"/>
              <a:t>fjárfestar sem eignast fyrirtæki eða hlut í fyrirtæki erlendis;</a:t>
            </a:r>
          </a:p>
          <a:p>
            <a:pPr lvl="1"/>
            <a:r>
              <a:rPr lang="en-US" dirty="0"/>
              <a:t>fjárfestar sem kaupa erlend verðbréf án ráðandi áhrifa á reksturinn.</a:t>
            </a:r>
          </a:p>
          <a:p>
            <a:endParaRPr lang="en-US" dirty="0"/>
          </a:p>
          <a:p>
            <a:r>
              <a:rPr lang="en-US" dirty="0"/>
              <a:t>Fyrirtæki sem kaupa og selja á alþjóðamörkuðum:</a:t>
            </a:r>
          </a:p>
          <a:p>
            <a:pPr lvl="1"/>
            <a:r>
              <a:rPr lang="en-US" u="sng" dirty="0"/>
              <a:t>Kostnaður</a:t>
            </a:r>
            <a:r>
              <a:rPr lang="en-US" dirty="0"/>
              <a:t> vegna launafólks, birgja og fjárfesta er mældur í gjaldmiðli landsins þar sem framleiðslan fer fram</a:t>
            </a:r>
          </a:p>
          <a:p>
            <a:pPr lvl="1"/>
            <a:r>
              <a:rPr lang="en-US" u="sng" dirty="0"/>
              <a:t>Tekjur</a:t>
            </a:r>
            <a:r>
              <a:rPr lang="en-US" dirty="0"/>
              <a:t> af sölu eru mældar í gjaldmiðli landsins þar sem salan fer fram.</a:t>
            </a:r>
          </a:p>
          <a:p>
            <a:endParaRPr lang="en-US" dirty="0"/>
          </a:p>
        </p:txBody>
      </p:sp>
    </p:spTree>
    <p:extLst>
      <p:ext uri="{BB962C8B-B14F-4D97-AF65-F5344CB8AC3E}">
        <p14:creationId xmlns:p14="http://schemas.microsoft.com/office/powerpoint/2010/main" val="288082199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2C468AE5-27B4-3010-0ABE-4993AE2A0666}"/>
              </a:ext>
            </a:extLst>
          </p:cNvPr>
          <p:cNvSpPr>
            <a:spLocks noGrp="1"/>
          </p:cNvSpPr>
          <p:nvPr>
            <p:ph type="title"/>
          </p:nvPr>
        </p:nvSpPr>
        <p:spPr/>
        <p:txBody>
          <a:bodyPr>
            <a:normAutofit fontScale="90000"/>
          </a:bodyPr>
          <a:lstStyle/>
          <a:p>
            <a:r>
              <a:rPr lang="en-US" dirty="0"/>
              <a:t>Fjárfestingar yfir landamæri</a:t>
            </a:r>
          </a:p>
        </p:txBody>
      </p:sp>
      <p:sp>
        <p:nvSpPr>
          <p:cNvPr id="7" name="Content Placeholder 6">
            <a:extLst>
              <a:ext uri="{FF2B5EF4-FFF2-40B4-BE49-F238E27FC236}">
                <a16:creationId xmlns:a16="http://schemas.microsoft.com/office/drawing/2014/main" id="{5F9A8F3B-C2FA-CB44-0B4F-B0F41C95856B}"/>
              </a:ext>
            </a:extLst>
          </p:cNvPr>
          <p:cNvSpPr>
            <a:spLocks noGrp="1"/>
          </p:cNvSpPr>
          <p:nvPr>
            <p:ph idx="1"/>
          </p:nvPr>
        </p:nvSpPr>
        <p:spPr/>
        <p:txBody>
          <a:bodyPr>
            <a:normAutofit/>
          </a:bodyPr>
          <a:lstStyle/>
          <a:p>
            <a:r>
              <a:rPr lang="en-US" u="sng" dirty="0"/>
              <a:t>Fjárfestingar</a:t>
            </a:r>
            <a:r>
              <a:rPr lang="en-US" dirty="0"/>
              <a:t> sem ná yfir landamæri og krefjast gjaldeyrisskipta:</a:t>
            </a:r>
          </a:p>
          <a:p>
            <a:pPr lvl="1"/>
            <a:r>
              <a:rPr lang="en-US" b="1" dirty="0"/>
              <a:t>Bein erlend fjárfesting (FDI) </a:t>
            </a:r>
            <a:r>
              <a:rPr lang="en-US" dirty="0"/>
              <a:t>– kaup á að minnsta kosti 10% atkvæðisréttar í erlendu fyrirtæki eða stofnun fyrirtækis erlendis.</a:t>
            </a:r>
          </a:p>
          <a:p>
            <a:pPr lvl="1"/>
            <a:r>
              <a:rPr lang="en-US" b="1" dirty="0"/>
              <a:t>Verðbréfafjárfesting </a:t>
            </a:r>
            <a:r>
              <a:rPr lang="en-US" dirty="0"/>
              <a:t>– kaup á erlendum verðbréfum án ráðandi eða varanlegra áhrifa á rekstur fyrirtækis.</a:t>
            </a:r>
          </a:p>
          <a:p>
            <a:endParaRPr lang="en-US" dirty="0"/>
          </a:p>
          <a:p>
            <a:r>
              <a:rPr lang="en-US" b="1" dirty="0"/>
              <a:t>Áhættuvörn </a:t>
            </a:r>
            <a:r>
              <a:rPr lang="en-US" dirty="0"/>
              <a:t>– fjármálaviðskipti sem eru notuð til að verjast áhættu.</a:t>
            </a:r>
          </a:p>
          <a:p>
            <a:pPr lvl="1"/>
            <a:r>
              <a:rPr lang="en-US" dirty="0"/>
              <a:t>Dæmi: að tryggja tiltekið gengi til framtíðar.</a:t>
            </a:r>
          </a:p>
          <a:p>
            <a:endParaRPr lang="en-US" dirty="0"/>
          </a:p>
        </p:txBody>
      </p:sp>
    </p:spTree>
    <p:extLst>
      <p:ext uri="{BB962C8B-B14F-4D97-AF65-F5344CB8AC3E}">
        <p14:creationId xmlns:p14="http://schemas.microsoft.com/office/powerpoint/2010/main" val="296102955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2C468AE5-27B4-3010-0ABE-4993AE2A0666}"/>
              </a:ext>
            </a:extLst>
          </p:cNvPr>
          <p:cNvSpPr>
            <a:spLocks noGrp="1"/>
          </p:cNvSpPr>
          <p:nvPr>
            <p:ph type="title"/>
          </p:nvPr>
        </p:nvSpPr>
        <p:spPr/>
        <p:txBody>
          <a:bodyPr>
            <a:normAutofit fontScale="90000"/>
          </a:bodyPr>
          <a:lstStyle/>
          <a:p>
            <a:r>
              <a:rPr lang="en-US" dirty="0"/>
              <a:t>Verðbréfafjárfestir og gengisbreytingar</a:t>
            </a:r>
          </a:p>
        </p:txBody>
      </p:sp>
      <p:sp>
        <p:nvSpPr>
          <p:cNvPr id="7" name="Content Placeholder 6">
            <a:extLst>
              <a:ext uri="{FF2B5EF4-FFF2-40B4-BE49-F238E27FC236}">
                <a16:creationId xmlns:a16="http://schemas.microsoft.com/office/drawing/2014/main" id="{5F9A8F3B-C2FA-CB44-0B4F-B0F41C95856B}"/>
              </a:ext>
            </a:extLst>
          </p:cNvPr>
          <p:cNvSpPr>
            <a:spLocks noGrp="1"/>
          </p:cNvSpPr>
          <p:nvPr>
            <p:ph idx="1"/>
          </p:nvPr>
        </p:nvSpPr>
        <p:spPr>
          <a:xfrm>
            <a:off x="838200" y="5347164"/>
            <a:ext cx="10515600" cy="629116"/>
          </a:xfrm>
        </p:spPr>
        <p:txBody>
          <a:bodyPr>
            <a:normAutofit fontScale="85000" lnSpcReduction="20000"/>
          </a:bodyPr>
          <a:lstStyle/>
          <a:p>
            <a:r>
              <a:rPr lang="en-US" dirty="0"/>
              <a:t>Væntingar um framtíðarverðmæti gjaldmiðils geta haft áhrif á eftirspurn og framboð hans á gjaldeyrismörkuðum.</a:t>
            </a:r>
          </a:p>
          <a:p>
            <a:endParaRPr lang="en-US" dirty="0"/>
          </a:p>
        </p:txBody>
      </p:sp>
      <p:pic>
        <p:nvPicPr>
          <p:cNvPr id="4" name="Picture 3" descr="The chart shows the chain of events that investors would hope for based on whether or not they believed currency would appreciate or depreciate.">
            <a:extLst>
              <a:ext uri="{FF2B5EF4-FFF2-40B4-BE49-F238E27FC236}">
                <a16:creationId xmlns:a16="http://schemas.microsoft.com/office/drawing/2014/main" id="{E50E8254-9D33-A65E-29FD-BC7BE467222B}"/>
              </a:ext>
            </a:extLst>
          </p:cNvPr>
          <p:cNvPicPr>
            <a:picLocks noChangeAspect="1"/>
          </p:cNvPicPr>
          <p:nvPr/>
        </p:nvPicPr>
        <p:blipFill>
          <a:blip r:embed="rId2"/>
          <a:stretch>
            <a:fillRect/>
          </a:stretch>
        </p:blipFill>
        <p:spPr>
          <a:xfrm>
            <a:off x="3312414" y="1011525"/>
            <a:ext cx="5567172" cy="4113822"/>
          </a:xfrm>
          <a:prstGeom prst="rect">
            <a:avLst/>
          </a:prstGeom>
        </p:spPr>
      </p:pic>
    </p:spTree>
    <p:extLst>
      <p:ext uri="{BB962C8B-B14F-4D97-AF65-F5344CB8AC3E}">
        <p14:creationId xmlns:p14="http://schemas.microsoft.com/office/powerpoint/2010/main" val="130882790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2C468AE5-27B4-3010-0ABE-4993AE2A0666}"/>
              </a:ext>
            </a:extLst>
          </p:cNvPr>
          <p:cNvSpPr>
            <a:spLocks noGrp="1"/>
          </p:cNvSpPr>
          <p:nvPr>
            <p:ph type="title"/>
          </p:nvPr>
        </p:nvSpPr>
        <p:spPr/>
        <p:txBody>
          <a:bodyPr>
            <a:normAutofit fontScale="90000"/>
          </a:bodyPr>
          <a:lstStyle/>
          <a:p>
            <a:r>
              <a:rPr lang="en-US" dirty="0"/>
              <a:t>Þátttakendur á gjaldeyrismarkaði</a:t>
            </a:r>
          </a:p>
        </p:txBody>
      </p:sp>
      <p:sp>
        <p:nvSpPr>
          <p:cNvPr id="7" name="Content Placeholder 6">
            <a:extLst>
              <a:ext uri="{FF2B5EF4-FFF2-40B4-BE49-F238E27FC236}">
                <a16:creationId xmlns:a16="http://schemas.microsoft.com/office/drawing/2014/main" id="{5F9A8F3B-C2FA-CB44-0B4F-B0F41C95856B}"/>
              </a:ext>
            </a:extLst>
          </p:cNvPr>
          <p:cNvSpPr>
            <a:spLocks noGrp="1"/>
          </p:cNvSpPr>
          <p:nvPr>
            <p:ph idx="1"/>
          </p:nvPr>
        </p:nvSpPr>
        <p:spPr/>
        <p:txBody>
          <a:bodyPr>
            <a:normAutofit fontScale="92500" lnSpcReduction="20000"/>
          </a:bodyPr>
          <a:lstStyle/>
          <a:p>
            <a:r>
              <a:rPr lang="en-US" b="1" dirty="0"/>
              <a:t>Gjaldeyrismiðlarar </a:t>
            </a:r>
            <a:r>
              <a:rPr lang="en-US" dirty="0"/>
              <a:t>– bankar og önnur fyrirtæki sem eiga gjaldeyrisviðskipti á millibankamarkaði.</a:t>
            </a:r>
          </a:p>
          <a:p>
            <a:pPr lvl="1"/>
            <a:r>
              <a:rPr lang="en-US" dirty="0"/>
              <a:t>Samkvæmt eldra mati störfuðu um 2.000 gjaldeyrismiðlarar um heim allan.</a:t>
            </a:r>
          </a:p>
          <a:p>
            <a:pPr lvl="1"/>
            <a:r>
              <a:rPr lang="en-US" dirty="0"/>
              <a:t>Í sama mati voru þeir færri en 100 í Bandaríkjunum.</a:t>
            </a:r>
          </a:p>
          <a:p>
            <a:endParaRPr lang="en-US" dirty="0"/>
          </a:p>
          <a:p>
            <a:r>
              <a:rPr lang="en-US" dirty="0"/>
              <a:t>Mikil velta á gjaldeyrismarkaði tengist </a:t>
            </a:r>
            <a:r>
              <a:rPr lang="en-US" u="sng" dirty="0"/>
              <a:t>fjármálaviðskiptum og áhættustýringu</a:t>
            </a:r>
            <a:r>
              <a:rPr lang="en-US" dirty="0"/>
              <a:t>.</a:t>
            </a:r>
          </a:p>
          <a:p>
            <a:endParaRPr lang="en-US" dirty="0"/>
          </a:p>
          <a:p>
            <a:r>
              <a:rPr lang="en-US" dirty="0"/>
              <a:t>Á gjaldeyrismarkaði koma saman fyrirtæki, heimili og fjárfestar sem </a:t>
            </a:r>
            <a:r>
              <a:rPr lang="en-US" u="sng" dirty="0"/>
              <a:t>eftirspyrja og bjóða fram gjaldmiðla</a:t>
            </a:r>
            <a:r>
              <a:rPr lang="en-US" dirty="0"/>
              <a:t> fyrir milligöngu banka sinna og helstu gjaldeyrismiðlara.</a:t>
            </a:r>
          </a:p>
          <a:p>
            <a:endParaRPr lang="en-US" dirty="0"/>
          </a:p>
        </p:txBody>
      </p:sp>
    </p:spTree>
    <p:extLst>
      <p:ext uri="{BB962C8B-B14F-4D97-AF65-F5344CB8AC3E}">
        <p14:creationId xmlns:p14="http://schemas.microsoft.com/office/powerpoint/2010/main" val="666356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2C468AE5-27B4-3010-0ABE-4993AE2A0666}"/>
              </a:ext>
            </a:extLst>
          </p:cNvPr>
          <p:cNvSpPr>
            <a:spLocks noGrp="1"/>
          </p:cNvSpPr>
          <p:nvPr>
            <p:ph type="title"/>
          </p:nvPr>
        </p:nvSpPr>
        <p:spPr/>
        <p:txBody>
          <a:bodyPr>
            <a:normAutofit fontScale="90000"/>
          </a:bodyPr>
          <a:lstStyle/>
          <a:p>
            <a:r>
              <a:rPr lang="en-US" dirty="0"/>
              <a:t>Styrking og veiking gjaldmiðils</a:t>
            </a:r>
          </a:p>
        </p:txBody>
      </p:sp>
      <p:sp>
        <p:nvSpPr>
          <p:cNvPr id="7" name="Content Placeholder 6">
            <a:extLst>
              <a:ext uri="{FF2B5EF4-FFF2-40B4-BE49-F238E27FC236}">
                <a16:creationId xmlns:a16="http://schemas.microsoft.com/office/drawing/2014/main" id="{5F9A8F3B-C2FA-CB44-0B4F-B0F41C95856B}"/>
              </a:ext>
            </a:extLst>
          </p:cNvPr>
          <p:cNvSpPr>
            <a:spLocks noGrp="1"/>
          </p:cNvSpPr>
          <p:nvPr>
            <p:ph idx="1"/>
          </p:nvPr>
        </p:nvSpPr>
        <p:spPr/>
        <p:txBody>
          <a:bodyPr/>
          <a:lstStyle/>
          <a:p>
            <a:r>
              <a:rPr lang="en-US" b="1" dirty="0"/>
              <a:t>Styrking gjaldmiðils</a:t>
            </a:r>
            <a:r>
              <a:rPr lang="en-US" dirty="0"/>
              <a:t> – þegar gengi hans hækkar gagnvart annarri mynt og ein eining hans kaupir meira af henni en áður.</a:t>
            </a:r>
          </a:p>
          <a:p>
            <a:endParaRPr lang="en-US" dirty="0"/>
          </a:p>
          <a:p>
            <a:r>
              <a:rPr lang="en-US" b="1" dirty="0"/>
              <a:t>Veiking gjaldmiðils</a:t>
            </a:r>
            <a:r>
              <a:rPr lang="en-US" dirty="0"/>
              <a:t> – þegar gengi hans lækkar gagnvart annarri mynt og ein eining hans kaupir minna af henni en áður.</a:t>
            </a:r>
          </a:p>
          <a:p>
            <a:endParaRPr lang="en-US" dirty="0"/>
          </a:p>
        </p:txBody>
      </p:sp>
    </p:spTree>
    <p:extLst>
      <p:ext uri="{BB962C8B-B14F-4D97-AF65-F5344CB8AC3E}">
        <p14:creationId xmlns:p14="http://schemas.microsoft.com/office/powerpoint/2010/main" val="145800159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2C468AE5-27B4-3010-0ABE-4993AE2A0666}"/>
              </a:ext>
            </a:extLst>
          </p:cNvPr>
          <p:cNvSpPr>
            <a:spLocks noGrp="1"/>
          </p:cNvSpPr>
          <p:nvPr>
            <p:ph type="title"/>
          </p:nvPr>
        </p:nvSpPr>
        <p:spPr/>
        <p:txBody>
          <a:bodyPr>
            <a:normAutofit fontScale="90000"/>
          </a:bodyPr>
          <a:lstStyle/>
          <a:p>
            <a:r>
              <a:rPr lang="en-US" dirty="0"/>
              <a:t>Styrking og veiking gjaldmiðla</a:t>
            </a:r>
          </a:p>
        </p:txBody>
      </p:sp>
      <p:sp>
        <p:nvSpPr>
          <p:cNvPr id="2" name="Content Placeholder 1">
            <a:extLst>
              <a:ext uri="{FF2B5EF4-FFF2-40B4-BE49-F238E27FC236}">
                <a16:creationId xmlns:a16="http://schemas.microsoft.com/office/drawing/2014/main" id="{7F86AED3-09F6-E497-BCD2-A0EF513280F2}"/>
              </a:ext>
            </a:extLst>
          </p:cNvPr>
          <p:cNvSpPr>
            <a:spLocks noGrp="1"/>
          </p:cNvSpPr>
          <p:nvPr>
            <p:ph sz="half" idx="1"/>
          </p:nvPr>
        </p:nvSpPr>
        <p:spPr/>
        <p:txBody>
          <a:bodyPr>
            <a:normAutofit fontScale="77500" lnSpcReduction="20000"/>
          </a:bodyPr>
          <a:lstStyle/>
          <a:p>
            <a:r>
              <a:rPr lang="en-US" dirty="0"/>
              <a:t>Gengi getur sveiflast verulega, jafnvel milli nágrannaríkja á borð við Bandaríkin og Kanada. </a:t>
            </a:r>
          </a:p>
          <a:p>
            <a:r>
              <a:rPr lang="en-US" dirty="0"/>
              <a:t>Gengin á myndum (a) og (b) eru gagnhverfur: þegar annað hækkar lækkar hitt.</a:t>
            </a:r>
          </a:p>
          <a:p>
            <a:r>
              <a:rPr lang="en-US" dirty="0"/>
              <a:t>Styrking annars gjaldmiðils gagnvart hinum er jafnframt veiking hins gagnvart þeim fyrri.</a:t>
            </a:r>
          </a:p>
          <a:p>
            <a:r>
              <a:rPr lang="en-US" dirty="0"/>
              <a:t>Þegar gengi tveggja gjaldmiðla er borið saman merkir veiking annars (hér Bandaríkjadals) styrkingu hins (hér Kanadadals).</a:t>
            </a:r>
          </a:p>
          <a:p>
            <a:pPr marL="0" indent="0">
              <a:buNone/>
            </a:pPr>
            <a:r>
              <a:rPr lang="en-US" sz="2300" dirty="0"/>
              <a:t>(Heimild: Federal Reserve Economic Data (FRED) https://research.stlouisfed.org/fred2/series/EXCAUS)</a:t>
            </a:r>
          </a:p>
          <a:p>
            <a:endParaRPr lang="en-US" dirty="0"/>
          </a:p>
        </p:txBody>
      </p:sp>
      <p:pic>
        <p:nvPicPr>
          <p:cNvPr id="8" name="Picture 7" descr="There are two graphs here. The first illustrates the U.S. dollar exchange rate in Canadian dollars over time. The y-axis measures Canadian dollars per U.S. dollar, from 0.90 Canadian dollars to 1.70 Canadian dollars. The x-axis measures years, from 1984 to 2020. In 1984, around 1.31 Canadian dollars were needed to buy one U.S. dollar. There is an increase to 1.40 in 1985, then a decline to roughly 1.15 in 1990, followed by a steady increase from 1992 to 1.60 in 2002. Then there is a big decrease to almost 1 Canadian dollar for one U.S. dollar in 2007. There is a short spike in 2008, followed by another decline, and then a steady increase to around 1.30 in 2020. The second graph is the inverse of the first graph, as it measures the Canadian dollar exchange rate in U.S. dollars. The y-axis measures U.S. dollars per Canadian dollar, from 0.50 U.S. dollars to 1.10 U.S. dollars. The x-axis measures years, from 1984 to 2020. In 1974, around 1 U.S. dollar was needed to buy 1 Canadian dollar. There is a decrease to 1.40 in 1985, then a decline to roughly 1.15 in 1990, followed by a steady increase from 1992 to 1.60 in 2002. Then there is a big decrease to almost 1 Canadian dollar for 1 U.S. dollar in 2007. There is a short spike in 2008, followed by another decline, and then a steady increase to around 1.30 in 2020.">
            <a:extLst>
              <a:ext uri="{FF2B5EF4-FFF2-40B4-BE49-F238E27FC236}">
                <a16:creationId xmlns:a16="http://schemas.microsoft.com/office/drawing/2014/main" id="{CF40E562-C9B9-2013-030D-725A60E48DD7}"/>
              </a:ext>
            </a:extLst>
          </p:cNvPr>
          <p:cNvPicPr>
            <a:picLocks noChangeAspect="1"/>
          </p:cNvPicPr>
          <p:nvPr/>
        </p:nvPicPr>
        <p:blipFill>
          <a:blip r:embed="rId2"/>
          <a:stretch>
            <a:fillRect/>
          </a:stretch>
        </p:blipFill>
        <p:spPr>
          <a:xfrm>
            <a:off x="6896100" y="1106974"/>
            <a:ext cx="4457700" cy="5128260"/>
          </a:xfrm>
          <a:prstGeom prst="rect">
            <a:avLst/>
          </a:prstGeom>
        </p:spPr>
      </p:pic>
    </p:spTree>
    <p:extLst>
      <p:ext uri="{BB962C8B-B14F-4D97-AF65-F5344CB8AC3E}">
        <p14:creationId xmlns:p14="http://schemas.microsoft.com/office/powerpoint/2010/main" val="204321155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2C468AE5-27B4-3010-0ABE-4993AE2A0666}"/>
              </a:ext>
            </a:extLst>
          </p:cNvPr>
          <p:cNvSpPr>
            <a:spLocks noGrp="1"/>
          </p:cNvSpPr>
          <p:nvPr>
            <p:ph type="title"/>
          </p:nvPr>
        </p:nvSpPr>
        <p:spPr/>
        <p:txBody>
          <a:bodyPr>
            <a:normAutofit fontScale="90000"/>
          </a:bodyPr>
          <a:lstStyle/>
          <a:p>
            <a:pPr marL="0" marR="0" lvl="0" indent="-152400" rtl="0">
              <a:spcBef>
                <a:spcPts val="0"/>
              </a:spcBef>
            </a:pPr>
            <a:r>
              <a:rPr lang="en-US" dirty="0"/>
              <a:t>Hvaða áhrif hafa gengisbreytingar á ólíka hópa?</a:t>
            </a:r>
          </a:p>
        </p:txBody>
      </p:sp>
      <p:sp>
        <p:nvSpPr>
          <p:cNvPr id="7" name="Content Placeholder 6">
            <a:extLst>
              <a:ext uri="{FF2B5EF4-FFF2-40B4-BE49-F238E27FC236}">
                <a16:creationId xmlns:a16="http://schemas.microsoft.com/office/drawing/2014/main" id="{5F9A8F3B-C2FA-CB44-0B4F-B0F41C95856B}"/>
              </a:ext>
            </a:extLst>
          </p:cNvPr>
          <p:cNvSpPr>
            <a:spLocks noGrp="1"/>
          </p:cNvSpPr>
          <p:nvPr>
            <p:ph idx="1"/>
          </p:nvPr>
        </p:nvSpPr>
        <p:spPr>
          <a:xfrm>
            <a:off x="838200" y="5120640"/>
            <a:ext cx="10515600" cy="990006"/>
          </a:xfrm>
        </p:spPr>
        <p:txBody>
          <a:bodyPr/>
          <a:lstStyle/>
          <a:p>
            <a:r>
              <a:rPr lang="en-US" dirty="0"/>
              <a:t>Gengisbreytingar hafa mismunandi áhrif á útflytjendur, ferðamenn og alþjóðlega fjárfesta.</a:t>
            </a:r>
          </a:p>
          <a:p>
            <a:endParaRPr lang="en-US" dirty="0"/>
          </a:p>
        </p:txBody>
      </p:sp>
      <p:pic>
        <p:nvPicPr>
          <p:cNvPr id="5" name="Picture 4" descr="The chart shows how different groups of people will react to both a stronger and a weaker U.S. dollar.">
            <a:extLst>
              <a:ext uri="{FF2B5EF4-FFF2-40B4-BE49-F238E27FC236}">
                <a16:creationId xmlns:a16="http://schemas.microsoft.com/office/drawing/2014/main" id="{EDA1282F-52B8-44D8-EF1C-884162F69B68}"/>
              </a:ext>
            </a:extLst>
          </p:cNvPr>
          <p:cNvPicPr>
            <a:picLocks noChangeAspect="1"/>
          </p:cNvPicPr>
          <p:nvPr/>
        </p:nvPicPr>
        <p:blipFill>
          <a:blip r:embed="rId2"/>
          <a:stretch>
            <a:fillRect/>
          </a:stretch>
        </p:blipFill>
        <p:spPr>
          <a:xfrm>
            <a:off x="2903749" y="1081035"/>
            <a:ext cx="6384501" cy="3748278"/>
          </a:xfrm>
          <a:prstGeom prst="rect">
            <a:avLst/>
          </a:prstGeom>
        </p:spPr>
      </p:pic>
    </p:spTree>
    <p:extLst>
      <p:ext uri="{BB962C8B-B14F-4D97-AF65-F5344CB8AC3E}">
        <p14:creationId xmlns:p14="http://schemas.microsoft.com/office/powerpoint/2010/main" val="282855676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2C468AE5-27B4-3010-0ABE-4993AE2A0666}"/>
              </a:ext>
            </a:extLst>
          </p:cNvPr>
          <p:cNvSpPr>
            <a:spLocks noGrp="1"/>
          </p:cNvSpPr>
          <p:nvPr>
            <p:ph type="title"/>
          </p:nvPr>
        </p:nvSpPr>
        <p:spPr>
          <a:xfrm>
            <a:ext cx="8686800" cy="502920"/>
          </a:xfrm>
        </p:spPr>
        <p:txBody>
          <a:bodyPr wrap="none">
            <a:normAutofit fontScale="90000"/>
          </a:bodyPr>
          <a:lstStyle/>
          <a:p>
            <a:pPr lvl="0">
              <a:spcBef>
                <a:spcPts val="0"/>
              </a:spcBef>
            </a:pPr>
            <a:r>
              <a:rPr lang="en-US" dirty="0" sz="2400"/>
              <a:t>29.2 Hliðranir eftirspurnar og framboðs á gjaldeyrismörkuðum</a:t>
            </a:r>
          </a:p>
        </p:txBody>
      </p:sp>
      <p:sp>
        <p:nvSpPr>
          <p:cNvPr id="7" name="Content Placeholder 6">
            <a:extLst>
              <a:ext uri="{FF2B5EF4-FFF2-40B4-BE49-F238E27FC236}">
                <a16:creationId xmlns:a16="http://schemas.microsoft.com/office/drawing/2014/main" id="{5F9A8F3B-C2FA-CB44-0B4F-B0F41C95856B}"/>
              </a:ext>
            </a:extLst>
          </p:cNvPr>
          <p:cNvSpPr>
            <a:spLocks noGrp="1"/>
          </p:cNvSpPr>
          <p:nvPr>
            <p:ph idx="1"/>
          </p:nvPr>
        </p:nvSpPr>
        <p:spPr/>
        <p:txBody>
          <a:bodyPr/>
          <a:lstStyle/>
          <a:p>
            <a:r>
              <a:rPr lang="en-US" dirty="0"/>
              <a:t>Ein ástæða þess að </a:t>
            </a:r>
            <a:r>
              <a:rPr lang="en-US" u="sng" dirty="0"/>
              <a:t>eftirspurn er eftir</a:t>
            </a:r>
            <a:r>
              <a:rPr lang="en-US" dirty="0"/>
              <a:t> gjaldmiðli á gjaldeyrismarkaði er sú trú að verðgildi hans muni </a:t>
            </a:r>
            <a:r>
              <a:rPr lang="en-US" i="1" dirty="0"/>
              <a:t>hækka</a:t>
            </a:r>
            <a:r>
              <a:rPr lang="en-US" dirty="0"/>
              <a:t>. </a:t>
            </a:r>
          </a:p>
          <a:p>
            <a:endParaRPr lang="en-US" dirty="0"/>
          </a:p>
          <a:p>
            <a:r>
              <a:rPr lang="en-US" dirty="0"/>
              <a:t>Ein ástæða þess að </a:t>
            </a:r>
            <a:r>
              <a:rPr lang="en-US" u="sng" dirty="0"/>
              <a:t>framboð er á</a:t>
            </a:r>
            <a:r>
              <a:rPr lang="en-US" dirty="0"/>
              <a:t> gjaldmiðli á gjaldeyrismarkaði er sú vænting að verðgildi hans muni </a:t>
            </a:r>
            <a:r>
              <a:rPr lang="en-US" i="1" dirty="0"/>
              <a:t>lækka</a:t>
            </a:r>
            <a:r>
              <a:rPr lang="en-US" dirty="0"/>
              <a:t>.</a:t>
            </a:r>
          </a:p>
          <a:p>
            <a:endParaRPr lang="en-US" dirty="0"/>
          </a:p>
        </p:txBody>
      </p:sp>
    </p:spTree>
    <p:extLst>
      <p:ext uri="{BB962C8B-B14F-4D97-AF65-F5344CB8AC3E}">
        <p14:creationId xmlns:p14="http://schemas.microsoft.com/office/powerpoint/2010/main" val="34313566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2C468AE5-27B4-3010-0ABE-4993AE2A0666}"/>
              </a:ext>
            </a:extLst>
          </p:cNvPr>
          <p:cNvSpPr>
            <a:spLocks noGrp="1"/>
          </p:cNvSpPr>
          <p:nvPr>
            <p:ph type="title"/>
          </p:nvPr>
        </p:nvSpPr>
        <p:spPr>
          <a:xfrm>
            <a:off x="838200" y="365126"/>
            <a:ext cx="10515600" cy="590838"/>
          </a:xfrm>
        </p:spPr>
        <p:txBody>
          <a:bodyPr>
            <a:normAutofit fontScale="90000"/>
          </a:bodyPr>
          <a:lstStyle/>
          <a:p>
            <a:r>
              <a:rPr lang="en-US" dirty="0"/>
              <a:t>Dæmi: Bandaríkjadalur og mexíkóskur pesi </a:t>
            </a:r>
            <a:br>
              <a:rPr lang="en-US" dirty="0"/>
            </a:br>
            <a:r>
              <a:rPr lang="en-US" dirty="0"/>
              <a:t>á gjaldeyrismarkaði</a:t>
            </a:r>
          </a:p>
        </p:txBody>
      </p:sp>
      <p:sp>
        <p:nvSpPr>
          <p:cNvPr id="7" name="Content Placeholder 6">
            <a:extLst>
              <a:ext uri="{FF2B5EF4-FFF2-40B4-BE49-F238E27FC236}">
                <a16:creationId xmlns:a16="http://schemas.microsoft.com/office/drawing/2014/main" id="{5F9A8F3B-C2FA-CB44-0B4F-B0F41C95856B}"/>
              </a:ext>
            </a:extLst>
          </p:cNvPr>
          <p:cNvSpPr>
            <a:spLocks noGrp="1"/>
          </p:cNvSpPr>
          <p:nvPr>
            <p:ph idx="1"/>
          </p:nvPr>
        </p:nvSpPr>
        <p:spPr>
          <a:xfrm>
            <a:off x="838200" y="4933949"/>
            <a:ext cx="10515600" cy="915439"/>
          </a:xfrm>
        </p:spPr>
        <p:txBody>
          <a:bodyPr>
            <a:normAutofit fontScale="85000" lnSpcReduction="10000"/>
          </a:bodyPr>
          <a:lstStyle/>
          <a:p>
            <a:pPr marL="0" indent="0">
              <a:buNone/>
            </a:pPr>
            <a:r>
              <a:rPr lang="en-US" dirty="0">
                <a:solidFill>
                  <a:srgbClr val="0070C0"/>
                </a:solidFill>
              </a:rPr>
              <a:t>(a) </a:t>
            </a:r>
            <a:r>
              <a:rPr lang="en-US" dirty="0"/>
              <a:t>Magnið á lárétta ásnum er mælt í Bandaríkjadölum. Gengið á lóðrétta ásnum sýnir verð Bandaríkjadals í mexíkóskum pesum. </a:t>
            </a:r>
          </a:p>
          <a:p>
            <a:endParaRPr lang="en-US" dirty="0"/>
          </a:p>
        </p:txBody>
      </p:sp>
      <p:pic>
        <p:nvPicPr>
          <p:cNvPr id="2" name="Shape 164" descr="The left graph shows the supply and demand for exchanging U.S. dollars for pesos. The right graph shows the supply and demand for exchanging pesos to U.S. dollars.">
            <a:extLst>
              <a:ext uri="{FF2B5EF4-FFF2-40B4-BE49-F238E27FC236}">
                <a16:creationId xmlns:a16="http://schemas.microsoft.com/office/drawing/2014/main" id="{FAF9AC23-11B6-0F2B-101A-66F8CBCDAD84}"/>
              </a:ext>
            </a:extLst>
          </p:cNvPr>
          <p:cNvPicPr preferRelativeResize="0">
            <a:picLocks/>
          </p:cNvPicPr>
          <p:nvPr/>
        </p:nvPicPr>
        <p:blipFill rotWithShape="1">
          <a:blip r:embed="rId2">
            <a:alphaModFix/>
          </a:blip>
          <a:srcRect l="-9006" r="-9006"/>
          <a:stretch/>
        </p:blipFill>
        <p:spPr>
          <a:xfrm>
            <a:off x="2064543" y="1194921"/>
            <a:ext cx="8062913" cy="3500071"/>
          </a:xfrm>
          <a:prstGeom prst="rect">
            <a:avLst/>
          </a:prstGeom>
          <a:noFill/>
          <a:ln>
            <a:noFill/>
          </a:ln>
        </p:spPr>
      </p:pic>
    </p:spTree>
    <p:extLst>
      <p:ext uri="{BB962C8B-B14F-4D97-AF65-F5344CB8AC3E}">
        <p14:creationId xmlns:p14="http://schemas.microsoft.com/office/powerpoint/2010/main" val="276287386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2C468AE5-27B4-3010-0ABE-4993AE2A0666}"/>
              </a:ext>
            </a:extLst>
          </p:cNvPr>
          <p:cNvSpPr>
            <a:spLocks noGrp="1"/>
          </p:cNvSpPr>
          <p:nvPr>
            <p:ph type="title"/>
          </p:nvPr>
        </p:nvSpPr>
        <p:spPr>
          <a:xfrm>
            <a:off x="838200" y="365126"/>
            <a:ext cx="10515600" cy="590838"/>
          </a:xfrm>
        </p:spPr>
        <p:txBody>
          <a:bodyPr>
            <a:normAutofit fontScale="90000"/>
          </a:bodyPr>
          <a:lstStyle/>
          <a:p>
            <a:r>
              <a:rPr lang="en-US" dirty="0"/>
              <a:t>Dæmi: Bandaríkjadalur og mexíkóskur pesi </a:t>
            </a:r>
            <a:br>
              <a:rPr lang="en-US" dirty="0"/>
            </a:br>
            <a:r>
              <a:rPr lang="en-US" dirty="0"/>
              <a:t>á gjaldeyrismarkaði, framhald</a:t>
            </a:r>
          </a:p>
        </p:txBody>
      </p:sp>
      <p:sp>
        <p:nvSpPr>
          <p:cNvPr id="7" name="Content Placeholder 6">
            <a:extLst>
              <a:ext uri="{FF2B5EF4-FFF2-40B4-BE49-F238E27FC236}">
                <a16:creationId xmlns:a16="http://schemas.microsoft.com/office/drawing/2014/main" id="{5F9A8F3B-C2FA-CB44-0B4F-B0F41C95856B}"/>
              </a:ext>
            </a:extLst>
          </p:cNvPr>
          <p:cNvSpPr>
            <a:spLocks noGrp="1"/>
          </p:cNvSpPr>
          <p:nvPr>
            <p:ph idx="1"/>
          </p:nvPr>
        </p:nvSpPr>
        <p:spPr>
          <a:xfrm>
            <a:off x="838200" y="4933949"/>
            <a:ext cx="10515600" cy="1298088"/>
          </a:xfrm>
        </p:spPr>
        <p:txBody>
          <a:bodyPr>
            <a:normAutofit fontScale="85000" lnSpcReduction="20000"/>
          </a:bodyPr>
          <a:lstStyle/>
          <a:p>
            <a:pPr marL="0" indent="0">
              <a:buNone/>
            </a:pPr>
            <a:r>
              <a:rPr lang="en-US" dirty="0">
                <a:solidFill>
                  <a:srgbClr val="0070C0"/>
                </a:solidFill>
              </a:rPr>
              <a:t>(b) </a:t>
            </a:r>
            <a:r>
              <a:rPr lang="en-US" dirty="0"/>
              <a:t>Magnið á lárétta ásnum er mælt í mexíkóskum pesum. Gengið á lóðrétta ásnum sýnir verð pesans í Bandaríkjadölum. </a:t>
            </a:r>
          </a:p>
          <a:p>
            <a:r>
              <a:rPr lang="en-US" dirty="0"/>
              <a:t>Í báðum gröfunum myndast jafnvægisgengið í punkti E, þar sem eftirspurnarferillinn (D) og framboðsferillinn (S) skerast.</a:t>
            </a:r>
          </a:p>
          <a:p>
            <a:endParaRPr lang="en-US" dirty="0"/>
          </a:p>
        </p:txBody>
      </p:sp>
      <p:pic>
        <p:nvPicPr>
          <p:cNvPr id="3" name="Shape 164" descr="The left graph shows the supply and demand for exchanging U.S. dollars for pesos. The right graph shows the supply and demand for exchanging pesos to U.S. dollars.">
            <a:extLst>
              <a:ext uri="{FF2B5EF4-FFF2-40B4-BE49-F238E27FC236}">
                <a16:creationId xmlns:a16="http://schemas.microsoft.com/office/drawing/2014/main" id="{168D33EC-4683-9B83-4153-973E2DF215EA}"/>
              </a:ext>
            </a:extLst>
          </p:cNvPr>
          <p:cNvPicPr preferRelativeResize="0">
            <a:picLocks/>
          </p:cNvPicPr>
          <p:nvPr/>
        </p:nvPicPr>
        <p:blipFill rotWithShape="1">
          <a:blip r:embed="rId2">
            <a:alphaModFix/>
          </a:blip>
          <a:srcRect l="-9006" r="-9006"/>
          <a:stretch/>
        </p:blipFill>
        <p:spPr>
          <a:xfrm>
            <a:off x="2064543" y="1194921"/>
            <a:ext cx="8062913" cy="3500071"/>
          </a:xfrm>
          <a:prstGeom prst="rect">
            <a:avLst/>
          </a:prstGeom>
          <a:noFill/>
          <a:ln>
            <a:noFill/>
          </a:ln>
        </p:spPr>
      </p:pic>
    </p:spTree>
    <p:extLst>
      <p:ext uri="{BB962C8B-B14F-4D97-AF65-F5344CB8AC3E}">
        <p14:creationId xmlns:p14="http://schemas.microsoft.com/office/powerpoint/2010/main" val="262566970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2C468AE5-27B4-3010-0ABE-4993AE2A0666}"/>
              </a:ext>
            </a:extLst>
          </p:cNvPr>
          <p:cNvSpPr>
            <a:spLocks noGrp="1"/>
          </p:cNvSpPr>
          <p:nvPr>
            <p:ph type="title"/>
          </p:nvPr>
        </p:nvSpPr>
        <p:spPr>
          <a:xfrm>
            <a:off x="838200" y="365126"/>
            <a:ext cx="10515600" cy="590838"/>
          </a:xfrm>
        </p:spPr>
        <p:txBody>
          <a:bodyPr>
            <a:normAutofit fontScale="90000"/>
          </a:bodyPr>
          <a:lstStyle/>
          <a:p>
            <a:pPr marL="0" marR="0" lvl="0" indent="-152400" rtl="0">
              <a:spcBef>
                <a:spcPts val="0"/>
              </a:spcBef>
            </a:pPr>
            <a:r>
              <a:rPr lang="en-US" dirty="0"/>
              <a:t>Mexíkóskur pesi og væntingar </a:t>
            </a:r>
            <a:br>
              <a:rPr lang="en-US" dirty="0"/>
            </a:br>
            <a:r>
              <a:rPr lang="en-US" dirty="0"/>
              <a:t>um framtíðargengi</a:t>
            </a:r>
          </a:p>
        </p:txBody>
      </p:sp>
      <p:sp>
        <p:nvSpPr>
          <p:cNvPr id="7" name="Content Placeholder 6">
            <a:extLst>
              <a:ext uri="{FF2B5EF4-FFF2-40B4-BE49-F238E27FC236}">
                <a16:creationId xmlns:a16="http://schemas.microsoft.com/office/drawing/2014/main" id="{5F9A8F3B-C2FA-CB44-0B4F-B0F41C95856B}"/>
              </a:ext>
            </a:extLst>
          </p:cNvPr>
          <p:cNvSpPr>
            <a:spLocks noGrp="1"/>
          </p:cNvSpPr>
          <p:nvPr>
            <p:ph idx="1"/>
          </p:nvPr>
        </p:nvSpPr>
        <p:spPr>
          <a:xfrm>
            <a:off x="838200" y="4050030"/>
            <a:ext cx="10515600" cy="2270166"/>
          </a:xfrm>
        </p:spPr>
        <p:txBody>
          <a:bodyPr>
            <a:normAutofit fontScale="85000" lnSpcReduction="20000"/>
          </a:bodyPr>
          <a:lstStyle/>
          <a:p>
            <a:r>
              <a:rPr lang="en-US" dirty="0"/>
              <a:t>Tilkynning um að pesinn muni líklega styrkjast eykur eftirspurn fjárfesta sem vilja hagnast á styrkingunni (frá D</a:t>
            </a:r>
            <a:r>
              <a:rPr lang="en-US" baseline="-25000" dirty="0"/>
              <a:t>0</a:t>
            </a:r>
            <a:r>
              <a:rPr lang="en-US" dirty="0"/>
              <a:t> til D</a:t>
            </a:r>
            <a:r>
              <a:rPr lang="en-US" baseline="-25000" dirty="0"/>
              <a:t>1</a:t>
            </a:r>
            <a:r>
              <a:rPr lang="en-US" dirty="0"/>
              <a:t>). </a:t>
            </a:r>
          </a:p>
          <a:p>
            <a:r>
              <a:rPr lang="en-US" dirty="0"/>
              <a:t>Jafnframt verða fjárfestar síður tilbúnir að bjóða pesa á gjaldeyrismarkaði (frá S</a:t>
            </a:r>
            <a:r>
              <a:rPr lang="en-US" baseline="-25000" dirty="0"/>
              <a:t>0</a:t>
            </a:r>
            <a:r>
              <a:rPr lang="en-US" dirty="0"/>
              <a:t> til S</a:t>
            </a:r>
            <a:r>
              <a:rPr lang="en-US" baseline="-25000" dirty="0"/>
              <a:t>1</a:t>
            </a:r>
            <a:r>
              <a:rPr lang="en-US" dirty="0"/>
              <a:t>). </a:t>
            </a:r>
          </a:p>
          <a:p>
            <a:r>
              <a:rPr lang="en-US" dirty="0"/>
              <a:t>Bæði hliðrun eftirspurnar til hægri og hliðrun framboðs til vinstri valda tafarlausri styrkingu gengisins.</a:t>
            </a:r>
          </a:p>
          <a:p>
            <a:endParaRPr lang="en-US" dirty="0"/>
          </a:p>
        </p:txBody>
      </p:sp>
      <p:pic>
        <p:nvPicPr>
          <p:cNvPr id="2" name="Shape 181" descr="The graph shows how supply and demand would change if the exchange rate for pesos was predicted to strengthen.">
            <a:extLst>
              <a:ext uri="{FF2B5EF4-FFF2-40B4-BE49-F238E27FC236}">
                <a16:creationId xmlns:a16="http://schemas.microsoft.com/office/drawing/2014/main" id="{19E4C0AE-9DED-DEF9-8E03-150CC994AC5E}"/>
              </a:ext>
            </a:extLst>
          </p:cNvPr>
          <p:cNvPicPr preferRelativeResize="0">
            <a:picLocks/>
          </p:cNvPicPr>
          <p:nvPr/>
        </p:nvPicPr>
        <p:blipFill rotWithShape="1">
          <a:blip r:embed="rId2">
            <a:alphaModFix/>
          </a:blip>
          <a:srcRect l="-57165" r="-57166"/>
          <a:stretch/>
        </p:blipFill>
        <p:spPr>
          <a:xfrm>
            <a:off x="2424525" y="955964"/>
            <a:ext cx="7342950" cy="3082636"/>
          </a:xfrm>
          <a:prstGeom prst="rect">
            <a:avLst/>
          </a:prstGeom>
          <a:noFill/>
          <a:ln>
            <a:noFill/>
          </a:ln>
        </p:spPr>
      </p:pic>
    </p:spTree>
    <p:extLst>
      <p:ext uri="{BB962C8B-B14F-4D97-AF65-F5344CB8AC3E}">
        <p14:creationId xmlns:p14="http://schemas.microsoft.com/office/powerpoint/2010/main" val="74088278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2C468AE5-27B4-3010-0ABE-4993AE2A0666}"/>
              </a:ext>
            </a:extLst>
          </p:cNvPr>
          <p:cNvSpPr>
            <a:spLocks noGrp="1"/>
          </p:cNvSpPr>
          <p:nvPr>
            <p:ph type="title"/>
          </p:nvPr>
        </p:nvSpPr>
        <p:spPr/>
        <p:txBody>
          <a:bodyPr>
            <a:normAutofit fontScale="90000"/>
          </a:bodyPr>
          <a:lstStyle/>
          <a:p>
            <a:pPr lvl="0">
              <a:spcBef>
                <a:spcPts val="0"/>
              </a:spcBef>
            </a:pPr>
            <a:r>
              <a:rPr lang="en-US" dirty="0"/>
              <a:t>Mismunandi ávöxtun milli landa</a:t>
            </a:r>
          </a:p>
        </p:txBody>
      </p:sp>
      <p:sp>
        <p:nvSpPr>
          <p:cNvPr id="7" name="Content Placeholder 6">
            <a:extLst>
              <a:ext uri="{FF2B5EF4-FFF2-40B4-BE49-F238E27FC236}">
                <a16:creationId xmlns:a16="http://schemas.microsoft.com/office/drawing/2014/main" id="{5F9A8F3B-C2FA-CB44-0B4F-B0F41C95856B}"/>
              </a:ext>
            </a:extLst>
          </p:cNvPr>
          <p:cNvSpPr>
            <a:spLocks noGrp="1"/>
          </p:cNvSpPr>
          <p:nvPr>
            <p:ph idx="1"/>
          </p:nvPr>
        </p:nvSpPr>
        <p:spPr/>
        <p:txBody>
          <a:bodyPr>
            <a:normAutofit fontScale="85000" lnSpcReduction="10000"/>
          </a:bodyPr>
          <a:lstStyle/>
          <a:p>
            <a:r>
              <a:rPr lang="en-US" dirty="0"/>
              <a:t>Hvati til fjárfestingar, hvort sem hún er innanlands eða erlendis, er að fá ávöxtun. </a:t>
            </a:r>
          </a:p>
          <a:p>
            <a:endParaRPr lang="en-US" dirty="0"/>
          </a:p>
          <a:p>
            <a:r>
              <a:rPr lang="en-US" dirty="0"/>
              <a:t>Ef ávöxtun í landi virðist tiltölulega há laðar landið gjarnan að fjármagn erlendis frá. </a:t>
            </a:r>
          </a:p>
          <a:p>
            <a:endParaRPr lang="en-US" dirty="0"/>
          </a:p>
          <a:p>
            <a:r>
              <a:rPr lang="en-US" dirty="0"/>
              <a:t>Ef ávöxtun í landi virðist hins vegar tiltölulega lág leitar fjármagn gjarnan til annarra hagkerfa. </a:t>
            </a:r>
          </a:p>
          <a:p>
            <a:endParaRPr lang="en-US" dirty="0"/>
          </a:p>
          <a:p>
            <a:r>
              <a:rPr lang="en-US" dirty="0"/>
              <a:t>Breytingar á væntri ávöxtun hliðra eftirspurn og framboði gjaldmiðils.</a:t>
            </a:r>
          </a:p>
          <a:p>
            <a:endParaRPr lang="en-US" dirty="0"/>
          </a:p>
        </p:txBody>
      </p:sp>
    </p:spTree>
    <p:extLst>
      <p:ext uri="{BB962C8B-B14F-4D97-AF65-F5344CB8AC3E}">
        <p14:creationId xmlns:p14="http://schemas.microsoft.com/office/powerpoint/2010/main" val="218721192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2C468AE5-27B4-3010-0ABE-4993AE2A0666}"/>
              </a:ext>
            </a:extLst>
          </p:cNvPr>
          <p:cNvSpPr>
            <a:spLocks noGrp="1"/>
          </p:cNvSpPr>
          <p:nvPr>
            <p:ph type="title"/>
          </p:nvPr>
        </p:nvSpPr>
        <p:spPr/>
        <p:txBody>
          <a:bodyPr>
            <a:normAutofit fontScale="90000"/>
          </a:bodyPr>
          <a:lstStyle/>
          <a:p>
            <a:pPr marL="0" marR="0" lvl="0" indent="-152400" rtl="0">
              <a:spcBef>
                <a:spcPts val="0"/>
              </a:spcBef>
            </a:pPr>
            <a:r>
              <a:rPr lang="en-US" dirty="0"/>
              <a:t>Bandaríkjadalur og hærri vextir</a:t>
            </a:r>
          </a:p>
        </p:txBody>
      </p:sp>
      <p:sp>
        <p:nvSpPr>
          <p:cNvPr id="7" name="Content Placeholder 6">
            <a:extLst>
              <a:ext uri="{FF2B5EF4-FFF2-40B4-BE49-F238E27FC236}">
                <a16:creationId xmlns:a16="http://schemas.microsoft.com/office/drawing/2014/main" id="{5F9A8F3B-C2FA-CB44-0B4F-B0F41C95856B}"/>
              </a:ext>
            </a:extLst>
          </p:cNvPr>
          <p:cNvSpPr>
            <a:spLocks noGrp="1"/>
          </p:cNvSpPr>
          <p:nvPr>
            <p:ph idx="1"/>
          </p:nvPr>
        </p:nvSpPr>
        <p:spPr>
          <a:xfrm>
            <a:off x="838200" y="3991792"/>
            <a:ext cx="10515600" cy="2296292"/>
          </a:xfrm>
        </p:spPr>
        <p:txBody>
          <a:bodyPr>
            <a:normAutofit fontScale="85000" lnSpcReduction="10000"/>
          </a:bodyPr>
          <a:lstStyle/>
          <a:p>
            <a:r>
              <a:rPr lang="en-US" dirty="0"/>
              <a:t>Hærri ávöxtun Bandaríkjadala gerir það fýsilegra að eiga þá. </a:t>
            </a:r>
          </a:p>
          <a:p>
            <a:r>
              <a:rPr lang="en-US" dirty="0"/>
              <a:t>Eftirspurn eftir dölum á gjaldeyrismarkaði hliðrast því til hægri, frá D</a:t>
            </a:r>
            <a:r>
              <a:rPr lang="en-US" baseline="-25000" dirty="0"/>
              <a:t>0</a:t>
            </a:r>
            <a:r>
              <a:rPr lang="en-US" dirty="0"/>
              <a:t> til D</a:t>
            </a:r>
            <a:r>
              <a:rPr lang="en-US" baseline="-25000" dirty="0"/>
              <a:t>1</a:t>
            </a:r>
            <a:r>
              <a:rPr lang="en-US" dirty="0"/>
              <a:t>, en framboð dala hliðrast til vinstri, frá S</a:t>
            </a:r>
            <a:r>
              <a:rPr lang="en-US" baseline="-25000" dirty="0"/>
              <a:t>0</a:t>
            </a:r>
            <a:r>
              <a:rPr lang="en-US" dirty="0"/>
              <a:t> til S</a:t>
            </a:r>
            <a:r>
              <a:rPr lang="en-US" baseline="-25000" dirty="0"/>
              <a:t>1</a:t>
            </a:r>
            <a:r>
              <a:rPr lang="en-US" dirty="0"/>
              <a:t>. </a:t>
            </a:r>
          </a:p>
          <a:p>
            <a:r>
              <a:rPr lang="en-US" dirty="0"/>
              <a:t>Nýja jafnvægið (E</a:t>
            </a:r>
            <a:r>
              <a:rPr lang="en-US" baseline="-25000" dirty="0"/>
              <a:t>1</a:t>
            </a:r>
            <a:r>
              <a:rPr lang="en-US" dirty="0"/>
              <a:t>) hefur sterkara gengi en upphaflega jafnvægið (E</a:t>
            </a:r>
            <a:r>
              <a:rPr lang="en-US" baseline="-25000" dirty="0"/>
              <a:t>0</a:t>
            </a:r>
            <a:r>
              <a:rPr lang="en-US" dirty="0"/>
              <a:t>), en í þessu dæmi breytist jafnvægismagnið í viðskiptum ekki.</a:t>
            </a:r>
          </a:p>
          <a:p>
            <a:endParaRPr lang="en-US" dirty="0"/>
          </a:p>
        </p:txBody>
      </p:sp>
      <p:pic>
        <p:nvPicPr>
          <p:cNvPr id="2" name="Shape 196" descr="The graph shows how supply and demand would change if the U.S. dollar brought a higher rate of return.">
            <a:extLst>
              <a:ext uri="{FF2B5EF4-FFF2-40B4-BE49-F238E27FC236}">
                <a16:creationId xmlns:a16="http://schemas.microsoft.com/office/drawing/2014/main" id="{BA73CB58-E340-0409-36AD-848A131C3E70}"/>
              </a:ext>
            </a:extLst>
          </p:cNvPr>
          <p:cNvPicPr preferRelativeResize="0">
            <a:picLocks/>
          </p:cNvPicPr>
          <p:nvPr/>
        </p:nvPicPr>
        <p:blipFill rotWithShape="1">
          <a:blip r:embed="rId2">
            <a:alphaModFix/>
          </a:blip>
          <a:srcRect l="-64281" r="-64282"/>
          <a:stretch/>
        </p:blipFill>
        <p:spPr>
          <a:xfrm>
            <a:off x="2505675" y="885013"/>
            <a:ext cx="7180650" cy="3011475"/>
          </a:xfrm>
          <a:prstGeom prst="rect">
            <a:avLst/>
          </a:prstGeom>
          <a:noFill/>
          <a:ln>
            <a:noFill/>
          </a:ln>
        </p:spPr>
      </p:pic>
    </p:spTree>
    <p:extLst>
      <p:ext uri="{BB962C8B-B14F-4D97-AF65-F5344CB8AC3E}">
        <p14:creationId xmlns:p14="http://schemas.microsoft.com/office/powerpoint/2010/main" val="158393764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2C468AE5-27B4-3010-0ABE-4993AE2A0666}"/>
              </a:ext>
            </a:extLst>
          </p:cNvPr>
          <p:cNvSpPr>
            <a:spLocks noGrp="1"/>
          </p:cNvSpPr>
          <p:nvPr>
            <p:ph type="title"/>
          </p:nvPr>
        </p:nvSpPr>
        <p:spPr/>
        <p:txBody>
          <a:bodyPr>
            <a:normAutofit fontScale="90000"/>
          </a:bodyPr>
          <a:lstStyle/>
          <a:p>
            <a:r>
              <a:rPr lang="en-US" dirty="0"/>
              <a:t>Hlutfallsleg verðbólga</a:t>
            </a:r>
          </a:p>
        </p:txBody>
      </p:sp>
      <p:sp>
        <p:nvSpPr>
          <p:cNvPr id="7" name="Content Placeholder 6">
            <a:extLst>
              <a:ext uri="{FF2B5EF4-FFF2-40B4-BE49-F238E27FC236}">
                <a16:creationId xmlns:a16="http://schemas.microsoft.com/office/drawing/2014/main" id="{5F9A8F3B-C2FA-CB44-0B4F-B0F41C95856B}"/>
              </a:ext>
            </a:extLst>
          </p:cNvPr>
          <p:cNvSpPr>
            <a:spLocks noGrp="1"/>
          </p:cNvSpPr>
          <p:nvPr>
            <p:ph idx="1"/>
          </p:nvPr>
        </p:nvSpPr>
        <p:spPr/>
        <p:txBody>
          <a:bodyPr/>
          <a:lstStyle/>
          <a:p>
            <a:r>
              <a:rPr lang="en-US" dirty="0"/>
              <a:t>Ef verðbólga í landi er tiltölulega mikil samanborið við önnur hagkerfi:</a:t>
            </a:r>
          </a:p>
          <a:p>
            <a:pPr lvl="1"/>
            <a:r>
              <a:rPr lang="en-US" dirty="0"/>
              <a:t>rýrnar kaupmáttur gjaldmiðilsins og</a:t>
            </a:r>
          </a:p>
          <a:p>
            <a:pPr lvl="1"/>
            <a:r>
              <a:rPr lang="en-US" dirty="0"/>
              <a:t>það dregur úr vilja fólks til að eignast eða eiga gjaldmiðilinn.</a:t>
            </a:r>
          </a:p>
          <a:p>
            <a:endParaRPr lang="en-US" dirty="0"/>
          </a:p>
        </p:txBody>
      </p:sp>
    </p:spTree>
    <p:extLst>
      <p:ext uri="{BB962C8B-B14F-4D97-AF65-F5344CB8AC3E}">
        <p14:creationId xmlns:p14="http://schemas.microsoft.com/office/powerpoint/2010/main" val="329341542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2C468AE5-27B4-3010-0ABE-4993AE2A0666}"/>
              </a:ext>
            </a:extLst>
          </p:cNvPr>
          <p:cNvSpPr>
            <a:spLocks noGrp="1"/>
          </p:cNvSpPr>
          <p:nvPr>
            <p:ph type="title"/>
          </p:nvPr>
        </p:nvSpPr>
        <p:spPr/>
        <p:txBody>
          <a:bodyPr>
            <a:normAutofit fontScale="90000"/>
          </a:bodyPr>
          <a:lstStyle/>
          <a:p>
            <a:r>
              <a:rPr lang="en-US" dirty="0"/>
              <a:t>Gjaldeyrismarkaðir bregðast við aukinni verðbólgu</a:t>
            </a:r>
          </a:p>
        </p:txBody>
      </p:sp>
      <p:sp>
        <p:nvSpPr>
          <p:cNvPr id="7" name="Content Placeholder 6">
            <a:extLst>
              <a:ext uri="{FF2B5EF4-FFF2-40B4-BE49-F238E27FC236}">
                <a16:creationId xmlns:a16="http://schemas.microsoft.com/office/drawing/2014/main" id="{5F9A8F3B-C2FA-CB44-0B4F-B0F41C95856B}"/>
              </a:ext>
            </a:extLst>
          </p:cNvPr>
          <p:cNvSpPr>
            <a:spLocks noGrp="1"/>
          </p:cNvSpPr>
          <p:nvPr>
            <p:ph idx="1"/>
          </p:nvPr>
        </p:nvSpPr>
        <p:spPr>
          <a:xfrm>
            <a:off x="838200" y="4189358"/>
            <a:ext cx="10515600" cy="2283229"/>
          </a:xfrm>
        </p:spPr>
        <p:txBody>
          <a:bodyPr>
            <a:normAutofit fontScale="77500" lnSpcReduction="20000"/>
          </a:bodyPr>
          <a:lstStyle/>
          <a:p>
            <a:r>
              <a:rPr lang="en-US" dirty="0"/>
              <a:t>Ef verðbólga er tiltölulega mikil rýrnar kaupmáttur gjaldmiðilsins og alþjóðlegir fjárfestar verða </a:t>
            </a:r>
            <a:r>
              <a:rPr lang="en-US" i="1" dirty="0"/>
              <a:t>síður</a:t>
            </a:r>
            <a:r>
              <a:rPr lang="en-US" dirty="0"/>
              <a:t> fúsir til að eiga hann. </a:t>
            </a:r>
          </a:p>
          <a:p>
            <a:r>
              <a:rPr lang="en-US" dirty="0"/>
              <a:t>Aukin verðbólga í Mexíkó myndi því hliðra eftirspurn eftir pesum frá D</a:t>
            </a:r>
            <a:r>
              <a:rPr lang="en-US" baseline="-25000" dirty="0"/>
              <a:t>0</a:t>
            </a:r>
            <a:r>
              <a:rPr lang="en-US" dirty="0"/>
              <a:t> til D</a:t>
            </a:r>
            <a:r>
              <a:rPr lang="en-US" baseline="-25000" dirty="0"/>
              <a:t>1</a:t>
            </a:r>
            <a:r>
              <a:rPr lang="en-US" dirty="0"/>
              <a:t>, en framboð myndi aukast frá S</a:t>
            </a:r>
            <a:r>
              <a:rPr lang="en-US" baseline="-25000" dirty="0"/>
              <a:t>0</a:t>
            </a:r>
            <a:r>
              <a:rPr lang="en-US" dirty="0"/>
              <a:t> til S</a:t>
            </a:r>
            <a:r>
              <a:rPr lang="en-US" baseline="-25000" dirty="0"/>
              <a:t>1</a:t>
            </a:r>
            <a:r>
              <a:rPr lang="en-US" dirty="0"/>
              <a:t>. </a:t>
            </a:r>
          </a:p>
          <a:p>
            <a:r>
              <a:rPr lang="en-US" dirty="0"/>
              <a:t>Báðar hliðranirnar, á eftirspurn og framboði, myndu valda gengislækkun gjaldmiðilsins. </a:t>
            </a:r>
          </a:p>
          <a:p>
            <a:r>
              <a:rPr lang="en-US" dirty="0"/>
              <a:t>Hér sýnum við áhrifin sem minnkun á viðskiptamagni, en í raun gæti það aukist eða staðið í stað eftir því hvernig eftirspurn og framboð hliðrast.</a:t>
            </a:r>
          </a:p>
          <a:p>
            <a:endParaRPr lang="en-US" dirty="0"/>
          </a:p>
        </p:txBody>
      </p:sp>
      <p:pic>
        <p:nvPicPr>
          <p:cNvPr id="4" name="Picture 3" descr="The graph shows how supply and demand would change if the pesos experienced inflation.">
            <a:extLst>
              <a:ext uri="{FF2B5EF4-FFF2-40B4-BE49-F238E27FC236}">
                <a16:creationId xmlns:a16="http://schemas.microsoft.com/office/drawing/2014/main" id="{D090D728-06AB-9728-1BEF-7152CA6A5EF2}"/>
              </a:ext>
            </a:extLst>
          </p:cNvPr>
          <p:cNvPicPr>
            <a:picLocks noChangeAspect="1"/>
          </p:cNvPicPr>
          <p:nvPr/>
        </p:nvPicPr>
        <p:blipFill>
          <a:blip r:embed="rId2"/>
          <a:stretch>
            <a:fillRect/>
          </a:stretch>
        </p:blipFill>
        <p:spPr>
          <a:xfrm>
            <a:off x="4143375" y="789709"/>
            <a:ext cx="3905250" cy="3340491"/>
          </a:xfrm>
          <a:prstGeom prst="rect">
            <a:avLst/>
          </a:prstGeom>
        </p:spPr>
      </p:pic>
    </p:spTree>
    <p:extLst>
      <p:ext uri="{BB962C8B-B14F-4D97-AF65-F5344CB8AC3E}">
        <p14:creationId xmlns:p14="http://schemas.microsoft.com/office/powerpoint/2010/main" val="140163772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2C468AE5-27B4-3010-0ABE-4993AE2A0666}"/>
              </a:ext>
            </a:extLst>
          </p:cNvPr>
          <p:cNvSpPr>
            <a:spLocks noGrp="1"/>
          </p:cNvSpPr>
          <p:nvPr>
            <p:ph type="title"/>
          </p:nvPr>
        </p:nvSpPr>
        <p:spPr/>
        <p:txBody>
          <a:bodyPr>
            <a:normAutofit fontScale="90000"/>
          </a:bodyPr>
          <a:lstStyle/>
          <a:p>
            <a:r>
              <a:rPr lang="en-US" dirty="0"/>
              <a:t>Kaupmáttarjafnvægi</a:t>
            </a:r>
          </a:p>
        </p:txBody>
      </p:sp>
      <p:sp>
        <p:nvSpPr>
          <p:cNvPr id="7" name="Content Placeholder 6">
            <a:extLst>
              <a:ext uri="{FF2B5EF4-FFF2-40B4-BE49-F238E27FC236}">
                <a16:creationId xmlns:a16="http://schemas.microsoft.com/office/drawing/2014/main" id="{5F9A8F3B-C2FA-CB44-0B4F-B0F41C95856B}"/>
              </a:ext>
            </a:extLst>
          </p:cNvPr>
          <p:cNvSpPr>
            <a:spLocks noGrp="1"/>
          </p:cNvSpPr>
          <p:nvPr>
            <p:ph idx="1"/>
          </p:nvPr>
        </p:nvSpPr>
        <p:spPr/>
        <p:txBody>
          <a:bodyPr>
            <a:normAutofit fontScale="92500" lnSpcReduction="10000"/>
          </a:bodyPr>
          <a:lstStyle/>
          <a:p>
            <a:r>
              <a:rPr lang="en-US" b="1" dirty="0"/>
              <a:t>Högnunarviðskipti</a:t>
            </a:r>
            <a:r>
              <a:rPr lang="en-US" dirty="0"/>
              <a:t> – kaup og sala á sambærilegri vöru milli landa til að hagnast á verðmun.</a:t>
            </a:r>
          </a:p>
          <a:p>
            <a:endParaRPr lang="en-US" dirty="0"/>
          </a:p>
          <a:p>
            <a:r>
              <a:rPr lang="en-US" b="1" dirty="0"/>
              <a:t>Kaupmáttarjafnvægi (PPP) </a:t>
            </a:r>
            <a:r>
              <a:rPr lang="en-US" dirty="0"/>
              <a:t>– gengi sem jafnar verð á samanburðarhæfri vöru- og þjónustukörfu milli landa.</a:t>
            </a:r>
          </a:p>
          <a:p>
            <a:endParaRPr lang="en-US" dirty="0"/>
          </a:p>
          <a:p>
            <a:r>
              <a:rPr lang="en-US" dirty="0"/>
              <a:t>Gengi samkvæmt PPP gegnir tvenns konar hlutverki:</a:t>
            </a:r>
          </a:p>
          <a:p>
            <a:pPr lvl="1"/>
            <a:r>
              <a:rPr lang="en-US" dirty="0"/>
              <a:t>að auðvelda alþjóðlegan samanburð á vergri landsframleiðslu og öðrum hagtölum.</a:t>
            </a:r>
          </a:p>
          <a:p>
            <a:pPr lvl="1"/>
            <a:r>
              <a:rPr lang="en-US" dirty="0"/>
              <a:t>markaðsgengi getur nálgast kaupmáttarjafnvægi með tímanum.</a:t>
            </a:r>
          </a:p>
          <a:p>
            <a:endParaRPr lang="en-US" dirty="0"/>
          </a:p>
        </p:txBody>
      </p:sp>
    </p:spTree>
    <p:extLst>
      <p:ext uri="{BB962C8B-B14F-4D97-AF65-F5344CB8AC3E}">
        <p14:creationId xmlns:p14="http://schemas.microsoft.com/office/powerpoint/2010/main" val="131125390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2C468AE5-27B4-3010-0ABE-4993AE2A0666}"/>
              </a:ext>
            </a:extLst>
          </p:cNvPr>
          <p:cNvSpPr>
            <a:spLocks noGrp="1"/>
          </p:cNvSpPr>
          <p:nvPr>
            <p:ph type="title"/>
          </p:nvPr>
        </p:nvSpPr>
        <p:spPr/>
        <p:txBody>
          <a:bodyPr>
            <a:normAutofit fontScale="90000"/>
          </a:bodyPr>
          <a:lstStyle/>
          <a:p>
            <a:r>
              <a:rPr lang="en-US" dirty="0"/>
              <a:t>29.3 Þjóðhagsleg áhrif gengisbreytinga</a:t>
            </a:r>
          </a:p>
        </p:txBody>
      </p:sp>
      <p:sp>
        <p:nvSpPr>
          <p:cNvPr id="7" name="Content Placeholder 6">
            <a:extLst>
              <a:ext uri="{FF2B5EF4-FFF2-40B4-BE49-F238E27FC236}">
                <a16:creationId xmlns:a16="http://schemas.microsoft.com/office/drawing/2014/main" id="{5F9A8F3B-C2FA-CB44-0B4F-B0F41C95856B}"/>
              </a:ext>
            </a:extLst>
          </p:cNvPr>
          <p:cNvSpPr>
            <a:spLocks noGrp="1"/>
          </p:cNvSpPr>
          <p:nvPr>
            <p:ph idx="1"/>
          </p:nvPr>
        </p:nvSpPr>
        <p:spPr/>
        <p:txBody>
          <a:bodyPr/>
          <a:lstStyle/>
          <a:p>
            <a:r>
              <a:rPr lang="en-US" dirty="0"/>
              <a:t>Seðlabanki fylgist með genginu vegna þess að:</a:t>
            </a:r>
          </a:p>
          <a:p>
            <a:pPr lvl="1"/>
            <a:r>
              <a:rPr lang="en-US" dirty="0"/>
              <a:t>gengisbreytingar hafa áhrif á heildareftirspurn í hagkerfinu; </a:t>
            </a:r>
          </a:p>
          <a:p>
            <a:pPr lvl="1"/>
            <a:r>
              <a:rPr lang="en-US" dirty="0"/>
              <a:t>tíðar og miklar gengissveiflur geta raskað alþjóðaviðskiptum og valdið erfiðleikum í bankakerfi landsins.</a:t>
            </a:r>
          </a:p>
          <a:p>
            <a:endParaRPr lang="en-US" dirty="0"/>
          </a:p>
        </p:txBody>
      </p:sp>
    </p:spTree>
    <p:extLst>
      <p:ext uri="{BB962C8B-B14F-4D97-AF65-F5344CB8AC3E}">
        <p14:creationId xmlns:p14="http://schemas.microsoft.com/office/powerpoint/2010/main" val="294473777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2C468AE5-27B4-3010-0ABE-4993AE2A0666}"/>
              </a:ext>
            </a:extLst>
          </p:cNvPr>
          <p:cNvSpPr>
            <a:spLocks noGrp="1"/>
          </p:cNvSpPr>
          <p:nvPr>
            <p:ph type="title"/>
          </p:nvPr>
        </p:nvSpPr>
        <p:spPr/>
        <p:txBody>
          <a:bodyPr>
            <a:normAutofit fontScale="90000"/>
          </a:bodyPr>
          <a:lstStyle/>
          <a:p>
            <a:r>
              <a:rPr lang="en-US" dirty="0"/>
              <a:t>Gengissveiflur</a:t>
            </a:r>
          </a:p>
        </p:txBody>
      </p:sp>
      <p:sp>
        <p:nvSpPr>
          <p:cNvPr id="7" name="Content Placeholder 6">
            <a:extLst>
              <a:ext uri="{FF2B5EF4-FFF2-40B4-BE49-F238E27FC236}">
                <a16:creationId xmlns:a16="http://schemas.microsoft.com/office/drawing/2014/main" id="{5F9A8F3B-C2FA-CB44-0B4F-B0F41C95856B}"/>
              </a:ext>
            </a:extLst>
          </p:cNvPr>
          <p:cNvSpPr>
            <a:spLocks noGrp="1"/>
          </p:cNvSpPr>
          <p:nvPr>
            <p:ph idx="1"/>
          </p:nvPr>
        </p:nvSpPr>
        <p:spPr/>
        <p:txBody>
          <a:bodyPr>
            <a:normAutofit fontScale="92500" lnSpcReduction="10000"/>
          </a:bodyPr>
          <a:lstStyle/>
          <a:p>
            <a:r>
              <a:rPr lang="en-US" dirty="0"/>
              <a:t>Fjármálastofnanir tilgreina flest alþjóðleg lán í fáeinum helstu gjaldmiðlum, svo sem Bandaríkjadölum, evrum og japönskum jenum.</a:t>
            </a:r>
          </a:p>
          <a:p>
            <a:endParaRPr lang="en-US" dirty="0"/>
          </a:p>
          <a:p>
            <a:r>
              <a:rPr lang="en-US" dirty="0"/>
              <a:t>Lántaka í erlendri mynt og útlán í innlendri mynt geta gengið vel svo lengi sem gengið helst óbreytt.</a:t>
            </a:r>
          </a:p>
          <a:p>
            <a:endParaRPr lang="en-US" dirty="0"/>
          </a:p>
          <a:p>
            <a:r>
              <a:rPr lang="en-US" dirty="0"/>
              <a:t>Gengissveiflur geta haft alvarleg efnahagsáhrif í gegnum bankakerfið.</a:t>
            </a:r>
          </a:p>
          <a:p>
            <a:pPr lvl="1"/>
            <a:r>
              <a:rPr lang="en-US" dirty="0"/>
              <a:t>Bankar kunna þá að eiga erfitt með að endurgreiða erlend lán.</a:t>
            </a:r>
          </a:p>
          <a:p>
            <a:endParaRPr lang="en-US" dirty="0"/>
          </a:p>
        </p:txBody>
      </p:sp>
    </p:spTree>
    <p:extLst>
      <p:ext uri="{BB962C8B-B14F-4D97-AF65-F5344CB8AC3E}">
        <p14:creationId xmlns:p14="http://schemas.microsoft.com/office/powerpoint/2010/main" val="17277036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C6564E-B42D-44D3-9858-31070D19B774}"/>
              </a:ext>
            </a:extLst>
          </p:cNvPr>
          <p:cNvSpPr>
            <a:spLocks noGrp="1"/>
          </p:cNvSpPr>
          <p:nvPr>
            <p:ph type="title"/>
          </p:nvPr>
        </p:nvSpPr>
        <p:spPr/>
        <p:txBody>
          <a:bodyPr>
            <a:normAutofit fontScale="90000"/>
          </a:bodyPr>
          <a:lstStyle/>
          <a:p>
            <a:r>
              <a:rPr lang="en-US" dirty="0"/>
              <a:t>Bankastarfsemi og alþjóðleg lántaka</a:t>
            </a:r>
          </a:p>
        </p:txBody>
      </p:sp>
      <p:pic>
        <p:nvPicPr>
          <p:cNvPr id="6" name="Picture 5" descr="The chart shows two scenarios resulting from international borrowing.">
            <a:extLst>
              <a:ext uri="{FF2B5EF4-FFF2-40B4-BE49-F238E27FC236}">
                <a16:creationId xmlns:a16="http://schemas.microsoft.com/office/drawing/2014/main" id="{D6A80174-D941-CF5B-7216-C25B92124605}"/>
              </a:ext>
            </a:extLst>
          </p:cNvPr>
          <p:cNvPicPr>
            <a:picLocks noChangeAspect="1"/>
          </p:cNvPicPr>
          <p:nvPr/>
        </p:nvPicPr>
        <p:blipFill>
          <a:blip r:embed="rId2"/>
          <a:stretch>
            <a:fillRect/>
          </a:stretch>
        </p:blipFill>
        <p:spPr>
          <a:xfrm>
            <a:off x="838200" y="1010661"/>
            <a:ext cx="4933950" cy="5399035"/>
          </a:xfrm>
          <a:prstGeom prst="rect">
            <a:avLst/>
          </a:prstGeom>
        </p:spPr>
      </p:pic>
      <p:sp>
        <p:nvSpPr>
          <p:cNvPr id="4" name="Content Placeholder 3">
            <a:extLst>
              <a:ext uri="{FF2B5EF4-FFF2-40B4-BE49-F238E27FC236}">
                <a16:creationId xmlns:a16="http://schemas.microsoft.com/office/drawing/2014/main" id="{315779B6-E381-583F-C3DA-806085E1A4CF}"/>
              </a:ext>
            </a:extLst>
          </p:cNvPr>
          <p:cNvSpPr>
            <a:spLocks noGrp="1"/>
          </p:cNvSpPr>
          <p:nvPr>
            <p:ph sz="half" idx="2"/>
          </p:nvPr>
        </p:nvSpPr>
        <p:spPr/>
        <p:txBody>
          <a:bodyPr/>
          <a:lstStyle/>
          <a:p>
            <a:r>
              <a:rPr lang="en-US" dirty="0"/>
              <a:t>Sviðsmynd alþjóðlegrar lántöku sem endar vinstra megin sýnir farsæla niðurstöðu, en sviðsmyndin hægra megin sýnir hvað gerist þegar gengi gjaldmiðilsins lækkar.</a:t>
            </a:r>
          </a:p>
          <a:p>
            <a:endParaRPr lang="en-US" dirty="0"/>
          </a:p>
        </p:txBody>
      </p:sp>
    </p:spTree>
    <p:extLst>
      <p:ext uri="{BB962C8B-B14F-4D97-AF65-F5344CB8AC3E}">
        <p14:creationId xmlns:p14="http://schemas.microsoft.com/office/powerpoint/2010/main" val="52137262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2C468AE5-27B4-3010-0ABE-4993AE2A0666}"/>
              </a:ext>
            </a:extLst>
          </p:cNvPr>
          <p:cNvSpPr>
            <a:spLocks noGrp="1"/>
          </p:cNvSpPr>
          <p:nvPr>
            <p:ph type="title"/>
          </p:nvPr>
        </p:nvSpPr>
        <p:spPr/>
        <p:txBody>
          <a:bodyPr>
            <a:normAutofit fontScale="90000"/>
          </a:bodyPr>
          <a:lstStyle/>
          <a:p>
            <a:r>
              <a:rPr lang="en-US" dirty="0"/>
              <a:t>29.4 Gengisstefna</a:t>
            </a:r>
          </a:p>
        </p:txBody>
      </p:sp>
      <p:sp>
        <p:nvSpPr>
          <p:cNvPr id="7" name="Content Placeholder 6">
            <a:extLst>
              <a:ext uri="{FF2B5EF4-FFF2-40B4-BE49-F238E27FC236}">
                <a16:creationId xmlns:a16="http://schemas.microsoft.com/office/drawing/2014/main" id="{5F9A8F3B-C2FA-CB44-0B4F-B0F41C95856B}"/>
              </a:ext>
            </a:extLst>
          </p:cNvPr>
          <p:cNvSpPr>
            <a:spLocks noGrp="1"/>
          </p:cNvSpPr>
          <p:nvPr>
            <p:ph idx="1"/>
          </p:nvPr>
        </p:nvSpPr>
        <p:spPr>
          <a:xfrm>
            <a:off x="838200" y="3722914"/>
            <a:ext cx="10515600" cy="2270166"/>
          </a:xfrm>
        </p:spPr>
        <p:txBody>
          <a:bodyPr>
            <a:normAutofit lnSpcReduction="10000"/>
          </a:bodyPr>
          <a:lstStyle/>
          <a:p>
            <a:r>
              <a:rPr lang="en-US" dirty="0"/>
              <a:t>Land getur valið um ýmiss konar gengisfyrirkomulag:</a:t>
            </a:r>
          </a:p>
          <a:p>
            <a:pPr lvl="1"/>
            <a:r>
              <a:rPr lang="en-US" dirty="0"/>
              <a:t>fljótandi gengi, þar sem gjaldeyrismarkaðurinn ákvarðar gengið;</a:t>
            </a:r>
          </a:p>
          <a:p>
            <a:pPr lvl="1"/>
            <a:r>
              <a:rPr lang="en-US" dirty="0"/>
              <a:t>bundið gengi, þar sem stjórnvöld grípa inn í til að stýra genginu;</a:t>
            </a:r>
          </a:p>
          <a:p>
            <a:pPr lvl="1"/>
            <a:r>
              <a:rPr lang="en-US" dirty="0"/>
              <a:t>sameiginlegan gjaldmiðil, þar sem landið tekur upp gjaldmiðil annars lands eða hóps landa.</a:t>
            </a:r>
          </a:p>
          <a:p>
            <a:endParaRPr lang="en-US" dirty="0"/>
          </a:p>
        </p:txBody>
      </p:sp>
      <p:pic>
        <p:nvPicPr>
          <p:cNvPr id="2" name="Shape 249" descr="The graph shows several options of exchange rate policies.  The image is described on the slide.  ">
            <a:extLst>
              <a:ext uri="{FF2B5EF4-FFF2-40B4-BE49-F238E27FC236}">
                <a16:creationId xmlns:a16="http://schemas.microsoft.com/office/drawing/2014/main" id="{F7D5B22E-848C-1B68-5CD7-C2FB66A5C98E}"/>
              </a:ext>
            </a:extLst>
          </p:cNvPr>
          <p:cNvPicPr preferRelativeResize="0"/>
          <p:nvPr/>
        </p:nvPicPr>
        <p:blipFill>
          <a:blip r:embed="rId2">
            <a:alphaModFix/>
          </a:blip>
          <a:stretch>
            <a:fillRect/>
          </a:stretch>
        </p:blipFill>
        <p:spPr>
          <a:xfrm>
            <a:off x="2393164" y="1243986"/>
            <a:ext cx="7405671" cy="2024650"/>
          </a:xfrm>
          <a:prstGeom prst="rect">
            <a:avLst/>
          </a:prstGeom>
          <a:noFill/>
          <a:ln>
            <a:noFill/>
          </a:ln>
        </p:spPr>
      </p:pic>
    </p:spTree>
    <p:extLst>
      <p:ext uri="{BB962C8B-B14F-4D97-AF65-F5344CB8AC3E}">
        <p14:creationId xmlns:p14="http://schemas.microsoft.com/office/powerpoint/2010/main" val="88884944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2C468AE5-27B4-3010-0ABE-4993AE2A0666}"/>
              </a:ext>
            </a:extLst>
          </p:cNvPr>
          <p:cNvSpPr>
            <a:spLocks noGrp="1"/>
          </p:cNvSpPr>
          <p:nvPr>
            <p:ph type="title"/>
          </p:nvPr>
        </p:nvSpPr>
        <p:spPr/>
        <p:txBody>
          <a:bodyPr>
            <a:normAutofit fontScale="90000"/>
          </a:bodyPr>
          <a:lstStyle/>
          <a:p>
            <a:r>
              <a:rPr lang="en-US" dirty="0"/>
              <a:t>Fljótandi gengi</a:t>
            </a:r>
          </a:p>
        </p:txBody>
      </p:sp>
      <p:sp>
        <p:nvSpPr>
          <p:cNvPr id="7" name="Content Placeholder 6">
            <a:extLst>
              <a:ext uri="{FF2B5EF4-FFF2-40B4-BE49-F238E27FC236}">
                <a16:creationId xmlns:a16="http://schemas.microsoft.com/office/drawing/2014/main" id="{5F9A8F3B-C2FA-CB44-0B4F-B0F41C95856B}"/>
              </a:ext>
            </a:extLst>
          </p:cNvPr>
          <p:cNvSpPr>
            <a:spLocks noGrp="1"/>
          </p:cNvSpPr>
          <p:nvPr>
            <p:ph idx="1"/>
          </p:nvPr>
        </p:nvSpPr>
        <p:spPr/>
        <p:txBody>
          <a:bodyPr/>
          <a:lstStyle/>
          <a:p>
            <a:r>
              <a:rPr lang="en-US" b="1" dirty="0"/>
              <a:t>Fljótandi gengi </a:t>
            </a:r>
            <a:r>
              <a:rPr lang="en-US" dirty="0"/>
              <a:t>– land lætur gjaldeyrismarkaðinn ákvarða verðgildi gjaldmiðilsins.</a:t>
            </a:r>
          </a:p>
          <a:p>
            <a:pPr lvl="1"/>
            <a:r>
              <a:rPr lang="en-US" dirty="0"/>
              <a:t>Bandaríkjadalur hefur fljótandi gengi, líkt og gjaldmiðlar margra annarra ríkja.</a:t>
            </a:r>
          </a:p>
          <a:p>
            <a:pPr lvl="1"/>
            <a:r>
              <a:rPr lang="en-US" dirty="0"/>
              <a:t>Helsti ókostur þessarar stefnu er að gengi getur breyst mikið á skömmum tíma.</a:t>
            </a:r>
          </a:p>
          <a:p>
            <a:endParaRPr lang="en-US" dirty="0"/>
          </a:p>
        </p:txBody>
      </p:sp>
    </p:spTree>
    <p:extLst>
      <p:ext uri="{BB962C8B-B14F-4D97-AF65-F5344CB8AC3E}">
        <p14:creationId xmlns:p14="http://schemas.microsoft.com/office/powerpoint/2010/main" val="121093187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2C468AE5-27B4-3010-0ABE-4993AE2A0666}"/>
              </a:ext>
            </a:extLst>
          </p:cNvPr>
          <p:cNvSpPr>
            <a:spLocks noGrp="1"/>
          </p:cNvSpPr>
          <p:nvPr>
            <p:ph type="title"/>
          </p:nvPr>
        </p:nvSpPr>
        <p:spPr/>
        <p:txBody>
          <a:bodyPr>
            <a:normAutofit fontScale="90000"/>
          </a:bodyPr>
          <a:lstStyle/>
          <a:p>
            <a:pPr marL="0" marR="0" lvl="0" indent="-152400" rtl="0">
              <a:spcBef>
                <a:spcPts val="0"/>
              </a:spcBef>
            </a:pPr>
            <a:r>
              <a:rPr lang="en-US"/>
              <a:t>Gengi Bandaríkjadals í japönskum jenum</a:t>
            </a:r>
            <a:endParaRPr lang="en-US" dirty="0"/>
          </a:p>
        </p:txBody>
      </p:sp>
      <p:sp>
        <p:nvSpPr>
          <p:cNvPr id="7" name="Content Placeholder 6">
            <a:extLst>
              <a:ext uri="{FF2B5EF4-FFF2-40B4-BE49-F238E27FC236}">
                <a16:creationId xmlns:a16="http://schemas.microsoft.com/office/drawing/2014/main" id="{5F9A8F3B-C2FA-CB44-0B4F-B0F41C95856B}"/>
              </a:ext>
            </a:extLst>
          </p:cNvPr>
          <p:cNvSpPr>
            <a:spLocks noGrp="1"/>
          </p:cNvSpPr>
          <p:nvPr>
            <p:ph idx="1"/>
          </p:nvPr>
        </p:nvSpPr>
        <p:spPr>
          <a:xfrm>
            <a:off x="838200" y="4108268"/>
            <a:ext cx="10515600" cy="2204852"/>
          </a:xfrm>
        </p:spPr>
        <p:txBody>
          <a:bodyPr>
            <a:normAutofit fontScale="62500" lnSpcReduction="20000"/>
          </a:bodyPr>
          <a:lstStyle/>
          <a:p>
            <a:r>
              <a:rPr lang="en-US" dirty="0"/>
              <a:t>Jafnvel gengi sem virðist stöðugt, svo sem gengi japanska jensins gagnvart Bandaríkjadal, getur reynst breytilegt þegar þróun þess er skoðuð yfir tíma. </a:t>
            </a:r>
          </a:p>
          <a:p>
            <a:r>
              <a:rPr lang="en-US" dirty="0"/>
              <a:t>Myndin sýnir tiltölulega stöðugt gengi á árunum 2000 til 2007. </a:t>
            </a:r>
          </a:p>
          <a:p>
            <a:r>
              <a:rPr lang="en-US" dirty="0"/>
              <a:t>Frá 2007 til 2012 hækkaði gengi jensins gagnvart Bandaríkjadal verulega, eða um meira en 25%. Árið 2013 varð mikil gengislækkun jensins gagnvart Bandaríkja</a:t>
            </a:r>
            <a:r>
              <a:rPr lang="en-US"/>
              <a:t>dal </a:t>
            </a:r>
            <a:r>
              <a:rPr lang="en-US" dirty="0"/>
              <a:t>um 14% og aftur í lok árs 2014 um 14%. </a:t>
            </a:r>
          </a:p>
          <a:p>
            <a:r>
              <a:rPr lang="en-US" dirty="0"/>
              <a:t>Á árunum 2016 til 2020 fór gengið úr 118 jenum á dal í 103 jen á dal. Færri jen á dal merkja styrkingu jensins. (Heimild: Federal Reserve Economic Data (FRED) https://research.stlouisfed.org/fred2/series/DEXJPUS)</a:t>
            </a:r>
          </a:p>
          <a:p>
            <a:endParaRPr lang="en-US" dirty="0"/>
          </a:p>
        </p:txBody>
      </p:sp>
      <p:pic>
        <p:nvPicPr>
          <p:cNvPr id="3" name="Picture 2" descr="This graph illustrates the exchange rate of Japanese yen per dollar, the Japanese yen price of 1 U.S. dollar over time. The y-axis shows the number of Japanese yen per 1 U.S. dollar, going from 70 to 140, in increments of 10 yen. The x-axis shows years from 2000 to 2021. The line showing the exchange rate fluctuates significantly over time. In 2000, 115 yen are needed for 1 dollar, and this increases to 131 in 2001, then it begins to decline, to roughly 105 in 2004, then it rises again to 120 in 2006, then it declines to 78 in 2011. It increases quickly to 120 in 2014, then declines to 105 in 2020, and increases to 115 in 2021.">
            <a:extLst>
              <a:ext uri="{FF2B5EF4-FFF2-40B4-BE49-F238E27FC236}">
                <a16:creationId xmlns:a16="http://schemas.microsoft.com/office/drawing/2014/main" id="{100E9AEB-E0E9-BD68-5F01-73D9DC16317E}"/>
              </a:ext>
            </a:extLst>
          </p:cNvPr>
          <p:cNvPicPr>
            <a:picLocks noChangeAspect="1"/>
          </p:cNvPicPr>
          <p:nvPr/>
        </p:nvPicPr>
        <p:blipFill>
          <a:blip r:embed="rId2"/>
          <a:stretch>
            <a:fillRect/>
          </a:stretch>
        </p:blipFill>
        <p:spPr>
          <a:xfrm>
            <a:off x="3476776" y="984909"/>
            <a:ext cx="5238448" cy="2928158"/>
          </a:xfrm>
          <a:prstGeom prst="rect">
            <a:avLst/>
          </a:prstGeom>
        </p:spPr>
      </p:pic>
    </p:spTree>
    <p:extLst>
      <p:ext uri="{BB962C8B-B14F-4D97-AF65-F5344CB8AC3E}">
        <p14:creationId xmlns:p14="http://schemas.microsoft.com/office/powerpoint/2010/main" val="150477280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2C468AE5-27B4-3010-0ABE-4993AE2A0666}"/>
              </a:ext>
            </a:extLst>
          </p:cNvPr>
          <p:cNvSpPr>
            <a:spLocks noGrp="1"/>
          </p:cNvSpPr>
          <p:nvPr>
            <p:ph type="title"/>
          </p:nvPr>
        </p:nvSpPr>
        <p:spPr>
          <a:xfrm>
            <a:ext cx="8686800" cy="502920"/>
          </a:xfrm>
        </p:spPr>
        <p:txBody>
          <a:bodyPr wrap="none">
            <a:normAutofit fontScale="90000"/>
          </a:bodyPr>
          <a:lstStyle/>
          <a:p>
            <a:r>
              <a:rPr lang="en-US" dirty="0" sz="2400"/>
              <a:t>Gengistenging með vikmörkum og hörð gengistenging</a:t>
            </a:r>
          </a:p>
        </p:txBody>
      </p:sp>
      <p:sp>
        <p:nvSpPr>
          <p:cNvPr id="7" name="Content Placeholder 6">
            <a:extLst>
              <a:ext uri="{FF2B5EF4-FFF2-40B4-BE49-F238E27FC236}">
                <a16:creationId xmlns:a16="http://schemas.microsoft.com/office/drawing/2014/main" id="{5F9A8F3B-C2FA-CB44-0B4F-B0F41C95856B}"/>
              </a:ext>
            </a:extLst>
          </p:cNvPr>
          <p:cNvSpPr>
            <a:spLocks noGrp="1"/>
          </p:cNvSpPr>
          <p:nvPr>
            <p:ph idx="1"/>
          </p:nvPr>
        </p:nvSpPr>
        <p:spPr/>
        <p:txBody>
          <a:bodyPr/>
          <a:lstStyle/>
          <a:p>
            <a:r>
              <a:rPr lang="en-US" b="1" dirty="0"/>
              <a:t>Gengistenging með vikmörkum </a:t>
            </a:r>
            <a:r>
              <a:rPr lang="en-US" dirty="0"/>
              <a:t>– gengisfyrirkomulag þar sem stjórnvöld stefna að viðmiði eða bandi en leyfa markaðshreyfingar og geta breytt viðmiðinu.</a:t>
            </a:r>
          </a:p>
          <a:p>
            <a:endParaRPr lang="en-US" dirty="0"/>
          </a:p>
          <a:p>
            <a:r>
              <a:rPr lang="en-US" b="1" dirty="0"/>
              <a:t>Hörð gengistenging </a:t>
            </a:r>
            <a:r>
              <a:rPr lang="en-US" dirty="0"/>
              <a:t>– gengisfyrirkomulag þar sem seðlabankinn bindur gengi mjög fast við tiltekið viðmið.</a:t>
            </a:r>
          </a:p>
          <a:p>
            <a:endParaRPr lang="en-US" dirty="0"/>
          </a:p>
        </p:txBody>
      </p:sp>
    </p:spTree>
    <p:extLst>
      <p:ext uri="{BB962C8B-B14F-4D97-AF65-F5344CB8AC3E}">
        <p14:creationId xmlns:p14="http://schemas.microsoft.com/office/powerpoint/2010/main" val="185155850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2C468AE5-27B4-3010-0ABE-4993AE2A0666}"/>
              </a:ext>
            </a:extLst>
          </p:cNvPr>
          <p:cNvSpPr>
            <a:spLocks noGrp="1"/>
          </p:cNvSpPr>
          <p:nvPr>
            <p:ph type="title"/>
          </p:nvPr>
        </p:nvSpPr>
        <p:spPr/>
        <p:txBody>
          <a:bodyPr>
            <a:normAutofit fontScale="90000"/>
          </a:bodyPr>
          <a:lstStyle/>
          <a:p>
            <a:r>
              <a:rPr lang="en-US" dirty="0"/>
              <a:t>Gengistenging</a:t>
            </a:r>
          </a:p>
        </p:txBody>
      </p:sp>
      <p:sp>
        <p:nvSpPr>
          <p:cNvPr id="7" name="Content Placeholder 6">
            <a:extLst>
              <a:ext uri="{FF2B5EF4-FFF2-40B4-BE49-F238E27FC236}">
                <a16:creationId xmlns:a16="http://schemas.microsoft.com/office/drawing/2014/main" id="{5F9A8F3B-C2FA-CB44-0B4F-B0F41C95856B}"/>
              </a:ext>
            </a:extLst>
          </p:cNvPr>
          <p:cNvSpPr>
            <a:spLocks noGrp="1"/>
          </p:cNvSpPr>
          <p:nvPr>
            <p:ph idx="1"/>
          </p:nvPr>
        </p:nvSpPr>
        <p:spPr>
          <a:xfrm>
            <a:off x="838200" y="4342359"/>
            <a:ext cx="10515600" cy="1558619"/>
          </a:xfrm>
        </p:spPr>
        <p:txBody>
          <a:bodyPr>
            <a:normAutofit fontScale="77500" lnSpcReduction="20000"/>
          </a:bodyPr>
          <a:lstStyle/>
          <a:p>
            <a:pPr marL="0" indent="0">
              <a:buNone/>
            </a:pPr>
            <a:r>
              <a:rPr lang="en-US" dirty="0">
                <a:solidFill>
                  <a:srgbClr val="0070C0"/>
                </a:solidFill>
              </a:rPr>
              <a:t>(a) </a:t>
            </a:r>
            <a:r>
              <a:rPr lang="en-US" dirty="0"/>
              <a:t>Ef gengi er fest í 30 sent á ríal, undir jafnvægisgenginu, er eftirspurt magn gjaldmiðilsins meira en framboðið magn. </a:t>
            </a:r>
          </a:p>
          <a:p>
            <a:pPr marL="0" indent="0">
              <a:buNone/>
            </a:pPr>
            <a:r>
              <a:rPr lang="en-US" dirty="0">
                <a:solidFill>
                  <a:srgbClr val="0070C0"/>
                </a:solidFill>
              </a:rPr>
              <a:t>(b) </a:t>
            </a:r>
            <a:r>
              <a:rPr lang="en-US" dirty="0"/>
              <a:t>Ef gengi er fest í 40 sent á ríal, yfir jafnvægisgenginu, er framboðið magn gjaldmiðilsins meira en eftirspurt magn.</a:t>
            </a:r>
          </a:p>
          <a:p>
            <a:endParaRPr lang="en-US" dirty="0"/>
          </a:p>
        </p:txBody>
      </p:sp>
      <p:pic>
        <p:nvPicPr>
          <p:cNvPr id="4" name="Picture 3" descr="The graph shows the affects of placing an exchange rate either below (left graph) or above (right graph) the equilibrium.">
            <a:extLst>
              <a:ext uri="{FF2B5EF4-FFF2-40B4-BE49-F238E27FC236}">
                <a16:creationId xmlns:a16="http://schemas.microsoft.com/office/drawing/2014/main" id="{326FDE10-450B-DD86-7D9F-2F7D1BCB487F}"/>
              </a:ext>
            </a:extLst>
          </p:cNvPr>
          <p:cNvPicPr>
            <a:picLocks noChangeAspect="1"/>
          </p:cNvPicPr>
          <p:nvPr/>
        </p:nvPicPr>
        <p:blipFill>
          <a:blip r:embed="rId2"/>
          <a:stretch>
            <a:fillRect/>
          </a:stretch>
        </p:blipFill>
        <p:spPr>
          <a:xfrm>
            <a:off x="2174343" y="979271"/>
            <a:ext cx="7843313" cy="3173525"/>
          </a:xfrm>
          <a:prstGeom prst="rect">
            <a:avLst/>
          </a:prstGeom>
        </p:spPr>
      </p:pic>
    </p:spTree>
    <p:extLst>
      <p:ext uri="{BB962C8B-B14F-4D97-AF65-F5344CB8AC3E}">
        <p14:creationId xmlns:p14="http://schemas.microsoft.com/office/powerpoint/2010/main" val="117309880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2C468AE5-27B4-3010-0ABE-4993AE2A0666}"/>
              </a:ext>
            </a:extLst>
          </p:cNvPr>
          <p:cNvSpPr>
            <a:spLocks noGrp="1"/>
          </p:cNvSpPr>
          <p:nvPr>
            <p:ph type="title"/>
          </p:nvPr>
        </p:nvSpPr>
        <p:spPr/>
        <p:txBody>
          <a:bodyPr>
            <a:normAutofit fontScale="90000"/>
          </a:bodyPr>
          <a:lstStyle/>
          <a:p>
            <a:r>
              <a:rPr lang="en-US" dirty="0"/>
              <a:t>Sameiginleg mynt</a:t>
            </a:r>
          </a:p>
        </p:txBody>
      </p:sp>
      <p:sp>
        <p:nvSpPr>
          <p:cNvPr id="7" name="Content Placeholder 6">
            <a:extLst>
              <a:ext uri="{FF2B5EF4-FFF2-40B4-BE49-F238E27FC236}">
                <a16:creationId xmlns:a16="http://schemas.microsoft.com/office/drawing/2014/main" id="{5F9A8F3B-C2FA-CB44-0B4F-B0F41C95856B}"/>
              </a:ext>
            </a:extLst>
          </p:cNvPr>
          <p:cNvSpPr>
            <a:spLocks noGrp="1"/>
          </p:cNvSpPr>
          <p:nvPr>
            <p:ph idx="1"/>
          </p:nvPr>
        </p:nvSpPr>
        <p:spPr/>
        <p:txBody>
          <a:bodyPr/>
          <a:lstStyle/>
          <a:p>
            <a:r>
              <a:rPr lang="en-US" b="1" dirty="0"/>
              <a:t>Sameiginleg mynt </a:t>
            </a:r>
            <a:r>
              <a:rPr lang="en-US" dirty="0"/>
              <a:t>– þegar ríki nota sömu mynt, með upptöku myntar annars ríkis eða þátttöku í myntbandalagi.</a:t>
            </a:r>
          </a:p>
          <a:p>
            <a:pPr lvl="1"/>
            <a:r>
              <a:rPr lang="en-US" dirty="0"/>
              <a:t>Eyðir nafngengisáhættu innan myntsvæðisins.</a:t>
            </a:r>
          </a:p>
          <a:p>
            <a:pPr lvl="1"/>
            <a:r>
              <a:rPr lang="en-US" dirty="0"/>
              <a:t>Ríkið getur ekki lengur stillt eigin vexti eða gengi að innlendri hagsveiflu.</a:t>
            </a:r>
          </a:p>
          <a:p>
            <a:endParaRPr lang="en-US" dirty="0"/>
          </a:p>
        </p:txBody>
      </p:sp>
    </p:spTree>
    <p:extLst>
      <p:ext uri="{BB962C8B-B14F-4D97-AF65-F5344CB8AC3E}">
        <p14:creationId xmlns:p14="http://schemas.microsoft.com/office/powerpoint/2010/main" val="114608716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2C468AE5-27B4-3010-0ABE-4993AE2A0666}"/>
              </a:ext>
            </a:extLst>
          </p:cNvPr>
          <p:cNvSpPr>
            <a:spLocks noGrp="1"/>
          </p:cNvSpPr>
          <p:nvPr>
            <p:ph type="title"/>
          </p:nvPr>
        </p:nvSpPr>
        <p:spPr/>
        <p:txBody>
          <a:bodyPr>
            <a:normAutofit fontScale="90000"/>
          </a:bodyPr>
          <a:lstStyle/>
          <a:p>
            <a:r>
              <a:rPr lang="en-US" dirty="0"/>
              <a:t>Hvernig er fjármagnsflæði stýrt með Tobin-sköttum?</a:t>
            </a:r>
          </a:p>
        </p:txBody>
      </p:sp>
      <p:sp>
        <p:nvSpPr>
          <p:cNvPr id="7" name="Content Placeholder 6">
            <a:extLst>
              <a:ext uri="{FF2B5EF4-FFF2-40B4-BE49-F238E27FC236}">
                <a16:creationId xmlns:a16="http://schemas.microsoft.com/office/drawing/2014/main" id="{5F9A8F3B-C2FA-CB44-0B4F-B0F41C95856B}"/>
              </a:ext>
            </a:extLst>
          </p:cNvPr>
          <p:cNvSpPr>
            <a:spLocks noGrp="1"/>
          </p:cNvSpPr>
          <p:nvPr>
            <p:ph idx="1"/>
          </p:nvPr>
        </p:nvSpPr>
        <p:spPr/>
        <p:txBody>
          <a:bodyPr>
            <a:normAutofit/>
          </a:bodyPr>
          <a:lstStyle/>
          <a:p>
            <a:r>
              <a:rPr lang="en-US" b="1" dirty="0"/>
              <a:t>Alþjóðlegt fjármagnsflæði </a:t>
            </a:r>
            <a:r>
              <a:rPr lang="en-US" dirty="0"/>
              <a:t>– fjármagn sem fer yfir landamæri, meðal annars sem bein fjárfesting, verðbréfafjárfesting eða lán.</a:t>
            </a:r>
          </a:p>
          <a:p>
            <a:endParaRPr lang="en-US" dirty="0"/>
          </a:p>
          <a:p>
            <a:r>
              <a:rPr lang="en-US" b="1" dirty="0"/>
              <a:t>Tobin-skattur </a:t>
            </a:r>
            <a:r>
              <a:rPr lang="en-US" dirty="0"/>
              <a:t>– lítill skattur á gjaldeyrisviðskipti.</a:t>
            </a:r>
          </a:p>
          <a:p>
            <a:pPr lvl="1"/>
            <a:r>
              <a:rPr lang="en-US" dirty="0"/>
              <a:t>Markmiðið er að draga úr mjög skammtímalegum gjaldeyrisviðskiptum og minnka tengdan gengisóstöðugleika.</a:t>
            </a:r>
          </a:p>
          <a:p>
            <a:pPr lvl="1"/>
            <a:r>
              <a:rPr lang="en-US" dirty="0"/>
              <a:t>Framkvæmdin er erfið því viðskipti geta flust milli lögsagna. Alþjóðlegt samstarf getur aukið virkni.</a:t>
            </a:r>
          </a:p>
          <a:p>
            <a:endParaRPr lang="en-US" dirty="0"/>
          </a:p>
        </p:txBody>
      </p:sp>
    </p:spTree>
    <p:extLst>
      <p:ext uri="{BB962C8B-B14F-4D97-AF65-F5344CB8AC3E}">
        <p14:creationId xmlns:p14="http://schemas.microsoft.com/office/powerpoint/2010/main" val="335013499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6D73CF-74FD-40C7-933E-A08F14EB12B2}"/>
              </a:ext>
            </a:extLst>
          </p:cNvPr>
          <p:cNvSpPr>
            <a:spLocks noGrp="1"/>
          </p:cNvSpPr>
          <p:nvPr>
            <p:ph type="title"/>
          </p:nvPr>
        </p:nvSpPr>
        <p:spPr/>
        <p:txBody>
          <a:bodyPr/>
          <a:lstStyle/>
          <a:p>
            <a:r>
              <a:rPr lang="en-US" dirty="0"/>
              <a:t>Leyfi</a:t>
            </a:r>
          </a:p>
        </p:txBody>
      </p:sp>
      <p:sp>
        <p:nvSpPr>
          <p:cNvPr id="3" name="TextBox 2">
            <a:extLst>
              <a:ext uri="{FF2B5EF4-FFF2-40B4-BE49-F238E27FC236}">
                <a16:creationId xmlns:a16="http://schemas.microsoft.com/office/drawing/2014/main" id="{7D738BEB-9522-1384-03E2-DA18D0218CAD}"/>
              </a:ext>
            </a:extLst>
          </p:cNvPr>
          <p:cNvSpPr txBox="1"/>
          <p:nvPr/>
        </p:nvSpPr>
        <p:spPr>
          <a:xfrm>
            <a:off x="835742" y="1783388"/>
            <a:ext cx="10518058" cy="840230"/>
          </a:xfrm>
          <a:prstGeom prst="rect">
            <a:avLst/>
          </a:prstGeom>
          <a:noFill/>
        </p:spPr>
        <p:txBody>
          <a:bodyPr wrap="square" rtlCol="0">
            <a:spAutoFit/>
          </a:bodyPr>
          <a:lstStyle/>
          <a:p>
            <a:pPr lvl="0">
              <a:lnSpc>
                <a:spcPct val="90000"/>
              </a:lnSpc>
              <a:spcBef>
                <a:spcPts val="1000"/>
              </a:spcBef>
              <a:defRPr/>
            </a:pPr>
            <a:r>
              <a:rPr lang="en-US" dirty="0"/>
              <a:t>Þetta ítarefni frá OpenStax er © Rice University og gefið út samkvæmt alþjóðlega CC BY-NC-SA 4.0 leyfinu. Aðeins má afrita það eða breyta því í óviðskiptalegum tilgangi, geta skal OpenStax og Rice University sem rétthafa og tilgreina allar breytingar. Öllum aðlöguðum verkum skal deilt með sams konar leyfi.</a:t>
            </a:r>
            <a:endPar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67035083"/>
      </p:ext>
    </p:extLst>
  </p:cSld>
  <p:clrMapOvr>
    <a:masterClrMapping/>
  </p:clrMapOvr>
</p:sld>
</file>

<file path=ppt/theme/theme1.xml><?xml version="1.0" encoding="utf-8"?>
<a:theme xmlns:a="http://schemas.openxmlformats.org/drawingml/2006/main" name="Office Theme">
  <a:themeElements>
    <a:clrScheme name="OpenStax">
      <a:dk1>
        <a:srgbClr val="000000"/>
      </a:dk1>
      <a:lt1>
        <a:srgbClr val="FFFFFF"/>
      </a:lt1>
      <a:dk2>
        <a:srgbClr val="44546A"/>
      </a:dk2>
      <a:lt2>
        <a:srgbClr val="E7E6E6"/>
      </a:lt2>
      <a:accent1>
        <a:srgbClr val="609A33"/>
      </a:accent1>
      <a:accent2>
        <a:srgbClr val="DB5935"/>
      </a:accent2>
      <a:accent3>
        <a:srgbClr val="464846"/>
      </a:accent3>
      <a:accent4>
        <a:srgbClr val="EAC322"/>
      </a:accent4>
      <a:accent5>
        <a:srgbClr val="1B1E3F"/>
      </a:accent5>
      <a:accent6>
        <a:srgbClr val="70AD47"/>
      </a:accent6>
      <a:hlink>
        <a:srgbClr val="29749C"/>
      </a:hlink>
      <a:folHlink>
        <a:srgbClr val="9450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368</TotalTime>
  <Words>2220</Words>
  <Application>Microsoft Macintosh PowerPoint</Application>
  <PresentationFormat>Widescreen</PresentationFormat>
  <Paragraphs>148</Paragraphs>
  <Slides>31</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31</vt:i4>
      </vt:variant>
    </vt:vector>
  </HeadingPairs>
  <TitlesOfParts>
    <vt:vector size="35" baseType="lpstr">
      <vt:lpstr>Arial</vt:lpstr>
      <vt:lpstr>Calibri</vt:lpstr>
      <vt:lpstr>Calibri Light</vt:lpstr>
      <vt:lpstr>Office Theme</vt:lpstr>
      <vt:lpstr>Principles of Economics 3e</vt:lpstr>
      <vt:lpstr>Ch.29 OUTLINE</vt:lpstr>
      <vt:lpstr>FIGURE 29.1</vt:lpstr>
      <vt:lpstr>29.1 How the Foreign Exchange Market Works</vt:lpstr>
      <vt:lpstr>Demanders and Suppliers of Currency in Foreign Exchange Markets</vt:lpstr>
      <vt:lpstr>International Financial Investment</vt:lpstr>
      <vt:lpstr>A Portfolio Investor Trying to Benefit from Exchange Rate Movements</vt:lpstr>
      <vt:lpstr>Participants in the Exchange Rate Market</vt:lpstr>
      <vt:lpstr>Strengthening and Weakening Currency</vt:lpstr>
      <vt:lpstr>Illustrate: Strengthen or Appreciate vs. Weaken or Depreciate</vt:lpstr>
      <vt:lpstr>How Do Exchange Rate Movements Affect Each Group?</vt:lpstr>
      <vt:lpstr>29.2 Demand and Supply Shifts in Foreign Exchange Markets</vt:lpstr>
      <vt:lpstr>Example: Demand and Supply for the U.S. Dollar and Mexican Peso  Exchange Rate</vt:lpstr>
      <vt:lpstr>Example: Demand and Supply for the U.S. Dollar and Mexican Peso  Exchange Rate, Continued</vt:lpstr>
      <vt:lpstr>Exchange Rate Market for Mexican Peso Reacts to Expectations  about Future Exchange Rates</vt:lpstr>
      <vt:lpstr>Differences across Countries in Rates of Return</vt:lpstr>
      <vt:lpstr>Exchange Rate Market for U.S. Dollars Reacts to Higher Interest Rates</vt:lpstr>
      <vt:lpstr>Relative Inflation</vt:lpstr>
      <vt:lpstr>Exchange Rate Markets React to Higher Inflation</vt:lpstr>
      <vt:lpstr>Purchasing Power Parity</vt:lpstr>
      <vt:lpstr>29.3 Macroeconomic Effects of Exchange Rates</vt:lpstr>
      <vt:lpstr>Fluctuations in Exchange Rates</vt:lpstr>
      <vt:lpstr>Banking and International Borrowing</vt:lpstr>
      <vt:lpstr>29.4 Exchange Rate Policies</vt:lpstr>
      <vt:lpstr>Floating Exchange Rates</vt:lpstr>
      <vt:lpstr>U.S. Dollar Exchange Rate in Japanese Yen</vt:lpstr>
      <vt:lpstr>Using Soft Pegs and Hard Pegs</vt:lpstr>
      <vt:lpstr>Pegging an Exchange Rate</vt:lpstr>
      <vt:lpstr>A Merged Currency</vt:lpstr>
      <vt:lpstr>How do Tobin taxes control the flow of capital?</vt:lpstr>
      <vt:lpstr>License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Larissa Chu</dc:creator>
  <cp:lastModifiedBy>Theresa Masciale</cp:lastModifiedBy>
  <cp:revision>91</cp:revision>
  <dcterms:created xsi:type="dcterms:W3CDTF">2018-05-29T21:16:34Z</dcterms:created>
  <dcterms:modified xsi:type="dcterms:W3CDTF">2026-02-26T20:33:31Z</dcterms:modified>
</cp:coreProperties>
</file>