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1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7F4C7-6843-4202-BE17-4CEDC4A59E56}" v="1" dt="2021-04-13T03:49:35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microsoft.com/office/2016/11/relationships/changesInfo" Target="changesInfos/changesInfo1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Yang" clId="Web-{3D07F4C7-6843-4202-BE17-4CEDC4A59E56}"/>
    <pc:docChg chg="addSld">
      <pc:chgData name="April Yang" userId="" providerId="" clId="Web-{3D07F4C7-6843-4202-BE17-4CEDC4A59E56}" dt="2021-04-13T03:49:35.317" v="0"/>
      <pc:docMkLst>
        <pc:docMk/>
      </pc:docMkLst>
      <pc:sldChg chg="new">
        <pc:chgData name="April Yang" userId="" providerId="" clId="Web-{3D07F4C7-6843-4202-BE17-4CEDC4A59E56}" dt="2021-04-13T03:49:35.317" v="0"/>
        <pc:sldMkLst>
          <pc:docMk/>
          <pc:sldMk cId="1067035083" sldId="258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82d7d2d0aae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4_e36bfd745ef8.png" 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_1db8fd1f0ec5.png" 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9093d5b1bbe6.png" 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9093d5b1bbe6.png" 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_34f80f00130f.png" 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_34f80f00130f.png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e0f73ccc4fac.png" 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e0f73ccc4fac.png" 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9_3a34a5199f78.png" 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0_961cbd9dbf29.png" 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1_afd7f37aa466.png" 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1_afd7f37aa466.png" 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2_23e960d2f64d.png" 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z="4400"/>
              <a:t>Undirstöður hagfræði 3e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B4FB1034-1453-994E-98D6-777A63F32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00" y="1509713"/>
            <a:ext cx="9144000" cy="717294"/>
          </a:xfrm>
        </p:spPr>
        <p:txBody>
          <a:bodyPr>
            <a:normAutofit fontScale="47500" lnSpcReduction="20000"/>
          </a:bodyPr>
          <a:lstStyle/>
          <a:p>
            <a:r>
              <a:rPr lang="en-US" sz="5500" dirty="0"/>
              <a:t>9. kafli EINOKUN</a:t>
            </a:r>
          </a:p>
          <a:p>
            <a:r>
              <a:rPr lang="en-US" sz="4300" cap="none" dirty="0">
                <a:solidFill>
                  <a:schemeClr val="tx1"/>
                </a:solidFill>
                <a:latin typeface="+mn-lt"/>
              </a:rPr>
              <a:t>PowerPoint-myndasýning</a:t>
            </a:r>
          </a:p>
          <a:p>
            <a:endParaRPr lang="en-US" dirty="0"/>
          </a:p>
        </p:txBody>
      </p:sp>
      <p:pic>
        <p:nvPicPr>
          <p:cNvPr id="3" name="Picture 2" descr="Book cover of Principles of Economics 3e textbook. Orange background with dark gray text stating the title of the book, and a white Openstax logo in the top right corner.&#10;">
            <a:extLst>
              <a:ext uri="{FF2B5EF4-FFF2-40B4-BE49-F238E27FC236}">
                <a16:creationId xmlns:a16="http://schemas.microsoft.com/office/drawing/2014/main" id="{5A6280DE-9DC1-DD9C-7AD8-1822AFEB2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87" y="2336189"/>
            <a:ext cx="3299025" cy="42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9. KAFLI: YFIRLIT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9.1: Hvernig einokun myndast: aðgangshindranir</a:t>
            </a:r>
          </a:p>
          <a:p>
            <a:r>
              <a:rPr lang="en-US" dirty="0"/>
              <a:t>9.2: Hvernig einokunarfyrirtæki velur framleiðslumagn og verð til að hámarka hagnað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Pólitísk völd byggð á einokun á bómull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62516"/>
            <a:ext cx="10515600" cy="157783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Árið 1860 höfðu Bandaríkin, einkum Suðurríkin, nær einokun á þeirri bómull sem flutt var til Bretlands. </a:t>
            </a:r>
          </a:p>
          <a:p>
            <a:r>
              <a:rPr lang="en-US" dirty="0"/>
              <a:t>Ríkin reyndu að nýta efnahagslegt vald sitt til pólitískra áhrifa og fá Bretland til að viðurkenna Suðurríkjasambandið formlega.</a:t>
            </a:r>
          </a:p>
          <a:p>
            <a:pPr marL="0" indent="0">
              <a:buNone/>
            </a:pPr>
            <a:r>
              <a:rPr lang="en-US" sz="2300" dirty="0"/>
              <a:t>(Mynd: aðlögun á „cotton!“ eftir </a:t>
            </a:r>
            <a:r>
              <a:rPr lang="en-US" sz="2300" dirty="0" err="1"/>
              <a:t>ashley</a:t>
            </a:r>
            <a:r>
              <a:rPr lang="en-US" sz="2300" dirty="0"/>
              <a:t>/Flickr, CC BY 2.0)</a:t>
            </a:r>
            <a:endParaRPr lang="en-US" dirty="0"/>
          </a:p>
          <a:p>
            <a:endParaRPr lang="en-US" dirty="0"/>
          </a:p>
        </p:txBody>
      </p:sp>
      <p:pic>
        <p:nvPicPr>
          <p:cNvPr id="2" name="Shape 56" descr="The image is a photograph of a cotton plant.">
            <a:extLst>
              <a:ext uri="{FF2B5EF4-FFF2-40B4-BE49-F238E27FC236}">
                <a16:creationId xmlns:a16="http://schemas.microsoft.com/office/drawing/2014/main" id="{F694EEA0-8F0F-818D-0398-0A3DC58D8BE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75201" y="1169160"/>
            <a:ext cx="5441598" cy="2913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0857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9.1 Hvernig einokun myndast: aðgangshindranir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Einokun </a:t>
            </a:r>
            <a:r>
              <a:rPr lang="en-US" dirty="0"/>
              <a:t>– eitt fyrirtæki framleiðir allt framboð á markaði</a:t>
            </a:r>
          </a:p>
          <a:p>
            <a:endParaRPr lang="en-US" dirty="0"/>
          </a:p>
          <a:p>
            <a:r>
              <a:rPr lang="en-US" b="1" dirty="0"/>
              <a:t>Aðgangshindranir </a:t>
            </a:r>
            <a:r>
              <a:rPr lang="en-US" dirty="0"/>
              <a:t>– eru lagaleg, tæknileg eða markaðstengd öfl sem draga úr hvata mögulegra keppinauta til að koma inn á markað eða koma í veg fyrir það.</a:t>
            </a:r>
          </a:p>
          <a:p>
            <a:endParaRPr lang="en-US" dirty="0"/>
          </a:p>
          <a:p>
            <a:r>
              <a:rPr lang="en-US" b="1" dirty="0"/>
              <a:t>Náttúruleg einokun </a:t>
            </a:r>
            <a:r>
              <a:rPr lang="en-US" dirty="0"/>
              <a:t>– þegar aðgangshindranir stafa af öðru en lagabanni.</a:t>
            </a:r>
          </a:p>
          <a:p>
            <a:endParaRPr lang="en-US" dirty="0"/>
          </a:p>
          <a:p>
            <a:r>
              <a:rPr lang="en-US" b="1" dirty="0"/>
              <a:t>Lögbundin einokun </a:t>
            </a:r>
            <a:r>
              <a:rPr lang="en-US" dirty="0"/>
              <a:t>– lög banna samkeppni eða takmarka hana verulega.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1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Náttúruleg einokun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Náttúruleg einokun </a:t>
            </a:r>
            <a:r>
              <a:rPr lang="en-US" dirty="0"/>
              <a:t>getur orðið til:</a:t>
            </a:r>
          </a:p>
          <a:p>
            <a:endParaRPr lang="en-US" dirty="0"/>
          </a:p>
          <a:p>
            <a:pPr lvl="1"/>
            <a:r>
              <a:rPr lang="en-US" dirty="0"/>
              <a:t>í atvinnugreinum þar sem jaðarkostnaður við að bæta við einum viðskiptavini er mjög lágur eftir að föstum kostnaði alls kerfisins hefur verið mætt.</a:t>
            </a:r>
          </a:p>
          <a:p>
            <a:pPr lvl="1"/>
            <a:r>
              <a:rPr lang="en-US" dirty="0"/>
              <a:t>á smærri staðbundnum mörkuðum fyrir vörur sem erfitt er að flytja. </a:t>
            </a:r>
          </a:p>
          <a:p>
            <a:pPr lvl="1"/>
            <a:r>
              <a:rPr lang="en-US" dirty="0"/>
              <a:t>þegar fyrirtæki ræður yfir takmarkaðri náttúruauðlind.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Umræðuspurning</a:t>
            </a:r>
            <a:r>
              <a:rPr lang="en-US" dirty="0"/>
              <a:t>: Nefnið nokkur dæmi um náttúrulega einokun.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842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Stærðarhagkvæmni og náttúruleg einokun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45875"/>
            <a:ext cx="10515600" cy="169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Á þessum markaði sker eftirspurnarferillinn feril langtímameðalkostnaðar (LRAC) þar sem hann hallar niður á við. </a:t>
            </a:r>
          </a:p>
          <a:p>
            <a:r>
              <a:rPr lang="en-US" dirty="0"/>
              <a:t>Náttúruleg einokun verður til þegar eftirspurt magn er minna en það lágmarksmagn sem þarf til að ná lægsta punkti ferils langtímameðalkostnaðar.</a:t>
            </a:r>
          </a:p>
          <a:p>
            <a:endParaRPr lang="en-US" dirty="0"/>
          </a:p>
        </p:txBody>
      </p:sp>
      <p:pic>
        <p:nvPicPr>
          <p:cNvPr id="4" name="Picture 3" descr="This graph illustrates a demand curve intersecting a u-shaped long-run average cost curve. The y-axis measures price and cost, and x-axis measures output. The demand curve intersects the cost curve on its downward-sloping part, before the bottom of the curve, where cost is minimized. Because of this intersection point, this graph shows a natural monopoly.">
            <a:extLst>
              <a:ext uri="{FF2B5EF4-FFF2-40B4-BE49-F238E27FC236}">
                <a16:creationId xmlns:a16="http://schemas.microsoft.com/office/drawing/2014/main" id="{E9C7B529-88D2-018D-B632-F1A4B995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082" y="1038053"/>
            <a:ext cx="4783836" cy="325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70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Lögbundin einokun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Stjórnvöld skapa aðgangshindranir með því að banna eða takmarka samkeppni.</a:t>
            </a:r>
          </a:p>
          <a:p>
            <a:endParaRPr lang="en-US" dirty="0"/>
          </a:p>
          <a:p>
            <a:r>
              <a:rPr lang="en-US" dirty="0"/>
              <a:t>Dæmi um </a:t>
            </a:r>
            <a:r>
              <a:rPr lang="en-US" u="sng" dirty="0"/>
              <a:t>lögbundna einokun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Bandaríska póstþjónustan</a:t>
            </a:r>
          </a:p>
          <a:p>
            <a:pPr lvl="1"/>
            <a:r>
              <a:rPr lang="en-US" dirty="0"/>
              <a:t>Veitufyrirtæki – rafmagn, vatn, sorphirða o.fl.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5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Efling nýsköpunar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107355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Einkaleyfi</a:t>
            </a:r>
            <a:r>
              <a:rPr lang="en-US" dirty="0"/>
              <a:t> – veitir uppfinningamanni einkarétt samkvæmt lögum til að framleiða, nota eða selja uppfinninguna í takmarkaðan tíma.</a:t>
            </a:r>
          </a:p>
          <a:p>
            <a:endParaRPr lang="en-US" dirty="0"/>
          </a:p>
          <a:p>
            <a:r>
              <a:rPr lang="en-US" b="1" dirty="0"/>
              <a:t>Vörumerki </a:t>
            </a:r>
            <a:r>
              <a:rPr lang="en-US" dirty="0"/>
              <a:t>– auðkennandi tákn eða heiti tiltekinnar vöru.</a:t>
            </a:r>
          </a:p>
          <a:p>
            <a:endParaRPr lang="en-US" dirty="0"/>
          </a:p>
          <a:p>
            <a:r>
              <a:rPr lang="en-US" b="1" dirty="0"/>
              <a:t>Höfundarréttur</a:t>
            </a:r>
            <a:r>
              <a:rPr lang="en-US" dirty="0"/>
              <a:t> – lögvernd sem kemur í veg fyrir að frumsamin verk, svo sem bækur og tónlist, séu afrituð í viðskiptalegum tilgangi.</a:t>
            </a:r>
          </a:p>
          <a:p>
            <a:endParaRPr lang="en-US" dirty="0"/>
          </a:p>
          <a:p>
            <a:r>
              <a:rPr lang="en-US" b="1" dirty="0"/>
              <a:t>Viðskiptaleyndarmál </a:t>
            </a:r>
            <a:r>
              <a:rPr lang="en-US" dirty="0"/>
              <a:t>– framleiðsluaðferðir sem fyrirtækið heldur leyndum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1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Efling nýsköpunar (framhald)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Hugverkaréttindi </a:t>
            </a:r>
            <a:r>
              <a:rPr lang="en-US" dirty="0"/>
              <a:t>– sá hluti löggjafar sem tekur til einkaleyfa, vörumerkja, höfundarréttar og viðskiptaleyndarmála og verndar rétt uppfinningamanna til að framleiða og selja uppfinningar sínar. </a:t>
            </a:r>
          </a:p>
          <a:p>
            <a:endParaRPr lang="en-US" dirty="0"/>
          </a:p>
          <a:p>
            <a:pPr lvl="1"/>
            <a:r>
              <a:rPr lang="en-US" dirty="0"/>
              <a:t>Felur í sér eignarrétt að hugmynd, hugtaki eða mynd en ekki áþreifanlegri eign.</a:t>
            </a:r>
          </a:p>
          <a:p>
            <a:endParaRPr lang="en-US" dirty="0"/>
          </a:p>
          <a:p>
            <a:r>
              <a:rPr lang="en-US" b="1" dirty="0"/>
              <a:t>Afnám hafta</a:t>
            </a:r>
            <a:r>
              <a:rPr lang="en-US" dirty="0"/>
              <a:t> – þegar opinbert eftirlit með ákvörðun verðs og magns í tilteknum atvinnugreinum er afnumið.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48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Samantekt um aðgangshindranir</a:t>
            </a:r>
          </a:p>
        </p:txBody>
      </p:sp>
      <p:pic>
        <p:nvPicPr>
          <p:cNvPr id="2" name="Shape 107" descr="This table consists of three columns and five rows. The first column is labeled barrier to entry and rows 1-5 read 'natural monopoly,' 'control of a physical resource,' 'legal monopoly,' 'patent, trademark, and copyright,' and 'intimidating potential competitors.' The second column is labeled government role? with rows 1-5 reading: 'government often responds with regulation (or ownership),' 'No,' 'Yes,' 'Yes, through protection of intellectual property,' and 'Somewhat.' The third column is labeled example with rows 1-5 reading: 'water and electric companies,' 'DeBeers for diamonds,' 'Post office, past regulation of airlines and trucking,' 'New drugs or software,' and 'Predatory pricing; well-known brand names.'">
            <a:extLst>
              <a:ext uri="{FF2B5EF4-FFF2-40B4-BE49-F238E27FC236}">
                <a16:creationId xmlns:a16="http://schemas.microsoft.com/office/drawing/2014/main" id="{D89AC7CF-3618-752D-D3E9-9F3787A67B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51374" y="1600362"/>
            <a:ext cx="8489251" cy="3657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531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Fæling mögulegra keppinauta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Undirverðlagning </a:t>
            </a:r>
            <a:r>
              <a:rPr lang="en-US" dirty="0"/>
              <a:t>– fyrirtæki hótar miklum verðlækkunum til að draga úr samkeppni. </a:t>
            </a:r>
          </a:p>
          <a:p>
            <a:endParaRPr lang="en-US" dirty="0"/>
          </a:p>
          <a:p>
            <a:pPr lvl="1"/>
            <a:r>
              <a:rPr lang="en-US" dirty="0"/>
              <a:t>Þetta brýtur gegn bandarískum samkeppnislögum en erfitt er að sanna brotið.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20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 sz="1700"/>
              <a:t>9.2 Hvernig einokunarfyrirtæki velur framleiðslumagn og verð til að hámarka hagnað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Einokunarfyrirtæki getur sett </a:t>
            </a:r>
            <a:r>
              <a:rPr lang="en-US" i="1" dirty="0"/>
              <a:t>hvaða</a:t>
            </a:r>
            <a:r>
              <a:rPr lang="en-US" dirty="0"/>
              <a:t> verð sem er á vöru sína, en </a:t>
            </a:r>
            <a:r>
              <a:rPr lang="en-US" u="sng" dirty="0"/>
              <a:t>eftirspurn</a:t>
            </a:r>
            <a:r>
              <a:rPr lang="en-US" dirty="0"/>
              <a:t> eftir henni takmarkar verðið.</a:t>
            </a:r>
          </a:p>
          <a:p>
            <a:endParaRPr lang="en-US" dirty="0"/>
          </a:p>
          <a:p>
            <a:r>
              <a:rPr lang="en-US" dirty="0"/>
              <a:t>Þar sem einokunarfyrirtækið er eina fyrirtækið á markaðnum er eftirspurnarferill þess sá sami og </a:t>
            </a:r>
            <a:r>
              <a:rPr lang="en-US" u="sng" dirty="0"/>
              <a:t>eftirspurnarferill markaðarins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00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r>
              <a:rPr lang="en-US" dirty="0"/>
              <a:t>Eftirspurnarferill fullkomins samkeppnisaðila og </a:t>
            </a:r>
            <a:br>
              <a:rPr lang="en-US" dirty="0"/>
            </a:br>
            <a:r>
              <a:rPr lang="en-US" dirty="0"/>
              <a:t>einokunarfyrirtækis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56908"/>
            <a:ext cx="10515600" cy="132310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Á mynd (a) er eftirspurnarferill fyrirtækis við fullkomna samkeppni láréttur. </a:t>
            </a:r>
          </a:p>
          <a:p>
            <a:endParaRPr lang="en-US" dirty="0"/>
          </a:p>
          <a:p>
            <a:r>
              <a:rPr lang="en-US" dirty="0"/>
              <a:t>Láréttur ferillinn merkir að fyrirtækið getur selt annaðhvort lítið magn (</a:t>
            </a:r>
            <a:r>
              <a:rPr lang="en-US" dirty="0" err="1"/>
              <a:t>Ql</a:t>
            </a:r>
            <a:r>
              <a:rPr lang="en-US" dirty="0"/>
              <a:t>) eða mikið magn (</a:t>
            </a:r>
            <a:r>
              <a:rPr lang="en-US" dirty="0" err="1"/>
              <a:t>Qh</a:t>
            </a:r>
            <a:r>
              <a:rPr lang="en-US" dirty="0"/>
              <a:t>) á nákvæmlega sama verði (P). </a:t>
            </a:r>
          </a:p>
          <a:p>
            <a:endParaRPr lang="en-US" dirty="0"/>
          </a:p>
        </p:txBody>
      </p:sp>
      <p:pic>
        <p:nvPicPr>
          <p:cNvPr id="4" name="Picture 3" descr="The left graph shows perceived demand for a perfect competitor as a straight, horizontal line. The right graph shows perceived demand for a monopolist as a downward-sloping curve.">
            <a:extLst>
              <a:ext uri="{FF2B5EF4-FFF2-40B4-BE49-F238E27FC236}">
                <a16:creationId xmlns:a16="http://schemas.microsoft.com/office/drawing/2014/main" id="{4FF038B8-F0FF-5672-7617-AFFEC6D8D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277" y="1210046"/>
            <a:ext cx="8059445" cy="31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39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r>
              <a:rPr lang="en-US" dirty="0"/>
              <a:t>Eftirspurnarferill fullkomins samkeppnisaðila og </a:t>
            </a:r>
            <a:br>
              <a:rPr lang="en-US" dirty="0"/>
            </a:br>
            <a:r>
              <a:rPr lang="en-US" dirty="0"/>
              <a:t>einokunarfyrirtækis,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84171"/>
            <a:ext cx="10515600" cy="24138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Eftirspurnarferill einokunarfyrirtækis er sá sami og eftirspurnarferill markaðarins, sem fyrir flestar vörur er </a:t>
            </a:r>
            <a:r>
              <a:rPr lang="en-US" u="sng" dirty="0"/>
              <a:t>niðurhallandi</a:t>
            </a:r>
            <a:r>
              <a:rPr lang="en-US" dirty="0"/>
              <a:t>. </a:t>
            </a:r>
          </a:p>
          <a:p>
            <a:r>
              <a:rPr lang="en-US" dirty="0"/>
              <a:t>Ef einokunarfyrirtækið velur því </a:t>
            </a:r>
            <a:r>
              <a:rPr lang="en-US" u="sng" dirty="0"/>
              <a:t>mikið framleiðslumagn</a:t>
            </a:r>
            <a:r>
              <a:rPr lang="en-US" dirty="0"/>
              <a:t> (</a:t>
            </a:r>
            <a:r>
              <a:rPr lang="en-US" dirty="0" err="1"/>
              <a:t>Qh</a:t>
            </a:r>
            <a:r>
              <a:rPr lang="en-US" dirty="0"/>
              <a:t>), getur það aðeins innheimt tiltölulega </a:t>
            </a:r>
            <a:r>
              <a:rPr lang="en-US" u="sng" dirty="0"/>
              <a:t>lágt verð</a:t>
            </a:r>
            <a:r>
              <a:rPr lang="en-US" dirty="0"/>
              <a:t> (Pl); </a:t>
            </a:r>
          </a:p>
          <a:p>
            <a:r>
              <a:rPr lang="en-US" dirty="0"/>
              <a:t>Ef einokunarfyrirtækið velur hins vegar </a:t>
            </a:r>
            <a:r>
              <a:rPr lang="en-US" u="sng" dirty="0"/>
              <a:t>lítið framleiðslumagn</a:t>
            </a:r>
            <a:r>
              <a:rPr lang="en-US" dirty="0"/>
              <a:t> (</a:t>
            </a:r>
            <a:r>
              <a:rPr lang="en-US" dirty="0" err="1"/>
              <a:t>Ql</a:t>
            </a:r>
            <a:r>
              <a:rPr lang="en-US" dirty="0"/>
              <a:t>), getur það innheimt </a:t>
            </a:r>
            <a:r>
              <a:rPr lang="en-US" u="sng" dirty="0"/>
              <a:t>hærra verð</a:t>
            </a:r>
            <a:r>
              <a:rPr lang="en-US" dirty="0"/>
              <a:t> (Ph). </a:t>
            </a:r>
          </a:p>
          <a:p>
            <a:r>
              <a:rPr lang="en-US" dirty="0"/>
              <a:t>Einokunarfyrirtækið þarf að velja þá samsetningu verðs og magns sem hámarkar hagnað.</a:t>
            </a:r>
          </a:p>
          <a:p>
            <a:endParaRPr lang="en-US" dirty="0"/>
          </a:p>
        </p:txBody>
      </p:sp>
      <p:pic>
        <p:nvPicPr>
          <p:cNvPr id="3" name="Picture 2" descr="The left graph shows perceived demand for a perfect competitor as a straight, horizontal line. The right graph shows perceived demand for a monopolist as a downward-sloping curve.">
            <a:extLst>
              <a:ext uri="{FF2B5EF4-FFF2-40B4-BE49-F238E27FC236}">
                <a16:creationId xmlns:a16="http://schemas.microsoft.com/office/drawing/2014/main" id="{7FA296C8-FBC4-A712-68A4-0BCB3F5FD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188" y="1075680"/>
            <a:ext cx="7039623" cy="278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17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Heildarkostnaður og heildartekjur einokunarfyrirtækis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Heildarkostnaður hækkar þegar framleiðslumagn eykst.</a:t>
            </a:r>
          </a:p>
          <a:p>
            <a:endParaRPr lang="en-US" dirty="0"/>
          </a:p>
          <a:p>
            <a:r>
              <a:rPr lang="en-US" dirty="0"/>
              <a:t>Hagnaður er mestur við það framleiðslumagn þar sem heildartekjur eru mest umfram heildarkostnað.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440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Heildartekjur og heildarkostnaður </a:t>
            </a:r>
            <a:r>
              <a:rPr lang="en-US" dirty="0" err="1" sz="1800"/>
              <a:t>HealthPill</a:t>
            </a:r>
            <a:r>
              <a:rPr lang="en-US" dirty="0" sz="1800"/>
              <a:t>-einokunarfyrirtækisins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36869"/>
            <a:ext cx="10515600" cy="189134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Heildartekjur einokunarfyrirtækisins </a:t>
            </a:r>
            <a:r>
              <a:rPr lang="en-US" dirty="0" err="1"/>
              <a:t>HealthPill</a:t>
            </a:r>
            <a:r>
              <a:rPr lang="en-US" dirty="0"/>
              <a:t> aukast fyrst en minnka síðan. </a:t>
            </a:r>
          </a:p>
          <a:p>
            <a:r>
              <a:rPr lang="en-US" u="sng" dirty="0"/>
              <a:t>Lítið framleiðslumagn</a:t>
            </a:r>
            <a:r>
              <a:rPr lang="en-US" dirty="0"/>
              <a:t> skilar tiltölulega </a:t>
            </a:r>
            <a:r>
              <a:rPr lang="en-US" u="sng" dirty="0"/>
              <a:t>litlum heildartekjum</a:t>
            </a:r>
            <a:r>
              <a:rPr lang="en-US" dirty="0"/>
              <a:t>, því selt magn er lítið. </a:t>
            </a:r>
          </a:p>
          <a:p>
            <a:r>
              <a:rPr lang="en-US" u="sng" dirty="0"/>
              <a:t>Mikið framleiðslumagn</a:t>
            </a:r>
            <a:r>
              <a:rPr lang="en-US" dirty="0"/>
              <a:t> skilar tiltölulega </a:t>
            </a:r>
            <a:r>
              <a:rPr lang="en-US" u="sng" dirty="0"/>
              <a:t>minni tekjum</a:t>
            </a:r>
            <a:r>
              <a:rPr lang="en-US" dirty="0"/>
              <a:t>, því mikið framboðið magn þrýstir markaðsverðinu niður. </a:t>
            </a:r>
          </a:p>
          <a:p>
            <a:r>
              <a:rPr lang="en-US" dirty="0"/>
              <a:t>Heildarkostnaðarferillinn hallar upp á við. </a:t>
            </a:r>
          </a:p>
          <a:p>
            <a:endParaRPr lang="en-US" dirty="0"/>
          </a:p>
        </p:txBody>
      </p:sp>
      <p:pic>
        <p:nvPicPr>
          <p:cNvPr id="4" name="Picture 3" descr="The graph shows total cost as an upward-sloping line and total revenue as a curve that rises then falls. The two curves intersect at two different points.">
            <a:extLst>
              <a:ext uri="{FF2B5EF4-FFF2-40B4-BE49-F238E27FC236}">
                <a16:creationId xmlns:a16="http://schemas.microsoft.com/office/drawing/2014/main" id="{D166DA13-7E5C-0EDA-75C2-A807B7BC9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682" y="1052674"/>
            <a:ext cx="5850636" cy="302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56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Heildartekjur og heildarkostnaður </a:t>
            </a:r>
            <a:r>
              <a:rPr lang="en-US" dirty="0" err="1" sz="1800"/>
              <a:t>HealthPill</a:t>
            </a:r>
            <a:r>
              <a:rPr lang="en-US" dirty="0" sz="1800"/>
              <a:t>-einokunarfyrirtækisins,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83133"/>
            <a:ext cx="10515600" cy="1512520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/>
              <a:t>Hagnaður</a:t>
            </a:r>
            <a:r>
              <a:rPr lang="en-US" dirty="0"/>
              <a:t> verður </a:t>
            </a:r>
            <a:r>
              <a:rPr lang="en-US" u="sng" dirty="0"/>
              <a:t>mestur</a:t>
            </a:r>
            <a:r>
              <a:rPr lang="en-US" dirty="0"/>
              <a:t> við það framleiðslumagn þar sem </a:t>
            </a:r>
            <a:r>
              <a:rPr lang="en-US" u="sng" dirty="0"/>
              <a:t>heildartekjur eru mest umfram heildarkostnað</a:t>
            </a:r>
            <a:r>
              <a:rPr lang="en-US" dirty="0"/>
              <a:t>. </a:t>
            </a:r>
          </a:p>
          <a:p>
            <a:r>
              <a:rPr lang="en-US" dirty="0"/>
              <a:t>Framleiðslumagnið sem hámarkar hagnað er ekki það sama og magnið sem hámarkar tekjur. Það er eðlilegt, því við útreikning hagnaðar er tekið tillit til kostnaðar en ekki við útreikning tekna.</a:t>
            </a:r>
          </a:p>
          <a:p>
            <a:endParaRPr lang="en-US" dirty="0"/>
          </a:p>
        </p:txBody>
      </p:sp>
      <p:pic>
        <p:nvPicPr>
          <p:cNvPr id="3" name="Picture 2" descr="The graph shows total cost as an upward-sloping line and total revenue as a curve that rises then falls. The two curves intersect at two different points.">
            <a:extLst>
              <a:ext uri="{FF2B5EF4-FFF2-40B4-BE49-F238E27FC236}">
                <a16:creationId xmlns:a16="http://schemas.microsoft.com/office/drawing/2014/main" id="{F1F76B6E-D43F-6A18-6657-1611158F5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682" y="1052674"/>
            <a:ext cx="5850636" cy="302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26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Jaðartekjur og jaðarkostnaður einokunarfyrirtækis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/>
              <a:t>Í raunveruleikanum</a:t>
            </a:r>
            <a:r>
              <a:rPr lang="en-US" dirty="0"/>
              <a:t> hefur einokunarfyrirtæki oft ekki nægar upplýsingar til að greina heildartekju- eða heildarkostnaðarferil sinn í heild. </a:t>
            </a:r>
          </a:p>
          <a:p>
            <a:pPr lvl="1"/>
            <a:r>
              <a:rPr lang="en-US" dirty="0"/>
              <a:t>Fyrirtækið veit ekki nákvæmlega hvað myndi gerast ef það breytti framleiðslumagninu verulega. </a:t>
            </a:r>
          </a:p>
          <a:p>
            <a:endParaRPr lang="en-US" dirty="0"/>
          </a:p>
          <a:p>
            <a:r>
              <a:rPr lang="en-US" i="1" dirty="0"/>
              <a:t>Hins vegar</a:t>
            </a:r>
            <a:r>
              <a:rPr lang="en-US" dirty="0"/>
              <a:t> hefur einokunarfyrirtæki oft nokkuð áreiðanlegar upplýsingar um hvaða áhrif litlar eða hóflegar breytingar á framleiðslumagni hafa á </a:t>
            </a:r>
            <a:r>
              <a:rPr lang="en-US" u="sng" dirty="0"/>
              <a:t>jaðartekjur þess</a:t>
            </a:r>
            <a:r>
              <a:rPr lang="en-US" dirty="0"/>
              <a:t> og </a:t>
            </a:r>
            <a:r>
              <a:rPr lang="en-US" u="sng" dirty="0"/>
              <a:t>jaðarkostnað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Jaðarhagnaður </a:t>
            </a:r>
            <a:r>
              <a:rPr lang="en-US" dirty="0"/>
              <a:t>– hagnaður af einni viðbótareiningu framleiðslu, reiknaður sem jaðartekjur að frádregnum jaðarkostnaði.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90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Jaðartekjur og jaðarkostnaður hjá </a:t>
            </a:r>
            <a:r>
              <a:rPr lang="en-US" dirty="0" err="1" sz="1800"/>
              <a:t>HealthPill</a:t>
            </a:r>
            <a:r>
              <a:rPr lang="en-US" dirty="0" sz="1800"/>
              <a:t>-einokunarfyrirtækinu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11188"/>
            <a:ext cx="10515600" cy="161702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Hjá einokunarfyrirtæki á borð við </a:t>
            </a:r>
            <a:r>
              <a:rPr lang="en-US" dirty="0" err="1"/>
              <a:t>HealthPill</a:t>
            </a:r>
            <a:r>
              <a:rPr lang="en-US" dirty="0"/>
              <a:t> </a:t>
            </a:r>
            <a:r>
              <a:rPr lang="en-US" u="sng" dirty="0"/>
              <a:t>lækka jaðartekjur</a:t>
            </a:r>
            <a:r>
              <a:rPr lang="en-US" dirty="0"/>
              <a:t> þegar fleiri framleiðslueiningar eru seldar. </a:t>
            </a:r>
          </a:p>
          <a:p>
            <a:r>
              <a:rPr lang="en-US" dirty="0"/>
              <a:t>Jaðarkostnaðarferillinn hallar upp á við. </a:t>
            </a:r>
          </a:p>
          <a:p>
            <a:r>
              <a:rPr lang="en-US" dirty="0"/>
              <a:t>Sú </a:t>
            </a:r>
            <a:r>
              <a:rPr lang="en-US" u="sng" dirty="0"/>
              <a:t>ákvörðun sem hámarkar hagnað</a:t>
            </a:r>
            <a:r>
              <a:rPr lang="en-US" dirty="0"/>
              <a:t> einokunarfyrirtækisins er að framleiða það magn þar sem </a:t>
            </a:r>
            <a:r>
              <a:rPr lang="en-US" u="sng" dirty="0"/>
              <a:t>MR = MC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 descr="The graph shows marginal cost as an upward-sloping curve and marginal revenue as a downward-sloping line. Where the two lines intersect is where maximum profit is possible.">
            <a:extLst>
              <a:ext uri="{FF2B5EF4-FFF2-40B4-BE49-F238E27FC236}">
                <a16:creationId xmlns:a16="http://schemas.microsoft.com/office/drawing/2014/main" id="{7B6CEB64-CB08-B6D1-AD4C-284925903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442" y="1119441"/>
            <a:ext cx="6935116" cy="316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71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Jaðartekjur og jaðarkostnaður hjá </a:t>
            </a:r>
            <a:r>
              <a:rPr lang="en-US" dirty="0" err="1" sz="1800"/>
              <a:t>HealthPill</a:t>
            </a:r>
            <a:r>
              <a:rPr lang="en-US" dirty="0" sz="1800"/>
              <a:t>-einokunarfyrirtækinu, </a:t>
            </a:r>
            <a:br>
              <a:rPr lang="en-US" dirty="0" sz="1800"/>
            </a:br>
            <a:r>
              <a:rPr lang="en-US" dirty="0" sz="1800"/>
              <a:t>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6503"/>
            <a:ext cx="10515600" cy="120568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Ef einokunarfyrirtækið framleiðir minna magn gildir MR &gt; MC við það framleiðslustig og fyrirtækið getur aukið hagnað sinn með því að auka framleiðsluna. </a:t>
            </a:r>
          </a:p>
          <a:p>
            <a:r>
              <a:rPr lang="en-US" dirty="0"/>
              <a:t>Ef fyrirtækið framleiðir meira magn gildir MC &gt; MR og það getur aukið hagnað sinn með því að draga úr framleiðslumagninu.</a:t>
            </a:r>
          </a:p>
          <a:p>
            <a:endParaRPr lang="en-US" dirty="0"/>
          </a:p>
        </p:txBody>
      </p:sp>
      <p:pic>
        <p:nvPicPr>
          <p:cNvPr id="3" name="Picture 2" descr="The graph shows marginal cost as an upward-sloping curve and marginal revenue as a downward-sloping line. Where the two lines intersect is where maximum profit is possible.">
            <a:extLst>
              <a:ext uri="{FF2B5EF4-FFF2-40B4-BE49-F238E27FC236}">
                <a16:creationId xmlns:a16="http://schemas.microsoft.com/office/drawing/2014/main" id="{9CE232B1-E790-8AC0-DDF6-24E212E1F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442" y="1119441"/>
            <a:ext cx="6935116" cy="316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67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Hagnaður </a:t>
            </a:r>
            <a:r>
              <a:rPr lang="en-US" dirty="0" err="1" sz="1800"/>
              <a:t>HealthPill</a:t>
            </a:r>
            <a:r>
              <a:rPr lang="en-US" dirty="0" sz="1800"/>
              <a:t>-einokunarfyrirtækisins sýndur myndrænt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90768"/>
            <a:ext cx="10515600" cy="210034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AC-ferlinum og eftirspurnarferlinum er bætt við sömu MR- og MC-ferla. </a:t>
            </a:r>
          </a:p>
          <a:p>
            <a:r>
              <a:rPr lang="en-US" dirty="0"/>
              <a:t>Fyrirtækið </a:t>
            </a:r>
            <a:r>
              <a:rPr lang="en-US" dirty="0" err="1"/>
              <a:t>HealthPill</a:t>
            </a:r>
            <a:r>
              <a:rPr lang="en-US" dirty="0"/>
              <a:t> velur fyrst framleiðslumagnið 5, þar sem MR = MC. </a:t>
            </a:r>
          </a:p>
          <a:p>
            <a:r>
              <a:rPr lang="en-US" dirty="0"/>
              <a:t>Einokunarfyrirtækið ákvarðar síðan verðið út frá eftirspurnarferlinum sem það stendur frammi fyrir. </a:t>
            </a:r>
          </a:p>
          <a:p>
            <a:r>
              <a:rPr lang="en-US" dirty="0"/>
              <a:t>Stóri </a:t>
            </a:r>
            <a:r>
              <a:rPr lang="en-US" u="sng" dirty="0"/>
              <a:t>rétthyrningurinn</a:t>
            </a:r>
            <a:r>
              <a:rPr lang="en-US" dirty="0"/>
              <a:t>, þar sem magn er á lárétta ásnum og eftirspurn, sem sýnir verðið, á lóðrétta ásnum, sýnir </a:t>
            </a:r>
            <a:r>
              <a:rPr lang="en-US" u="sng" dirty="0"/>
              <a:t>heildartekjur</a:t>
            </a:r>
            <a:r>
              <a:rPr lang="en-US" dirty="0"/>
              <a:t> fyrirtækisins. </a:t>
            </a:r>
          </a:p>
          <a:p>
            <a:endParaRPr lang="en-US" dirty="0"/>
          </a:p>
        </p:txBody>
      </p:sp>
      <p:pic>
        <p:nvPicPr>
          <p:cNvPr id="3" name="Picture 2" descr="The graph shows revenues and profits for the monopolist at the profit maximizing level of output.">
            <a:extLst>
              <a:ext uri="{FF2B5EF4-FFF2-40B4-BE49-F238E27FC236}">
                <a16:creationId xmlns:a16="http://schemas.microsoft.com/office/drawing/2014/main" id="{FDFD0F06-92AD-95B2-4B48-B0C5D667B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712" y="812238"/>
            <a:ext cx="5746576" cy="355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06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Hagnaður </a:t>
            </a:r>
            <a:r>
              <a:rPr lang="en-US" dirty="0" err="1" sz="1800"/>
              <a:t>HealthPill</a:t>
            </a:r>
            <a:r>
              <a:rPr lang="en-US" dirty="0" sz="1800"/>
              <a:t>-einokunarfyrirtækisins sýndur myndrænt,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88581"/>
            <a:ext cx="10515600" cy="155266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Ljósari </a:t>
            </a:r>
            <a:r>
              <a:rPr lang="en-US" u="sng" dirty="0"/>
              <a:t>rétthyrningurinn</a:t>
            </a:r>
            <a:r>
              <a:rPr lang="en-US" dirty="0"/>
              <a:t>, þar sem magn er á lárétta ásnum og meðalkostnaður framleiðslunnar á lóðrétta ásnum, sýnir </a:t>
            </a:r>
            <a:r>
              <a:rPr lang="en-US" u="sng" dirty="0"/>
              <a:t>heildarkostnað fyrirtækisins</a:t>
            </a:r>
            <a:r>
              <a:rPr lang="en-US" dirty="0"/>
              <a:t>. </a:t>
            </a:r>
          </a:p>
          <a:p>
            <a:r>
              <a:rPr lang="en-US" dirty="0"/>
              <a:t>Þegar minni heildarkostnaðarrétthyrningurinn er dreginn frá stóra heildartekjurétthyrningnum stendur eftir </a:t>
            </a:r>
            <a:r>
              <a:rPr lang="en-US" u="sng" dirty="0"/>
              <a:t>dökki rétthyrningurinn</a:t>
            </a:r>
            <a:r>
              <a:rPr lang="en-US" dirty="0"/>
              <a:t> sem sýnir </a:t>
            </a:r>
            <a:r>
              <a:rPr lang="en-US" u="sng" dirty="0"/>
              <a:t>heildarhagnað</a:t>
            </a:r>
            <a:r>
              <a:rPr lang="en-US" dirty="0"/>
              <a:t>. </a:t>
            </a:r>
          </a:p>
          <a:p>
            <a:r>
              <a:rPr lang="en-US" dirty="0"/>
              <a:t>Þar sem verðið er hærra en meðalkostnaðurinn skilar fyrirtækið </a:t>
            </a:r>
            <a:r>
              <a:rPr lang="en-US" u="sng" dirty="0"/>
              <a:t>jákvæðum hagnaði</a:t>
            </a:r>
            <a:r>
              <a:rPr lang="en-US" dirty="0"/>
              <a:t>.</a:t>
            </a:r>
          </a:p>
        </p:txBody>
      </p:sp>
      <p:pic>
        <p:nvPicPr>
          <p:cNvPr id="3" name="Picture 2" descr="The graph shows revenues and profits for the monopolist at the profit maximizing level of output.">
            <a:extLst>
              <a:ext uri="{FF2B5EF4-FFF2-40B4-BE49-F238E27FC236}">
                <a16:creationId xmlns:a16="http://schemas.microsoft.com/office/drawing/2014/main" id="{6946C681-99E0-9298-3BD8-D2C7EA375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657" y="891895"/>
            <a:ext cx="5488686" cy="339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47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 sz="1800"/>
              <a:t>Hvernig einokunarfyrirtæki sem hámarkar hagnað ákveður verð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Skref 1</a:t>
            </a:r>
            <a:r>
              <a:rPr lang="en-US" dirty="0"/>
              <a:t>: Einokunarfyrirtækið ákvarðar það framleiðslustig sem hámarkar hagnað</a:t>
            </a:r>
          </a:p>
          <a:p>
            <a:endParaRPr lang="en-US" dirty="0"/>
          </a:p>
          <a:p>
            <a:r>
              <a:rPr lang="en-US" u="sng" dirty="0"/>
              <a:t>Skref 2</a:t>
            </a:r>
            <a:r>
              <a:rPr lang="en-US" dirty="0"/>
              <a:t>: Einokunarfyrirtækið ákveður hvaða verð það tekur</a:t>
            </a:r>
          </a:p>
          <a:p>
            <a:endParaRPr lang="en-US" dirty="0"/>
          </a:p>
          <a:p>
            <a:r>
              <a:rPr lang="en-US" u="sng" dirty="0"/>
              <a:t>Skref 3</a:t>
            </a:r>
            <a:r>
              <a:rPr lang="en-US" dirty="0"/>
              <a:t>: Reikna heildartekjur, heildarkostnað og hagnað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277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Hvernig hagnaðarhámarkandi einokun ákveður verð </a:t>
            </a:r>
            <a:r>
              <a:rPr lang="en-US" sz="1800"/>
              <a:t>(framhald)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88674"/>
            <a:ext cx="10515600" cy="2048098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Skref 1</a:t>
            </a:r>
            <a:r>
              <a:rPr lang="en-US" dirty="0"/>
              <a:t>, einokunarfyrirtækið velur </a:t>
            </a:r>
            <a:r>
              <a:rPr lang="en-US" u="sng" dirty="0"/>
              <a:t>það framleiðslumagn sem hámarkar hagnað</a:t>
            </a:r>
            <a:r>
              <a:rPr lang="en-US" dirty="0"/>
              <a:t>, Q</a:t>
            </a:r>
            <a:r>
              <a:rPr lang="en-US" baseline="-25000" dirty="0"/>
              <a:t>1</a:t>
            </a:r>
            <a:r>
              <a:rPr lang="en-US" dirty="0"/>
              <a:t>, með því að velja magnið þar sem </a:t>
            </a:r>
            <a:r>
              <a:rPr lang="en-US" u="sng" dirty="0"/>
              <a:t>MR = MC</a:t>
            </a:r>
            <a:r>
              <a:rPr lang="en-US" dirty="0"/>
              <a:t>. </a:t>
            </a:r>
          </a:p>
          <a:p>
            <a:r>
              <a:rPr lang="en-US" u="sng" dirty="0"/>
              <a:t>Skref 2</a:t>
            </a:r>
            <a:r>
              <a:rPr lang="en-US" dirty="0"/>
              <a:t>, einokunarfyrirtækið ákveður hvaða verð það tekur fyrir framleiðslumagnið Q</a:t>
            </a:r>
            <a:r>
              <a:rPr lang="en-US" baseline="-25000" dirty="0"/>
              <a:t>1</a:t>
            </a:r>
            <a:r>
              <a:rPr lang="en-US" dirty="0"/>
              <a:t> með því að draga beina línu upp frá Q</a:t>
            </a:r>
            <a:r>
              <a:rPr lang="en-US" baseline="-25000" dirty="0"/>
              <a:t>1</a:t>
            </a:r>
            <a:r>
              <a:rPr lang="en-US" dirty="0"/>
              <a:t> að punkti R á eftirspurnarferlinum sem það stendur frammi fyrir. </a:t>
            </a:r>
          </a:p>
          <a:p>
            <a:r>
              <a:rPr lang="en-US" dirty="0"/>
              <a:t>Einokunarfyrirtækið tekur því verðið (P</a:t>
            </a:r>
            <a:r>
              <a:rPr lang="en-US" baseline="-25000" dirty="0"/>
              <a:t>1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pic>
        <p:nvPicPr>
          <p:cNvPr id="4" name="Picture 3" descr="The graph shows monopoly profits as the area between the demand curve and the average cost curve at the monopolist’s level of output.">
            <a:extLst>
              <a:ext uri="{FF2B5EF4-FFF2-40B4-BE49-F238E27FC236}">
                <a16:creationId xmlns:a16="http://schemas.microsoft.com/office/drawing/2014/main" id="{E1B62F04-32DE-F0A0-CD0C-FB41FDA05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453" y="885903"/>
            <a:ext cx="4943094" cy="31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18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1800"/>
              <a:t>Hvernig hagnaðarhámarkandi einokun ákveður verð,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27525"/>
            <a:ext cx="10515600" cy="1852155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Skref 3</a:t>
            </a:r>
            <a:r>
              <a:rPr lang="en-US" dirty="0"/>
              <a:t>, einokunarfyrirtækið ákvarðar hagnað sinn. </a:t>
            </a:r>
          </a:p>
          <a:p>
            <a:pPr lvl="1"/>
            <a:r>
              <a:rPr lang="en-US" i="1" dirty="0"/>
              <a:t>Heildartekjur</a:t>
            </a:r>
            <a:r>
              <a:rPr lang="en-US" dirty="0"/>
              <a:t> fást með því að margfalda Q</a:t>
            </a:r>
            <a:r>
              <a:rPr lang="en-US" baseline="-25000" dirty="0"/>
              <a:t>1</a:t>
            </a:r>
            <a:r>
              <a:rPr lang="en-US" dirty="0"/>
              <a:t> með P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pPr lvl="1"/>
            <a:r>
              <a:rPr lang="en-US" i="1" dirty="0"/>
              <a:t>Heildarkostnaður</a:t>
            </a:r>
            <a:r>
              <a:rPr lang="en-US" dirty="0"/>
              <a:t> fæst með því að margfalda Q</a:t>
            </a:r>
            <a:r>
              <a:rPr lang="en-US" baseline="-25000" dirty="0"/>
              <a:t>1</a:t>
            </a:r>
            <a:r>
              <a:rPr lang="en-US" dirty="0"/>
              <a:t> með meðalkostnaði við að framleiða Q</a:t>
            </a:r>
            <a:r>
              <a:rPr lang="en-US" baseline="-25000" dirty="0"/>
              <a:t>1</a:t>
            </a:r>
            <a:r>
              <a:rPr lang="en-US" dirty="0"/>
              <a:t>, sem punktur S á meðalkostnaðarferlinum sýnir að sé P</a:t>
            </a:r>
            <a:r>
              <a:rPr lang="en-US" baseline="-25000" dirty="0"/>
              <a:t>2</a:t>
            </a:r>
            <a:r>
              <a:rPr lang="en-US" dirty="0"/>
              <a:t>. </a:t>
            </a:r>
          </a:p>
          <a:p>
            <a:pPr lvl="1"/>
            <a:r>
              <a:rPr lang="en-US" u="sng" dirty="0"/>
              <a:t>Hagnaðurinn</a:t>
            </a:r>
            <a:r>
              <a:rPr lang="en-US" dirty="0"/>
              <a:t> verður </a:t>
            </a:r>
            <a:r>
              <a:rPr lang="en-US" i="1" dirty="0"/>
              <a:t>flatarmál heildartekjurétthyrningsins að frádregnu flatarmáli heildarkostnaðarrétthyrningsins</a:t>
            </a:r>
            <a:r>
              <a:rPr lang="en-US" dirty="0"/>
              <a:t>, eins og skyggða svæðið á myndinni sýnir.</a:t>
            </a:r>
          </a:p>
          <a:p>
            <a:endParaRPr lang="en-US" dirty="0"/>
          </a:p>
        </p:txBody>
      </p:sp>
      <p:pic>
        <p:nvPicPr>
          <p:cNvPr id="3" name="Picture 2" descr="The graph shows monopoly profits as the area between the demand curve and the average cost curve at the monopolist’s level of output.">
            <a:extLst>
              <a:ext uri="{FF2B5EF4-FFF2-40B4-BE49-F238E27FC236}">
                <a16:creationId xmlns:a16="http://schemas.microsoft.com/office/drawing/2014/main" id="{31964E34-CF6F-EB8C-319D-9A96D995A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453" y="885903"/>
            <a:ext cx="4943094" cy="31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0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Jaðartekjuferill einokunarfyrirtækis og eftirspurnarferill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11634"/>
            <a:ext cx="10515600" cy="1133698"/>
          </a:xfrm>
        </p:spPr>
        <p:txBody>
          <a:bodyPr/>
          <a:lstStyle/>
          <a:p>
            <a:r>
              <a:rPr lang="en-US" dirty="0"/>
              <a:t>Þar sem eftirspurnarferill markaðarins hallar niður á við liggur </a:t>
            </a:r>
            <a:r>
              <a:rPr lang="en-US" u="sng" dirty="0"/>
              <a:t>jaðartekjuferill</a:t>
            </a:r>
            <a:r>
              <a:rPr lang="en-US" dirty="0"/>
              <a:t> einokunarfyrirtækis </a:t>
            </a:r>
            <a:r>
              <a:rPr lang="en-US" i="1" dirty="0"/>
              <a:t>fyrir neðan</a:t>
            </a:r>
            <a:r>
              <a:rPr lang="en-US" dirty="0"/>
              <a:t> </a:t>
            </a:r>
            <a:r>
              <a:rPr lang="en-US" u="sng" dirty="0"/>
              <a:t>eftirspurnarferilinn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5" name="Picture 4" descr="The graph shows that the market demand curve is conditional, so the marginal revenue curve for a monopolist lies beneath the demand curve.">
            <a:extLst>
              <a:ext uri="{FF2B5EF4-FFF2-40B4-BE49-F238E27FC236}">
                <a16:creationId xmlns:a16="http://schemas.microsoft.com/office/drawing/2014/main" id="{6FF958FF-9161-2395-D709-2C574BAC7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25" y="1055473"/>
            <a:ext cx="4933950" cy="35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87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2CB62-3615-598F-1322-5C9B4276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Óhagkvæmni einokunar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8760DBD-AA3B-190C-AE35-1C6B08256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Ráðstöfunarhagkvæmni </a:t>
            </a:r>
            <a:r>
              <a:rPr lang="en-US" dirty="0"/>
              <a:t>– felst í að framleiða hagkvæmasta magn tiltekinnar afurðar, þ.e. það magn þar sem jaðarábati samfélagsins af einni viðbótareiningu er nákvæmlega jafn jaðarkostnaði.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5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/>
              <a:t>Þetta viðbótarefni frá OpenStax er © Rice University og gefið út samkvæmt alþjóðlega CC BY-NC-SA 4.0-leyfinu. Aðeins má afrita það eða breyta í óviðskiptalegum tilgangi, en geta verður OpenStax og Rice University sem höfunda og tilgreina allar breytingar. Öllum aðlöguðum útgáfum verður að deila samkvæmt sams konar leyfi.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1566</Words>
  <Application>Microsoft Macintosh PowerPoint</Application>
  <PresentationFormat>Widescreen</PresentationFormat>
  <Paragraphs>124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Principles of Economics 3e</vt:lpstr>
      <vt:lpstr>Ch.9 OUTLINE</vt:lpstr>
      <vt:lpstr>Political Power from a Cotton Monopoly</vt:lpstr>
      <vt:lpstr>9.1 How Monopolies Form: Barriers to Entry</vt:lpstr>
      <vt:lpstr>Natural Monopoly</vt:lpstr>
      <vt:lpstr>Economies of Scale and Natural Monopoly</vt:lpstr>
      <vt:lpstr>Legal Monopoly</vt:lpstr>
      <vt:lpstr>Promoting Innovation</vt:lpstr>
      <vt:lpstr>Promoting Innovation (continued)</vt:lpstr>
      <vt:lpstr>Summing Up Barriers to Entry</vt:lpstr>
      <vt:lpstr>Intimidating Potential Competition</vt:lpstr>
      <vt:lpstr>9.2 How a Profit-Maximizing Monopoly Chooses Output and Price</vt:lpstr>
      <vt:lpstr>The Perceived Demand Curve for a Perfect Competitor and a  Monopolist</vt:lpstr>
      <vt:lpstr>The Perceived Demand Curve for a Perfect Competitor and a  Monopolist, Continued</vt:lpstr>
      <vt:lpstr>Total Cost and Total Revenue for a Monopolist</vt:lpstr>
      <vt:lpstr>Total Revenue and Total Cost for the HealthPill Monopoly</vt:lpstr>
      <vt:lpstr>Total Revenue and Total Cost for the HealthPill Monopoly, Continued</vt:lpstr>
      <vt:lpstr>Marginal Revenue and Marginal Cost for a Monopolist</vt:lpstr>
      <vt:lpstr>Marginal Revenue and Marginal Cost for the HealthPill Monopoly</vt:lpstr>
      <vt:lpstr>Marginal Revenue and Marginal Cost for the HealthPill Monopoly,  Continued</vt:lpstr>
      <vt:lpstr>Illustrating Profits at the HealthPill Monopoly</vt:lpstr>
      <vt:lpstr>Illustrating Profits at the HealthPill Monopoly, Continued</vt:lpstr>
      <vt:lpstr>How a Profit-Maximizing Monopoly Decides Price</vt:lpstr>
      <vt:lpstr>How a Profit-Maximizing Monopoly Decides Price (continued)</vt:lpstr>
      <vt:lpstr>How a Profit-Maximizing Monopoly Decides Price, Continued</vt:lpstr>
      <vt:lpstr>The Monopolist’s Marginal Revenue Curve versus Demand Curve</vt:lpstr>
      <vt:lpstr>The Inefficiency of Monopoly</vt:lpstr>
      <vt:lpstr>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89</cp:revision>
  <dcterms:created xsi:type="dcterms:W3CDTF">2018-05-29T21:16:34Z</dcterms:created>
  <dcterms:modified xsi:type="dcterms:W3CDTF">2026-02-26T20:24:37Z</dcterms:modified>
</cp:coreProperties>
</file>