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5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7F4C7-6843-4202-BE17-4CEDC4A59E56}" v="1" dt="2021-04-13T03:49:35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23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4" Type="http://schemas.microsoft.com/office/2016/11/relationships/changesInfo" Target="changesInfos/changesInfo1.xml"/><Relationship Id="rId4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Yang" clId="Web-{3D07F4C7-6843-4202-BE17-4CEDC4A59E56}"/>
    <pc:docChg chg="addSld">
      <pc:chgData name="April Yang" userId="" providerId="" clId="Web-{3D07F4C7-6843-4202-BE17-4CEDC4A59E56}" dt="2021-04-13T03:49:35.317" v="0"/>
      <pc:docMkLst>
        <pc:docMk/>
      </pc:docMkLst>
      <pc:sldChg chg="new">
        <pc:chgData name="April Yang" userId="" providerId="" clId="Web-{3D07F4C7-6843-4202-BE17-4CEDC4A59E56}" dt="2021-04-13T03:49:35.317" v="0"/>
        <pc:sldMkLst>
          <pc:docMk/>
          <pc:sldMk cId="1067035083" sldId="258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82d7d2d0aae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4_b2e0aeca21fc.png" 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_c09a216a6228.png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6_fe96ae644d9c.png" 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7_129891891cb2.png" 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8_bc69be5d08da.png" /><Relationship Id="rId3" Type="http://schemas.openxmlformats.org/officeDocument/2006/relationships/image" Target="../media/v3_image9_300ccd95c6c1.png" 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0_1015e6b6395a.png" 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1_85b4564f934f.png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2_aed02cac56ce.png" 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3_c944a7b77460.png" 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4_02a3ec2b7f3c.png" 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5_b9c503c8bfb0.png" 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6_742bfaaa587f.png" 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7_9acccb4c7ba7.png" 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8_99a92b442f1f.png" 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19_01d60e8e41af.png" 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0_058cc8fc284c.png" 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1_ac2e3008b43e.png" 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2_300d5402b0e7.png" 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3_ef77f30ac0d6.png" 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4_8adca9c45a2b.png" 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5_5393c6d8912f.png" 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26_0f91a155c646.png" 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 sz="3800"/>
              <a:t>Undirstöður hagfræði, 3. útgáfa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4000" y="1509712"/>
            <a:ext cx="9144000" cy="77628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3. kafli: EFTIRSPURN OG FRAMBOÐ</a:t>
            </a:r>
          </a:p>
          <a:p>
            <a:r>
              <a:rPr lang="en-US" sz="2400" cap="none" dirty="0">
                <a:solidFill>
                  <a:schemeClr val="tx1"/>
                </a:solidFill>
                <a:latin typeface="+mn-lt"/>
              </a:rPr>
              <a:t>PowerPoint-myndasýning</a:t>
            </a:r>
          </a:p>
          <a:p>
            <a:endParaRPr lang="en-US" dirty="0"/>
          </a:p>
        </p:txBody>
      </p:sp>
      <p:pic>
        <p:nvPicPr>
          <p:cNvPr id="2" name="Picture 1" descr="Book cover of Principles of Economics 3e textbook. Orange background with dark gray text stating the title of the book, and a white Openstax logo in the top right corner.&#10;">
            <a:extLst>
              <a:ext uri="{FF2B5EF4-FFF2-40B4-BE49-F238E27FC236}">
                <a16:creationId xmlns:a16="http://schemas.microsoft.com/office/drawing/2014/main" id="{98723B8A-D277-6C89-554C-CA72A0498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87" y="2336189"/>
            <a:ext cx="3299025" cy="42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YFIRLIT 3. KAFLA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229990"/>
          </a:xfrm>
        </p:spPr>
        <p:txBody>
          <a:bodyPr>
            <a:normAutofit/>
          </a:bodyPr>
          <a:lstStyle/>
          <a:p>
            <a:r>
              <a:rPr lang="en-US" dirty="0"/>
              <a:t>3.1: Eftirspurn, framboð og jafnvægi á mörkuðum fyrir vöru og þjónustu</a:t>
            </a:r>
          </a:p>
          <a:p>
            <a:r>
              <a:rPr lang="en-US" dirty="0"/>
              <a:t>3.2: Hliðranir eftirspurnar og framboðs á mörkuðum fyrir vöru og þjónustu</a:t>
            </a:r>
          </a:p>
          <a:p>
            <a:r>
              <a:rPr lang="en-US" dirty="0"/>
              <a:t>3.3: Breytingar á jafnvægisverði og jafnvægismagni: fjögurra skrefa aðferðin</a:t>
            </a:r>
          </a:p>
          <a:p>
            <a:r>
              <a:rPr lang="en-US" dirty="0"/>
              <a:t>3.4: Verðþök og verðgólf</a:t>
            </a:r>
          </a:p>
          <a:p>
            <a:r>
              <a:rPr lang="en-US" dirty="0"/>
              <a:t>3.5: Eftirspurn, framboð og hagkvæmni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Hvers vegna kostar það meira?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6277B-556A-CB28-E0BE-76E6A928E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9208"/>
            <a:ext cx="10515600" cy="101856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Lífrænt grænmeti og ávextir sem eru ræktuð og seld innan tiltekins landsvæðis ættu fræðilega að kosta minna en hefðbundnar afurðir vegna lægri flutningskostnaðar. Sú er þó sjaldnast raunin. Skýringin felst í eftirspurn og framboði.</a:t>
            </a:r>
          </a:p>
          <a:p>
            <a:pPr marL="0" indent="0">
              <a:buNone/>
            </a:pPr>
            <a:r>
              <a:rPr lang="en-US" dirty="0"/>
              <a:t>(Mynd: aðlöguð útgáfa af „Old Farmers' Market“ eftir </a:t>
            </a:r>
            <a:r>
              <a:rPr lang="en-US" dirty="0" err="1"/>
              <a:t>NatalieMaynor</a:t>
            </a:r>
            <a:r>
              <a:rPr lang="en-US" dirty="0"/>
              <a:t>/Flickr, CC BY 2.0)</a:t>
            </a:r>
          </a:p>
          <a:p>
            <a:endParaRPr lang="en-US" dirty="0"/>
          </a:p>
        </p:txBody>
      </p:sp>
      <p:pic>
        <p:nvPicPr>
          <p:cNvPr id="5" name="Picture 4" descr="Image depicts fruits and vegetables in baskets.">
            <a:extLst>
              <a:ext uri="{FF2B5EF4-FFF2-40B4-BE49-F238E27FC236}">
                <a16:creationId xmlns:a16="http://schemas.microsoft.com/office/drawing/2014/main" id="{38A196F9-4EEF-1F9C-FAF5-8214A698A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320" y="959759"/>
            <a:ext cx="5637360" cy="414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52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3.1 Eftirspurn, framboð og jafnvægi á mörkuðum fyrir vöru og þjónustu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19664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Eftirspurn</a:t>
            </a:r>
            <a:r>
              <a:rPr lang="en-US" dirty="0"/>
              <a:t> – magn vöru eða þjónustu sem neytendur vilja og geta keypt við hverju verði.</a:t>
            </a:r>
          </a:p>
          <a:p>
            <a:endParaRPr lang="en-US" dirty="0"/>
          </a:p>
          <a:p>
            <a:r>
              <a:rPr lang="en-US" b="1" dirty="0"/>
              <a:t>Verð</a:t>
            </a:r>
            <a:r>
              <a:rPr lang="en-US" dirty="0"/>
              <a:t> – það sem kaupandi greiðir fyrir eina einingu tiltekinnar vöru eða þjónustu.</a:t>
            </a:r>
          </a:p>
          <a:p>
            <a:endParaRPr lang="en-US" dirty="0"/>
          </a:p>
          <a:p>
            <a:r>
              <a:rPr lang="en-US" b="1" dirty="0"/>
              <a:t>Eftirspurt magn </a:t>
            </a:r>
            <a:r>
              <a:rPr lang="en-US" dirty="0"/>
              <a:t>– heildarfjöldi eininga vöru eða þjónustu sem neytendur vilja kaupa við tiltekið verð</a:t>
            </a:r>
          </a:p>
          <a:p>
            <a:endParaRPr lang="en-US" dirty="0"/>
          </a:p>
          <a:p>
            <a:r>
              <a:rPr lang="en-US" b="1" dirty="0"/>
              <a:t>Lögmál eftirspurnar </a:t>
            </a:r>
            <a:r>
              <a:rPr lang="en-US" dirty="0"/>
              <a:t>– að öllum öðrum breytum sem hafa áhrif á eftirspurn óbreyttum: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Ef verð hækkar, minnkar eftirspurt magn.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Ef verð lækkar, eykst eftirspurt magn.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41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Eftirspurnartafla og eftirspurnarferill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Eftirspurnartafla </a:t>
            </a:r>
            <a:r>
              <a:rPr lang="en-US" dirty="0"/>
              <a:t>– tafla sem sýnir mismunandi verð tiltekinnar vöru eða þjónustu og eftirspurt magn við hvert verð.</a:t>
            </a:r>
          </a:p>
          <a:p>
            <a:endParaRPr lang="en-US" dirty="0"/>
          </a:p>
          <a:p>
            <a:r>
              <a:rPr lang="en-US" b="1" dirty="0"/>
              <a:t>Eftirspurnarferill </a:t>
            </a:r>
            <a:r>
              <a:rPr lang="en-US" dirty="0"/>
              <a:t>– myndræn framsetning á sambandi verðs og eftirspurðs magns tiltekinnar vöru eða þjónustu, þar sem magn er á lárétta ásnum og verð á þeim lóðrétta.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5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Eftirspurn sett fram á grafi</a:t>
            </a:r>
            <a:endParaRPr lang="en-US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62907"/>
            <a:ext cx="10515600" cy="182438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Punktar úr </a:t>
            </a:r>
            <a:r>
              <a:rPr lang="en-US" u="sng" dirty="0"/>
              <a:t>eftirspurnartöflu</a:t>
            </a:r>
            <a:r>
              <a:rPr lang="en-US" dirty="0"/>
              <a:t> eru settir á graf og línan sem tengir þá nefnist </a:t>
            </a:r>
            <a:r>
              <a:rPr lang="en-US" u="sng" dirty="0"/>
              <a:t>eftirspurnarferill</a:t>
            </a:r>
            <a:r>
              <a:rPr lang="en-US" dirty="0"/>
              <a:t> (D). </a:t>
            </a:r>
          </a:p>
          <a:p>
            <a:endParaRPr lang="en-US" dirty="0"/>
          </a:p>
          <a:p>
            <a:r>
              <a:rPr lang="en-US" dirty="0"/>
              <a:t>Hinn </a:t>
            </a:r>
            <a:r>
              <a:rPr lang="en-US" i="1" dirty="0"/>
              <a:t>neikvæði</a:t>
            </a:r>
            <a:r>
              <a:rPr lang="en-US" dirty="0"/>
              <a:t> halli eftirspurnarferilsins sýnir aftur </a:t>
            </a:r>
            <a:r>
              <a:rPr lang="en-US" u="sng" dirty="0"/>
              <a:t>lögmál eftirspurnar</a:t>
            </a:r>
            <a:r>
              <a:rPr lang="en-US" dirty="0"/>
              <a:t> – hið öfuga samband milli verðs og eftirspurðs magns.</a:t>
            </a:r>
          </a:p>
          <a:p>
            <a:endParaRPr lang="en-US" dirty="0"/>
          </a:p>
        </p:txBody>
      </p:sp>
      <p:pic>
        <p:nvPicPr>
          <p:cNvPr id="6" name="Picture 5" descr="The graph illustrates the demand curve for gasoline, with price per gallon on the y-axis and quantity as millions of gallons on the x-axis. It slopes down from 5.20 dollars per gallon and 420 million gallons to 1.00 dollar per gallon and 800 million gallons, representing the law of demand.">
            <a:extLst>
              <a:ext uri="{FF2B5EF4-FFF2-40B4-BE49-F238E27FC236}">
                <a16:creationId xmlns:a16="http://schemas.microsoft.com/office/drawing/2014/main" id="{2794E17A-8787-7D43-6522-C11A6EF84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015" y="891857"/>
            <a:ext cx="6111970" cy="326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2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Framboð vöru og þjónustu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90925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Framboð</a:t>
            </a:r>
            <a:r>
              <a:rPr lang="en-US" dirty="0"/>
              <a:t> – magn vöru eða þjónustu sem framleiðandi vill bjóða fram við hverju verði.</a:t>
            </a:r>
          </a:p>
          <a:p>
            <a:endParaRPr lang="en-US" dirty="0"/>
          </a:p>
          <a:p>
            <a:r>
              <a:rPr lang="en-US" b="1" dirty="0"/>
              <a:t>Framboðið magn </a:t>
            </a:r>
            <a:r>
              <a:rPr lang="en-US" dirty="0"/>
              <a:t>– heildarfjöldi eininga vöru eða þjónustu sem framleiðendur vilja selja við tiltekið verð.</a:t>
            </a:r>
          </a:p>
          <a:p>
            <a:endParaRPr lang="en-US" dirty="0"/>
          </a:p>
          <a:p>
            <a:r>
              <a:rPr lang="en-US" b="1" dirty="0"/>
              <a:t>Lögmál framboðs </a:t>
            </a:r>
            <a:r>
              <a:rPr lang="en-US" dirty="0"/>
              <a:t>– að því gefnu að allar aðrar breytur sem hafa áhrif á framboð haldist óbreyttar:</a:t>
            </a:r>
          </a:p>
          <a:p>
            <a:endParaRPr lang="en-US" dirty="0"/>
          </a:p>
          <a:p>
            <a:pPr lvl="1"/>
            <a:r>
              <a:rPr lang="en-US" dirty="0"/>
              <a:t>Ef verð hækkar, eykst framboðið magn.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Ef verð lækkar, minnkar framboðið magn.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6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Framboðstafla og framboðsferill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Framboðstafla </a:t>
            </a:r>
            <a:r>
              <a:rPr lang="en-US" dirty="0"/>
              <a:t>– tafla sem sýnir framboðið magn við mismunandi verð.</a:t>
            </a:r>
          </a:p>
          <a:p>
            <a:endParaRPr lang="en-US" dirty="0"/>
          </a:p>
          <a:p>
            <a:r>
              <a:rPr lang="en-US" b="1" dirty="0"/>
              <a:t>Framboðsferill </a:t>
            </a:r>
            <a:r>
              <a:rPr lang="en-US" dirty="0"/>
              <a:t>– myndræn framsetning á sambandi verðs, sem er á lóðrétta ásnum, og magns, sem er á þeim lárétta.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1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Framboð sett fram á grafi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56437"/>
            <a:ext cx="10515600" cy="19217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</a:t>
            </a:r>
            <a:r>
              <a:rPr lang="en-US" u="sng" dirty="0"/>
              <a:t>framboðsferillinn</a:t>
            </a:r>
            <a:r>
              <a:rPr lang="en-US" dirty="0"/>
              <a:t> (S) er myndaður með því að setja á graf punkta úr </a:t>
            </a:r>
            <a:r>
              <a:rPr lang="en-US" u="sng" dirty="0"/>
              <a:t>framboðstöflu</a:t>
            </a:r>
            <a:r>
              <a:rPr lang="en-US" dirty="0"/>
              <a:t> og tengja þá síðan saman. </a:t>
            </a:r>
          </a:p>
          <a:p>
            <a:endParaRPr lang="en-US" dirty="0"/>
          </a:p>
          <a:p>
            <a:r>
              <a:rPr lang="en-US" dirty="0"/>
              <a:t>Hinn </a:t>
            </a:r>
            <a:r>
              <a:rPr lang="en-US" i="1" dirty="0"/>
              <a:t>jákvæði</a:t>
            </a:r>
            <a:r>
              <a:rPr lang="en-US" dirty="0"/>
              <a:t> halli framboðsferilsins sýnir </a:t>
            </a:r>
            <a:r>
              <a:rPr lang="en-US" u="sng" dirty="0"/>
              <a:t>lögmál framboðs</a:t>
            </a:r>
            <a:r>
              <a:rPr lang="en-US" dirty="0"/>
              <a:t> – að hærra verð leiðir til meira framboðins magns og öfugt.</a:t>
            </a:r>
          </a:p>
          <a:p>
            <a:endParaRPr lang="en-US" dirty="0"/>
          </a:p>
        </p:txBody>
      </p:sp>
      <p:pic>
        <p:nvPicPr>
          <p:cNvPr id="6" name="Picture 5" descr=" The graph illustrates the supply curve for gasoline, with price per gallon on the y-axis and quantity as millions of gallons on the x-axis. It slopes up from 1.00 dollar per gallon and 500 million gallons to 2.20 dollars per gallon and 720 million gallons, representing the law of supply.">
            <a:extLst>
              <a:ext uri="{FF2B5EF4-FFF2-40B4-BE49-F238E27FC236}">
                <a16:creationId xmlns:a16="http://schemas.microsoft.com/office/drawing/2014/main" id="{978D2972-6215-641D-FD60-358DE1972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818" y="982485"/>
            <a:ext cx="5692364" cy="288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74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Jafnvægi – þar sem eftirspurn og framboð skerast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18357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Markaðsjafnvægi</a:t>
            </a:r>
            <a:r>
              <a:rPr lang="en-US" dirty="0"/>
              <a:t> – sú samsetning verðs og magns þar sem enginn hagrænn þrýstingur vegna offramboðs eða skorts veldur því að verð eða magn breytist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eftirspurt magn = framboðið magn</a:t>
            </a:r>
          </a:p>
          <a:p>
            <a:endParaRPr lang="en-US" dirty="0"/>
          </a:p>
          <a:p>
            <a:r>
              <a:rPr lang="en-US" b="1" dirty="0"/>
              <a:t>Jafnvægisverð </a:t>
            </a:r>
            <a:r>
              <a:rPr lang="en-US" dirty="0"/>
              <a:t>– það verð þar sem eftirspurt magn er jafnt framboðnu magni</a:t>
            </a:r>
          </a:p>
          <a:p>
            <a:r>
              <a:rPr lang="en-US" b="1" dirty="0"/>
              <a:t>Jafnvægismagn </a:t>
            </a:r>
            <a:r>
              <a:rPr lang="en-US" dirty="0"/>
              <a:t>– það magn þar sem eftirspurt magn og framboðið magn eru jöfn við tiltekið verðlag.</a:t>
            </a:r>
          </a:p>
          <a:p>
            <a:r>
              <a:rPr lang="en-US" b="1" dirty="0"/>
              <a:t>Offramboð </a:t>
            </a:r>
            <a:r>
              <a:rPr lang="en-US" dirty="0"/>
              <a:t>eða </a:t>
            </a:r>
            <a:r>
              <a:rPr lang="en-US" b="1" dirty="0"/>
              <a:t>umframframboð </a:t>
            </a:r>
            <a:r>
              <a:rPr lang="en-US" dirty="0"/>
              <a:t>– við ríkjandi verð er framboðið magn meira en eftirspurt magn.</a:t>
            </a:r>
          </a:p>
          <a:p>
            <a:r>
              <a:rPr lang="en-US" b="1" dirty="0"/>
              <a:t>Skortur </a:t>
            </a:r>
            <a:r>
              <a:rPr lang="en-US" dirty="0"/>
              <a:t>eða </a:t>
            </a:r>
            <a:r>
              <a:rPr lang="en-US" b="1" dirty="0"/>
              <a:t>umframeftirspurn </a:t>
            </a:r>
            <a:r>
              <a:rPr lang="en-US" dirty="0"/>
              <a:t>– við ríkjandi verð er eftirspurt magn meira en framboðið magn.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3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z="2000"/>
              <a:t>Jafnvægi – þar sem eftirspurn og framboð skerast (framhald)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8052"/>
            <a:ext cx="10515600" cy="251482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Eftirspurnarferillinn (D) og framboðsferillinn (S) skerast í </a:t>
            </a:r>
            <a:r>
              <a:rPr lang="en-US" b="1" dirty="0"/>
              <a:t>jafnvægispunktinum</a:t>
            </a:r>
            <a:r>
              <a:rPr lang="en-US" dirty="0"/>
              <a:t> E.</a:t>
            </a:r>
          </a:p>
          <a:p>
            <a:r>
              <a:rPr lang="en-US" dirty="0"/>
              <a:t> </a:t>
            </a:r>
            <a:r>
              <a:rPr lang="en-US" u="sng" dirty="0"/>
              <a:t>Jafnvægisverðið</a:t>
            </a:r>
            <a:r>
              <a:rPr lang="en-US" dirty="0"/>
              <a:t> er eina verðið þar sem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eftirspurt magn = framboðið magn </a:t>
            </a:r>
          </a:p>
          <a:p>
            <a:r>
              <a:rPr lang="en-US" dirty="0"/>
              <a:t>Þegar verð er yfir jafnvægisverði er framboðið magn &gt; eftirspurt magn og því ríkir </a:t>
            </a:r>
            <a:r>
              <a:rPr lang="en-US" u="sng" dirty="0"/>
              <a:t>offramboð</a:t>
            </a:r>
            <a:r>
              <a:rPr lang="en-US" dirty="0"/>
              <a:t>. </a:t>
            </a:r>
          </a:p>
          <a:p>
            <a:r>
              <a:rPr lang="en-US" dirty="0"/>
              <a:t>Þegar verð er undir jafnvægisverði er eftirspurt magn &gt; framboðið magn og því ríkir </a:t>
            </a:r>
            <a:r>
              <a:rPr lang="en-US" u="sng" dirty="0"/>
              <a:t>umframeftirspurn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 descr="The graph illustrates both the demand for gasoline and the supply of gasoline. The demand for gasoline is downward-sloping, representing the law of demand. The supply of gasoline is upward-sloping, representing the law of supply. They intersect at 1.40 dollar per gallon and 600 million gallons, illustrating equilibrium.">
            <a:extLst>
              <a:ext uri="{FF2B5EF4-FFF2-40B4-BE49-F238E27FC236}">
                <a16:creationId xmlns:a16="http://schemas.microsoft.com/office/drawing/2014/main" id="{AA51C867-0154-18E2-2B37-ADAF80782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749" y="863950"/>
            <a:ext cx="4322502" cy="30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09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2000"/>
              <a:t>3.2 Hliðranir eftirspurnar og framboðs á mörkuðum fyrir vöru og þjónustu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Ceteris paribus </a:t>
            </a:r>
            <a:r>
              <a:rPr lang="en-US" dirty="0"/>
              <a:t>– latneskt orðasamband sem merkir „að öðru óbreyttu“</a:t>
            </a:r>
          </a:p>
          <a:p>
            <a:endParaRPr lang="en-US" dirty="0"/>
          </a:p>
          <a:p>
            <a:r>
              <a:rPr lang="en-US" dirty="0"/>
              <a:t>Sérhver eftirspurnar- eða framboðsferill byggist á forsendunni um að öðru óbreyttu.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193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Eftirspurnarferill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06686"/>
            <a:ext cx="10515600" cy="1852154"/>
          </a:xfrm>
        </p:spPr>
        <p:txBody>
          <a:bodyPr/>
          <a:lstStyle/>
          <a:p>
            <a:r>
              <a:rPr lang="en-US" dirty="0"/>
              <a:t>Með eftirspurnarferlinum má sjá hve mikið neytendur myndu kaupa við hvert tiltekið verð.</a:t>
            </a:r>
          </a:p>
          <a:p>
            <a:endParaRPr lang="en-US" dirty="0"/>
          </a:p>
        </p:txBody>
      </p:sp>
      <p:pic>
        <p:nvPicPr>
          <p:cNvPr id="6" name="Picture 5" descr="The graph represents the directions for step 1. A demand curve shows how much consumers would be willing to buy at any given price.">
            <a:extLst>
              <a:ext uri="{FF2B5EF4-FFF2-40B4-BE49-F238E27FC236}">
                <a16:creationId xmlns:a16="http://schemas.microsoft.com/office/drawing/2014/main" id="{8C67182E-F439-6F89-DBCB-B46C032C4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374" y="955394"/>
            <a:ext cx="5571252" cy="338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51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Hliðrun eftirspurnarferilsins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7EB97AF4-B86F-1FDC-65BF-4958D76D6F7A}"/>
              </a:ext>
            </a:extLst>
          </p:cNvPr>
          <p:cNvSpPr txBox="1">
            <a:spLocks/>
          </p:cNvSpPr>
          <p:nvPr/>
        </p:nvSpPr>
        <p:spPr>
          <a:xfrm>
            <a:off x="1738448" y="789709"/>
            <a:ext cx="1800497" cy="4245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Mynd A</a:t>
            </a:r>
          </a:p>
        </p:txBody>
      </p:sp>
      <p:pic>
        <p:nvPicPr>
          <p:cNvPr id="10" name="Picture 9" descr="The graph represents the directions for step 2. With an increased income, consumers will wish to buy a higher quantity (Q sub 1) than they bought with a lower income.">
            <a:extLst>
              <a:ext uri="{FF2B5EF4-FFF2-40B4-BE49-F238E27FC236}">
                <a16:creationId xmlns:a16="http://schemas.microsoft.com/office/drawing/2014/main" id="{0EFA1E13-05DE-9262-8895-2F78AB045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375" y="1354776"/>
            <a:ext cx="3998050" cy="2472640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16E2388-1FD6-829F-F2DC-03F78D5B1D91}"/>
              </a:ext>
            </a:extLst>
          </p:cNvPr>
          <p:cNvSpPr txBox="1">
            <a:spLocks/>
          </p:cNvSpPr>
          <p:nvPr/>
        </p:nvSpPr>
        <p:spPr>
          <a:xfrm>
            <a:off x="7246620" y="789708"/>
            <a:ext cx="1800497" cy="4245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Mynd B</a:t>
            </a:r>
          </a:p>
        </p:txBody>
      </p:sp>
      <p:pic>
        <p:nvPicPr>
          <p:cNvPr id="13" name="Picture 12" descr="The graph represents the directions for step 3. An increased income results in an increase in demand, which is shown by a rightward shift in the demand curve.">
            <a:extLst>
              <a:ext uri="{FF2B5EF4-FFF2-40B4-BE49-F238E27FC236}">
                <a16:creationId xmlns:a16="http://schemas.microsoft.com/office/drawing/2014/main" id="{64105AAB-0227-EF26-3FBE-F3876E64C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14201"/>
            <a:ext cx="3834497" cy="2353791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27416"/>
            <a:ext cx="10515600" cy="24726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Ef tekjur aukast: </a:t>
            </a:r>
          </a:p>
          <a:p>
            <a:endParaRPr lang="en-US" dirty="0"/>
          </a:p>
          <a:p>
            <a:r>
              <a:rPr lang="en-US" dirty="0"/>
              <a:t>Neytendur kaupa meira magn og færa þannig eftirspurnina til hægri (mynd A). </a:t>
            </a:r>
          </a:p>
          <a:p>
            <a:r>
              <a:rPr lang="en-US" dirty="0"/>
              <a:t>Við það hliðrast eftirspurnarferillinn til hægri (mynd B).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52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Hliðrun eftirspurnarferilsins (framhald)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67048"/>
            <a:ext cx="10515600" cy="2112763"/>
          </a:xfrm>
        </p:spPr>
        <p:txBody>
          <a:bodyPr>
            <a:normAutofit fontScale="92500"/>
          </a:bodyPr>
          <a:lstStyle/>
          <a:p>
            <a:r>
              <a:rPr lang="en-US" u="sng" dirty="0"/>
              <a:t>Aukin eftirspurn</a:t>
            </a:r>
            <a:r>
              <a:rPr lang="en-US" dirty="0"/>
              <a:t> þýðir að við hvert tiltekið verð er eftirspurta magnið </a:t>
            </a:r>
            <a:r>
              <a:rPr lang="en-US" u="sng" dirty="0"/>
              <a:t>meira</a:t>
            </a:r>
            <a:r>
              <a:rPr lang="en-US" dirty="0"/>
              <a:t>, þannig að eftirspurnarferillinn hliðrast til </a:t>
            </a:r>
            <a:r>
              <a:rPr lang="en-US" i="1" dirty="0"/>
              <a:t>hægri</a:t>
            </a:r>
            <a:r>
              <a:rPr lang="en-US" dirty="0"/>
              <a:t> úr D</a:t>
            </a:r>
            <a:r>
              <a:rPr lang="en-US" baseline="-25000" dirty="0"/>
              <a:t>0</a:t>
            </a:r>
            <a:r>
              <a:rPr lang="en-US" dirty="0"/>
              <a:t> í D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r>
              <a:rPr lang="en-US" u="sng" dirty="0"/>
              <a:t>Minnkuð eftirspurn</a:t>
            </a:r>
            <a:r>
              <a:rPr lang="en-US" dirty="0"/>
              <a:t> þýðir að við hvert tiltekið verð er eftirspurta magnið </a:t>
            </a:r>
            <a:r>
              <a:rPr lang="en-US" u="sng" dirty="0"/>
              <a:t>minna</a:t>
            </a:r>
            <a:r>
              <a:rPr lang="en-US" dirty="0"/>
              <a:t>, þannig að eftirspurnarferillinn hliðrast til </a:t>
            </a:r>
            <a:r>
              <a:rPr lang="en-US" i="1" dirty="0"/>
              <a:t>vinstri</a:t>
            </a:r>
            <a:r>
              <a:rPr lang="en-US" dirty="0"/>
              <a:t> úr D</a:t>
            </a:r>
            <a:r>
              <a:rPr lang="en-US" baseline="-25000" dirty="0"/>
              <a:t>0</a:t>
            </a:r>
            <a:r>
              <a:rPr lang="en-US" dirty="0"/>
              <a:t> í D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7" name="Picture 6" descr="The graph shows demand curve D sub 0 as the original demand curve. Demand curve D sub 1 represents a shift based on increased income. Demand curve D sub 2 represents a shift based on decreased income.">
            <a:extLst>
              <a:ext uri="{FF2B5EF4-FFF2-40B4-BE49-F238E27FC236}">
                <a16:creationId xmlns:a16="http://schemas.microsoft.com/office/drawing/2014/main" id="{7B270B51-DD95-5603-61B1-4EE6DF999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007" y="966518"/>
            <a:ext cx="5287985" cy="32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09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Hvaða þættir hafa áhrif á eftirspurn?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/>
            </a:r>
            <a:r>
              <a:rPr lang="en-US" b="1" dirty="0"/>
              <a:t>Hliðrun eftirspurnar</a:t>
            </a:r>
            <a:r>
              <a:rPr lang="en-US" dirty="0"/>
              <a:t> verður þegar breyting á einhverjum hagrænum þætti (öðrum en verði) leiðir til þess að eftirspurt magn breytist við hvert verð.</a:t>
            </a:r>
          </a:p>
          <a:p>
            <a:endParaRPr lang="en-US" dirty="0"/>
          </a:p>
          <a:p>
            <a:r>
              <a:rPr lang="en-US" dirty="0"/>
              <a:t>Þættir sem hafa áhrif á </a:t>
            </a:r>
            <a:r>
              <a:rPr lang="en-US" u="sng" dirty="0"/>
              <a:t>eftirspurn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Tekjur</a:t>
            </a:r>
          </a:p>
          <a:p>
            <a:pPr lvl="1"/>
            <a:r>
              <a:rPr lang="en-US" dirty="0"/>
              <a:t>Breytingar á smekk eða óskum</a:t>
            </a:r>
          </a:p>
          <a:p>
            <a:pPr lvl="1"/>
            <a:r>
              <a:rPr lang="en-US" dirty="0"/>
              <a:t>Breytingar á samsetningu mannfjöldans</a:t>
            </a:r>
          </a:p>
          <a:p>
            <a:pPr lvl="1"/>
            <a:r>
              <a:rPr lang="en-US" dirty="0"/>
              <a:t>Verð staðkvæmdar- eða stuðningsvöru breytist</a:t>
            </a:r>
          </a:p>
          <a:p>
            <a:pPr lvl="1"/>
            <a:r>
              <a:rPr lang="en-US" dirty="0"/>
              <a:t>Breyttar væntingar um framtíðina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77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Hvernig þættir hafa áhrif á eftirspurn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DD54DD-6704-A14E-35C6-B99012DB80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4976949"/>
            <a:ext cx="10515600" cy="1213146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(a) </a:t>
            </a:r>
            <a:r>
              <a:rPr lang="en-US" dirty="0"/>
              <a:t>Þættir sem geta aukið eftirspurn úr D</a:t>
            </a:r>
            <a:r>
              <a:rPr lang="en-US" baseline="-25000" dirty="0"/>
              <a:t>0</a:t>
            </a:r>
            <a:r>
              <a:rPr lang="en-US" dirty="0"/>
              <a:t> í D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r>
              <a:rPr lang="en-US" dirty="0">
                <a:solidFill>
                  <a:srgbClr val="0070C0"/>
                </a:solidFill>
              </a:rPr>
              <a:t>(b) </a:t>
            </a:r>
            <a:r>
              <a:rPr lang="en-US" dirty="0"/>
              <a:t>Sömu þættir geta, ef áhrif þeirra snúast við, dregið úr eftirspurn úr D</a:t>
            </a:r>
            <a:r>
              <a:rPr lang="en-US" baseline="-25000" dirty="0"/>
              <a:t>0</a:t>
            </a:r>
            <a:r>
              <a:rPr lang="en-US" dirty="0"/>
              <a:t> í D</a:t>
            </a:r>
            <a:r>
              <a:rPr lang="en-US" baseline="-25000" dirty="0"/>
              <a:t>1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 descr="Two graphs are illustrated. The one on the left (a) shows a demand curve shifting to the right, showing an increase in demand. Next to the curve is the list of factors that cause an increase in demand: taste shift to greater popularity, population likely to bus rises, income rises (for a normal good), price of a substitute rises, price of complements falls, and future expectations encourage buying. The graph on the right (b) shows a demand curve shifting to the left, showing a decrease in demand. Next to the curve is the list of factors that cause a decrease in demand: taste shift to lesser popularity, population likely to buy drops, income drops (for a normal good), price of a substitute falls, price of a complement rises, and future expectations discourage buying.">
            <a:extLst>
              <a:ext uri="{FF2B5EF4-FFF2-40B4-BE49-F238E27FC236}">
                <a16:creationId xmlns:a16="http://schemas.microsoft.com/office/drawing/2014/main" id="{66A236D6-2AC9-D735-2087-0B5575E7C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191" y="1573162"/>
            <a:ext cx="8369618" cy="262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08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Tegundir vara og þjónustu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71331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Venjuleg vara </a:t>
            </a:r>
            <a:r>
              <a:rPr lang="en-US" dirty="0"/>
              <a:t>– vara sem meiri eftirspurn er eftir þegar tekjur aukast og minni þegar þær lækka.</a:t>
            </a:r>
          </a:p>
          <a:p>
            <a:endParaRPr lang="en-US" dirty="0"/>
          </a:p>
          <a:p>
            <a:r>
              <a:rPr lang="en-US" b="1" dirty="0"/>
              <a:t>Óæðri vara </a:t>
            </a:r>
            <a:r>
              <a:rPr lang="en-US" dirty="0"/>
              <a:t>– vara sem minni eftirspurn er eftir þegar tekjur aukast og meiri þegar þær lækka.</a:t>
            </a:r>
          </a:p>
          <a:p>
            <a:endParaRPr lang="en-US" dirty="0"/>
          </a:p>
          <a:p>
            <a:r>
              <a:rPr lang="en-US" b="1" dirty="0"/>
              <a:t>Staðkvæmdarvara</a:t>
            </a:r>
            <a:r>
              <a:rPr lang="en-US" dirty="0"/>
              <a:t> – vara eða þjónusta sem nota má í stað annarrar vöru eða þjónustu.</a:t>
            </a:r>
          </a:p>
          <a:p>
            <a:endParaRPr lang="en-US" dirty="0"/>
          </a:p>
          <a:p>
            <a:r>
              <a:rPr lang="en-US" b="1" dirty="0"/>
              <a:t>Stuðningsvörur</a:t>
            </a:r>
            <a:r>
              <a:rPr lang="en-US" dirty="0"/>
              <a:t> – vörur eða þjónusta sem oft eru notaðar saman, þannig að neysla annarrar eykur gjarnan neyslu hinnar.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49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Framboðsferill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28298"/>
            <a:ext cx="10515600" cy="1159823"/>
          </a:xfrm>
        </p:spPr>
        <p:txBody>
          <a:bodyPr/>
          <a:lstStyle/>
          <a:p>
            <a:r>
              <a:rPr lang="en-US" dirty="0"/>
              <a:t>Framboðsferillinn sýnir lægsta verð sem fyrirtæki sættir sig við fyrir að framleiða tiltekið magn.</a:t>
            </a:r>
          </a:p>
          <a:p>
            <a:endParaRPr lang="en-US" dirty="0"/>
          </a:p>
        </p:txBody>
      </p:sp>
      <p:pic>
        <p:nvPicPr>
          <p:cNvPr id="6" name="Picture 5" descr="The graph represents the directions for step 1. A supply curve shows the minimum price a firm will accept (P sub 0) to supply a given quantity of output (Q sub 0).">
            <a:extLst>
              <a:ext uri="{FF2B5EF4-FFF2-40B4-BE49-F238E27FC236}">
                <a16:creationId xmlns:a16="http://schemas.microsoft.com/office/drawing/2014/main" id="{ECED917F-3656-0112-09D7-2A89C2D60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855" y="1309567"/>
            <a:ext cx="5224290" cy="319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93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Framboðsverð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942475"/>
            <a:ext cx="10515600" cy="950818"/>
          </a:xfrm>
        </p:spPr>
        <p:txBody>
          <a:bodyPr/>
          <a:lstStyle/>
          <a:p>
            <a:r>
              <a:rPr lang="en-US" dirty="0"/>
              <a:t>Framleiðslukostnaður að viðbættum tilætluðum hagnaði ákvarðar verð vörunnar.</a:t>
            </a:r>
          </a:p>
          <a:p>
            <a:endParaRPr lang="en-US" dirty="0"/>
          </a:p>
        </p:txBody>
      </p:sp>
      <p:pic>
        <p:nvPicPr>
          <p:cNvPr id="4" name="Picture 3" descr="The graph represents the directions for step 2. For a given quantity of output (Q sub 0), the firm wishes to charge a price (P sub 0) equal to the cost of production plus the desired profit margin.">
            <a:extLst>
              <a:ext uri="{FF2B5EF4-FFF2-40B4-BE49-F238E27FC236}">
                <a16:creationId xmlns:a16="http://schemas.microsoft.com/office/drawing/2014/main" id="{68576C53-32DB-C759-8B86-B5A35AAD6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821" y="1324908"/>
            <a:ext cx="4996355" cy="308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70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Verðbreytingar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62994"/>
            <a:ext cx="10515600" cy="1878280"/>
          </a:xfrm>
        </p:spPr>
        <p:txBody>
          <a:bodyPr/>
          <a:lstStyle/>
          <a:p>
            <a:r>
              <a:rPr lang="en-US" dirty="0"/>
              <a:t>Þar sem framleiðslukostnaður að viðbættum tilætluðum hagnaði ákvarðar verð vörunnar, </a:t>
            </a:r>
          </a:p>
          <a:p>
            <a:pPr lvl="1"/>
            <a:r>
              <a:rPr lang="en-US" dirty="0"/>
              <a:t>ef framleiðslukostnaður hækkar, þarf </a:t>
            </a:r>
            <a:r>
              <a:rPr lang="en-US" u="sng" dirty="0"/>
              <a:t>verð</a:t>
            </a:r>
            <a:r>
              <a:rPr lang="en-US" dirty="0"/>
              <a:t> vörunnar einnig að hækka.</a:t>
            </a:r>
          </a:p>
          <a:p>
            <a:endParaRPr lang="en-US" dirty="0"/>
          </a:p>
        </p:txBody>
      </p:sp>
      <p:pic>
        <p:nvPicPr>
          <p:cNvPr id="9" name="Picture 8" descr="The graph represents the directions for step 3. An increase in production cost will raise the price a firm wishes to charge (to P sub 1) for a given quantity of output (Q sub 0).">
            <a:extLst>
              <a:ext uri="{FF2B5EF4-FFF2-40B4-BE49-F238E27FC236}">
                <a16:creationId xmlns:a16="http://schemas.microsoft.com/office/drawing/2014/main" id="{4E95653D-9EC0-1F8E-555D-328988D63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484" y="1135211"/>
            <a:ext cx="4755032" cy="288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15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Hliðrun framboðsferilsins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52109"/>
            <a:ext cx="10515600" cy="1323109"/>
          </a:xfrm>
        </p:spPr>
        <p:txBody>
          <a:bodyPr/>
          <a:lstStyle/>
          <a:p>
            <a:r>
              <a:rPr lang="en-US" dirty="0"/>
              <a:t>Þegar framleiðslukostnaður </a:t>
            </a:r>
            <a:r>
              <a:rPr lang="en-US" u="sng" dirty="0"/>
              <a:t>eykst</a:t>
            </a:r>
            <a:r>
              <a:rPr lang="en-US" dirty="0"/>
              <a:t>, hliðrast framboðsferillinn </a:t>
            </a:r>
            <a:r>
              <a:rPr lang="en-US" i="1" dirty="0"/>
              <a:t>upp</a:t>
            </a:r>
            <a:r>
              <a:rPr lang="en-US" dirty="0"/>
              <a:t> á nýtt verðstig.</a:t>
            </a:r>
          </a:p>
          <a:p>
            <a:endParaRPr lang="en-US" dirty="0"/>
          </a:p>
        </p:txBody>
      </p:sp>
      <p:pic>
        <p:nvPicPr>
          <p:cNvPr id="6" name="Picture 5" descr="The graph illustrates how an increase in production costs is shown by a shift in the supply curve. In this example, production costs are increasing, and this graph represents Step 4 of the example, as the supply curve moves up vertically by the amount of the increase in production costs.">
            <a:extLst>
              <a:ext uri="{FF2B5EF4-FFF2-40B4-BE49-F238E27FC236}">
                <a16:creationId xmlns:a16="http://schemas.microsoft.com/office/drawing/2014/main" id="{097C71F3-9F34-766F-9A54-4AB004007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588" y="1254728"/>
            <a:ext cx="4964824" cy="303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39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Hliðrun framboðsferilsins (framhald)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53335"/>
            <a:ext cx="10515600" cy="2126475"/>
          </a:xfrm>
        </p:spPr>
        <p:txBody>
          <a:bodyPr>
            <a:normAutofit fontScale="92500"/>
          </a:bodyPr>
          <a:lstStyle/>
          <a:p>
            <a:r>
              <a:rPr lang="en-US" u="sng" dirty="0"/>
              <a:t>Minna framboð</a:t>
            </a:r>
            <a:r>
              <a:rPr lang="en-US" dirty="0"/>
              <a:t> merkir að við hvert gefið verð er framboðið magn </a:t>
            </a:r>
            <a:r>
              <a:rPr lang="en-US" u="sng" dirty="0"/>
              <a:t>minna</a:t>
            </a:r>
            <a:r>
              <a:rPr lang="en-US" dirty="0"/>
              <a:t>, þannig að framboðsferillinn hliðrast til </a:t>
            </a:r>
            <a:r>
              <a:rPr lang="en-US" i="1" dirty="0"/>
              <a:t>vinstri</a:t>
            </a:r>
            <a:r>
              <a:rPr lang="en-US" dirty="0"/>
              <a:t>, úr S</a:t>
            </a:r>
            <a:r>
              <a:rPr lang="en-US" baseline="-25000" dirty="0"/>
              <a:t>0</a:t>
            </a:r>
            <a:r>
              <a:rPr lang="en-US" dirty="0"/>
              <a:t> í S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r>
              <a:rPr lang="en-US" u="sng" dirty="0"/>
              <a:t>Meira framboð</a:t>
            </a:r>
            <a:r>
              <a:rPr lang="en-US" dirty="0"/>
              <a:t> merkir að við hvert gefið verð er framboðið magn </a:t>
            </a:r>
            <a:r>
              <a:rPr lang="en-US" u="sng" dirty="0"/>
              <a:t>meira</a:t>
            </a:r>
            <a:r>
              <a:rPr lang="en-US" dirty="0"/>
              <a:t>, þannig að framboðsferillinn hliðrast til </a:t>
            </a:r>
            <a:r>
              <a:rPr lang="en-US" i="1" dirty="0"/>
              <a:t>hægri</a:t>
            </a:r>
            <a:r>
              <a:rPr lang="en-US" dirty="0"/>
              <a:t>, úr S</a:t>
            </a:r>
            <a:r>
              <a:rPr lang="en-US" baseline="-25000" dirty="0"/>
              <a:t>0</a:t>
            </a:r>
            <a:r>
              <a:rPr lang="en-US" dirty="0"/>
              <a:t> í S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 descr="The graph shows supply curve S sub 0 as the original supply curve. Supply curve S sub 1 represents a shift based on decreased supply. Supply curve S sub 2 represents a shift based on increased supply.">
            <a:extLst>
              <a:ext uri="{FF2B5EF4-FFF2-40B4-BE49-F238E27FC236}">
                <a16:creationId xmlns:a16="http://schemas.microsoft.com/office/drawing/2014/main" id="{712F4673-C3AE-3350-B26A-3979AEC8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897" y="945783"/>
            <a:ext cx="5406206" cy="325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24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Hvaða þættir hafa áhrif á framboð?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170516"/>
          </a:xfrm>
        </p:spPr>
        <p:txBody>
          <a:bodyPr>
            <a:normAutofit/>
          </a:bodyPr>
          <a:lstStyle/>
          <a:p>
            <a:r>
              <a:rPr lang="en-US" b="1" dirty="0"/>
              <a:t>Hliðrun framboðs </a:t>
            </a:r>
            <a:r>
              <a:rPr lang="en-US" dirty="0"/>
              <a:t>– verður þegar breyting á einhverjum hagrænum þætti (öðrum en verði) leiðir til þess að framboðið magn breytist við hvert verð.</a:t>
            </a:r>
          </a:p>
          <a:p>
            <a:endParaRPr lang="en-US" dirty="0"/>
          </a:p>
          <a:p>
            <a:r>
              <a:rPr lang="en-US" b="1" dirty="0"/>
              <a:t>Aðföng</a:t>
            </a:r>
            <a:r>
              <a:rPr lang="en-US" dirty="0"/>
              <a:t> eða </a:t>
            </a:r>
            <a:r>
              <a:rPr lang="en-US" b="1" dirty="0"/>
              <a:t>framleiðsluþættir </a:t>
            </a:r>
            <a:r>
              <a:rPr lang="en-US" dirty="0"/>
              <a:t>– sú samsetning vinnuafls, hráefna og véla sem notuð er til að framleiða vörur og þjónustu.</a:t>
            </a:r>
          </a:p>
          <a:p>
            <a:endParaRPr lang="en-US" dirty="0"/>
          </a:p>
          <a:p>
            <a:r>
              <a:rPr lang="en-US" dirty="0"/>
              <a:t>Þættir sem hafa áhrif á </a:t>
            </a:r>
            <a:r>
              <a:rPr lang="en-US" u="sng" dirty="0"/>
              <a:t>framboð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Náttúrulegar aðstæður</a:t>
            </a:r>
          </a:p>
          <a:p>
            <a:pPr lvl="1"/>
            <a:r>
              <a:rPr lang="en-US" dirty="0"/>
              <a:t>Verð aðfanga</a:t>
            </a:r>
          </a:p>
          <a:p>
            <a:pPr lvl="1"/>
            <a:r>
              <a:rPr lang="en-US" dirty="0"/>
              <a:t>Tækni</a:t>
            </a:r>
          </a:p>
          <a:p>
            <a:pPr lvl="1"/>
            <a:r>
              <a:rPr lang="en-US" dirty="0"/>
              <a:t>Stefna stjórnvalda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460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Áhrif ýmissa þátta á framboð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DCAC0-6D74-370F-BC93-73FBAA3DD96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(a) </a:t>
            </a:r>
            <a:r>
              <a:rPr lang="en-US" dirty="0"/>
              <a:t>Þættir sem geta aukið framboð úr S</a:t>
            </a:r>
            <a:r>
              <a:rPr lang="en-US" baseline="-25000" dirty="0"/>
              <a:t>0</a:t>
            </a:r>
            <a:r>
              <a:rPr lang="en-US" dirty="0"/>
              <a:t> í S</a:t>
            </a:r>
            <a:r>
              <a:rPr lang="en-US" baseline="-25000" dirty="0"/>
              <a:t>1</a:t>
            </a:r>
            <a:r>
              <a:rPr lang="en-US" dirty="0"/>
              <a:t>. </a:t>
            </a:r>
          </a:p>
          <a:p>
            <a:r>
              <a:rPr lang="en-US" dirty="0">
                <a:solidFill>
                  <a:srgbClr val="0070C0"/>
                </a:solidFill>
              </a:rPr>
              <a:t>(b) </a:t>
            </a:r>
            <a:r>
              <a:rPr lang="en-US" dirty="0"/>
              <a:t>Sömu þættir geta dregið úr framboði úr S ef breytingin verður í gagnstæða átt</a:t>
            </a:r>
            <a:r>
              <a:rPr lang="en-US" baseline="-25000" dirty="0"/>
              <a:t>0</a:t>
            </a:r>
            <a:r>
              <a:rPr lang="en-US" dirty="0"/>
              <a:t> í S</a:t>
            </a:r>
            <a:r>
              <a:rPr lang="en-US" baseline="-25000" dirty="0"/>
              <a:t>1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7" name="Picture 6" descr="Two graphs are illustrated. The one on the left (a) shows a supply curve shifting to the right, showing an increase in supply. Next to the curve is the list of factors that cause an increase in supply: favorable natural conditions for production, a fall in input prices, improved technology, and lower product taxes/less costly regulations. The graph on the right (b) shows a supply curve shifting to the left, showing a decrease in supply. Next to the curve is the list of factors that cause a decrease in supply: poor natural conditions for production, a rise in input prices, a decline in technology (not common), and higher product taxes/more costly regulations.">
            <a:extLst>
              <a:ext uri="{FF2B5EF4-FFF2-40B4-BE49-F238E27FC236}">
                <a16:creationId xmlns:a16="http://schemas.microsoft.com/office/drawing/2014/main" id="{D1047C76-3B02-00FE-F0E9-E200E957E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893" y="1499857"/>
            <a:ext cx="8780213" cy="270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50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1800"/>
              <a:t>3.3 Breytingar á jafnvægisverði og jafnvægismagni: fjögurra skrefa aðferðin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8831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Fjögurra skrefa aðferð</a:t>
            </a:r>
            <a:r>
              <a:rPr lang="en-US" dirty="0"/>
              <a:t> til að ákvarða hvernig efnahagsatburður hefur áhrif á </a:t>
            </a:r>
            <a:r>
              <a:rPr lang="en-US" i="1" dirty="0"/>
              <a:t>jafnvægisverð</a:t>
            </a:r>
            <a:r>
              <a:rPr lang="en-US" dirty="0"/>
              <a:t> og </a:t>
            </a:r>
            <a:r>
              <a:rPr lang="en-US" i="1" dirty="0"/>
              <a:t>jafnvægismagn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Skref 1. Teiknið líkan af eftirspurn og framboði eins og það var fyrir efnahagsbreytinguna.</a:t>
            </a:r>
          </a:p>
          <a:p>
            <a:endParaRPr lang="en-US" dirty="0"/>
          </a:p>
          <a:p>
            <a:r>
              <a:rPr lang="en-US" dirty="0"/>
              <a:t>Skref 2. Ákveðið hvort efnahagsbreytingin hafi áhrif á eftirspurn eða framboð.</a:t>
            </a:r>
          </a:p>
          <a:p>
            <a:endParaRPr lang="en-US" dirty="0"/>
          </a:p>
          <a:p>
            <a:r>
              <a:rPr lang="en-US" dirty="0"/>
              <a:t>Skref 3. Ákveðið hvort áhrifin hliðri ferlinum til hægri eða vinstri og teiknið nýja ferilinn á myndina.</a:t>
            </a:r>
          </a:p>
          <a:p>
            <a:endParaRPr lang="en-US" dirty="0"/>
          </a:p>
          <a:p>
            <a:r>
              <a:rPr lang="en-US" dirty="0"/>
              <a:t>Skref 4. Finnið nýja jafnvægið og berið það síðan saman við upphaflega jafnvægið.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533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Dæmi: Hliðrun framboðs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19541"/>
            <a:ext cx="10515600" cy="1499458"/>
          </a:xfrm>
        </p:spPr>
        <p:txBody>
          <a:bodyPr/>
          <a:lstStyle/>
          <a:p>
            <a:r>
              <a:rPr lang="en-US" b="1" dirty="0"/>
              <a:t>Umræðuspurning</a:t>
            </a:r>
            <a:r>
              <a:rPr lang="en-US" dirty="0"/>
              <a:t>: Hvernig höfðu einstaklega góð veðurskilyrði um sumarið áhrif á magn og verð lax samkvæmt fjögurra skrefa aðferðinni?</a:t>
            </a:r>
          </a:p>
          <a:p>
            <a:endParaRPr lang="en-US" dirty="0"/>
          </a:p>
        </p:txBody>
      </p:sp>
      <p:pic>
        <p:nvPicPr>
          <p:cNvPr id="6" name="Picture 5" descr="The graph represents the four-step approach to determining shifts in the new equilibrium price and quantity in response to good weather for salmon fishing.">
            <a:extLst>
              <a:ext uri="{FF2B5EF4-FFF2-40B4-BE49-F238E27FC236}">
                <a16:creationId xmlns:a16="http://schemas.microsoft.com/office/drawing/2014/main" id="{646FD8E2-7FFC-3FD9-75C7-745D884BD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110" y="1091745"/>
            <a:ext cx="4179780" cy="362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0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Dæmi: Hliðrun eftirspurnar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37111"/>
            <a:ext cx="10515600" cy="172132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Umræðuspurning</a:t>
            </a:r>
            <a:r>
              <a:rPr lang="en-US" dirty="0"/>
              <a:t>: Frá 2004 til 2012 jókst hlutfall Bandaríkjamanna sem sögðust fá fréttir úr stafrænum miðlum úr 24% í 39%. Hvernig hafði þetta áhrif á notkun hefðbundinna fréttamiðla, svo sem prentmiðla, útvarps og sjónvarps, samkvæmt fjögurra skrefa aðferðinni?</a:t>
            </a:r>
          </a:p>
          <a:p>
            <a:endParaRPr lang="en-US" dirty="0"/>
          </a:p>
        </p:txBody>
      </p:sp>
      <p:pic>
        <p:nvPicPr>
          <p:cNvPr id="7" name="Picture 6" descr="The graph represents the four-step approach to determining changes in equilibrium price and quantity of print news.">
            <a:extLst>
              <a:ext uri="{FF2B5EF4-FFF2-40B4-BE49-F238E27FC236}">
                <a16:creationId xmlns:a16="http://schemas.microsoft.com/office/drawing/2014/main" id="{7159E9F9-732D-0C1D-C4CF-120B81380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670" y="913375"/>
            <a:ext cx="3816659" cy="35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28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Samsett dæmi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9311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Umræðuspurning</a:t>
            </a:r>
            <a:r>
              <a:rPr lang="en-US" dirty="0"/>
              <a:t>: Hvað gefa hækkandi laun og aukin stafræn samskipti til kynna um framtíðarrekstrarhæfi póstþjónustunnar samkvæmt fjögurra skrefa aðferðinni?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This image has two panels. The one on the left shows the four step analysis of higher compensation for postal workers. The one on the right shows the four-step analysis of a change in tastes away from Postal Services.">
            <a:extLst>
              <a:ext uri="{FF2B5EF4-FFF2-40B4-BE49-F238E27FC236}">
                <a16:creationId xmlns:a16="http://schemas.microsoft.com/office/drawing/2014/main" id="{1710FF34-4894-0094-CC5C-AC31223DB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562" y="1887127"/>
            <a:ext cx="6350876" cy="323894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DD54DD-6704-A14E-35C6-B99012DB80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5194348"/>
            <a:ext cx="10515600" cy="1271731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(a) </a:t>
            </a:r>
            <a:r>
              <a:rPr lang="en-US" dirty="0"/>
              <a:t>Hærri laun hliðra framboðsferlinum til vinstri, minnka jafnvægismagnið og hækka jafnvægisverðið. </a:t>
            </a:r>
          </a:p>
          <a:p>
            <a:r>
              <a:rPr lang="en-US" dirty="0">
                <a:solidFill>
                  <a:srgbClr val="0070C0"/>
                </a:solidFill>
              </a:rPr>
              <a:t>(b) </a:t>
            </a:r>
            <a:r>
              <a:rPr lang="en-US" dirty="0"/>
              <a:t>Breyttar óskir neytenda, frá póstþjónustu til annarra samskiptaleiða, hliðra eftirspurnarferlinum til vinstri og lækka bæði jafnvægismagnið og jafnvægisverðið.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31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Samsett dæmi (framhald)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46320"/>
            <a:ext cx="10515600" cy="1323109"/>
          </a:xfrm>
        </p:spPr>
        <p:txBody>
          <a:bodyPr/>
          <a:lstStyle/>
          <a:p>
            <a:r>
              <a:rPr lang="en-US" dirty="0"/>
              <a:t>Þegar fyrri myndirnar tvær eru lagðar saman sést að hliðranir framboðs og eftirspurnar breyta jafnvægisverði og jafnvægismagni.</a:t>
            </a:r>
          </a:p>
          <a:p>
            <a:endParaRPr lang="en-US" dirty="0"/>
          </a:p>
        </p:txBody>
      </p:sp>
      <p:pic>
        <p:nvPicPr>
          <p:cNvPr id="6" name="Picture 5" descr="This illustrates a combination of a decrease in demand and a decrease in supply. The demand curve is shown shifting to the left, and the supply curve is shown shifting to the left. A new equilibrium occurs with a lower equilibrium quantity and a higher equilibrium price, but as it noted, the new equilibrium price could be lower.">
            <a:extLst>
              <a:ext uri="{FF2B5EF4-FFF2-40B4-BE49-F238E27FC236}">
                <a16:creationId xmlns:a16="http://schemas.microsoft.com/office/drawing/2014/main" id="{DCD13756-3F2F-92D7-D882-57FD4C94E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971" y="1039179"/>
            <a:ext cx="3772057" cy="355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681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Hreyfingar og hliðranir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5"/>
            <a:ext cx="10515600" cy="755270"/>
          </a:xfrm>
        </p:spPr>
        <p:txBody>
          <a:bodyPr/>
          <a:lstStyle/>
          <a:p>
            <a:r>
              <a:rPr lang="en-US" dirty="0"/>
              <a:t>Hreyfingar eftir ferli eru annað en hliðranir ferilsins.</a:t>
            </a:r>
          </a:p>
          <a:p>
            <a:endParaRPr lang="en-US" dirty="0"/>
          </a:p>
        </p:txBody>
      </p:sp>
      <p:pic>
        <p:nvPicPr>
          <p:cNvPr id="8" name="Picture 7" descr="The graph shows the difference between shifts of demand and supply, and movement of demand and supply.">
            <a:extLst>
              <a:ext uri="{FF2B5EF4-FFF2-40B4-BE49-F238E27FC236}">
                <a16:creationId xmlns:a16="http://schemas.microsoft.com/office/drawing/2014/main" id="{BA6E4760-267E-115D-9461-68208E9A3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963" y="1497724"/>
            <a:ext cx="4482074" cy="348912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4890221-C0AD-02ED-338E-D79821E76E75}"/>
              </a:ext>
            </a:extLst>
          </p:cNvPr>
          <p:cNvSpPr txBox="1">
            <a:spLocks/>
          </p:cNvSpPr>
          <p:nvPr/>
        </p:nvSpPr>
        <p:spPr>
          <a:xfrm>
            <a:off x="838200" y="4986846"/>
            <a:ext cx="10515600" cy="7552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Hliðrun annars ferilsins veldur aldrei hliðrun hins. Hún veldur þess í stað hreyfingu eftir hinum ferlinum.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8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3.4 Verðþök og verðgólf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41287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Verðstýring </a:t>
            </a:r>
            <a:r>
              <a:rPr lang="en-US" dirty="0"/>
              <a:t>– lög sem stjórnvöld setja til að stýra verði.</a:t>
            </a:r>
          </a:p>
          <a:p>
            <a:endParaRPr lang="en-US" dirty="0"/>
          </a:p>
          <a:p>
            <a:r>
              <a:rPr lang="en-US" b="1" dirty="0"/>
              <a:t>Verðþak </a:t>
            </a:r>
            <a:r>
              <a:rPr lang="en-US" dirty="0"/>
              <a:t>- </a:t>
            </a:r>
          </a:p>
          <a:p>
            <a:endParaRPr lang="en-US" dirty="0"/>
          </a:p>
          <a:p>
            <a:pPr lvl="1"/>
            <a:r>
              <a:rPr lang="en-US" dirty="0"/>
              <a:t>kemur í veg fyrir að verð fari yfir tiltekið hámark</a:t>
            </a:r>
          </a:p>
          <a:p>
            <a:pPr lvl="1"/>
            <a:r>
              <a:rPr lang="en-US" dirty="0"/>
              <a:t>lögbundið hámarksverð vöru eða þjónustu</a:t>
            </a:r>
          </a:p>
          <a:p>
            <a:endParaRPr lang="en-US" dirty="0"/>
          </a:p>
          <a:p>
            <a:r>
              <a:rPr lang="en-US" b="1" dirty="0"/>
              <a:t>Verðgólf </a:t>
            </a:r>
            <a:r>
              <a:rPr lang="en-US" dirty="0"/>
              <a:t>- </a:t>
            </a:r>
          </a:p>
          <a:p>
            <a:endParaRPr lang="en-US" dirty="0"/>
          </a:p>
          <a:p>
            <a:pPr lvl="1"/>
            <a:r>
              <a:rPr lang="en-US" dirty="0"/>
              <a:t>kemur í veg fyrir að verð fari niður fyrir tiltekið lágmark.</a:t>
            </a:r>
          </a:p>
          <a:p>
            <a:pPr lvl="1"/>
            <a:r>
              <a:rPr lang="en-US" dirty="0"/>
              <a:t>er lægsta löglega verð vöru eða þjónustu.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3367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z="2200"/>
              <a:t>Dæmi um verðþak – húsaleigustýring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01291"/>
            <a:ext cx="10515600" cy="225710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Upphaflegi skurðpunkturinn milli eftirspurnar og framboðs er við E</a:t>
            </a:r>
            <a:r>
              <a:rPr lang="en-US" baseline="-25000" dirty="0"/>
              <a:t>0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Ef eftirspurn hliðrast úr D</a:t>
            </a:r>
            <a:r>
              <a:rPr lang="en-US" baseline="-25000" dirty="0"/>
              <a:t>0</a:t>
            </a:r>
            <a:r>
              <a:rPr lang="en-US" dirty="0"/>
              <a:t> í D</a:t>
            </a:r>
            <a:r>
              <a:rPr lang="en-US" baseline="-25000" dirty="0"/>
              <a:t>1</a:t>
            </a:r>
            <a:r>
              <a:rPr lang="en-US" dirty="0"/>
              <a:t> yrði nýja jafnvægið við E</a:t>
            </a:r>
            <a:r>
              <a:rPr lang="en-US" baseline="-25000" dirty="0"/>
              <a:t>1</a:t>
            </a:r>
            <a:r>
              <a:rPr lang="en-US" dirty="0"/>
              <a:t> – nema verðþak komi í veg fyrir verðhækkun. </a:t>
            </a:r>
          </a:p>
          <a:p>
            <a:endParaRPr lang="en-US" dirty="0"/>
          </a:p>
          <a:p>
            <a:r>
              <a:rPr lang="en-US" dirty="0"/>
              <a:t>Ef verðinu er ekki leyft að hækka helst framboðið 15.000 einingar. Eftir breytinguna á eftirspurn eykst eftirspurt magn hins vegar í 19.000 einingar og því myndast </a:t>
            </a:r>
            <a:r>
              <a:rPr lang="en-US" u="sng" dirty="0"/>
              <a:t>skortur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7" name="Picture 6" descr="The graph shows a shift in demand with a price ceiling.">
            <a:extLst>
              <a:ext uri="{FF2B5EF4-FFF2-40B4-BE49-F238E27FC236}">
                <a16:creationId xmlns:a16="http://schemas.microsoft.com/office/drawing/2014/main" id="{3C78F9C2-B330-AD23-6498-622181545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922" y="966118"/>
            <a:ext cx="3828155" cy="265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26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z="2100"/>
              <a:t>Dæmi um verðgólf – verð á hveiti í Evrópu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11FAA-A92A-7789-06C5-53993D8B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84254"/>
            <a:ext cx="10515600" cy="189629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Skurðpunktur eftirspurnar (D) og framboðs (S) væri í jafnvægispunktinum E</a:t>
            </a:r>
            <a:r>
              <a:rPr lang="en-US" baseline="-25000" dirty="0"/>
              <a:t>0</a:t>
            </a:r>
            <a:r>
              <a:rPr lang="en-US" dirty="0"/>
              <a:t>. </a:t>
            </a:r>
          </a:p>
          <a:p>
            <a:r>
              <a:rPr lang="en-US" dirty="0"/>
              <a:t>Verðgólf við </a:t>
            </a:r>
            <a:r>
              <a:rPr lang="en-US" dirty="0" err="1"/>
              <a:t>Pf</a:t>
            </a:r>
            <a:r>
              <a:rPr lang="en-US" dirty="0"/>
              <a:t> heldur verðinu hins vegar yfir E</a:t>
            </a:r>
            <a:r>
              <a:rPr lang="en-US" baseline="-25000" dirty="0"/>
              <a:t>0</a:t>
            </a:r>
            <a:r>
              <a:rPr lang="en-US" dirty="0"/>
              <a:t> og kemur í veg fyrir að það lækki. </a:t>
            </a:r>
          </a:p>
          <a:p>
            <a:r>
              <a:rPr lang="en-US" dirty="0"/>
              <a:t>Verðgólfið leiðir til þess að framboðið magn Q</a:t>
            </a:r>
            <a:r>
              <a:rPr lang="en-US" baseline="-25000" dirty="0"/>
              <a:t>s</a:t>
            </a:r>
            <a:r>
              <a:rPr lang="en-US" dirty="0"/>
              <a:t> er meira en eftirspurt magn </a:t>
            </a:r>
            <a:r>
              <a:rPr lang="en-US" dirty="0" err="1"/>
              <a:t>Q</a:t>
            </a:r>
            <a:r>
              <a:rPr lang="en-US" baseline="-25000" dirty="0" err="1"/>
              <a:t>d</a:t>
            </a:r>
            <a:r>
              <a:rPr lang="en-US" dirty="0"/>
              <a:t>. Umframframboð myndast, einnig kallað offramboð.</a:t>
            </a:r>
          </a:p>
          <a:p>
            <a:endParaRPr lang="en-US" dirty="0"/>
          </a:p>
        </p:txBody>
      </p:sp>
      <p:pic>
        <p:nvPicPr>
          <p:cNvPr id="6" name="Picture 5" descr="The graph shows an example of a price floor which results in a surplus.">
            <a:extLst>
              <a:ext uri="{FF2B5EF4-FFF2-40B4-BE49-F238E27FC236}">
                <a16:creationId xmlns:a16="http://schemas.microsoft.com/office/drawing/2014/main" id="{D7F8C248-34D0-311B-742B-F8EAE573A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017" y="946163"/>
            <a:ext cx="3577965" cy="318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84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E7082-E45B-1EC3-B5A6-E98BCA66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3.5 Eftirspurn, framboð og hagkvæmni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13D42-0204-C2AD-D4F2-DCFA711A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026825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Neytendaábati </a:t>
            </a:r>
            <a:r>
              <a:rPr lang="en-US" dirty="0"/>
              <a:t>- </a:t>
            </a:r>
          </a:p>
          <a:p>
            <a:pPr lvl="1"/>
            <a:r>
              <a:rPr lang="en-US" dirty="0"/>
              <a:t>mismunurinn á því sem einstaklingar hefðu verið tilbúnir að greiða og því sem þeir greiddu í raun.</a:t>
            </a:r>
          </a:p>
          <a:p>
            <a:pPr lvl="1"/>
            <a:r>
              <a:rPr lang="en-US" dirty="0"/>
              <a:t>svæðið ofan við markaðsverðið og neðan við eftirspurnarferilinn.</a:t>
            </a:r>
          </a:p>
          <a:p>
            <a:r>
              <a:rPr lang="en-US" b="1" dirty="0"/>
              <a:t>Framleiðendaábati </a:t>
            </a:r>
            <a:r>
              <a:rPr lang="en-US" dirty="0"/>
              <a:t>- </a:t>
            </a:r>
          </a:p>
          <a:p>
            <a:pPr lvl="1"/>
            <a:r>
              <a:rPr lang="en-US" dirty="0"/>
              <a:t>mismunurinn á verðinu sem framleiðandinn fékk í raun og því verði sem hann hefði verið tilbúinn að sætta sig við.</a:t>
            </a:r>
          </a:p>
          <a:p>
            <a:pPr lvl="1"/>
            <a:r>
              <a:rPr lang="en-US" dirty="0"/>
              <a:t>svæðið milli markaðsverðsins og þess hluta framboðsferilsins sem er neðan við jafnvægispunktinn.</a:t>
            </a:r>
          </a:p>
          <a:p>
            <a:endParaRPr lang="en-US" dirty="0"/>
          </a:p>
          <a:p>
            <a:r>
              <a:rPr lang="en-US" b="1" dirty="0"/>
              <a:t>Heildarábati samfélagsins (heildarábati) = </a:t>
            </a:r>
          </a:p>
          <a:p>
            <a:pPr marL="0" indent="0" algn="ctr">
              <a:buNone/>
            </a:pPr>
            <a:r>
              <a:rPr lang="en-US" dirty="0"/>
              <a:t>neytendaábati + framleiðendaábati</a:t>
            </a:r>
          </a:p>
          <a:p>
            <a:r>
              <a:rPr lang="en-US" b="1" dirty="0"/>
              <a:t>Allratap </a:t>
            </a:r>
            <a:r>
              <a:rPr lang="en-US" dirty="0"/>
              <a:t>– tap á heildarábata samfélagsins sem verður þegar markaður skilar óhagkvæmu magni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501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0641-E368-FA38-005A-FED7F58CA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Neytendaábati og framleiðendaábati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05FB-6FFF-841A-262B-8A676ED7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28469"/>
            <a:ext cx="10515600" cy="214591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Svæðið sem er nokkurn veginn þríhyrningslaga og merkt F sýnir </a:t>
            </a:r>
            <a:r>
              <a:rPr lang="en-US" u="sng" dirty="0"/>
              <a:t>neytendaábata</a:t>
            </a:r>
            <a:r>
              <a:rPr lang="en-US" dirty="0"/>
              <a:t>, sem sýnir að jafnvægisverðið á markaðnum var lægra en margir neytendur voru tilbúnir að greiða. </a:t>
            </a:r>
          </a:p>
          <a:p>
            <a:endParaRPr lang="en-US" dirty="0"/>
          </a:p>
          <a:p>
            <a:r>
              <a:rPr lang="en-US" dirty="0"/>
              <a:t>Svæðið sem er nokkurn veginn þríhyrningslaga og merkt G sýnir </a:t>
            </a:r>
            <a:r>
              <a:rPr lang="en-US" u="sng" dirty="0"/>
              <a:t>framleiðendaábata</a:t>
            </a:r>
            <a:r>
              <a:rPr lang="en-US" dirty="0"/>
              <a:t>, sem sýnir að jafnvægisverðið sem fékkst á markaðnum var hærra en það verð sem margir framleiðendur voru tilbúnir að sætta sig við fyrir vörur sínar. </a:t>
            </a:r>
          </a:p>
          <a:p>
            <a:endParaRPr lang="en-US" dirty="0"/>
          </a:p>
        </p:txBody>
      </p:sp>
      <p:pic>
        <p:nvPicPr>
          <p:cNvPr id="6" name="Picture 5" descr="The graph shows consumer surplus above the equilibrium and producer surplus beneath the equilibrium.">
            <a:extLst>
              <a:ext uri="{FF2B5EF4-FFF2-40B4-BE49-F238E27FC236}">
                <a16:creationId xmlns:a16="http://schemas.microsoft.com/office/drawing/2014/main" id="{CA28A88F-36CE-AAAF-71CF-DE342E6A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429" y="892185"/>
            <a:ext cx="3509141" cy="323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87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1CDBE-F05C-C31F-BAC1-F374026E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Hagkvæmni, verðgólf og verðþök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DCAC0-6D74-370F-BC93-73FBAA3DD96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4336870"/>
            <a:ext cx="10515600" cy="185322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(a) </a:t>
            </a:r>
            <a:r>
              <a:rPr lang="en-US" dirty="0"/>
              <a:t>Upphaflegt jafnvægisverð er $600 og jafnvægismagnið 20.000. Neytendaábati er T + U og framleiðendaábati V + W + X. Verðþak er sett við $400 og því framleiða fyrirtækin á markaðnum nú aðeins 15.000 einingar. Nýr neytendaábati verður því T + V en nýr framleiðendaábati X. </a:t>
            </a:r>
          </a:p>
          <a:p>
            <a:r>
              <a:rPr lang="en-US" dirty="0">
                <a:solidFill>
                  <a:srgbClr val="0070C0"/>
                </a:solidFill>
              </a:rPr>
              <a:t>(b) </a:t>
            </a:r>
            <a:r>
              <a:rPr lang="en-US" dirty="0"/>
              <a:t>Upphaflegt jafnvægisverð er $8 og jafnvægismagnið 1.800. Neytendaábati er G + H + J og framleiðendaábati I + K. Verðgólf er sett við $12 og því minnkar eftirspurt magn í 1.400. Nýr neytendaábati verður því G og nýr framleiðendaábati H + I.</a:t>
            </a:r>
          </a:p>
          <a:p>
            <a:endParaRPr lang="en-US" dirty="0"/>
          </a:p>
        </p:txBody>
      </p:sp>
      <p:pic>
        <p:nvPicPr>
          <p:cNvPr id="6" name="Picture 5" descr="The two graphs show how equilibrium is affected by price floors and price ceilings.">
            <a:extLst>
              <a:ext uri="{FF2B5EF4-FFF2-40B4-BE49-F238E27FC236}">
                <a16:creationId xmlns:a16="http://schemas.microsoft.com/office/drawing/2014/main" id="{58E5DA58-41E5-FEE2-C7FE-55C9F3B2C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238" y="932565"/>
            <a:ext cx="7517524" cy="326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6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/>
              <a:t>Þetta ítarefni frá OpenStax er © Rice University og gefið út samkvæmt alþjóðlega CC BY-NC-SA 4.0 notkunarleyfinu. Aðeins má afrita það eða breyta því í tilgangi sem ekki er viðskiptalegs eðlis, en geta verður OpenStax og Rice University sem höfunda og tilgreina allar breytingar. Öllum aðlöguðum útgáfum skal deilt samkvæmt sams konar notkunarleyfi.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</TotalTime>
  <Words>2342</Words>
  <Application>Microsoft Macintosh PowerPoint</Application>
  <PresentationFormat>Widescreen</PresentationFormat>
  <Paragraphs>190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Principles of Economics 3e</vt:lpstr>
      <vt:lpstr>Ch.3 OUTLINE</vt:lpstr>
      <vt:lpstr>Why Does It Cost More?</vt:lpstr>
      <vt:lpstr>3.1 Demand, Supply, and Equilibrium in Markets for Goods and Services</vt:lpstr>
      <vt:lpstr>Demand Schedule &amp; Curve</vt:lpstr>
      <vt:lpstr>Graphing the Demand</vt:lpstr>
      <vt:lpstr>Supply of Goods and Services</vt:lpstr>
      <vt:lpstr>Supply Schedule &amp; Curve</vt:lpstr>
      <vt:lpstr>Graphing the Supply</vt:lpstr>
      <vt:lpstr>Equilibrium - Where Demand and Supply Intersect</vt:lpstr>
      <vt:lpstr>Equilibrium - Where Demand and Supply Intersect (continued)</vt:lpstr>
      <vt:lpstr>3.2 Shifts in Demand and Supply for Goods and Services</vt:lpstr>
      <vt:lpstr>Demand Curve</vt:lpstr>
      <vt:lpstr>Shifting the Demand Curve</vt:lpstr>
      <vt:lpstr>Shifting the Demand Curve (continued)</vt:lpstr>
      <vt:lpstr>What Factors Affect Demand?</vt:lpstr>
      <vt:lpstr>How Factors Affect Demand</vt:lpstr>
      <vt:lpstr>Types of Goods &amp; Services</vt:lpstr>
      <vt:lpstr>Supply Curve</vt:lpstr>
      <vt:lpstr>Supply Price</vt:lpstr>
      <vt:lpstr>Changing the Price</vt:lpstr>
      <vt:lpstr>Shifting the Supply Curve</vt:lpstr>
      <vt:lpstr>Shifting the Supply Curve (continued)</vt:lpstr>
      <vt:lpstr>What Factors Affect Supply?</vt:lpstr>
      <vt:lpstr>How Factors Affect Supply</vt:lpstr>
      <vt:lpstr>3.3 Changes in Equilibrium Price and Quantity: The Four-Step Process</vt:lpstr>
      <vt:lpstr>Example: Shift in Supply</vt:lpstr>
      <vt:lpstr>Example: Shift in Demand</vt:lpstr>
      <vt:lpstr>A Combined Example</vt:lpstr>
      <vt:lpstr>A Combined Example (continued)</vt:lpstr>
      <vt:lpstr>Movements vs. Shifts</vt:lpstr>
      <vt:lpstr>3.4 Price Ceilings and Price Floors</vt:lpstr>
      <vt:lpstr>A Price Ceiling Example - Rent Control</vt:lpstr>
      <vt:lpstr>A Price Floor Example - European Wheat Prices</vt:lpstr>
      <vt:lpstr>3.5 Demand, Supply, and Efficiency</vt:lpstr>
      <vt:lpstr>Consumer and Producer Surplus</vt:lpstr>
      <vt:lpstr>Efficiency and Price Floors and Ceilings</vt:lpstr>
      <vt:lpstr>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93</cp:revision>
  <dcterms:created xsi:type="dcterms:W3CDTF">2018-05-29T21:16:34Z</dcterms:created>
  <dcterms:modified xsi:type="dcterms:W3CDTF">2026-02-26T20:22:22Z</dcterms:modified>
</cp:coreProperties>
</file>