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4" r:id="rId8"/>
    <p:sldId id="265" r:id="rId9"/>
    <p:sldId id="266" r:id="rId10"/>
    <p:sldId id="268" r:id="rId11"/>
    <p:sldId id="269" r:id="rId12"/>
    <p:sldId id="270" r:id="rId13"/>
    <p:sldId id="271" r:id="rId14"/>
    <p:sldId id="272" r:id="rId15"/>
    <p:sldId id="273" r:id="rId16"/>
    <p:sldId id="274" r:id="rId17"/>
    <p:sldId id="275" r:id="rId18"/>
    <p:sldId id="276" r:id="rId19"/>
    <p:sldId id="287" r:id="rId20"/>
    <p:sldId id="277" r:id="rId21"/>
    <p:sldId id="278" r:id="rId22"/>
    <p:sldId id="279" r:id="rId23"/>
    <p:sldId id="280" r:id="rId24"/>
    <p:sldId id="281" r:id="rId25"/>
    <p:sldId id="282" r:id="rId26"/>
    <p:sldId id="283" r:id="rId27"/>
    <p:sldId id="284" r:id="rId28"/>
    <p:sldId id="286" r:id="rId29"/>
    <p:sldId id="288" r:id="rId30"/>
    <p:sldId id="289" r:id="rId31"/>
    <p:sldId id="290" r:id="rId32"/>
    <p:sldId id="291" r:id="rId33"/>
    <p:sldId id="267" r:id="rId34"/>
    <p:sldId id="261" r:id="rId35"/>
    <p:sldId id="25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666" autoAdjust="0"/>
    <p:restoredTop sz="94658"/>
  </p:normalViewPr>
  <p:slideViewPr>
    <p:cSldViewPr snapToGrid="0" snapToObjects="1">
      <p:cViewPr varScale="1">
        <p:scale>
          <a:sx n="107" d="100"/>
          <a:sy n="107" d="100"/>
        </p:scale>
        <p:origin x="192" y="4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 Id="rId41" Type="http://schemas.microsoft.com/office/2016/11/relationships/changesInfo" Target="changesInfos/changesInfo1.xml"/><Relationship Id="rId4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383a97ff3a63.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50446b6b722f.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50446b6b722f.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eb00396eba3d.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eb00396eba3d.png"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a2395d03f4bb.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45312d6aadec.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45312d6aadec.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bbb5b6e277dd.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bbb5b6e277dd.png"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06c9de124081.png"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28ce0911a3fe.png"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6d0d1ba6c7d8.png"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wrap="square"/>
          <a:lstStyle/>
          <a:p>
            <a:r>
              <a:rPr lang="en-US" dirty="0" sz="3800"/>
              <a:t>Undirstöður hagfræði, 3. útgáfa</a:t>
            </a:r>
          </a:p>
        </p:txBody>
      </p:sp>
      <p:sp>
        <p:nvSpPr>
          <p:cNvPr id="2" name="Text Placeholder 23">
            <a:extLst>
              <a:ext uri="{FF2B5EF4-FFF2-40B4-BE49-F238E27FC236}">
                <a16:creationId xmlns:a16="http://schemas.microsoft.com/office/drawing/2014/main" id="{BDE1B329-9F12-52F0-023B-4829F3D5884B}"/>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28. kafli PENINGASTEFNA OG BANKAEFTIRLIT</a:t>
            </a:r>
          </a:p>
          <a:p>
            <a:r>
              <a:rPr lang="en-US" sz="4300" cap="none" dirty="0">
                <a:solidFill>
                  <a:schemeClr val="tx1"/>
                </a:solidFill>
                <a:latin typeface="+mn-lt"/>
              </a:rPr>
              <a:t>PowerPoint-myndasýning</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4BAB6F5D-D9C9-D416-3322-4F4FC9413C27}"/>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28. KAFLI – EFNISYFIRLIT</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p:txBody>
          <a:bodyPr/>
          <a:lstStyle/>
          <a:p>
            <a:r>
              <a:rPr lang="en-US" dirty="0"/>
              <a:t>28.1: Bandaríska seðlabankakerfið og seðlabankar</a:t>
            </a:r>
          </a:p>
          <a:p>
            <a:r>
              <a:rPr lang="en-US" dirty="0"/>
              <a:t>28.2: Bankaeftirlit</a:t>
            </a:r>
          </a:p>
          <a:p>
            <a:r>
              <a:rPr lang="en-US" dirty="0"/>
              <a:t>28.3: Hvernig seðlabanki framkvæmir peningastefnu</a:t>
            </a:r>
          </a:p>
          <a:p>
            <a:r>
              <a:rPr lang="en-US" dirty="0"/>
              <a:t>28.4: Peningastefna og þjóðhagslegar niðurstöður</a:t>
            </a:r>
          </a:p>
          <a:p>
            <a:r>
              <a:rPr lang="en-US" dirty="0"/>
              <a:t>28.5: Gildrur peningastefnunnar</a:t>
            </a:r>
          </a:p>
          <a:p>
            <a:endParaRPr lang="en-US" dirty="0"/>
          </a:p>
        </p:txBody>
      </p:sp>
      <p:sp>
        <p:nvSpPr>
          <p:cNvPr id="8" name="Content Placeholder 7">
            <a:extLst>
              <a:ext uri="{FF2B5EF4-FFF2-40B4-BE49-F238E27FC236}">
                <a16:creationId xmlns:a16="http://schemas.microsoft.com/office/drawing/2014/main" id="{606E60BB-DB20-1363-8730-26F24D0937D3}"/>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a:xfrm>
            <a:off x="838200" y="365126"/>
            <a:ext cx="10515600" cy="590838"/>
          </a:xfrm>
        </p:spPr>
        <p:txBody>
          <a:bodyPr>
            <a:normAutofit fontScale="90000"/>
          </a:bodyPr>
          <a:lstStyle/>
          <a:p>
            <a:r>
              <a:rPr lang="en-US" dirty="0"/>
              <a:t>28.1 </a:t>
            </a:r>
            <a:r>
              <a:rPr lang="en-US" dirty="0" err="1"/>
              <a:t>Marriner</a:t>
            </a:r>
            <a:r>
              <a:rPr lang="en-US" dirty="0"/>
              <a:t> S. Eccles, höfuðstöðvar Seðlabanka Bandaríkjanna, </a:t>
            </a:r>
            <a:br>
              <a:rPr lang="en-US" dirty="0"/>
            </a:br>
            <a:r>
              <a:rPr lang="en-US" dirty="0"/>
              <a:t>Washington, D.C.</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910567"/>
            <a:ext cx="10515600" cy="1068383"/>
          </a:xfrm>
        </p:spPr>
        <p:txBody>
          <a:bodyPr>
            <a:normAutofit fontScale="62500" lnSpcReduction="20000"/>
          </a:bodyPr>
          <a:lstStyle/>
          <a:p>
            <a:r>
              <a:rPr lang="en-US" dirty="0"/>
              <a:t>Bak við þessar dyr eru teknar sumar áhrifamestu ákvarðanirnar um peningastefnu Bandaríkjanna. </a:t>
            </a:r>
          </a:p>
          <a:p>
            <a:pPr marL="0" indent="0">
              <a:buNone/>
            </a:pPr>
            <a:r>
              <a:rPr lang="en-US" dirty="0"/>
              <a:t>(Mynd: breytt útgáfa af „</a:t>
            </a:r>
            <a:r>
              <a:rPr lang="en-US" dirty="0" err="1"/>
              <a:t>Marriner</a:t>
            </a:r>
            <a:r>
              <a:rPr lang="en-US" dirty="0"/>
              <a:t> S. Eccles Federal Reserve“ eftir </a:t>
            </a:r>
            <a:r>
              <a:rPr lang="en-US" dirty="0" err="1"/>
              <a:t>LunchboxLarry</a:t>
            </a:r>
            <a:r>
              <a:rPr lang="en-US" dirty="0"/>
              <a:t>/Flickr Creative Commons, CC BY 2.0)</a:t>
            </a:r>
          </a:p>
          <a:p>
            <a:endParaRPr lang="en-US" dirty="0"/>
          </a:p>
        </p:txBody>
      </p:sp>
      <p:pic>
        <p:nvPicPr>
          <p:cNvPr id="2" name="Shape 88" descr="Picture of the Federal Reserve Headquarters">
            <a:extLst>
              <a:ext uri="{FF2B5EF4-FFF2-40B4-BE49-F238E27FC236}">
                <a16:creationId xmlns:a16="http://schemas.microsoft.com/office/drawing/2014/main" id="{922220BE-A614-8985-CB39-35CA4482D1EC}"/>
              </a:ext>
            </a:extLst>
          </p:cNvPr>
          <p:cNvPicPr preferRelativeResize="0">
            <a:picLocks/>
          </p:cNvPicPr>
          <p:nvPr/>
        </p:nvPicPr>
        <p:blipFill rotWithShape="1">
          <a:blip r:embed="rId2">
            <a:alphaModFix/>
          </a:blip>
          <a:srcRect/>
          <a:stretch/>
        </p:blipFill>
        <p:spPr>
          <a:xfrm>
            <a:off x="3102518" y="1183230"/>
            <a:ext cx="5986963" cy="3500071"/>
          </a:xfrm>
          <a:prstGeom prst="rect">
            <a:avLst/>
          </a:prstGeom>
          <a:noFill/>
          <a:ln>
            <a:noFill/>
          </a:ln>
        </p:spPr>
      </p:pic>
    </p:spTree>
    <p:extLst>
      <p:ext uri="{BB962C8B-B14F-4D97-AF65-F5344CB8AC3E}">
        <p14:creationId xmlns:p14="http://schemas.microsoft.com/office/powerpoint/2010/main" val="2560367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lvl="0">
              <a:spcBef>
                <a:spcPts val="0"/>
              </a:spcBef>
            </a:pPr>
            <a:r>
              <a:rPr lang="en-US" dirty="0"/>
              <a:t>28.1 Bandaríska seðlabankakerfið og seðlabankar</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p:txBody>
          <a:bodyPr>
            <a:normAutofit/>
          </a:bodyPr>
          <a:lstStyle/>
          <a:p>
            <a:r>
              <a:rPr lang="en-US" b="1" dirty="0"/>
              <a:t>Seðlabanki </a:t>
            </a:r>
            <a:r>
              <a:rPr lang="en-US" dirty="0"/>
              <a:t>– stofnun sem ber ábyrgð á framkvæmd peningastefnu og tryggir að fjármálakerfi þjóðarinnar starfi með eðlilegum hætti.</a:t>
            </a:r>
          </a:p>
          <a:p>
            <a:endParaRPr lang="en-US" dirty="0"/>
          </a:p>
          <a:p>
            <a:r>
              <a:rPr lang="en-US" dirty="0"/>
              <a:t>Í Bandaríkjunum nefnist seðlabankinn Federal Reserve („Fed“).</a:t>
            </a:r>
          </a:p>
          <a:p>
            <a:pPr lvl="1"/>
            <a:r>
              <a:rPr lang="en-US" dirty="0"/>
              <a:t>Kerfið er dreifstýrt að hluta og sameinar fulltrúa skipaða af stjórnvöldum og fulltrúa einkarekinna banka.</a:t>
            </a:r>
          </a:p>
          <a:p>
            <a:pPr lvl="1"/>
            <a:r>
              <a:rPr lang="en-US" dirty="0"/>
              <a:t>Bankastjórnin fer með yfirstjórn kerfisins. Í henni sitja sjö fulltrúar sem forseti Bandaríkjanna skipar með samþykki öldungadeildarinnar.</a:t>
            </a:r>
          </a:p>
          <a:p>
            <a:endParaRPr lang="en-US" dirty="0"/>
          </a:p>
        </p:txBody>
      </p:sp>
    </p:spTree>
    <p:extLst>
      <p:ext uri="{BB962C8B-B14F-4D97-AF65-F5344CB8AC3E}">
        <p14:creationId xmlns:p14="http://schemas.microsoft.com/office/powerpoint/2010/main" val="110430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Formaður bankastjórnar Seðlabanka Bandaríkjanna</a:t>
            </a:r>
          </a:p>
        </p:txBody>
      </p:sp>
      <p:sp>
        <p:nvSpPr>
          <p:cNvPr id="2" name="Content Placeholder 1">
            <a:extLst>
              <a:ext uri="{FF2B5EF4-FFF2-40B4-BE49-F238E27FC236}">
                <a16:creationId xmlns:a16="http://schemas.microsoft.com/office/drawing/2014/main" id="{412CD573-9F81-CC47-FF70-6A96D74AC411}"/>
              </a:ext>
            </a:extLst>
          </p:cNvPr>
          <p:cNvSpPr>
            <a:spLocks noGrp="1"/>
          </p:cNvSpPr>
          <p:nvPr>
            <p:ph sz="half" idx="1"/>
          </p:nvPr>
        </p:nvSpPr>
        <p:spPr/>
        <p:txBody>
          <a:bodyPr/>
          <a:lstStyle/>
          <a:p>
            <a:r>
              <a:rPr lang="en-US" dirty="0"/>
              <a:t>Jerome H. Powell </a:t>
            </a:r>
            <a:r>
              <a:rPr lang="en-US" sz="2400" dirty="0"/>
              <a:t>(Mynd: „_NZ79221“ eftir Board of Governors of the Federal Reserve System/Flickr, almenningseign)</a:t>
            </a:r>
          </a:p>
          <a:p>
            <a:endParaRPr lang="en-US" dirty="0"/>
          </a:p>
          <a:p>
            <a:r>
              <a:rPr lang="en-US" dirty="0"/>
              <a:t>Þótt formaður Seðlabankans hafi aðeins eitt atkvæði ræður hann dagskránni og er opinber talsmaður bankans.</a:t>
            </a:r>
          </a:p>
          <a:p>
            <a:endParaRPr lang="en-US" dirty="0"/>
          </a:p>
        </p:txBody>
      </p:sp>
      <p:pic>
        <p:nvPicPr>
          <p:cNvPr id="10" name="Picture 9" descr="This image is a photograph of Jerome Powell.">
            <a:extLst>
              <a:ext uri="{FF2B5EF4-FFF2-40B4-BE49-F238E27FC236}">
                <a16:creationId xmlns:a16="http://schemas.microsoft.com/office/drawing/2014/main" id="{4CAE1167-1C53-11E4-CF23-008C07BF2A18}"/>
              </a:ext>
            </a:extLst>
          </p:cNvPr>
          <p:cNvPicPr>
            <a:picLocks noChangeAspect="1"/>
          </p:cNvPicPr>
          <p:nvPr/>
        </p:nvPicPr>
        <p:blipFill>
          <a:blip r:embed="rId2"/>
          <a:stretch>
            <a:fillRect/>
          </a:stretch>
        </p:blipFill>
        <p:spPr>
          <a:xfrm>
            <a:off x="7513982" y="1399583"/>
            <a:ext cx="3140764" cy="4058833"/>
          </a:xfrm>
          <a:prstGeom prst="rect">
            <a:avLst/>
          </a:prstGeom>
        </p:spPr>
      </p:pic>
    </p:spTree>
    <p:extLst>
      <p:ext uri="{BB962C8B-B14F-4D97-AF65-F5344CB8AC3E}">
        <p14:creationId xmlns:p14="http://schemas.microsoft.com/office/powerpoint/2010/main" val="2802772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Umdæmin tólf í seðlabankakerfi Bandaríkjanna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752109"/>
            <a:ext cx="10515600" cy="1323109"/>
          </a:xfrm>
        </p:spPr>
        <p:txBody>
          <a:bodyPr>
            <a:normAutofit fontScale="85000" lnSpcReduction="20000"/>
          </a:bodyPr>
          <a:lstStyle/>
          <a:p>
            <a:r>
              <a:rPr lang="en-US" dirty="0"/>
              <a:t>Seðlabanki Bandaríkjanna er meira en bankastjórnin ein. </a:t>
            </a:r>
          </a:p>
          <a:p>
            <a:r>
              <a:rPr lang="en-US" dirty="0"/>
              <a:t>Kerfið nær einnig til 12 svæðisbundinna seðlabanka sem styðja viðskiptabanka og efnahagslíf hvers umdæmis.</a:t>
            </a:r>
          </a:p>
          <a:p>
            <a:endParaRPr lang="en-US" dirty="0"/>
          </a:p>
        </p:txBody>
      </p:sp>
      <p:pic>
        <p:nvPicPr>
          <p:cNvPr id="2" name="Shape 112" descr="Image of the United States Map with the districts of the federal reserve indicated.">
            <a:extLst>
              <a:ext uri="{FF2B5EF4-FFF2-40B4-BE49-F238E27FC236}">
                <a16:creationId xmlns:a16="http://schemas.microsoft.com/office/drawing/2014/main" id="{F23ED61F-B961-1F7B-04CB-540B808D15F0}"/>
              </a:ext>
            </a:extLst>
          </p:cNvPr>
          <p:cNvPicPr preferRelativeResize="0">
            <a:picLocks/>
          </p:cNvPicPr>
          <p:nvPr/>
        </p:nvPicPr>
        <p:blipFill rotWithShape="1">
          <a:blip r:embed="rId2">
            <a:alphaModFix/>
          </a:blip>
          <a:srcRect/>
          <a:stretch/>
        </p:blipFill>
        <p:spPr>
          <a:xfrm>
            <a:off x="2891710" y="1020873"/>
            <a:ext cx="6408580" cy="3500071"/>
          </a:xfrm>
          <a:prstGeom prst="rect">
            <a:avLst/>
          </a:prstGeom>
          <a:noFill/>
          <a:ln>
            <a:noFill/>
          </a:ln>
        </p:spPr>
      </p:pic>
    </p:spTree>
    <p:extLst>
      <p:ext uri="{BB962C8B-B14F-4D97-AF65-F5344CB8AC3E}">
        <p14:creationId xmlns:p14="http://schemas.microsoft.com/office/powerpoint/2010/main" val="334186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Hvert er hlutverk seðlabanka?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p:txBody>
          <a:bodyPr/>
          <a:lstStyle/>
          <a:p>
            <a:r>
              <a:rPr lang="en-US" dirty="0"/>
              <a:t>Seðlabanki Bandaríkjanna gegnir þremur mikilvægum hlutverkum:</a:t>
            </a:r>
          </a:p>
          <a:p>
            <a:endParaRPr lang="en-US" dirty="0"/>
          </a:p>
          <a:p>
            <a:pPr marL="971550" lvl="1" indent="-514350">
              <a:buFont typeface="+mj-lt"/>
              <a:buAutoNum type="arabicPeriod"/>
            </a:pPr>
            <a:r>
              <a:rPr lang="en-US" dirty="0"/>
              <a:t>Að framkvæma peningastefnu</a:t>
            </a:r>
          </a:p>
          <a:p>
            <a:pPr marL="971550" lvl="1" indent="-514350">
              <a:buFont typeface="+mj-lt"/>
              <a:buAutoNum type="arabicPeriod"/>
            </a:pPr>
            <a:r>
              <a:rPr lang="en-US" dirty="0"/>
              <a:t>Að stuðla að stöðugleika fjármálakerfisins</a:t>
            </a:r>
          </a:p>
          <a:p>
            <a:pPr marL="971550" lvl="1" indent="-514350">
              <a:buFont typeface="+mj-lt"/>
              <a:buAutoNum type="arabicPeriod"/>
            </a:pPr>
            <a:r>
              <a:rPr lang="en-US" dirty="0"/>
              <a:t>Að veita viðskiptabönkum, öðrum innlánsstofnunum og alríkisstjórninni bankaþjónustu.</a:t>
            </a:r>
          </a:p>
          <a:p>
            <a:endParaRPr lang="en-US" dirty="0"/>
          </a:p>
        </p:txBody>
      </p:sp>
    </p:spTree>
    <p:extLst>
      <p:ext uri="{BB962C8B-B14F-4D97-AF65-F5344CB8AC3E}">
        <p14:creationId xmlns:p14="http://schemas.microsoft.com/office/powerpoint/2010/main" val="722457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28.2 Bankaeftirlit</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p:txBody>
          <a:bodyPr>
            <a:normAutofit fontScale="92500" lnSpcReduction="20000"/>
          </a:bodyPr>
          <a:lstStyle/>
          <a:p>
            <a:r>
              <a:rPr lang="en-US" dirty="0"/>
              <a:t>Bankaeftirliti er ætlað að stuðla að gjaldhæfi banka með því að draga úr óhóflegri áhættutöku. </a:t>
            </a:r>
          </a:p>
          <a:p>
            <a:endParaRPr lang="en-US" dirty="0"/>
          </a:p>
          <a:p>
            <a:r>
              <a:rPr lang="en-US" dirty="0"/>
              <a:t>Helstu kröfur og takmarkanir eru:</a:t>
            </a:r>
          </a:p>
          <a:p>
            <a:pPr lvl="1"/>
            <a:r>
              <a:rPr lang="en-US" dirty="0"/>
              <a:t>bindiskylda</a:t>
            </a:r>
          </a:p>
          <a:p>
            <a:pPr lvl="1"/>
            <a:r>
              <a:rPr lang="en-US" dirty="0"/>
              <a:t>eiginfjárkröfur </a:t>
            </a:r>
          </a:p>
          <a:p>
            <a:pPr lvl="1"/>
            <a:r>
              <a:rPr lang="en-US" dirty="0"/>
              <a:t>takmarkanir á þeim fjárfestingum sem bönkum eru heimilar.</a:t>
            </a:r>
          </a:p>
          <a:p>
            <a:endParaRPr lang="en-US" dirty="0"/>
          </a:p>
          <a:p>
            <a:r>
              <a:rPr lang="en-US" dirty="0"/>
              <a:t>Reglur gera bönkum skylt að halda lágmarki eigin fjár, yfirleitt sem hlutfalli af eignum, til verndar innstæðueigendum og öðrum lánardrottnum.</a:t>
            </a:r>
          </a:p>
          <a:p>
            <a:endParaRPr lang="en-US" dirty="0"/>
          </a:p>
        </p:txBody>
      </p:sp>
    </p:spTree>
    <p:extLst>
      <p:ext uri="{BB962C8B-B14F-4D97-AF65-F5344CB8AC3E}">
        <p14:creationId xmlns:p14="http://schemas.microsoft.com/office/powerpoint/2010/main" val="1741523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Bankaeftirlit</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p:txBody>
          <a:bodyPr/>
          <a:lstStyle/>
          <a:p>
            <a:r>
              <a:rPr lang="en-US" dirty="0"/>
              <a:t>Nokkrar ríkisstofnanir fylgjast með efnahagsreikningum banka til að tryggja að þeir hafi jákvætt eigið fé og taki ekki óhóflega áhættu.</a:t>
            </a:r>
          </a:p>
          <a:p>
            <a:pPr lvl="1"/>
            <a:r>
              <a:rPr lang="en-US" dirty="0"/>
              <a:t>Office of the Comptroller of the Currency (heyrir undir fjármálaráðuneyti Bandaríkjanna)</a:t>
            </a:r>
          </a:p>
          <a:p>
            <a:pPr lvl="1"/>
            <a:r>
              <a:rPr lang="en-US" dirty="0"/>
              <a:t>National Credit Union Administration (NCUA)</a:t>
            </a:r>
          </a:p>
          <a:p>
            <a:pPr lvl="1"/>
            <a:r>
              <a:rPr lang="en-US" dirty="0"/>
              <a:t>Seðlabanki Bandaríkjanna</a:t>
            </a:r>
          </a:p>
          <a:p>
            <a:endParaRPr lang="en-US" dirty="0"/>
          </a:p>
        </p:txBody>
      </p:sp>
    </p:spTree>
    <p:extLst>
      <p:ext uri="{BB962C8B-B14F-4D97-AF65-F5344CB8AC3E}">
        <p14:creationId xmlns:p14="http://schemas.microsoft.com/office/powerpoint/2010/main" val="2980824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Áhlaup á banka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561915"/>
            <a:ext cx="10515600" cy="1330639"/>
          </a:xfrm>
        </p:spPr>
        <p:txBody>
          <a:bodyPr>
            <a:normAutofit fontScale="85000" lnSpcReduction="20000"/>
          </a:bodyPr>
          <a:lstStyle/>
          <a:p>
            <a:r>
              <a:rPr lang="en-US" b="1" dirty="0"/>
              <a:t>Áhlaup á banka </a:t>
            </a:r>
            <a:r>
              <a:rPr lang="en-US" dirty="0"/>
              <a:t>– þegar innstæðueigendur flykkjast í banka til að taka út innstæður sínar af ótta við að tapa þeim ella.</a:t>
            </a:r>
          </a:p>
          <a:p>
            <a:pPr lvl="1"/>
            <a:r>
              <a:rPr lang="en-US" dirty="0"/>
              <a:t>Áhlaup á banka í kreppunni miklu gerðu efnahagsástandið enn verra. (Mynd: „Depression: "Runs on Banks“ eftir National Archives and Records Administration, almenningseign)</a:t>
            </a:r>
          </a:p>
          <a:p>
            <a:endParaRPr lang="en-US" dirty="0"/>
          </a:p>
        </p:txBody>
      </p:sp>
      <p:pic>
        <p:nvPicPr>
          <p:cNvPr id="2" name="Shape 141" descr="Image of people on line outside a bank during the Great Depression.  The line is very long and the entire area is very crowded and chaotic.">
            <a:extLst>
              <a:ext uri="{FF2B5EF4-FFF2-40B4-BE49-F238E27FC236}">
                <a16:creationId xmlns:a16="http://schemas.microsoft.com/office/drawing/2014/main" id="{97B7AABA-25EF-775E-BE9C-91F808EC14F6}"/>
              </a:ext>
            </a:extLst>
          </p:cNvPr>
          <p:cNvPicPr preferRelativeResize="0">
            <a:picLocks/>
          </p:cNvPicPr>
          <p:nvPr/>
        </p:nvPicPr>
        <p:blipFill rotWithShape="1">
          <a:blip r:embed="rId2">
            <a:alphaModFix/>
          </a:blip>
          <a:srcRect/>
          <a:stretch/>
        </p:blipFill>
        <p:spPr>
          <a:xfrm>
            <a:off x="4180244" y="1130619"/>
            <a:ext cx="3831512" cy="3090385"/>
          </a:xfrm>
          <a:prstGeom prst="rect">
            <a:avLst/>
          </a:prstGeom>
          <a:noFill/>
          <a:ln>
            <a:noFill/>
          </a:ln>
        </p:spPr>
      </p:pic>
    </p:spTree>
    <p:extLst>
      <p:ext uri="{BB962C8B-B14F-4D97-AF65-F5344CB8AC3E}">
        <p14:creationId xmlns:p14="http://schemas.microsoft.com/office/powerpoint/2010/main" val="308581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lvl="0">
              <a:spcBef>
                <a:spcPts val="0"/>
              </a:spcBef>
            </a:pPr>
            <a:r>
              <a:rPr lang="en-US" dirty="0"/>
              <a:t>Innstæðutryggingar og lánveitandi til þrautavara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4"/>
            <a:ext cx="10515600" cy="4373682"/>
          </a:xfrm>
        </p:spPr>
        <p:txBody>
          <a:bodyPr>
            <a:normAutofit/>
          </a:bodyPr>
          <a:lstStyle/>
          <a:p>
            <a:r>
              <a:rPr lang="en-US" dirty="0"/>
              <a:t>Hætta á áhlaupum á banka getur valdið óstöðugleika í bankakerfinu.</a:t>
            </a:r>
          </a:p>
          <a:p>
            <a:endParaRPr lang="en-US" dirty="0"/>
          </a:p>
          <a:p>
            <a:r>
              <a:rPr lang="en-US" dirty="0"/>
              <a:t>Bandaríkjaþing hefur komið á tvenns konar úrræðum gegn áhlaupum á banka: </a:t>
            </a:r>
          </a:p>
          <a:p>
            <a:pPr lvl="1"/>
            <a:r>
              <a:rPr lang="en-US" b="1" dirty="0"/>
              <a:t>Innstæðutryggingar </a:t>
            </a:r>
            <a:r>
              <a:rPr lang="en-US" dirty="0"/>
              <a:t>– kerfi sem ver skilgreindar innstæður upp að tilteknu hámarki ef tryggður banki verður gjaldþrota.</a:t>
            </a:r>
          </a:p>
          <a:p>
            <a:pPr lvl="2"/>
            <a:r>
              <a:rPr lang="en-US" dirty="0"/>
              <a:t>Bankar greiða tryggingagjald til Federal Deposit Insurance Corporation (FDIC).</a:t>
            </a:r>
          </a:p>
          <a:p>
            <a:pPr lvl="1"/>
            <a:r>
              <a:rPr lang="en-US" b="1" dirty="0"/>
              <a:t>Lánveitandi til þrautavara </a:t>
            </a:r>
            <a:r>
              <a:rPr lang="en-US" dirty="0"/>
              <a:t>– stofnun sem veitir skammtímaneyðarlán þegar fjármálakreppa ríkir.</a:t>
            </a:r>
          </a:p>
          <a:p>
            <a:endParaRPr lang="en-US" dirty="0"/>
          </a:p>
        </p:txBody>
      </p:sp>
    </p:spTree>
    <p:extLst>
      <p:ext uri="{BB962C8B-B14F-4D97-AF65-F5344CB8AC3E}">
        <p14:creationId xmlns:p14="http://schemas.microsoft.com/office/powerpoint/2010/main" val="2002135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lvl="0">
              <a:spcBef>
                <a:spcPts val="0"/>
              </a:spcBef>
            </a:pPr>
            <a:r>
              <a:rPr lang="en-US" dirty="0"/>
              <a:t>28.3 Hvernig seðlabanki framkvæmir peningastefnu</a:t>
            </a:r>
            <a:endParaRPr lang="en-US" b="0" dirty="0"/>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5"/>
            <a:ext cx="10515600" cy="3998172"/>
          </a:xfrm>
        </p:spPr>
        <p:txBody>
          <a:bodyPr>
            <a:normAutofit fontScale="92500" lnSpcReduction="10000"/>
          </a:bodyPr>
          <a:lstStyle/>
          <a:p>
            <a:r>
              <a:rPr lang="en-US" dirty="0"/>
              <a:t>Mikilvægasta hlutverk Seðlabanka Bandaríkjanna er að framfylgja peningastefnu landsins.</a:t>
            </a:r>
          </a:p>
          <a:p>
            <a:r>
              <a:rPr lang="en-US" dirty="0"/>
              <a:t>Peningastefna felur í sér stýringu vaxta og lánskjara sem hefur áhrif á umfang efnahagsumsvifa.</a:t>
            </a:r>
          </a:p>
          <a:p>
            <a:r>
              <a:rPr lang="en-US" dirty="0"/>
              <a:t>Algengasta stjórntæki peningastefnunnar í Bandaríkjunum hefur verið </a:t>
            </a:r>
          </a:p>
          <a:p>
            <a:pPr lvl="1"/>
            <a:r>
              <a:rPr lang="en-US" b="1" dirty="0"/>
              <a:t>Markaðsaðgerðir seðlabanka </a:t>
            </a:r>
            <a:r>
              <a:rPr lang="en-US" dirty="0"/>
              <a:t>– kaup eða sala seðlabankans á ríkisskuldabréfum til að hafa áhrif á peningamagn og vaxtastig.</a:t>
            </a:r>
          </a:p>
          <a:p>
            <a:r>
              <a:rPr lang="en-US" b="1" dirty="0"/>
              <a:t>Alríkismarkaðsnefndin (FOMC) </a:t>
            </a:r>
            <a:r>
              <a:rPr lang="en-US" dirty="0"/>
              <a:t>– tekur ákvarðanir um markaðsaðgerðir. Þar sitja sjö fulltrúar úr bankastjórn Seðlabanka Bandaríkjanna og fimm atkvæðisbærir fulltrúar svæðisbundinna seðlabanka.</a:t>
            </a:r>
          </a:p>
          <a:p>
            <a:endParaRPr lang="en-US" dirty="0"/>
          </a:p>
        </p:txBody>
      </p:sp>
    </p:spTree>
    <p:extLst>
      <p:ext uri="{BB962C8B-B14F-4D97-AF65-F5344CB8AC3E}">
        <p14:creationId xmlns:p14="http://schemas.microsoft.com/office/powerpoint/2010/main" val="811458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marL="0" marR="0" lvl="0" indent="0" rtl="0">
              <a:spcBef>
                <a:spcPts val="0"/>
              </a:spcBef>
            </a:pPr>
            <a:r>
              <a:rPr lang="en-US" dirty="0"/>
              <a:t>Hvernig markaðsaðgerðir auka peningamagn</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314463"/>
            <a:ext cx="10515600" cy="1812966"/>
          </a:xfrm>
        </p:spPr>
        <p:txBody>
          <a:bodyPr>
            <a:normAutofit fontScale="85000" lnSpcReduction="20000"/>
          </a:bodyPr>
          <a:lstStyle/>
          <a:p>
            <a:r>
              <a:rPr lang="en-US" dirty="0"/>
              <a:t>(a) sýnir að Happy Bank á í upphafi eignir fyrir 460 milljónir dala, skiptar í bindifé, skuldabréf og útlán, og skuldar 400 milljónir dala í innlánum. Eigið fé bankans er 60 milljónir dala.</a:t>
            </a:r>
          </a:p>
          <a:p>
            <a:r>
              <a:rPr lang="en-US" dirty="0"/>
              <a:t>(b) sýnir að þegar seðlabankinn kaupir skuldabréf fyrir 20 milljónir dala af Happy Bank minnka skuldabréf í eigu bankans um 20 milljónir dala en bindifé hans eykst um sömu fjárhæð.</a:t>
            </a:r>
          </a:p>
          <a:p>
            <a:endParaRPr lang="en-US" dirty="0"/>
          </a:p>
        </p:txBody>
      </p:sp>
      <p:pic>
        <p:nvPicPr>
          <p:cNvPr id="4" name="Picture 3" descr="The figure shows 3 t-accounts. T-account (a) has the following assets: reserves = 40; bonds = 120; loans = 300. T-account (a) has the following Liabilities: deposits = 400; net worth = 60. T-account (b) has the following assets: reserves = (40 + 20 = 60); bonds = (120 – 20 = 100); loans = 300. T-account (b) has the following liabilities: deposits = 400; net worth = 60. T-account (c) has the following assets: reserves = (60 – 20 = 40); bonds = 100; loans = (300 + 20 = 320). T-account (c) has the following liabilities: deposits = 400; net worth = 60.">
            <a:extLst>
              <a:ext uri="{FF2B5EF4-FFF2-40B4-BE49-F238E27FC236}">
                <a16:creationId xmlns:a16="http://schemas.microsoft.com/office/drawing/2014/main" id="{70021F87-959B-2A8A-7CAB-892B7A67C254}"/>
              </a:ext>
            </a:extLst>
          </p:cNvPr>
          <p:cNvPicPr>
            <a:picLocks noChangeAspect="1"/>
          </p:cNvPicPr>
          <p:nvPr/>
        </p:nvPicPr>
        <p:blipFill>
          <a:blip r:embed="rId2"/>
          <a:stretch>
            <a:fillRect/>
          </a:stretch>
        </p:blipFill>
        <p:spPr>
          <a:xfrm>
            <a:off x="2968918" y="873083"/>
            <a:ext cx="6254164" cy="3358005"/>
          </a:xfrm>
          <a:prstGeom prst="rect">
            <a:avLst/>
          </a:prstGeom>
        </p:spPr>
      </p:pic>
    </p:spTree>
    <p:extLst>
      <p:ext uri="{BB962C8B-B14F-4D97-AF65-F5344CB8AC3E}">
        <p14:creationId xmlns:p14="http://schemas.microsoft.com/office/powerpoint/2010/main" val="3343899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marL="0" marR="0" lvl="0" indent="0" rtl="0">
              <a:spcBef>
                <a:spcPts val="0"/>
              </a:spcBef>
            </a:pPr>
            <a:r>
              <a:rPr lang="en-US" dirty="0"/>
              <a:t>Hvernig markaðsaðgerðir auka peningamagn, framhald</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377933"/>
            <a:ext cx="10515600" cy="1562896"/>
          </a:xfrm>
        </p:spPr>
        <p:txBody>
          <a:bodyPr>
            <a:normAutofit fontScale="77500" lnSpcReduction="20000"/>
          </a:bodyPr>
          <a:lstStyle/>
          <a:p>
            <a:r>
              <a:rPr lang="en-US" dirty="0"/>
              <a:t>Happy Bank vill hins vegar aðeins halda 40 milljónum dala í bindifé, sömu fjárhæð og í upphafi. </a:t>
            </a:r>
          </a:p>
          <a:p>
            <a:r>
              <a:rPr lang="en-US" dirty="0"/>
              <a:t>Því sýnir (c) að bankinn lánar út 20 milljónir dala af viðbótarbindifé og útlán hans aukast um sömu fjárhæð.</a:t>
            </a:r>
          </a:p>
          <a:p>
            <a:r>
              <a:rPr lang="en-US" dirty="0"/>
              <a:t>Markaðsaðgerð seðlabankans leiðir til aukins peningamagns.</a:t>
            </a:r>
          </a:p>
          <a:p>
            <a:endParaRPr lang="en-US" dirty="0"/>
          </a:p>
        </p:txBody>
      </p:sp>
      <p:pic>
        <p:nvPicPr>
          <p:cNvPr id="3" name="Picture 2" descr="The figure shows 3 t-accounts. T-account (a) has the following assets: reserves = 40; bonds = 120; loans = 300. T-account (a) has the following Liabilities: deposits = 400; net worth = 60. T-account (b) has the following assets: reserves = (40 + 20 = 60); bonds = (120 – 20 = 100); loans = 300. T-account (b) has the following liabilities: deposits = 400; net worth = 60. T-account (c) has the following assets: reserves = (60 – 20 = 40); bonds = 100; loans = (300 + 20 = 320). T-account (c) has the following liabilities: deposits = 400; net worth = 60.">
            <a:extLst>
              <a:ext uri="{FF2B5EF4-FFF2-40B4-BE49-F238E27FC236}">
                <a16:creationId xmlns:a16="http://schemas.microsoft.com/office/drawing/2014/main" id="{C8A7C710-2F2B-1F56-894D-43001D469EC3}"/>
              </a:ext>
            </a:extLst>
          </p:cNvPr>
          <p:cNvPicPr>
            <a:picLocks noChangeAspect="1"/>
          </p:cNvPicPr>
          <p:nvPr/>
        </p:nvPicPr>
        <p:blipFill>
          <a:blip r:embed="rId2"/>
          <a:stretch>
            <a:fillRect/>
          </a:stretch>
        </p:blipFill>
        <p:spPr>
          <a:xfrm>
            <a:off x="2968918" y="873083"/>
            <a:ext cx="6254164" cy="3358005"/>
          </a:xfrm>
          <a:prstGeom prst="rect">
            <a:avLst/>
          </a:prstGeom>
        </p:spPr>
      </p:pic>
    </p:spTree>
    <p:extLst>
      <p:ext uri="{BB962C8B-B14F-4D97-AF65-F5344CB8AC3E}">
        <p14:creationId xmlns:p14="http://schemas.microsoft.com/office/powerpoint/2010/main" val="358913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lvl="0" rtl="0">
              <a:spcBef>
                <a:spcPts val="0"/>
              </a:spcBef>
            </a:pPr>
            <a:r>
              <a:rPr lang="en-US" dirty="0"/>
              <a:t>Hvernig markaðsaðgerðir draga úr peningamagni</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719452"/>
            <a:ext cx="10515600" cy="1323109"/>
          </a:xfrm>
        </p:spPr>
        <p:txBody>
          <a:bodyPr>
            <a:normAutofit fontScale="70000" lnSpcReduction="20000"/>
          </a:bodyPr>
          <a:lstStyle/>
          <a:p>
            <a:r>
              <a:rPr lang="en-US" dirty="0"/>
              <a:t>(a) sýnir efnahagsreikning Happy Bank áður en seðlabankinn selur skuldabréf á opnum markaði. </a:t>
            </a:r>
          </a:p>
          <a:p>
            <a:r>
              <a:rPr lang="en-US" dirty="0"/>
              <a:t>(b) sýnir að þegar Happy Bank kaupir skuldabréf fyrir 30 milljónir dala færir bankinn seðlabankanum 30 milljónir dala af bindifé sínu en eignast skuldabréf fyrir sömu fjárhæð.</a:t>
            </a:r>
          </a:p>
          <a:p>
            <a:endParaRPr lang="en-US" dirty="0"/>
          </a:p>
        </p:txBody>
      </p:sp>
      <p:pic>
        <p:nvPicPr>
          <p:cNvPr id="5" name="Picture 4" descr="The figure shows 3 t-accounts. T-account (a) has the following assets: reserves = 40; bonds = 120; loans = 300. T-account (a) has the following Liabilities: deposits = 400; net worth = 60. T-account (b) has the following assets: reserves = (40 – 30 = 10); bonds = (120 + 30 = 150); loans = 300. T-account (b) has the following liabilities: deposits = 400; net worth = 60. T-account (c) has the following assets: reserves = (10 + 30 = 40); bonds = 150; loans = (300 – 30 = 270). T-account (c) has the following liabilities: deposits = 400; net worth = 60.">
            <a:extLst>
              <a:ext uri="{FF2B5EF4-FFF2-40B4-BE49-F238E27FC236}">
                <a16:creationId xmlns:a16="http://schemas.microsoft.com/office/drawing/2014/main" id="{B7FC281D-990D-1709-1216-0DA02D3DF040}"/>
              </a:ext>
            </a:extLst>
          </p:cNvPr>
          <p:cNvPicPr>
            <a:picLocks noChangeAspect="1"/>
          </p:cNvPicPr>
          <p:nvPr/>
        </p:nvPicPr>
        <p:blipFill>
          <a:blip r:embed="rId2"/>
          <a:stretch>
            <a:fillRect/>
          </a:stretch>
        </p:blipFill>
        <p:spPr>
          <a:xfrm>
            <a:off x="2669738" y="935566"/>
            <a:ext cx="6852524" cy="3638028"/>
          </a:xfrm>
          <a:prstGeom prst="rect">
            <a:avLst/>
          </a:prstGeom>
        </p:spPr>
      </p:pic>
    </p:spTree>
    <p:extLst>
      <p:ext uri="{BB962C8B-B14F-4D97-AF65-F5344CB8AC3E}">
        <p14:creationId xmlns:p14="http://schemas.microsoft.com/office/powerpoint/2010/main" val="3503064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a:xfrm>
            <a:ext cx="8686800" cy="502920"/>
          </a:xfrm>
        </p:spPr>
        <p:txBody>
          <a:bodyPr wrap="none">
            <a:normAutofit fontScale="90000"/>
          </a:bodyPr>
          <a:lstStyle/>
          <a:p>
            <a:pPr lvl="0" rtl="0">
              <a:spcBef>
                <a:spcPts val="0"/>
              </a:spcBef>
            </a:pPr>
            <a:r>
              <a:rPr lang="en-US" dirty="0" sz="2300"/>
              <a:t>Hvernig markaðsaðgerðir draga úr peningamagni, framhald</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719451"/>
            <a:ext cx="10515600" cy="1604391"/>
          </a:xfrm>
        </p:spPr>
        <p:txBody>
          <a:bodyPr>
            <a:normAutofit fontScale="70000" lnSpcReduction="20000"/>
          </a:bodyPr>
          <a:lstStyle/>
          <a:p>
            <a:r>
              <a:rPr lang="en-US" dirty="0"/>
              <a:t>Í (c) sést að Happy Bank vill halda 40 milljónum dala í bindifé og dregur því úr útlánum um 30 milljónir dala til að ná aftur því marki.</a:t>
            </a:r>
          </a:p>
          <a:p>
            <a:r>
              <a:rPr lang="en-US" dirty="0"/>
              <a:t>Banki getur auðveldlega dregið úr útlánum með því að hægja á nýjum lánveitingum eða stöðva þær tímabundið.</a:t>
            </a:r>
          </a:p>
          <a:p>
            <a:r>
              <a:rPr lang="en-US" dirty="0"/>
              <a:t>Þessi aðgerð dregur úr peningamagni.</a:t>
            </a:r>
          </a:p>
          <a:p>
            <a:endParaRPr lang="en-US" dirty="0"/>
          </a:p>
        </p:txBody>
      </p:sp>
      <p:pic>
        <p:nvPicPr>
          <p:cNvPr id="3" name="Picture 2" descr="The figure shows 3 t-accounts. T-account (a) has the following assets: reserves = 40; bonds = 120; loans = 300. T-account (a) has the following Liabilities: deposits = 400; net worth = 60. T-account (b) has the following assets: reserves = (40 – 30 = 10); bonds = (120 + 30 = 150); loans = 300. T-account (b) has the following liabilities: deposits = 400; net worth = 60. T-account (c) has the following assets: reserves = (10 + 30 = 40); bonds = 150; loans = (300 – 30 = 270). T-account (c) has the following liabilities: deposits = 400; net worth = 60.">
            <a:extLst>
              <a:ext uri="{FF2B5EF4-FFF2-40B4-BE49-F238E27FC236}">
                <a16:creationId xmlns:a16="http://schemas.microsoft.com/office/drawing/2014/main" id="{A673DB22-17C8-3EFE-3006-D9539A9113DB}"/>
              </a:ext>
            </a:extLst>
          </p:cNvPr>
          <p:cNvPicPr>
            <a:picLocks noChangeAspect="1"/>
          </p:cNvPicPr>
          <p:nvPr/>
        </p:nvPicPr>
        <p:blipFill>
          <a:blip r:embed="rId2"/>
          <a:stretch>
            <a:fillRect/>
          </a:stretch>
        </p:blipFill>
        <p:spPr>
          <a:xfrm>
            <a:off x="2669738" y="935566"/>
            <a:ext cx="6852524" cy="3638028"/>
          </a:xfrm>
          <a:prstGeom prst="rect">
            <a:avLst/>
          </a:prstGeom>
        </p:spPr>
      </p:pic>
    </p:spTree>
    <p:extLst>
      <p:ext uri="{BB962C8B-B14F-4D97-AF65-F5344CB8AC3E}">
        <p14:creationId xmlns:p14="http://schemas.microsoft.com/office/powerpoint/2010/main" val="2364385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Breytingar á bindiskyldu</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4"/>
            <a:ext cx="10515600" cy="4713316"/>
          </a:xfrm>
        </p:spPr>
        <p:txBody>
          <a:bodyPr>
            <a:normAutofit fontScale="85000" lnSpcReduction="10000"/>
          </a:bodyPr>
          <a:lstStyle/>
          <a:p>
            <a:r>
              <a:rPr lang="en-US" dirty="0"/>
              <a:t>Í eldra kerfi takmarkaðs bindifjár gat seðlabankinn beitt peningastefnu með því að hækka eða lækka </a:t>
            </a:r>
            <a:r>
              <a:rPr lang="en-US" u="sng" dirty="0"/>
              <a:t>bindiskylduna</a:t>
            </a:r>
            <a:r>
              <a:rPr lang="en-US" dirty="0"/>
              <a:t>.</a:t>
            </a:r>
          </a:p>
          <a:p>
            <a:endParaRPr lang="en-US" dirty="0"/>
          </a:p>
          <a:p>
            <a:r>
              <a:rPr lang="en-US" b="1" dirty="0"/>
              <a:t>Bindiskylda </a:t>
            </a:r>
            <a:r>
              <a:rPr lang="en-US" dirty="0"/>
              <a:t>– það hlutfall innlána sem hverjum banka er skylt samkvæmt lögum að geyma sem reiðufé í bankahvelfingu sinni eða sem innstæðu hjá seðlabankanum.</a:t>
            </a:r>
          </a:p>
          <a:p>
            <a:endParaRPr lang="en-US" dirty="0"/>
          </a:p>
          <a:p>
            <a:r>
              <a:rPr lang="en-US" dirty="0"/>
              <a:t>Hærri bindiskylda = minna fé til útlána. </a:t>
            </a:r>
          </a:p>
          <a:p>
            <a:endParaRPr lang="en-US" dirty="0"/>
          </a:p>
          <a:p>
            <a:r>
              <a:rPr lang="en-US" dirty="0"/>
              <a:t>Lægri bindiskylda = meira fé til útlána.</a:t>
            </a:r>
          </a:p>
          <a:p>
            <a:endParaRPr lang="en-US" dirty="0"/>
          </a:p>
          <a:p>
            <a:r>
              <a:rPr lang="en-US" dirty="0"/>
              <a:t>Bandarísk bindiskylda hefur verið </a:t>
            </a:r>
            <a:r>
              <a:rPr lang="en-US" u="sng" dirty="0"/>
              <a:t>0%</a:t>
            </a:r>
            <a:r>
              <a:rPr lang="en-US" dirty="0"/>
              <a:t> frá 26. mars 2020. Dæmin hér lýsa eldra kerfi takmarkaðs bindifjár.</a:t>
            </a:r>
          </a:p>
        </p:txBody>
      </p:sp>
    </p:spTree>
    <p:extLst>
      <p:ext uri="{BB962C8B-B14F-4D97-AF65-F5344CB8AC3E}">
        <p14:creationId xmlns:p14="http://schemas.microsoft.com/office/powerpoint/2010/main" val="1242936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Breytingar á vöxtum í afsláttarglugga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4"/>
            <a:ext cx="10515600" cy="4621876"/>
          </a:xfrm>
        </p:spPr>
        <p:txBody>
          <a:bodyPr>
            <a:normAutofit fontScale="85000" lnSpcReduction="20000"/>
          </a:bodyPr>
          <a:lstStyle/>
          <a:p>
            <a:r>
              <a:rPr lang="en-US" dirty="0"/>
              <a:t>Þriðja hefðbundna leiðin í eldra kerfi takmarkaðs bindifjár var að hækka eða lækka vexti í afsláttarglugga.</a:t>
            </a:r>
          </a:p>
          <a:p>
            <a:endParaRPr lang="en-US" dirty="0"/>
          </a:p>
          <a:p>
            <a:r>
              <a:rPr lang="en-US" b="1" dirty="0"/>
              <a:t>Vextir í afsláttarglugga </a:t>
            </a:r>
            <a:r>
              <a:rPr lang="en-US" dirty="0"/>
              <a:t>– vextir á veðtryggðum lánum seðlabanka til gjaldgengra innlánsstofnana.</a:t>
            </a:r>
          </a:p>
          <a:p>
            <a:endParaRPr lang="en-US" dirty="0"/>
          </a:p>
          <a:p>
            <a:r>
              <a:rPr lang="en-US" dirty="0"/>
              <a:t>Ef vextir í afsláttarglugga hækka kunna viðskiptabankar að draga úr lántöku hjá seðlabankanum og minnka útlán sín til að endurheimta bindifé.</a:t>
            </a:r>
          </a:p>
          <a:p>
            <a:pPr lvl="1"/>
            <a:r>
              <a:rPr lang="en-US" dirty="0"/>
              <a:t>Þar sem færri lán eru í boði minnkar peningamagnið og markaðsvextir hækka.</a:t>
            </a:r>
          </a:p>
          <a:p>
            <a:endParaRPr lang="en-US" dirty="0"/>
          </a:p>
          <a:p>
            <a:r>
              <a:rPr lang="en-US" dirty="0"/>
              <a:t>Ef vextirnir lækka getur ferlið snúist við.</a:t>
            </a:r>
          </a:p>
          <a:p>
            <a:endParaRPr lang="en-US" dirty="0"/>
          </a:p>
        </p:txBody>
      </p:sp>
    </p:spTree>
    <p:extLst>
      <p:ext uri="{BB962C8B-B14F-4D97-AF65-F5344CB8AC3E}">
        <p14:creationId xmlns:p14="http://schemas.microsoft.com/office/powerpoint/2010/main" val="3931424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Magnbundin íhlutun</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4"/>
            <a:ext cx="10515600" cy="3950887"/>
          </a:xfrm>
        </p:spPr>
        <p:txBody>
          <a:bodyPr>
            <a:normAutofit fontScale="92500" lnSpcReduction="20000"/>
          </a:bodyPr>
          <a:lstStyle/>
          <a:p>
            <a:r>
              <a:rPr lang="en-US" b="1" dirty="0"/>
              <a:t>Magnbundin íhlutun (QE) </a:t>
            </a:r>
            <a:r>
              <a:rPr lang="en-US" dirty="0"/>
              <a:t>– kaup seðlabanka á langtímaríkisskuldabréfum og einkareknum veðtryggðum verðbréfum til að auka framboð lánsfjár og örva heildareftirspurn.</a:t>
            </a:r>
          </a:p>
          <a:p>
            <a:endParaRPr lang="en-US" dirty="0"/>
          </a:p>
          <a:p>
            <a:r>
              <a:rPr lang="en-US" dirty="0"/>
              <a:t>Beitt í samdrættinum 2008–2009.</a:t>
            </a:r>
          </a:p>
          <a:p>
            <a:endParaRPr lang="en-US" dirty="0"/>
          </a:p>
          <a:p>
            <a:r>
              <a:rPr lang="en-US" dirty="0"/>
              <a:t>Magnbundin íhlutun er að ýmsu mikilvægu leyti frábrugðin hefðbundinni peningastefnu:</a:t>
            </a:r>
          </a:p>
          <a:p>
            <a:pPr lvl="1"/>
            <a:r>
              <a:rPr lang="en-US" dirty="0"/>
              <a:t>Fed kaupir langtímaríkisskuldabréf í stað skammtímaríkisvíxla.</a:t>
            </a:r>
          </a:p>
          <a:p>
            <a:pPr lvl="1"/>
            <a:r>
              <a:rPr lang="en-US" dirty="0"/>
              <a:t>Auk ríkisverðbréfa tók Fed einnig að kaupa einkarekin veðtryggð verðbréf.</a:t>
            </a:r>
          </a:p>
          <a:p>
            <a:endParaRPr lang="en-US" dirty="0"/>
          </a:p>
        </p:txBody>
      </p:sp>
    </p:spTree>
    <p:extLst>
      <p:ext uri="{BB962C8B-B14F-4D97-AF65-F5344CB8AC3E}">
        <p14:creationId xmlns:p14="http://schemas.microsoft.com/office/powerpoint/2010/main" val="799026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lvl="0">
              <a:spcBef>
                <a:spcPts val="0"/>
              </a:spcBef>
            </a:pPr>
            <a:r>
              <a:rPr lang="en-US" dirty="0"/>
              <a:t>28.4 Peningastefna og efnahagslegar niðurstöður</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p:txBody>
          <a:bodyPr/>
          <a:lstStyle/>
          <a:p>
            <a:r>
              <a:rPr lang="en-US" b="1" dirty="0"/>
              <a:t>Þensluhvetjandi peningastefna</a:t>
            </a:r>
            <a:r>
              <a:rPr lang="en-US" dirty="0"/>
              <a:t> eða </a:t>
            </a:r>
            <a:r>
              <a:rPr lang="en-US" b="1" dirty="0"/>
              <a:t>slök peningastefna </a:t>
            </a:r>
            <a:r>
              <a:rPr lang="en-US" dirty="0"/>
              <a:t>– peningastefna sem eykur peningamagn og framboð útlána.</a:t>
            </a:r>
          </a:p>
          <a:p>
            <a:endParaRPr lang="en-US" dirty="0"/>
          </a:p>
          <a:p>
            <a:r>
              <a:rPr lang="en-US" b="1" dirty="0"/>
              <a:t>Aðhaldssöm peningastefna</a:t>
            </a:r>
            <a:r>
              <a:rPr lang="en-US" dirty="0"/>
              <a:t> eða </a:t>
            </a:r>
            <a:r>
              <a:rPr lang="en-US" b="1" dirty="0"/>
              <a:t>ströng peningastefna </a:t>
            </a:r>
            <a:r>
              <a:rPr lang="en-US" dirty="0"/>
              <a:t>– peningastefna sem dregur úr peningamagni og framboði útlána</a:t>
            </a:r>
          </a:p>
          <a:p>
            <a:endParaRPr lang="en-US" dirty="0"/>
          </a:p>
        </p:txBody>
      </p:sp>
    </p:spTree>
    <p:extLst>
      <p:ext uri="{BB962C8B-B14F-4D97-AF65-F5344CB8AC3E}">
        <p14:creationId xmlns:p14="http://schemas.microsoft.com/office/powerpoint/2010/main" val="1210712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Áhrif peningastefnu á vexti</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4"/>
            <a:ext cx="10515600" cy="4778630"/>
          </a:xfrm>
        </p:spPr>
        <p:txBody>
          <a:bodyPr>
            <a:normAutofit fontScale="92500" lnSpcReduction="10000"/>
          </a:bodyPr>
          <a:lstStyle/>
          <a:p>
            <a:r>
              <a:rPr lang="en-US" b="1" dirty="0"/>
              <a:t>Alríkissjóðsvextir </a:t>
            </a:r>
            <a:r>
              <a:rPr lang="en-US" dirty="0"/>
              <a:t>– vextir á ótryggðum daglánum í seðlabankafé milli gjaldgengra bandarískra stofnana.</a:t>
            </a:r>
          </a:p>
          <a:p>
            <a:endParaRPr lang="en-US" dirty="0"/>
          </a:p>
          <a:p>
            <a:r>
              <a:rPr lang="en-US" dirty="0"/>
              <a:t>Hvernig „hækkar“ seðlabanki vexti? </a:t>
            </a:r>
          </a:p>
          <a:p>
            <a:endParaRPr lang="en-US" dirty="0"/>
          </a:p>
          <a:p>
            <a:pPr lvl="1"/>
            <a:r>
              <a:rPr lang="en-US" dirty="0"/>
              <a:t>Í eldra kerfi takmarkaðs bindifjár breyttu markaðsaðgerðir bindifé banka og framboði lánsfjár.</a:t>
            </a:r>
          </a:p>
          <a:p>
            <a:pPr lvl="1"/>
            <a:endParaRPr lang="en-US" dirty="0"/>
          </a:p>
          <a:p>
            <a:pPr lvl="1"/>
            <a:r>
              <a:rPr lang="en-US" dirty="0"/>
              <a:t>Frá 1995 hefur Alríkismarkaðsnefndin sett markmið fyrir alríkissjóðsvexti, nú sem markbil. </a:t>
            </a:r>
          </a:p>
          <a:p>
            <a:pPr lvl="1"/>
            <a:endParaRPr lang="en-US" dirty="0"/>
          </a:p>
          <a:p>
            <a:pPr lvl="1"/>
            <a:r>
              <a:rPr lang="en-US" dirty="0"/>
              <a:t>Í núverandi kerfi ríflegs bindifjár styðja stýrðir vextir og markaðsaðgerðir það markbil.</a:t>
            </a:r>
          </a:p>
          <a:p>
            <a:endParaRPr lang="en-US" dirty="0"/>
          </a:p>
        </p:txBody>
      </p:sp>
    </p:spTree>
    <p:extLst>
      <p:ext uri="{BB962C8B-B14F-4D97-AF65-F5344CB8AC3E}">
        <p14:creationId xmlns:p14="http://schemas.microsoft.com/office/powerpoint/2010/main" val="4008424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Peningastefna og vextir</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240949"/>
            <a:ext cx="10515600" cy="2087286"/>
          </a:xfrm>
        </p:spPr>
        <p:txBody>
          <a:bodyPr>
            <a:normAutofit fontScale="77500" lnSpcReduction="20000"/>
          </a:bodyPr>
          <a:lstStyle/>
          <a:p>
            <a:r>
              <a:rPr lang="en-US" dirty="0"/>
              <a:t>Upphaflegt jafnvægi er við E</a:t>
            </a:r>
            <a:r>
              <a:rPr lang="en-US" baseline="-25000" dirty="0"/>
              <a:t>0</a:t>
            </a:r>
            <a:r>
              <a:rPr lang="en-US" dirty="0"/>
              <a:t>. </a:t>
            </a:r>
          </a:p>
          <a:p>
            <a:r>
              <a:rPr lang="en-US" dirty="0"/>
              <a:t>Þensluhvetjandi peningastefna hliðrar framboði lánsfjár til hægri frá upphaflega framboðsferlinum (S</a:t>
            </a:r>
            <a:r>
              <a:rPr lang="en-US" baseline="-25000" dirty="0"/>
              <a:t>0</a:t>
            </a:r>
            <a:r>
              <a:rPr lang="en-US" dirty="0"/>
              <a:t>) að nýja framboðsferlinum (S</a:t>
            </a:r>
            <a:r>
              <a:rPr lang="en-US" baseline="-25000" dirty="0"/>
              <a:t>1</a:t>
            </a:r>
            <a:r>
              <a:rPr lang="en-US" dirty="0"/>
              <a:t>) og myndar nýtt jafnvægi við E</a:t>
            </a:r>
            <a:r>
              <a:rPr lang="en-US" baseline="-25000" dirty="0"/>
              <a:t>1</a:t>
            </a:r>
            <a:r>
              <a:rPr lang="en-US" dirty="0"/>
              <a:t>, þannig að vextir lækka úr 8% í 6%. </a:t>
            </a:r>
          </a:p>
          <a:p>
            <a:r>
              <a:rPr lang="en-US" dirty="0"/>
              <a:t>Aðhaldssöm peningastefna hliðrar framboði lánsfjár til vinstri frá upphaflega framboðsferlinum (S</a:t>
            </a:r>
            <a:r>
              <a:rPr lang="en-US" baseline="-25000" dirty="0"/>
              <a:t>0</a:t>
            </a:r>
            <a:r>
              <a:rPr lang="en-US" dirty="0"/>
              <a:t>) að nýja framboðsferlinum (S</a:t>
            </a:r>
            <a:r>
              <a:rPr lang="en-US" baseline="-25000" dirty="0"/>
              <a:t>2</a:t>
            </a:r>
            <a:r>
              <a:rPr lang="en-US" dirty="0"/>
              <a:t>), þannig að vextir hækka úr 8% í 10%.</a:t>
            </a:r>
          </a:p>
          <a:p>
            <a:endParaRPr lang="en-US" dirty="0"/>
          </a:p>
        </p:txBody>
      </p:sp>
      <p:pic>
        <p:nvPicPr>
          <p:cNvPr id="4" name="Picture 3" descr="This graph shows how monetary policy shifts the supply of loanable funds.">
            <a:extLst>
              <a:ext uri="{FF2B5EF4-FFF2-40B4-BE49-F238E27FC236}">
                <a16:creationId xmlns:a16="http://schemas.microsoft.com/office/drawing/2014/main" id="{8333D66E-67B1-2156-39E0-1BFF609A3B28}"/>
              </a:ext>
            </a:extLst>
          </p:cNvPr>
          <p:cNvPicPr>
            <a:picLocks noChangeAspect="1"/>
          </p:cNvPicPr>
          <p:nvPr/>
        </p:nvPicPr>
        <p:blipFill>
          <a:blip r:embed="rId2"/>
          <a:stretch>
            <a:fillRect/>
          </a:stretch>
        </p:blipFill>
        <p:spPr>
          <a:xfrm>
            <a:off x="4102632" y="920634"/>
            <a:ext cx="3986736" cy="3189389"/>
          </a:xfrm>
          <a:prstGeom prst="rect">
            <a:avLst/>
          </a:prstGeom>
        </p:spPr>
      </p:pic>
    </p:spTree>
    <p:extLst>
      <p:ext uri="{BB962C8B-B14F-4D97-AF65-F5344CB8AC3E}">
        <p14:creationId xmlns:p14="http://schemas.microsoft.com/office/powerpoint/2010/main" val="2688316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lvl="0">
              <a:spcBef>
                <a:spcPts val="0"/>
              </a:spcBef>
            </a:pPr>
            <a:r>
              <a:rPr lang="en-US" dirty="0"/>
              <a:t>Áhrif peningastefnu á heildareftirspurn</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4"/>
            <a:ext cx="10515600" cy="4412870"/>
          </a:xfrm>
        </p:spPr>
        <p:txBody>
          <a:bodyPr>
            <a:normAutofit fontScale="92500" lnSpcReduction="10000"/>
          </a:bodyPr>
          <a:lstStyle/>
          <a:p>
            <a:r>
              <a:rPr lang="en-US" dirty="0"/>
              <a:t>Peningastefna hefur áhrif á vexti og það lánsfé sem er í boði, sem aftur hefur áhrif á nokkra þætti heildareftirspurnar.</a:t>
            </a:r>
          </a:p>
          <a:p>
            <a:endParaRPr lang="en-US" dirty="0"/>
          </a:p>
          <a:p>
            <a:r>
              <a:rPr lang="en-US" dirty="0"/>
              <a:t>Ströng eða </a:t>
            </a:r>
            <a:r>
              <a:rPr lang="en-US" u="sng" dirty="0"/>
              <a:t>aðhaldssöm</a:t>
            </a:r>
            <a:r>
              <a:rPr lang="en-US" dirty="0"/>
              <a:t> peningastefna dregur úr tveimur þáttum heildareftirspurnar:</a:t>
            </a:r>
          </a:p>
          <a:p>
            <a:pPr lvl="1"/>
            <a:r>
              <a:rPr lang="en-US" dirty="0"/>
              <a:t>Fjárfestingu fyrirtækja (hún minnkar vegna þess að lántökur verða síður hagkvæmar fyrir fyrirtæki).</a:t>
            </a:r>
          </a:p>
          <a:p>
            <a:pPr lvl="1"/>
            <a:r>
              <a:rPr lang="en-US" dirty="0"/>
              <a:t>Lántökum neytenda til kaupa á dýrum vörum.</a:t>
            </a:r>
          </a:p>
          <a:p>
            <a:endParaRPr lang="en-US" dirty="0"/>
          </a:p>
          <a:p>
            <a:r>
              <a:rPr lang="en-US" dirty="0"/>
              <a:t>Hins vegar hefur slök eða </a:t>
            </a:r>
            <a:r>
              <a:rPr lang="en-US" u="sng" dirty="0"/>
              <a:t>þensluhvetjandi</a:t>
            </a:r>
            <a:r>
              <a:rPr lang="en-US" dirty="0"/>
              <a:t> peningastefna tilhneigingu til að auka fjárfestingu fyrirtækja og lántökur neytenda til kaupa á dýrum vörum.</a:t>
            </a:r>
          </a:p>
          <a:p>
            <a:endParaRPr lang="en-US" dirty="0"/>
          </a:p>
        </p:txBody>
      </p:sp>
    </p:spTree>
    <p:extLst>
      <p:ext uri="{BB962C8B-B14F-4D97-AF65-F5344CB8AC3E}">
        <p14:creationId xmlns:p14="http://schemas.microsoft.com/office/powerpoint/2010/main" val="4020143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Þensluhvetjandi eða aðhaldssöm peningastefna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425502"/>
            <a:ext cx="10515600" cy="1815726"/>
          </a:xfrm>
        </p:spPr>
        <p:txBody>
          <a:bodyPr>
            <a:normAutofit fontScale="77500" lnSpcReduction="20000"/>
          </a:bodyPr>
          <a:lstStyle/>
          <a:p>
            <a:r>
              <a:rPr lang="en-US" dirty="0"/>
              <a:t>Í (a) er hagkerfið upphaflega í samdrætti og jafnvægisframleiðsla og verðlag eru sýnd við E</a:t>
            </a:r>
            <a:r>
              <a:rPr lang="en-US" baseline="-25000" dirty="0"/>
              <a:t>0</a:t>
            </a:r>
            <a:r>
              <a:rPr lang="en-US" dirty="0"/>
              <a:t>. </a:t>
            </a:r>
          </a:p>
          <a:p>
            <a:r>
              <a:rPr lang="en-US" dirty="0"/>
              <a:t>Þensluhvetjandi peningastefna lækkar vexti og hliðrar heildareftirspurn til hægri frá AD</a:t>
            </a:r>
            <a:r>
              <a:rPr lang="en-US" baseline="-25000" dirty="0"/>
              <a:t>0</a:t>
            </a:r>
            <a:r>
              <a:rPr lang="en-US" dirty="0"/>
              <a:t> að AD</a:t>
            </a:r>
            <a:r>
              <a:rPr lang="en-US" baseline="-25000" dirty="0"/>
              <a:t>1</a:t>
            </a:r>
            <a:r>
              <a:rPr lang="en-US" dirty="0"/>
              <a:t>, </a:t>
            </a:r>
          </a:p>
          <a:p>
            <a:r>
              <a:rPr lang="en-US" dirty="0"/>
              <a:t>Þetta leiðir til nýs jafnvægis (E</a:t>
            </a:r>
            <a:r>
              <a:rPr lang="en-US" baseline="-25000" dirty="0"/>
              <a:t>1</a:t>
            </a:r>
            <a:r>
              <a:rPr lang="en-US" dirty="0"/>
              <a:t>) við mögulega landsframleiðslu og tiltölulega litla hækkun verðlags.</a:t>
            </a:r>
          </a:p>
          <a:p>
            <a:endParaRPr lang="en-US" dirty="0"/>
          </a:p>
        </p:txBody>
      </p:sp>
      <p:pic>
        <p:nvPicPr>
          <p:cNvPr id="2" name="Shape 238" descr="The graph showing how changes in the money supply can restore output levels to potential GDP in times of economic instability.">
            <a:extLst>
              <a:ext uri="{FF2B5EF4-FFF2-40B4-BE49-F238E27FC236}">
                <a16:creationId xmlns:a16="http://schemas.microsoft.com/office/drawing/2014/main" id="{A4876C4E-0FD0-19C2-1544-B5D825725E8C}"/>
              </a:ext>
            </a:extLst>
          </p:cNvPr>
          <p:cNvPicPr preferRelativeResize="0">
            <a:picLocks/>
          </p:cNvPicPr>
          <p:nvPr/>
        </p:nvPicPr>
        <p:blipFill rotWithShape="1">
          <a:blip r:embed="rId2">
            <a:alphaModFix/>
          </a:blip>
          <a:srcRect l="-9037" r="-9036"/>
          <a:stretch/>
        </p:blipFill>
        <p:spPr>
          <a:xfrm>
            <a:off x="2243005" y="930758"/>
            <a:ext cx="7705990" cy="3353695"/>
          </a:xfrm>
          <a:prstGeom prst="rect">
            <a:avLst/>
          </a:prstGeom>
          <a:noFill/>
          <a:ln>
            <a:noFill/>
          </a:ln>
        </p:spPr>
      </p:pic>
    </p:spTree>
    <p:extLst>
      <p:ext uri="{BB962C8B-B14F-4D97-AF65-F5344CB8AC3E}">
        <p14:creationId xmlns:p14="http://schemas.microsoft.com/office/powerpoint/2010/main" val="2707390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a:xfrm>
            <a:ext cx="8686800" cy="502920"/>
          </a:xfrm>
        </p:spPr>
        <p:txBody>
          <a:bodyPr wrap="none">
            <a:normAutofit fontScale="90000"/>
          </a:bodyPr>
          <a:lstStyle/>
          <a:p>
            <a:r>
              <a:rPr lang="en-US" dirty="0" sz="2300"/>
              <a:t>Þensluhvetjandi eða aðhaldssöm peningastefna, framhald</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494798"/>
            <a:ext cx="10515600" cy="1452507"/>
          </a:xfrm>
        </p:spPr>
        <p:txBody>
          <a:bodyPr>
            <a:normAutofit fontScale="77500" lnSpcReduction="20000"/>
          </a:bodyPr>
          <a:lstStyle/>
          <a:p>
            <a:r>
              <a:rPr lang="en-US" dirty="0"/>
              <a:t>Í (b) er framleiðsla hagkerfisins upphaflega umfram mögulega landsframleiðslu við jafnvægið E</a:t>
            </a:r>
            <a:r>
              <a:rPr lang="en-US" baseline="-25000" dirty="0"/>
              <a:t>0</a:t>
            </a:r>
            <a:r>
              <a:rPr lang="en-US" dirty="0"/>
              <a:t> og verðbólguþrýstingur veldur hækkun verðlags. </a:t>
            </a:r>
          </a:p>
          <a:p>
            <a:r>
              <a:rPr lang="en-US" dirty="0"/>
              <a:t>Aðhaldssöm peningastefna hliðrar heildareftirspurn til vinstri frá AD</a:t>
            </a:r>
            <a:r>
              <a:rPr lang="en-US" baseline="-25000" dirty="0"/>
              <a:t>0</a:t>
            </a:r>
            <a:r>
              <a:rPr lang="en-US" dirty="0"/>
              <a:t> að AD</a:t>
            </a:r>
            <a:r>
              <a:rPr lang="en-US" baseline="-25000" dirty="0"/>
              <a:t>1</a:t>
            </a:r>
            <a:r>
              <a:rPr lang="en-US" dirty="0"/>
              <a:t>, </a:t>
            </a:r>
          </a:p>
          <a:p>
            <a:r>
              <a:rPr lang="en-US" dirty="0"/>
              <a:t>Þetta leiðir til nýs jafnvægis (E</a:t>
            </a:r>
            <a:r>
              <a:rPr lang="en-US" baseline="-25000" dirty="0"/>
              <a:t>1</a:t>
            </a:r>
            <a:r>
              <a:rPr lang="en-US" dirty="0"/>
              <a:t>) við mögulega landsframleiðslu.</a:t>
            </a:r>
          </a:p>
          <a:p>
            <a:endParaRPr lang="en-US" dirty="0"/>
          </a:p>
        </p:txBody>
      </p:sp>
      <p:pic>
        <p:nvPicPr>
          <p:cNvPr id="3" name="Shape 238" descr="The graph showing how changes in the money supply can restore output levels to potential GDP in times of economic instability.">
            <a:extLst>
              <a:ext uri="{FF2B5EF4-FFF2-40B4-BE49-F238E27FC236}">
                <a16:creationId xmlns:a16="http://schemas.microsoft.com/office/drawing/2014/main" id="{B08CC9AE-8A47-5674-AB08-9FA0E5EE3D82}"/>
              </a:ext>
            </a:extLst>
          </p:cNvPr>
          <p:cNvPicPr preferRelativeResize="0">
            <a:picLocks/>
          </p:cNvPicPr>
          <p:nvPr/>
        </p:nvPicPr>
        <p:blipFill rotWithShape="1">
          <a:blip r:embed="rId2">
            <a:alphaModFix/>
          </a:blip>
          <a:srcRect l="-9037" r="-9036"/>
          <a:stretch/>
        </p:blipFill>
        <p:spPr>
          <a:xfrm>
            <a:off x="2243005" y="930758"/>
            <a:ext cx="7705990" cy="3353695"/>
          </a:xfrm>
          <a:prstGeom prst="rect">
            <a:avLst/>
          </a:prstGeom>
          <a:noFill/>
          <a:ln>
            <a:noFill/>
          </a:ln>
        </p:spPr>
      </p:pic>
    </p:spTree>
    <p:extLst>
      <p:ext uri="{BB962C8B-B14F-4D97-AF65-F5344CB8AC3E}">
        <p14:creationId xmlns:p14="http://schemas.microsoft.com/office/powerpoint/2010/main" val="2834894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Hagsveiflujafnandi stefna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p:txBody>
          <a:bodyPr/>
          <a:lstStyle/>
          <a:p>
            <a:r>
              <a:rPr lang="en-US" dirty="0"/>
              <a:t>Peningastefna ætti að vera </a:t>
            </a:r>
            <a:r>
              <a:rPr lang="en-US" u="sng" dirty="0"/>
              <a:t>hagsveiflujafnandi</a:t>
            </a:r>
            <a:r>
              <a:rPr lang="en-US" dirty="0"/>
              <a:t>.</a:t>
            </a:r>
          </a:p>
          <a:p>
            <a:endParaRPr lang="en-US" dirty="0"/>
          </a:p>
          <a:p>
            <a:r>
              <a:rPr lang="en-US" b="1" dirty="0"/>
              <a:t>Hagsveiflujafnandi</a:t>
            </a:r>
            <a:r>
              <a:rPr lang="en-US" dirty="0"/>
              <a:t> – gengur gegn hagsveiflunni þegar samdráttur eða uppsveifla verður í efnahagslífinu</a:t>
            </a:r>
          </a:p>
          <a:p>
            <a:endParaRPr lang="en-US" dirty="0"/>
          </a:p>
        </p:txBody>
      </p:sp>
    </p:spTree>
    <p:extLst>
      <p:ext uri="{BB962C8B-B14F-4D97-AF65-F5344CB8AC3E}">
        <p14:creationId xmlns:p14="http://schemas.microsoft.com/office/powerpoint/2010/main" val="1205609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Miðlunarleiðir peningastefnunnar</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056845"/>
            <a:ext cx="10515600" cy="1983151"/>
          </a:xfrm>
        </p:spPr>
        <p:txBody>
          <a:bodyPr>
            <a:normAutofit fontScale="85000" lnSpcReduction="20000"/>
          </a:bodyPr>
          <a:lstStyle/>
          <a:p>
            <a:r>
              <a:rPr lang="en-US" dirty="0"/>
              <a:t>Í (a), við </a:t>
            </a:r>
            <a:r>
              <a:rPr lang="en-US" u="sng" dirty="0"/>
              <a:t>þensluhvetjandi</a:t>
            </a:r>
            <a:r>
              <a:rPr lang="en-US" dirty="0"/>
              <a:t> peningastefnu eykur seðlabankinn framboð peninga og lánsfjár (M). Það lækkar vexti (r), hvetur til aukinna lántaka vegna fjárfestingar (I) og neyslu (C) og hliðrar heildareftirspurn til </a:t>
            </a:r>
            <a:r>
              <a:rPr lang="en-US" i="1" dirty="0"/>
              <a:t>hægri</a:t>
            </a:r>
            <a:r>
              <a:rPr lang="en-US" dirty="0"/>
              <a:t>. </a:t>
            </a:r>
          </a:p>
          <a:p>
            <a:endParaRPr lang="en-US" dirty="0"/>
          </a:p>
          <a:p>
            <a:r>
              <a:rPr lang="en-US" dirty="0"/>
              <a:t>Afleiðingin er hærra verðlag (P) og, að minnsta kosti til skamms tíma, meiri raunverg landsframleiðsla. </a:t>
            </a:r>
          </a:p>
          <a:p>
            <a:endParaRPr lang="en-US" dirty="0"/>
          </a:p>
        </p:txBody>
      </p:sp>
      <p:pic>
        <p:nvPicPr>
          <p:cNvPr id="4" name="Picture 3" descr="This image is a chart showing the mechanisms through which monetary policy affects output.  Described in the slide.">
            <a:extLst>
              <a:ext uri="{FF2B5EF4-FFF2-40B4-BE49-F238E27FC236}">
                <a16:creationId xmlns:a16="http://schemas.microsoft.com/office/drawing/2014/main" id="{C17B89B5-D52E-1F66-48F9-B7EDC4DC5CA6}"/>
              </a:ext>
            </a:extLst>
          </p:cNvPr>
          <p:cNvPicPr>
            <a:picLocks noChangeAspect="1"/>
          </p:cNvPicPr>
          <p:nvPr/>
        </p:nvPicPr>
        <p:blipFill>
          <a:blip r:embed="rId2"/>
          <a:stretch>
            <a:fillRect/>
          </a:stretch>
        </p:blipFill>
        <p:spPr>
          <a:xfrm>
            <a:off x="2035429" y="1073918"/>
            <a:ext cx="8121142" cy="2698718"/>
          </a:xfrm>
          <a:prstGeom prst="rect">
            <a:avLst/>
          </a:prstGeom>
        </p:spPr>
      </p:pic>
    </p:spTree>
    <p:extLst>
      <p:ext uri="{BB962C8B-B14F-4D97-AF65-F5344CB8AC3E}">
        <p14:creationId xmlns:p14="http://schemas.microsoft.com/office/powerpoint/2010/main" val="479907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pPr marL="0" marR="0" lvl="0" indent="0" rtl="0">
              <a:spcBef>
                <a:spcPts val="0"/>
              </a:spcBef>
            </a:pPr>
            <a:r>
              <a:rPr lang="en-US" dirty="0"/>
              <a:t>Miðlunarleiðir peningastefnunnar, framhald</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056845"/>
            <a:ext cx="10515600" cy="1880120"/>
          </a:xfrm>
        </p:spPr>
        <p:txBody>
          <a:bodyPr>
            <a:normAutofit fontScale="85000" lnSpcReduction="10000"/>
          </a:bodyPr>
          <a:lstStyle/>
          <a:p>
            <a:r>
              <a:rPr lang="en-US" dirty="0"/>
              <a:t>Í (b), við </a:t>
            </a:r>
            <a:r>
              <a:rPr lang="en-US" u="sng" dirty="0"/>
              <a:t>aðhaldssama</a:t>
            </a:r>
            <a:r>
              <a:rPr lang="en-US" dirty="0"/>
              <a:t> peningastefnu dregur seðlabankinn úr framboði peninga (M) og lánsfjár í hagkerfinu. Það hækkar vexti (r), dregur úr lántökum vegna fjárfestingar (I) og neyslu (C) og hliðrar heildareftirspurn til </a:t>
            </a:r>
            <a:r>
              <a:rPr lang="en-US" i="1" dirty="0"/>
              <a:t>vinstri</a:t>
            </a:r>
            <a:r>
              <a:rPr lang="en-US" dirty="0"/>
              <a:t>. </a:t>
            </a:r>
          </a:p>
          <a:p>
            <a:r>
              <a:rPr lang="en-US" dirty="0"/>
              <a:t>Afleiðingin er lægra verðlag (P) og, að minnsta kosti til skamms tíma, minni raunverg landsframleiðsla.</a:t>
            </a:r>
          </a:p>
          <a:p>
            <a:endParaRPr lang="en-US" dirty="0"/>
          </a:p>
        </p:txBody>
      </p:sp>
      <p:pic>
        <p:nvPicPr>
          <p:cNvPr id="3" name="Picture 2" descr="This image is a chart showing the mechanisms through which monetary policy affects output.  Described in the slide.">
            <a:extLst>
              <a:ext uri="{FF2B5EF4-FFF2-40B4-BE49-F238E27FC236}">
                <a16:creationId xmlns:a16="http://schemas.microsoft.com/office/drawing/2014/main" id="{9942652E-89F0-CDC6-C482-8989CFA65373}"/>
              </a:ext>
            </a:extLst>
          </p:cNvPr>
          <p:cNvPicPr>
            <a:picLocks noChangeAspect="1"/>
          </p:cNvPicPr>
          <p:nvPr/>
        </p:nvPicPr>
        <p:blipFill>
          <a:blip r:embed="rId2"/>
          <a:stretch>
            <a:fillRect/>
          </a:stretch>
        </p:blipFill>
        <p:spPr>
          <a:xfrm>
            <a:off x="2035429" y="1073918"/>
            <a:ext cx="8121142" cy="2698718"/>
          </a:xfrm>
          <a:prstGeom prst="rect">
            <a:avLst/>
          </a:prstGeom>
        </p:spPr>
      </p:pic>
    </p:spTree>
    <p:extLst>
      <p:ext uri="{BB962C8B-B14F-4D97-AF65-F5344CB8AC3E}">
        <p14:creationId xmlns:p14="http://schemas.microsoft.com/office/powerpoint/2010/main" val="2958757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Aðgerðir Seðlabanka Bandaríkjanna 1976–2020</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673755"/>
            <a:ext cx="10515600" cy="1369017"/>
          </a:xfrm>
        </p:spPr>
        <p:txBody>
          <a:bodyPr>
            <a:normAutofit fontScale="92500" lnSpcReduction="10000"/>
          </a:bodyPr>
          <a:lstStyle/>
          <a:p>
            <a:r>
              <a:rPr lang="en-US" dirty="0"/>
              <a:t>Í þeim tilvikum sem hér eru sýnd brást Seðlabanki Bandaríkjanna yfirleitt við</a:t>
            </a:r>
          </a:p>
          <a:p>
            <a:pPr lvl="1"/>
            <a:r>
              <a:rPr lang="en-US" dirty="0"/>
              <a:t>aukinni verðbólgu með aðhaldssamri peningastefnu og hærri vöxtum. </a:t>
            </a:r>
          </a:p>
          <a:p>
            <a:pPr lvl="1"/>
            <a:r>
              <a:rPr lang="en-US" dirty="0"/>
              <a:t>auknu atvinnuleysi með þensluhvetjandi peningastefnu og lægri vöxtum.</a:t>
            </a:r>
          </a:p>
          <a:p>
            <a:endParaRPr lang="en-US" dirty="0"/>
          </a:p>
        </p:txBody>
      </p:sp>
      <p:pic>
        <p:nvPicPr>
          <p:cNvPr id="5" name="Picture 4" descr="This graph illustrates three lines: the Federal funds interest rate, the inflation rate, and the unemployment rate. The y-axis shows these rates as a percent, from –2 to 18, in increments of 2 percent. The x-axis shows years, from 1976 to 2020. Ten episodes are identified; these represent monetary policy actions undertaken by the Federal Reserve. The federal funds rate line generally follows the inflation rate line. The unemployment rate line generally moves in the opposite direction of the federal funds rate line and the inflation rate line. Episode 1 occurs in the late 1970s. The rate of inflation is greater than 10 percent in 1979 and 1980, and the federal funds rate increases from 5.5 percent in 1977 to 16 percent in 1981. This also causes the unemployment rate to increase to 10 percent in 1982. Episode 9 occurs in 2008 and 2009 during the Great Recession. The inflation rate declines to slightly negative in 2009, and the unemployment rate increases to nearly 10 percent in 2009. The federal funds rate declines to 2 percent in 2008 and to nearly 0 percent in 2009.">
            <a:extLst>
              <a:ext uri="{FF2B5EF4-FFF2-40B4-BE49-F238E27FC236}">
                <a16:creationId xmlns:a16="http://schemas.microsoft.com/office/drawing/2014/main" id="{6A63A396-4C28-B7C2-0DC0-7D9BFF286013}"/>
              </a:ext>
            </a:extLst>
          </p:cNvPr>
          <p:cNvPicPr>
            <a:picLocks noChangeAspect="1"/>
          </p:cNvPicPr>
          <p:nvPr/>
        </p:nvPicPr>
        <p:blipFill>
          <a:blip r:embed="rId2"/>
          <a:stretch>
            <a:fillRect/>
          </a:stretch>
        </p:blipFill>
        <p:spPr>
          <a:xfrm>
            <a:off x="2719070" y="815228"/>
            <a:ext cx="6753860" cy="3884046"/>
          </a:xfrm>
          <a:prstGeom prst="rect">
            <a:avLst/>
          </a:prstGeom>
        </p:spPr>
      </p:pic>
    </p:spTree>
    <p:extLst>
      <p:ext uri="{BB962C8B-B14F-4D97-AF65-F5344CB8AC3E}">
        <p14:creationId xmlns:p14="http://schemas.microsoft.com/office/powerpoint/2010/main" val="1202928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28.5 Gildrur peningastefnunnar</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p:txBody>
          <a:bodyPr>
            <a:normAutofit fontScale="92500" lnSpcReduction="10000"/>
          </a:bodyPr>
          <a:lstStyle/>
          <a:p>
            <a:r>
              <a:rPr lang="en-US" dirty="0"/>
              <a:t>Í eldra bandaríska kerfinu gátu bankar haldið bindifé umfram lögbundið lágmark; það nefndist </a:t>
            </a:r>
            <a:r>
              <a:rPr lang="en-US" u="sng" dirty="0"/>
              <a:t>umframbindifé</a:t>
            </a:r>
            <a:r>
              <a:rPr lang="en-US" dirty="0"/>
              <a:t>.</a:t>
            </a:r>
          </a:p>
          <a:p>
            <a:endParaRPr lang="en-US" dirty="0"/>
          </a:p>
          <a:p>
            <a:r>
              <a:rPr lang="en-US" b="1" dirty="0"/>
              <a:t>Umframbindifé (sögulegt hugtak) </a:t>
            </a:r>
            <a:r>
              <a:rPr lang="en-US" dirty="0"/>
              <a:t>– bindifé umfram lagalega lágmarkskröfu í eldra kerfi. Aðgreiningin var afnumin í Bandaríkjunum árið 2021.</a:t>
            </a:r>
          </a:p>
          <a:p>
            <a:endParaRPr lang="en-US" dirty="0"/>
          </a:p>
          <a:p>
            <a:r>
              <a:rPr lang="en-US" b="1" dirty="0"/>
              <a:t>Veltuhraði peninga</a:t>
            </a:r>
            <a:r>
              <a:rPr lang="en-US" dirty="0"/>
              <a:t> – hlutfall nafnvirðis landsframleiðslu og peningamagns á sama tímabili. </a:t>
            </a:r>
          </a:p>
          <a:p>
            <a:pPr marL="0" indent="0" algn="ctr">
              <a:buNone/>
            </a:pPr>
            <a:r>
              <a:rPr lang="en-US" dirty="0"/>
              <a:t>Veltuhraði peninga =  </a:t>
            </a:r>
            <a:r>
              <a:rPr lang="en-US" u="sng" dirty="0"/>
              <a:t>nafnvirði landsframleiðslu</a:t>
            </a:r>
          </a:p>
          <a:p>
            <a:pPr marL="0" indent="0" algn="ctr">
              <a:buNone/>
            </a:pPr>
            <a:r>
              <a:rPr lang="en-US" dirty="0"/>
              <a:t>                    peningamagn</a:t>
            </a:r>
          </a:p>
          <a:p>
            <a:endParaRPr lang="en-US" dirty="0"/>
          </a:p>
        </p:txBody>
      </p:sp>
    </p:spTree>
    <p:extLst>
      <p:ext uri="{BB962C8B-B14F-4D97-AF65-F5344CB8AC3E}">
        <p14:creationId xmlns:p14="http://schemas.microsoft.com/office/powerpoint/2010/main" val="33610951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Ófyrirsjáanlegar breytingar á veltuhraða peninga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4"/>
            <a:ext cx="10515600" cy="4582687"/>
          </a:xfrm>
        </p:spPr>
        <p:txBody>
          <a:bodyPr>
            <a:normAutofit fontScale="85000" lnSpcReduction="20000"/>
          </a:bodyPr>
          <a:lstStyle/>
          <a:p>
            <a:r>
              <a:rPr lang="en-US" dirty="0"/>
              <a:t>Umritið skilgreininguna á veltuhraða peninga þannig að peningamagnið sé vinstra megin í jöfnunni. Þetta nefnist </a:t>
            </a:r>
            <a:r>
              <a:rPr lang="en-US" b="1" dirty="0"/>
              <a:t>peningamagnsjafnan</a:t>
            </a:r>
            <a:r>
              <a:rPr lang="en-US" dirty="0"/>
              <a:t>:</a:t>
            </a:r>
          </a:p>
          <a:p>
            <a:pPr marL="0" indent="0" algn="ctr">
              <a:buNone/>
            </a:pPr>
            <a:r>
              <a:rPr lang="en-US" dirty="0"/>
              <a:t>Peningamagn × veltuhraði peninga = nafnvirði landsframleiðslu</a:t>
            </a:r>
          </a:p>
          <a:p>
            <a:endParaRPr lang="en-US" dirty="0"/>
          </a:p>
          <a:p>
            <a:r>
              <a:rPr lang="en-US" dirty="0"/>
              <a:t>Munið að:</a:t>
            </a:r>
          </a:p>
          <a:p>
            <a:pPr marL="0" indent="0" algn="ctr">
              <a:buNone/>
            </a:pPr>
            <a:r>
              <a:rPr lang="en-US" dirty="0"/>
              <a:t>Nafnvirði landsframleiðslu = verðlag (eða verðvísitala landsframleiðslu) × raunverg landsframleiðsla</a:t>
            </a:r>
          </a:p>
          <a:p>
            <a:endParaRPr lang="en-US" dirty="0"/>
          </a:p>
          <a:p>
            <a:r>
              <a:rPr lang="en-US" dirty="0"/>
              <a:t>Því gildir:</a:t>
            </a:r>
          </a:p>
          <a:p>
            <a:pPr marL="0" indent="0" algn="ctr">
              <a:buNone/>
            </a:pPr>
            <a:r>
              <a:rPr lang="en-US" dirty="0"/>
              <a:t>Peningamagn × veltuhraði peninga = verðlag × raunverg landsframleiðsla</a:t>
            </a:r>
          </a:p>
          <a:p>
            <a:endParaRPr lang="en-US" dirty="0"/>
          </a:p>
          <a:p>
            <a:r>
              <a:rPr lang="en-US" dirty="0"/>
              <a:t>Jafnan sýnir að breytingar á veltuhraða peninga geta torveldað framkvæmd peningastefnunnar.</a:t>
            </a:r>
          </a:p>
          <a:p>
            <a:endParaRPr lang="en-US" dirty="0"/>
          </a:p>
        </p:txBody>
      </p:sp>
    </p:spTree>
    <p:extLst>
      <p:ext uri="{BB962C8B-B14F-4D97-AF65-F5344CB8AC3E}">
        <p14:creationId xmlns:p14="http://schemas.microsoft.com/office/powerpoint/2010/main" val="202448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Veltuhraði peninga reiknaður út frá M1</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4298758"/>
            <a:ext cx="10515600" cy="1706257"/>
          </a:xfrm>
        </p:spPr>
        <p:txBody>
          <a:bodyPr>
            <a:normAutofit fontScale="70000" lnSpcReduction="20000"/>
          </a:bodyPr>
          <a:lstStyle/>
          <a:p>
            <a:r>
              <a:rPr lang="en-US" dirty="0"/>
              <a:t>Veltuhraði peninga er nafnvirði landsframleiðslu tiltekins árs deilt með peningamagni þess árs. </a:t>
            </a:r>
          </a:p>
          <a:p>
            <a:r>
              <a:rPr lang="en-US" dirty="0"/>
              <a:t>Hægt er að reikna mismunandi mælikvarða á veltuhraða peninga með mismunandi mælikvörðum á peningamagn. </a:t>
            </a:r>
          </a:p>
          <a:p>
            <a:r>
              <a:rPr lang="en-US" dirty="0"/>
              <a:t>Veltuhraði reiknaður út frá M1 hefur sveiflast frá níunda áratugnum. Árið 2020 voru sparnaðarinnlán tekin inn í skilgreiningu M1; það jók mælt M1 og lækkaði reiknaðan veltuhraða verulega. (Heimild: Seðlabanki St. Louis)</a:t>
            </a:r>
          </a:p>
          <a:p>
            <a:endParaRPr lang="en-US" dirty="0"/>
          </a:p>
        </p:txBody>
      </p:sp>
      <p:pic>
        <p:nvPicPr>
          <p:cNvPr id="4" name="Picture 3" descr="This graph illustrates the change in the velocity of money over time. The y-axis measures velocity, as a number from 0 to 12, measured in increments of 2. The x-axis measures years, from 1966 to 2020. In 1966, velocity is around 5, and it increases to around 8 in 1981, then it is fairly steady until 1994, when it increases again to nearly 10 in 2007, then it decreases to around 6 in 2019, and drops to around 3 in 2020.">
            <a:extLst>
              <a:ext uri="{FF2B5EF4-FFF2-40B4-BE49-F238E27FC236}">
                <a16:creationId xmlns:a16="http://schemas.microsoft.com/office/drawing/2014/main" id="{22208549-417C-34BD-89C4-169AB43BBDE0}"/>
              </a:ext>
            </a:extLst>
          </p:cNvPr>
          <p:cNvPicPr>
            <a:picLocks noChangeAspect="1"/>
          </p:cNvPicPr>
          <p:nvPr/>
        </p:nvPicPr>
        <p:blipFill>
          <a:blip r:embed="rId2"/>
          <a:stretch>
            <a:fillRect/>
          </a:stretch>
        </p:blipFill>
        <p:spPr>
          <a:xfrm>
            <a:off x="2809028" y="973667"/>
            <a:ext cx="6573943" cy="3141133"/>
          </a:xfrm>
          <a:prstGeom prst="rect">
            <a:avLst/>
          </a:prstGeom>
        </p:spPr>
      </p:pic>
    </p:spTree>
    <p:extLst>
      <p:ext uri="{BB962C8B-B14F-4D97-AF65-F5344CB8AC3E}">
        <p14:creationId xmlns:p14="http://schemas.microsoft.com/office/powerpoint/2010/main" val="514334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Atvinnuleysi og verðbólga</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955964"/>
            <a:ext cx="10515600" cy="4661065"/>
          </a:xfrm>
        </p:spPr>
        <p:txBody>
          <a:bodyPr>
            <a:normAutofit fontScale="92500" lnSpcReduction="10000"/>
          </a:bodyPr>
          <a:lstStyle/>
          <a:p>
            <a:r>
              <a:rPr lang="en-US" dirty="0"/>
              <a:t>Flestir </a:t>
            </a:r>
            <a:r>
              <a:rPr lang="en-US" i="1" dirty="0"/>
              <a:t>seðlabankamenn</a:t>
            </a:r>
            <a:r>
              <a:rPr lang="en-US" dirty="0"/>
              <a:t> telja að meginhlutverk peningastefnunnar eigi að vera að vinna gegn verðbólgu.</a:t>
            </a:r>
          </a:p>
          <a:p>
            <a:endParaRPr lang="en-US" dirty="0"/>
          </a:p>
          <a:p>
            <a:r>
              <a:rPr lang="en-US" dirty="0"/>
              <a:t>Sú stefna að beina peningastefnunni að lágri verðbólgu hefur þótt svo álitleg að frá tíunda áratugnum hafa mörg ríki breytt seðlabankalögum sínum og falið seðlabönkum að beita </a:t>
            </a:r>
            <a:r>
              <a:rPr lang="en-US" u="sng" dirty="0"/>
              <a:t>verðbólgumarkmiðsstefnu</a:t>
            </a:r>
            <a:r>
              <a:rPr lang="en-US" dirty="0"/>
              <a:t>.</a:t>
            </a:r>
          </a:p>
          <a:p>
            <a:endParaRPr lang="en-US" dirty="0"/>
          </a:p>
          <a:p>
            <a:r>
              <a:rPr lang="en-US" b="1" dirty="0"/>
              <a:t>Verðbólgumarkmiðsstefna </a:t>
            </a:r>
            <a:r>
              <a:rPr lang="en-US" dirty="0"/>
              <a:t>– rammi með birtu tölulegu verðbólgumarkmiði og aðgerðum til að ná því yfir tíma, með svigrúmi gagnvart öðrum hagstjórnarmarkmiðum.</a:t>
            </a:r>
          </a:p>
          <a:p>
            <a:endParaRPr lang="en-US" dirty="0"/>
          </a:p>
          <a:p>
            <a:r>
              <a:rPr lang="en-US" i="1" dirty="0"/>
              <a:t>Hagfræðingar</a:t>
            </a:r>
            <a:r>
              <a:rPr lang="en-US" dirty="0"/>
              <a:t> hafa ekki komist að endanlegri niðurstöðu um hvort seðlabanka beri að einbeita sér eingöngu að verðbólgu eða hvort hann eigi að hafa meira svigrúm til ákvarðana.</a:t>
            </a:r>
          </a:p>
          <a:p>
            <a:endParaRPr lang="en-US" dirty="0"/>
          </a:p>
        </p:txBody>
      </p:sp>
    </p:spTree>
    <p:extLst>
      <p:ext uri="{BB962C8B-B14F-4D97-AF65-F5344CB8AC3E}">
        <p14:creationId xmlns:p14="http://schemas.microsoft.com/office/powerpoint/2010/main" val="1664474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C261FC-B56E-379F-C1D7-BD8E839847A5}"/>
              </a:ext>
            </a:extLst>
          </p:cNvPr>
          <p:cNvSpPr>
            <a:spLocks noGrp="1"/>
          </p:cNvSpPr>
          <p:nvPr>
            <p:ph type="title"/>
          </p:nvPr>
        </p:nvSpPr>
        <p:spPr/>
        <p:txBody>
          <a:bodyPr>
            <a:normAutofit fontScale="90000"/>
          </a:bodyPr>
          <a:lstStyle/>
          <a:p>
            <a:r>
              <a:rPr lang="en-US" dirty="0"/>
              <a:t>Peningastefna í nýklassísku líkani</a:t>
            </a:r>
          </a:p>
        </p:txBody>
      </p:sp>
      <p:sp>
        <p:nvSpPr>
          <p:cNvPr id="7" name="Content Placeholder 6">
            <a:extLst>
              <a:ext uri="{FF2B5EF4-FFF2-40B4-BE49-F238E27FC236}">
                <a16:creationId xmlns:a16="http://schemas.microsoft.com/office/drawing/2014/main" id="{888167C7-69BC-AC7A-1A8A-877EFB6C62F1}"/>
              </a:ext>
            </a:extLst>
          </p:cNvPr>
          <p:cNvSpPr>
            <a:spLocks noGrp="1"/>
          </p:cNvSpPr>
          <p:nvPr>
            <p:ph idx="1"/>
          </p:nvPr>
        </p:nvSpPr>
        <p:spPr>
          <a:xfrm>
            <a:off x="838200" y="3858231"/>
            <a:ext cx="10515600" cy="2304049"/>
          </a:xfrm>
        </p:spPr>
        <p:txBody>
          <a:bodyPr>
            <a:normAutofit fontScale="70000" lnSpcReduction="20000"/>
          </a:bodyPr>
          <a:lstStyle/>
          <a:p>
            <a:r>
              <a:rPr lang="en-US" dirty="0"/>
              <a:t>Samkvæmt nýklassísku líkani hefur peningastefna til langs tíma áhrif á verðlag en ekki framleiðslustig hagkerfisins. </a:t>
            </a:r>
          </a:p>
          <a:p>
            <a:r>
              <a:rPr lang="en-US" dirty="0"/>
              <a:t>Til dæmis veldur þensluhvetjandi peningastefna því að heildareftirspurn færist frá upphaflega AD</a:t>
            </a:r>
            <a:r>
              <a:rPr lang="en-US" baseline="-25000" dirty="0"/>
              <a:t>0</a:t>
            </a:r>
            <a:r>
              <a:rPr lang="en-US" dirty="0"/>
              <a:t> yfir í AD</a:t>
            </a:r>
            <a:r>
              <a:rPr lang="en-US" baseline="-25000" dirty="0"/>
              <a:t>1</a:t>
            </a:r>
            <a:r>
              <a:rPr lang="en-US" dirty="0"/>
              <a:t>. </a:t>
            </a:r>
          </a:p>
          <a:p>
            <a:r>
              <a:rPr lang="en-US" dirty="0"/>
              <a:t>Aðlögun hagkerfisins frá upphaflega jafnvæginu (E</a:t>
            </a:r>
            <a:r>
              <a:rPr lang="en-US" baseline="-25000" dirty="0"/>
              <a:t>0</a:t>
            </a:r>
            <a:r>
              <a:rPr lang="en-US" dirty="0"/>
              <a:t>) að nýja jafnvæginu (E</a:t>
            </a:r>
            <a:r>
              <a:rPr lang="en-US" baseline="-25000" dirty="0"/>
              <a:t>1</a:t>
            </a:r>
            <a:r>
              <a:rPr lang="en-US" dirty="0"/>
              <a:t>) felur hins vegar í sér verðbólguhækkun verðlags úr P</a:t>
            </a:r>
            <a:r>
              <a:rPr lang="en-US" baseline="-25000" dirty="0"/>
              <a:t>0</a:t>
            </a:r>
            <a:r>
              <a:rPr lang="en-US" dirty="0"/>
              <a:t> í P</a:t>
            </a:r>
            <a:r>
              <a:rPr lang="en-US" baseline="-25000" dirty="0"/>
              <a:t>1</a:t>
            </a:r>
            <a:r>
              <a:rPr lang="en-US" dirty="0"/>
              <a:t>, en hefur til langs tíma engin áhrif á framleiðslu eða atvinnuleysi. </a:t>
            </a:r>
          </a:p>
          <a:p>
            <a:r>
              <a:rPr lang="en-US" dirty="0"/>
              <a:t>Í þessu líkani hefur tilfærsla AD í raun engin áhrif á jafnvægisframleiðslu.</a:t>
            </a:r>
          </a:p>
          <a:p>
            <a:endParaRPr lang="en-US" dirty="0"/>
          </a:p>
        </p:txBody>
      </p:sp>
      <p:pic>
        <p:nvPicPr>
          <p:cNvPr id="4" name="Picture 3" descr="This graph shows the neo-classical view that in the long run, monetary policy only affects the price level, not output.">
            <a:extLst>
              <a:ext uri="{FF2B5EF4-FFF2-40B4-BE49-F238E27FC236}">
                <a16:creationId xmlns:a16="http://schemas.microsoft.com/office/drawing/2014/main" id="{46E899C7-D99D-8C1A-7FD9-89A462ACF1A1}"/>
              </a:ext>
            </a:extLst>
          </p:cNvPr>
          <p:cNvPicPr>
            <a:picLocks noChangeAspect="1"/>
          </p:cNvPicPr>
          <p:nvPr/>
        </p:nvPicPr>
        <p:blipFill>
          <a:blip r:embed="rId2"/>
          <a:stretch>
            <a:fillRect/>
          </a:stretch>
        </p:blipFill>
        <p:spPr>
          <a:xfrm>
            <a:off x="3981449" y="941379"/>
            <a:ext cx="4229101" cy="2765181"/>
          </a:xfrm>
          <a:prstGeom prst="rect">
            <a:avLst/>
          </a:prstGeom>
        </p:spPr>
      </p:pic>
    </p:spTree>
    <p:extLst>
      <p:ext uri="{BB962C8B-B14F-4D97-AF65-F5344CB8AC3E}">
        <p14:creationId xmlns:p14="http://schemas.microsoft.com/office/powerpoint/2010/main" val="3170038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leyfinu. Aðeins má afrita það eða breyta því í óviðskiptalegum tilgangi, geta skal OpenStax og Rice University sem rétthafa og tilgreina allar breytingar. Öllum aðlöguðum verkum skal deilt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398</TotalTime>
  <Words>2579</Words>
  <Application>Microsoft Macintosh PowerPoint</Application>
  <PresentationFormat>Widescreen</PresentationFormat>
  <Paragraphs>189</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Calibri Light</vt:lpstr>
      <vt:lpstr>Office Theme</vt:lpstr>
      <vt:lpstr>Principles of Economics 3e</vt:lpstr>
      <vt:lpstr>Ch.28 OUTLINE</vt:lpstr>
      <vt:lpstr>28.1 Marriner S. Eccles Federal Reserve Headquarters,  Washington D.C.</vt:lpstr>
      <vt:lpstr>28.1 The Federal Reserve Banking System and Central Banks</vt:lpstr>
      <vt:lpstr>Chair of the Federal Reserve Board</vt:lpstr>
      <vt:lpstr>The Twelve Federal Reserve Districts</vt:lpstr>
      <vt:lpstr>What Does a Central Bank Do?</vt:lpstr>
      <vt:lpstr>28.2 Bank Regulation</vt:lpstr>
      <vt:lpstr>Bank Supervision</vt:lpstr>
      <vt:lpstr>A Run on the Bank</vt:lpstr>
      <vt:lpstr>Deposit Insurance and Lender of Last Resort</vt:lpstr>
      <vt:lpstr>28.3 How a Central Bank Executes Monetary Policy</vt:lpstr>
      <vt:lpstr>How Open Market Operations Increase the Money Supply</vt:lpstr>
      <vt:lpstr>How Open Market Operations Increase the Money Supply, Continued</vt:lpstr>
      <vt:lpstr>How Open Market Operations Decrease the Money Supply</vt:lpstr>
      <vt:lpstr>How Open Market Operations Decrease the Money Supply, Continued</vt:lpstr>
      <vt:lpstr>Changing Reserve Requirements</vt:lpstr>
      <vt:lpstr>Changing the Discount Rate</vt:lpstr>
      <vt:lpstr>Quantitative Easing</vt:lpstr>
      <vt:lpstr>28.4 Monetary Policy and Economic Outcomes</vt:lpstr>
      <vt:lpstr>The Effect of Monetary Policy on Interest Rates</vt:lpstr>
      <vt:lpstr>Monetary Policy and Interest Rates</vt:lpstr>
      <vt:lpstr>The Effect of Monetary Policy on Aggregate Demand</vt:lpstr>
      <vt:lpstr>Expansionary or Contractionary Monetary Policy</vt:lpstr>
      <vt:lpstr>Expansionary or Contractionary Monetary Policy, Continued</vt:lpstr>
      <vt:lpstr>Countercyclical</vt:lpstr>
      <vt:lpstr>The Pathways of Monetary Policy</vt:lpstr>
      <vt:lpstr>The Pathways of Monetary Policy, Continued</vt:lpstr>
      <vt:lpstr>Federal Reserve Actions Over Last Four Decades</vt:lpstr>
      <vt:lpstr>28.5 Pitfalls for Monetary Policy</vt:lpstr>
      <vt:lpstr>Unpredictable Movements of Velocity</vt:lpstr>
      <vt:lpstr>Velocity Calculated Using M1</vt:lpstr>
      <vt:lpstr>Unemployment and Inflation</vt:lpstr>
      <vt:lpstr>Monetary Policy in a Neoclassical Model</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91</cp:revision>
  <dcterms:created xsi:type="dcterms:W3CDTF">2018-05-29T21:16:34Z</dcterms:created>
  <dcterms:modified xsi:type="dcterms:W3CDTF">2026-02-26T20:33:16Z</dcterms:modified>
</cp:coreProperties>
</file>