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70" r:id="rId13"/>
    <p:sldId id="271" r:id="rId14"/>
    <p:sldId id="272" r:id="rId15"/>
    <p:sldId id="273" r:id="rId16"/>
    <p:sldId id="274" r:id="rId17"/>
    <p:sldId id="275" r:id="rId18"/>
    <p:sldId id="276" r:id="rId19"/>
    <p:sldId id="277" r:id="rId20"/>
    <p:sldId id="279" r:id="rId21"/>
    <p:sldId id="280" r:id="rId22"/>
    <p:sldId id="281" r:id="rId23"/>
    <p:sldId id="282" r:id="rId24"/>
    <p:sldId id="283" r:id="rId25"/>
    <p:sldId id="268" r:id="rId26"/>
    <p:sldId id="269" r:id="rId27"/>
    <p:sldId id="25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33" Type="http://schemas.microsoft.com/office/2016/11/relationships/changesInfo" Target="changesInfos/changesInfo1.xml"/><Relationship Id="rId3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7ccddac36a8c.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34ca83efb0c2.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4e878f089580.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a:lstStyle/>
          <a:p>
            <a:r>
              <a:rPr lang="en-US" dirty="0" sz="3800"/>
              <a:t>Undirstöður hagfræði, 3. útgáfa</a:t>
            </a:r>
          </a:p>
        </p:txBody>
      </p:sp>
      <p:sp>
        <p:nvSpPr>
          <p:cNvPr id="2" name="Text Placeholder 23">
            <a:extLst>
              <a:ext uri="{FF2B5EF4-FFF2-40B4-BE49-F238E27FC236}">
                <a16:creationId xmlns:a16="http://schemas.microsoft.com/office/drawing/2014/main" id="{ED045C45-55D7-D12D-508D-6C8A4BAB775B}"/>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32. kafli: Þjóðhagsstefna víða um heim</a:t>
            </a:r>
          </a:p>
          <a:p>
            <a:r>
              <a:rPr lang="en-US" sz="4300" cap="none" dirty="0">
                <a:solidFill>
                  <a:schemeClr val="tx1"/>
                </a:solidFill>
                <a:latin typeface="+mn-lt"/>
              </a:rPr>
              <a:t>Glærur</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8FE06EA6-ACF8-E8A1-DECA-C095C9C5BF8E}"/>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YFIRLIT 32. KAFLA</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32.1: Fjölbreytileiki landa og hagkerfa heimsins</a:t>
            </a:r>
          </a:p>
          <a:p>
            <a:r>
              <a:rPr lang="en-US" dirty="0"/>
              <a:t>32.2: Hvernig bæta má lífskjör í löndum</a:t>
            </a:r>
          </a:p>
          <a:p>
            <a:r>
              <a:rPr lang="en-US" dirty="0"/>
              <a:t>32.3: Orsakir atvinnuleysis víða um heim</a:t>
            </a:r>
          </a:p>
          <a:p>
            <a:r>
              <a:rPr lang="en-US" dirty="0"/>
              <a:t>32.4: Orsakir verðbólgu í ýmsum löndum og heimshlutum</a:t>
            </a:r>
          </a:p>
          <a:p>
            <a:r>
              <a:rPr lang="en-US" dirty="0"/>
              <a:t>32.5: Áhyggjur af vöru- og þjónustujöfnuði</a:t>
            </a:r>
          </a:p>
          <a:p>
            <a:endParaRPr lang="en-US" dirty="0"/>
          </a:p>
        </p:txBody>
      </p:sp>
      <p:sp>
        <p:nvSpPr>
          <p:cNvPr id="8" name="Content Placeholder 7">
            <a:extLst>
              <a:ext uri="{FF2B5EF4-FFF2-40B4-BE49-F238E27FC236}">
                <a16:creationId xmlns:a16="http://schemas.microsoft.com/office/drawing/2014/main" id="{67B62C2B-9056-8549-74CC-53B106564DE7}"/>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Atvinnuleit</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4629149"/>
            <a:ext cx="10515600" cy="1568261"/>
          </a:xfrm>
        </p:spPr>
        <p:txBody>
          <a:bodyPr>
            <a:normAutofit fontScale="62500" lnSpcReduction="20000"/>
          </a:bodyPr>
          <a:lstStyle/>
          <a:p>
            <a:r>
              <a:rPr lang="en-US" dirty="0"/>
              <a:t>Atvinnumessur og vinnumiðlanir aðstoða oft fólk við að finna störf við hæfi. </a:t>
            </a:r>
          </a:p>
          <a:p>
            <a:r>
              <a:rPr lang="en-US" dirty="0"/>
              <a:t>Þessi atvinnumessa var haldin í háskóla í Bandaríkjunum, hátekjulandi þar sem stefnumótun miðar að því að halda atvinnuleysi í skefjum. </a:t>
            </a:r>
          </a:p>
          <a:p>
            <a:r>
              <a:rPr lang="en-US" dirty="0"/>
              <a:t>Atvinnuleysi á sér ólíkar orsakir eftir löndum. Í lág- og millitekjuhagkerfum þarf einnig að skoða óformleg störf, tekjur og félagslega vernd. </a:t>
            </a:r>
            <a:r>
              <a:rPr lang="en-US" sz="2400" dirty="0"/>
              <a:t>(Mynd: breytt útgáfa af „College of DuPage Hosts Career Fair 2015 36“ eftir COD Newsroom/Flickr, CC BY 2.0)</a:t>
            </a:r>
          </a:p>
          <a:p>
            <a:endParaRPr lang="en-US" dirty="0"/>
          </a:p>
        </p:txBody>
      </p:sp>
      <p:pic>
        <p:nvPicPr>
          <p:cNvPr id="5" name="Picture 4" descr="Picture of people at a job fair">
            <a:extLst>
              <a:ext uri="{FF2B5EF4-FFF2-40B4-BE49-F238E27FC236}">
                <a16:creationId xmlns:a16="http://schemas.microsoft.com/office/drawing/2014/main" id="{70155C1C-FA6C-E3FC-FC7E-C83AA9012E36}"/>
              </a:ext>
            </a:extLst>
          </p:cNvPr>
          <p:cNvPicPr>
            <a:picLocks noChangeAspect="1"/>
          </p:cNvPicPr>
          <p:nvPr/>
        </p:nvPicPr>
        <p:blipFill>
          <a:blip r:embed="rId2"/>
          <a:stretch>
            <a:fillRect/>
          </a:stretch>
        </p:blipFill>
        <p:spPr>
          <a:xfrm>
            <a:off x="3505200" y="930403"/>
            <a:ext cx="5181600" cy="3500902"/>
          </a:xfrm>
          <a:prstGeom prst="rect">
            <a:avLst/>
          </a:prstGeom>
        </p:spPr>
      </p:pic>
    </p:spTree>
    <p:extLst>
      <p:ext uri="{BB962C8B-B14F-4D97-AF65-F5344CB8AC3E}">
        <p14:creationId xmlns:p14="http://schemas.microsoft.com/office/powerpoint/2010/main" val="1481185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32.1 Fjölbreytileiki landa og hagkerfa heimsins</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955964"/>
            <a:ext cx="10515600" cy="4705248"/>
          </a:xfrm>
        </p:spPr>
        <p:txBody>
          <a:bodyPr>
            <a:normAutofit/>
          </a:bodyPr>
          <a:lstStyle/>
          <a:p>
            <a:r>
              <a:rPr lang="en-US" dirty="0"/>
              <a:t>Einn mælikvarði á </a:t>
            </a:r>
            <a:r>
              <a:rPr lang="en-US" i="1" dirty="0"/>
              <a:t>lífskjör</a:t>
            </a:r>
            <a:r>
              <a:rPr lang="en-US" dirty="0"/>
              <a:t>, </a:t>
            </a:r>
            <a:r>
              <a:rPr lang="en-US" u="sng" dirty="0"/>
              <a:t>vergar þjóðartekjur (GNI) á mann</a:t>
            </a:r>
            <a:r>
              <a:rPr lang="en-US" dirty="0"/>
              <a:t>, nýtist við samanburð landa. Frumglærurnar nota eldri tekjumörk Alþjóðabankans; þau breytast árlega:</a:t>
            </a:r>
          </a:p>
          <a:p>
            <a:pPr lvl="1"/>
            <a:r>
              <a:rPr lang="en-US" b="1" dirty="0"/>
              <a:t>Lágtekjuland </a:t>
            </a:r>
            <a:r>
              <a:rPr lang="en-US" dirty="0"/>
              <a:t>– þjóðartekjur á mann að hámarki 1.085 Bandaríkjadalir samkvæmt eldri flokkun frumglærnanna. </a:t>
            </a:r>
          </a:p>
          <a:p>
            <a:pPr lvl="1"/>
            <a:r>
              <a:rPr lang="en-US" b="1" dirty="0"/>
              <a:t>Millitekjuland </a:t>
            </a:r>
            <a:r>
              <a:rPr lang="en-US" dirty="0"/>
              <a:t>– þjóðartekjur á mann 1.086–13.205 dalir samkvæmt sömu eldri flokkun. Tekjuflokkurinn einn sannar ekki samleitni.</a:t>
            </a:r>
          </a:p>
          <a:p>
            <a:pPr lvl="1"/>
            <a:r>
              <a:rPr lang="en-US" b="1" dirty="0"/>
              <a:t>Hátekjuland </a:t>
            </a:r>
            <a:r>
              <a:rPr lang="en-US" dirty="0"/>
              <a:t>– þjóðartekjur á mann yfir 13.205 dölum samkvæmt eldri flokkuninni; mannauður og raunauður eru yfirleitt miklir.</a:t>
            </a:r>
          </a:p>
          <a:p>
            <a:endParaRPr lang="en-US" dirty="0"/>
          </a:p>
        </p:txBody>
      </p:sp>
    </p:spTree>
    <p:extLst>
      <p:ext uri="{BB962C8B-B14F-4D97-AF65-F5344CB8AC3E}">
        <p14:creationId xmlns:p14="http://schemas.microsoft.com/office/powerpoint/2010/main" val="2934443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pPr lvl="0" rtl="0">
              <a:spcBef>
                <a:spcPts val="0"/>
              </a:spcBef>
            </a:pPr>
            <a:r>
              <a:rPr lang="en-US" dirty="0" sz="2400"/>
              <a:t>Fjölbreytileiki landa og hagkerfa heimsins, framhald</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Verg landsframleiðsla á mann endurspeglar ekki lífsgæði að fullu. </a:t>
            </a:r>
          </a:p>
          <a:p>
            <a:endParaRPr lang="en-US" dirty="0"/>
          </a:p>
          <a:p>
            <a:r>
              <a:rPr lang="en-US" dirty="0"/>
              <a:t>Aðrir þættir geta varpað ljósi á mikinn mun á lífskjörum milli heimshluta.</a:t>
            </a:r>
          </a:p>
          <a:p>
            <a:pPr lvl="1"/>
            <a:r>
              <a:rPr lang="en-US" dirty="0"/>
              <a:t>Heilbrigði, menntun, mannréttindi, glæpir og persónuöryggi ásamt gæðum umhverfis.</a:t>
            </a:r>
          </a:p>
          <a:p>
            <a:endParaRPr lang="en-US" dirty="0"/>
          </a:p>
        </p:txBody>
      </p:sp>
    </p:spTree>
    <p:extLst>
      <p:ext uri="{BB962C8B-B14F-4D97-AF65-F5344CB8AC3E}">
        <p14:creationId xmlns:p14="http://schemas.microsoft.com/office/powerpoint/2010/main" val="1182600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r>
              <a:rPr lang="en-US" dirty="0" sz="2400"/>
              <a:t>Hlutdeild tekjuflokka í VLF heimsins og mannfjölda (eldri gögn)</a:t>
            </a:r>
          </a:p>
        </p:txBody>
      </p:sp>
      <p:pic>
        <p:nvPicPr>
          <p:cNvPr id="4" name="Content Placeholder 3" descr="This graph illustrates two pie charts. The chart on the left is the percent of global GDP by country income. The biggest slice of global GDP, 63 percent, is from high-income countries. The next biggest slice is middle-income countries at 36.5 percent, and the smallest slice is low-income countries at 0.5 percent.  The chart on the right is percentage of population by country income. The largest slice is the population of middle-income countries, 75.7 percent. Next is high-income countries, at 15.7 percent. The smallest slice is low-income countries, at 8.6 percent. ">
            <a:extLst>
              <a:ext uri="{FF2B5EF4-FFF2-40B4-BE49-F238E27FC236}">
                <a16:creationId xmlns:a16="http://schemas.microsoft.com/office/drawing/2014/main" id="{6866C9A6-585D-D906-EB79-D5473D36F6EB}"/>
              </a:ext>
            </a:extLst>
          </p:cNvPr>
          <p:cNvPicPr>
            <a:picLocks noGrp="1" noChangeAspect="1"/>
          </p:cNvPicPr>
          <p:nvPr>
            <p:ph idx="13"/>
          </p:nvPr>
        </p:nvPicPr>
        <p:blipFill>
          <a:blip r:embed="rId2"/>
          <a:stretch>
            <a:fillRect/>
          </a:stretch>
        </p:blipFill>
        <p:spPr>
          <a:xfrm>
            <a:off x="1796224" y="1361800"/>
            <a:ext cx="8599552" cy="4134400"/>
          </a:xfrm>
        </p:spPr>
      </p:pic>
    </p:spTree>
    <p:extLst>
      <p:ext uri="{BB962C8B-B14F-4D97-AF65-F5344CB8AC3E}">
        <p14:creationId xmlns:p14="http://schemas.microsoft.com/office/powerpoint/2010/main" val="3438065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VLF á mann í Bandaríkjadölum (eldra kort)</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4842062"/>
            <a:ext cx="10515600" cy="1323109"/>
          </a:xfrm>
        </p:spPr>
        <p:txBody>
          <a:bodyPr>
            <a:normAutofit fontScale="77500" lnSpcReduction="20000"/>
          </a:bodyPr>
          <a:lstStyle/>
          <a:p>
            <a:r>
              <a:rPr lang="en-US" dirty="0"/>
              <a:t>Kortið sýnir mikinn mun á nafnvirði VLF á mann milli heimshluta. </a:t>
            </a:r>
          </a:p>
          <a:p>
            <a:r>
              <a:rPr lang="en-US" dirty="0"/>
              <a:t>Mörg lönd Norður-Ameríku, Ástralía og mörg lönd Vestur-Evrópu hafa háa VLF á mann. Víða annars staðar er hún mun lægri. Kortið leiðréttir ekki fyrir kaupmáttarjafnvægi.</a:t>
            </a:r>
          </a:p>
          <a:p>
            <a:pPr marL="0" indent="0">
              <a:buNone/>
            </a:pPr>
            <a:r>
              <a:rPr lang="en-US" sz="2300" dirty="0"/>
              <a:t>(Mynd: breytt útgáfa af verki eftir </a:t>
            </a:r>
            <a:r>
              <a:rPr lang="en-US" sz="2300" dirty="0" err="1"/>
              <a:t>Bsrboy</a:t>
            </a:r>
            <a:r>
              <a:rPr lang="en-US" sz="2300" dirty="0"/>
              <a:t>/Wikimedia Commons)</a:t>
            </a:r>
          </a:p>
          <a:p>
            <a:endParaRPr lang="en-US" dirty="0"/>
          </a:p>
        </p:txBody>
      </p:sp>
      <p:pic>
        <p:nvPicPr>
          <p:cNvPr id="2" name="Shape 119" descr="This image is a colored map of the world with only a few areas having high GDPs.">
            <a:extLst>
              <a:ext uri="{FF2B5EF4-FFF2-40B4-BE49-F238E27FC236}">
                <a16:creationId xmlns:a16="http://schemas.microsoft.com/office/drawing/2014/main" id="{9CF39A45-11D5-D4C3-7959-11388DE55E63}"/>
              </a:ext>
            </a:extLst>
          </p:cNvPr>
          <p:cNvPicPr preferRelativeResize="0">
            <a:picLocks/>
          </p:cNvPicPr>
          <p:nvPr/>
        </p:nvPicPr>
        <p:blipFill rotWithShape="1">
          <a:blip r:embed="rId2">
            <a:alphaModFix/>
          </a:blip>
          <a:srcRect t="-792" b="-792"/>
          <a:stretch/>
        </p:blipFill>
        <p:spPr>
          <a:xfrm>
            <a:off x="2064543" y="1065850"/>
            <a:ext cx="8062913" cy="3500071"/>
          </a:xfrm>
          <a:prstGeom prst="rect">
            <a:avLst/>
          </a:prstGeom>
          <a:noFill/>
          <a:ln>
            <a:noFill/>
          </a:ln>
        </p:spPr>
      </p:pic>
    </p:spTree>
    <p:extLst>
      <p:ext uri="{BB962C8B-B14F-4D97-AF65-F5344CB8AC3E}">
        <p14:creationId xmlns:p14="http://schemas.microsoft.com/office/powerpoint/2010/main" val="3316971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Aðrir áhrifaþættir lífskjara</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Auk mannauðs, raunauðs og tækni tengjast eftirfarandi þættir framleiðni og lífskjörum. Þeir hafa áhrif hver á annan; fylgni sannar ekki ein og sér orsök.</a:t>
            </a:r>
          </a:p>
          <a:p>
            <a:pPr lvl="1"/>
            <a:r>
              <a:rPr lang="en-US" dirty="0"/>
              <a:t>Landfræðilegir þættir </a:t>
            </a:r>
          </a:p>
          <a:p>
            <a:pPr lvl="1"/>
            <a:r>
              <a:rPr lang="en-US" dirty="0"/>
              <a:t>Lýðfræði (meðal annars aldurssamsetning)</a:t>
            </a:r>
          </a:p>
          <a:p>
            <a:pPr lvl="1"/>
            <a:r>
              <a:rPr lang="en-US" dirty="0"/>
              <a:t>Atvinnugreinaskipan og þéttbýlismyndun</a:t>
            </a:r>
          </a:p>
          <a:p>
            <a:pPr lvl="1"/>
            <a:r>
              <a:rPr lang="en-US" dirty="0"/>
              <a:t>Efnahagsstofnanir</a:t>
            </a:r>
          </a:p>
          <a:p>
            <a:endParaRPr lang="en-US" dirty="0"/>
          </a:p>
        </p:txBody>
      </p:sp>
    </p:spTree>
    <p:extLst>
      <p:ext uri="{BB962C8B-B14F-4D97-AF65-F5344CB8AC3E}">
        <p14:creationId xmlns:p14="http://schemas.microsoft.com/office/powerpoint/2010/main" val="2243302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pPr lvl="0">
              <a:spcBef>
                <a:spcPts val="0"/>
              </a:spcBef>
            </a:pPr>
            <a:r>
              <a:rPr lang="en-US" dirty="0"/>
              <a:t>32.2 Hvernig bæta má lífskjör í löndum</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normAutofit lnSpcReduction="10000"/>
          </a:bodyPr>
          <a:lstStyle/>
          <a:p>
            <a:r>
              <a:rPr lang="en-US" b="1" dirty="0"/>
              <a:t>Samhljómur hagvaxtarrannsókna </a:t>
            </a:r>
            <a:r>
              <a:rPr lang="en-US" dirty="0"/>
              <a:t>– heiti bókarinnar yfir eldri rannsóknir sem tengdu stóran hluta tekjumunar milli landa við raunfjármagn. Niðurstaðan er háð líkani, mælingum og tímabili; hún sannar ekki eina algilda orsök hagvaxtar.</a:t>
            </a:r>
          </a:p>
          <a:p>
            <a:endParaRPr lang="en-US" dirty="0"/>
          </a:p>
          <a:p>
            <a:r>
              <a:rPr lang="en-US" b="1" dirty="0"/>
              <a:t>Tígrar Austur-Asíu </a:t>
            </a:r>
            <a:r>
              <a:rPr lang="en-US" dirty="0"/>
              <a:t>– Hong Kong, Singapúr, Suður-Kórea og Taívan iðnvæddust hratt frá sjöunda áratug 20. aldar. Útflutningur, menntun, fjárfesting, tækni og efnahagsstefna studdu samleitni þeirra við hátekjuhagkerfi.</a:t>
            </a:r>
          </a:p>
          <a:p>
            <a:endParaRPr lang="en-US" dirty="0"/>
          </a:p>
        </p:txBody>
      </p:sp>
    </p:spTree>
    <p:extLst>
      <p:ext uri="{BB962C8B-B14F-4D97-AF65-F5344CB8AC3E}">
        <p14:creationId xmlns:p14="http://schemas.microsoft.com/office/powerpoint/2010/main" val="1687762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pPr lvl="0">
              <a:spcBef>
                <a:spcPts val="0"/>
              </a:spcBef>
            </a:pPr>
            <a:r>
              <a:rPr lang="en-US" dirty="0"/>
              <a:t>Hagvaxtarstefna hátekjulanda</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955964"/>
            <a:ext cx="10515600" cy="4906954"/>
          </a:xfrm>
        </p:spPr>
        <p:txBody>
          <a:bodyPr>
            <a:normAutofit fontScale="92500" lnSpcReduction="10000"/>
          </a:bodyPr>
          <a:lstStyle/>
          <a:p>
            <a:r>
              <a:rPr lang="en-US" dirty="0"/>
              <a:t>Áskorun hagvaxtar: að efla stöðugt menntun vinnuaflsins svo það geti þróað, fjárfest í og nýtt nýja tækni.</a:t>
            </a:r>
          </a:p>
          <a:p>
            <a:endParaRPr lang="en-US" dirty="0"/>
          </a:p>
          <a:p>
            <a:r>
              <a:rPr lang="en-US" dirty="0"/>
              <a:t>Markmið opinberrar stefnu: að hliðra heildarframboðsferlinum til hægri.</a:t>
            </a:r>
          </a:p>
          <a:p>
            <a:endParaRPr lang="en-US" dirty="0"/>
          </a:p>
          <a:p>
            <a:r>
              <a:rPr lang="en-US" dirty="0"/>
              <a:t>Opinber stefna:</a:t>
            </a:r>
          </a:p>
          <a:p>
            <a:pPr lvl="1"/>
            <a:r>
              <a:rPr lang="en-US" dirty="0"/>
              <a:t>Ríkisfjármálastefna sem styður fjárfestingu í mannauði, tækni og raunauði, svo sem mannvirkjum og búnaði. </a:t>
            </a:r>
          </a:p>
          <a:p>
            <a:pPr lvl="1"/>
            <a:r>
              <a:rPr lang="en-US" dirty="0"/>
              <a:t>Trúverðug peningastefna styður verðstöðugleika. Gengisfyrirkomulag er ólíkt eftir löndum; virk samkeppni og traustar stofnanir styðja einnig fjárfestingu.</a:t>
            </a:r>
          </a:p>
          <a:p>
            <a:pPr lvl="2"/>
            <a:r>
              <a:rPr lang="en-US" dirty="0"/>
              <a:t>Stöðugt efnahagsumhverfi, menntun, nýsköpun og fjárfesting styðja framleiðslugetu til langs tíma. </a:t>
            </a:r>
          </a:p>
          <a:p>
            <a:endParaRPr lang="en-US" dirty="0"/>
          </a:p>
        </p:txBody>
      </p:sp>
    </p:spTree>
    <p:extLst>
      <p:ext uri="{BB962C8B-B14F-4D97-AF65-F5344CB8AC3E}">
        <p14:creationId xmlns:p14="http://schemas.microsoft.com/office/powerpoint/2010/main" val="227129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Áherslur til skamms og langs tíma</a:t>
            </a:r>
          </a:p>
        </p:txBody>
      </p:sp>
      <p:sp>
        <p:nvSpPr>
          <p:cNvPr id="2" name="Content Placeholder 1">
            <a:extLst>
              <a:ext uri="{FF2B5EF4-FFF2-40B4-BE49-F238E27FC236}">
                <a16:creationId xmlns:a16="http://schemas.microsoft.com/office/drawing/2014/main" id="{26695E62-6535-BC03-8BC9-850A76D2A5D4}"/>
              </a:ext>
            </a:extLst>
          </p:cNvPr>
          <p:cNvSpPr>
            <a:spLocks noGrp="1"/>
          </p:cNvSpPr>
          <p:nvPr>
            <p:ph sz="half" idx="1"/>
          </p:nvPr>
        </p:nvSpPr>
        <p:spPr/>
        <p:txBody>
          <a:bodyPr>
            <a:normAutofit fontScale="92500" lnSpcReduction="20000"/>
          </a:bodyPr>
          <a:lstStyle/>
          <a:p>
            <a:r>
              <a:rPr lang="en-US" dirty="0"/>
              <a:t>Abenomics-stefnan í Japan frá 2012 sameinaði peningalega örvun, ríkisfjármál og skipulagsumbætur. Atvinnuleysi minnkaði, en hagvaxtarárangur var blandaður. </a:t>
            </a:r>
            <a:r>
              <a:rPr lang="en-US" sz="2400" dirty="0"/>
              <a:t>(Mynd: breytt útgáfa af „Shinzo Abe, Prime Minister of Japan“ eftir Chatham House/Flickr Creative Commons, CC BY 2.0)</a:t>
            </a:r>
          </a:p>
          <a:p>
            <a:r>
              <a:rPr lang="en-US" dirty="0"/>
              <a:t>Eftir fjármálakreppuna 2007–2009 beindu mörg hátekjulönd athyglinni að því að stöðva samdrátt og atvinnuleysi. </a:t>
            </a:r>
          </a:p>
          <a:p>
            <a:endParaRPr lang="en-US" dirty="0"/>
          </a:p>
          <a:p>
            <a:r>
              <a:rPr lang="en-US" dirty="0"/>
              <a:t>Þjóðhagstjórn þarf bæði áherslur til skamms tíma </a:t>
            </a:r>
            <a:r>
              <a:rPr lang="en-US" i="1" dirty="0"/>
              <a:t>og</a:t>
            </a:r>
            <a:r>
              <a:rPr lang="en-US" dirty="0"/>
              <a:t> langs tíma.</a:t>
            </a:r>
          </a:p>
          <a:p>
            <a:endParaRPr lang="en-US" dirty="0"/>
          </a:p>
        </p:txBody>
      </p:sp>
      <p:pic>
        <p:nvPicPr>
          <p:cNvPr id="3" name="Shape 147" descr="Image of Japan's Prime Minister, Shinzo Abe">
            <a:extLst>
              <a:ext uri="{FF2B5EF4-FFF2-40B4-BE49-F238E27FC236}">
                <a16:creationId xmlns:a16="http://schemas.microsoft.com/office/drawing/2014/main" id="{C6320404-AD57-88A9-72AA-31050B75EB35}"/>
              </a:ext>
            </a:extLst>
          </p:cNvPr>
          <p:cNvPicPr preferRelativeResize="0">
            <a:picLocks/>
          </p:cNvPicPr>
          <p:nvPr/>
        </p:nvPicPr>
        <p:blipFill rotWithShape="1">
          <a:blip r:embed="rId2">
            <a:alphaModFix/>
          </a:blip>
          <a:srcRect/>
          <a:stretch/>
        </p:blipFill>
        <p:spPr>
          <a:xfrm>
            <a:off x="7094537" y="1537689"/>
            <a:ext cx="4030663" cy="3782622"/>
          </a:xfrm>
          <a:prstGeom prst="rect">
            <a:avLst/>
          </a:prstGeom>
          <a:noFill/>
          <a:ln>
            <a:noFill/>
          </a:ln>
        </p:spPr>
      </p:pic>
    </p:spTree>
    <p:extLst>
      <p:ext uri="{BB962C8B-B14F-4D97-AF65-F5344CB8AC3E}">
        <p14:creationId xmlns:p14="http://schemas.microsoft.com/office/powerpoint/2010/main" val="3284301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Hagvaxtarstefna millitekjuhagkerfa</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955964"/>
            <a:ext cx="10515600" cy="4530436"/>
          </a:xfrm>
        </p:spPr>
        <p:txBody>
          <a:bodyPr>
            <a:normAutofit/>
          </a:bodyPr>
          <a:lstStyle/>
          <a:p>
            <a:r>
              <a:rPr lang="en-US" dirty="0"/>
              <a:t>Tígrar Austur-Asíu sýna hvernig tekjulægri hagkerfi gátu nálgast hátekjuhagkerfi á síðari hluta 20. aldar.</a:t>
            </a:r>
          </a:p>
          <a:p>
            <a:endParaRPr lang="en-US" dirty="0"/>
          </a:p>
          <a:p>
            <a:r>
              <a:rPr lang="en-US" dirty="0"/>
              <a:t>Þættir sem studdu hraðan hagvöxt:</a:t>
            </a:r>
          </a:p>
          <a:p>
            <a:pPr lvl="1"/>
            <a:r>
              <a:rPr lang="en-US" dirty="0"/>
              <a:t>Hátt sparnaðarhlutfall jók mögulegt fjármagn til fjárfestingar í raunauði; fjármálakerfið og gæði verkefna réðu ráðstöfuninni.</a:t>
            </a:r>
          </a:p>
          <a:p>
            <a:pPr lvl="1"/>
            <a:r>
              <a:rPr lang="en-US" dirty="0"/>
              <a:t>Fjárfesting í mannauði með víðtækri menntun og bættri heilsu.</a:t>
            </a:r>
          </a:p>
          <a:p>
            <a:pPr lvl="1"/>
            <a:r>
              <a:rPr lang="en-US" dirty="0"/>
              <a:t>Innflutningur, aðlögun og þróun tækni. </a:t>
            </a:r>
          </a:p>
          <a:p>
            <a:pPr lvl="1"/>
            <a:r>
              <a:rPr lang="en-US" dirty="0"/>
              <a:t>Útflutningstengsl og stuðningur við fyrirtæki og atvinnugreinar, með misjöfnum árangri.</a:t>
            </a:r>
          </a:p>
          <a:p>
            <a:pPr lvl="1"/>
            <a:r>
              <a:rPr lang="en-US" dirty="0"/>
              <a:t>Auknir markaðshvatar samhliða virkri efnahagsstefnu. Kína og Indland fóru ólíkar umbótaleiðir.</a:t>
            </a:r>
          </a:p>
          <a:p>
            <a:endParaRPr lang="en-US" dirty="0"/>
          </a:p>
        </p:txBody>
      </p:sp>
    </p:spTree>
    <p:extLst>
      <p:ext uri="{BB962C8B-B14F-4D97-AF65-F5344CB8AC3E}">
        <p14:creationId xmlns:p14="http://schemas.microsoft.com/office/powerpoint/2010/main" val="2199429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r>
              <a:rPr lang="en-US" dirty="0" sz="2400"/>
              <a:t>Hagvaxtarstefna millitekjuhagkerfa, framhald</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Áskoranir:</a:t>
            </a:r>
          </a:p>
          <a:p>
            <a:pPr lvl="1"/>
            <a:r>
              <a:rPr lang="en-US" dirty="0"/>
              <a:t>Umbætur á efnahagsstjórn og stofnunum geta verið tímafrekar og mætt pólitískum hindrunum.</a:t>
            </a:r>
          </a:p>
          <a:p>
            <a:pPr lvl="1"/>
            <a:r>
              <a:rPr lang="en-US" dirty="0"/>
              <a:t>Stjórnvöld móta víða banka og fjármálamarkaði. Gæði eftirlits og stofnana ráða því hvort fjármagnið styður framleiðna fjárfestingu.</a:t>
            </a:r>
          </a:p>
          <a:p>
            <a:endParaRPr lang="en-US" dirty="0"/>
          </a:p>
        </p:txBody>
      </p:sp>
    </p:spTree>
    <p:extLst>
      <p:ext uri="{BB962C8B-B14F-4D97-AF65-F5344CB8AC3E}">
        <p14:creationId xmlns:p14="http://schemas.microsoft.com/office/powerpoint/2010/main" val="641378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Tíu hagkerfi meðal þeirra tekjulægstu árið 2020</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4777343"/>
            <a:ext cx="10515600" cy="1187959"/>
          </a:xfrm>
        </p:spPr>
        <p:txBody>
          <a:bodyPr>
            <a:normAutofit fontScale="77500" lnSpcReduction="20000"/>
          </a:bodyPr>
          <a:lstStyle/>
          <a:p>
            <a:r>
              <a:rPr lang="en-US" dirty="0"/>
              <a:t>Súluritið sýnir eldri gögn frá 2020 fyrir Búrúndí, Sómalíu, Mósambík, Madagaskar, Mið-Afríkulýðveldið, Síerra Leóne, Afganistan, Lýðstjórnarlýðveldið Kongó, Níger og Súdan.</a:t>
            </a:r>
          </a:p>
          <a:p>
            <a:pPr marL="0" indent="0">
              <a:buNone/>
            </a:pPr>
            <a:r>
              <a:rPr lang="en-US" sz="2400" dirty="0"/>
              <a:t>(Heimild: http://databank.worldbank.org/data/views/reports/map.aspx#)</a:t>
            </a:r>
          </a:p>
          <a:p>
            <a:endParaRPr lang="en-US" dirty="0"/>
          </a:p>
        </p:txBody>
      </p:sp>
      <p:pic>
        <p:nvPicPr>
          <p:cNvPr id="4" name="Picture 3" descr="This graph illustrates at bar chart of the per capita income in 2020 U.S. dollars of 10 countries: Burundi, Somalia, Mozambique, Madagascar, Central African Republic, Sierra Leone, Afghanistan, Democratic Republic of the Congo, Niger, and Sudan. The y-axis measures per capita income in 2020 U.S. dollars, from 0 dollars to 700 dollars, in increments of 100 dollars. The x-axis shows each country, from lowest to highest, beginning with Burundi at around 250 dollars, then Somalia at 300 dollars, followed by Mozambique at 450 dollars, Madagascar at 475 dollars, and Central African Republic at 490 dollars. Next is Sierra Leone at 500 dollars, Afghanistan at 510 dollars, and Democratic Republic of the Congo at 525 dollars. Niger is next at 550 dollars, and the highest is Sudan at 600 dollars.">
            <a:extLst>
              <a:ext uri="{FF2B5EF4-FFF2-40B4-BE49-F238E27FC236}">
                <a16:creationId xmlns:a16="http://schemas.microsoft.com/office/drawing/2014/main" id="{C7722BD4-22BE-5282-8853-1529BA243B51}"/>
              </a:ext>
            </a:extLst>
          </p:cNvPr>
          <p:cNvPicPr>
            <a:picLocks noChangeAspect="1"/>
          </p:cNvPicPr>
          <p:nvPr/>
        </p:nvPicPr>
        <p:blipFill>
          <a:blip r:embed="rId2"/>
          <a:stretch>
            <a:fillRect/>
          </a:stretch>
        </p:blipFill>
        <p:spPr>
          <a:xfrm>
            <a:off x="2752049" y="974597"/>
            <a:ext cx="6687901" cy="3617858"/>
          </a:xfrm>
          <a:prstGeom prst="rect">
            <a:avLst/>
          </a:prstGeom>
        </p:spPr>
      </p:pic>
    </p:spTree>
    <p:extLst>
      <p:ext uri="{BB962C8B-B14F-4D97-AF65-F5344CB8AC3E}">
        <p14:creationId xmlns:p14="http://schemas.microsoft.com/office/powerpoint/2010/main" val="2077353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pPr lvl="0">
              <a:spcBef>
                <a:spcPts val="0"/>
              </a:spcBef>
            </a:pPr>
            <a:r>
              <a:rPr lang="en-US" dirty="0"/>
              <a:t>Hagvaxtarstefna lágtekjuhagkerfa</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normAutofit lnSpcReduction="10000"/>
          </a:bodyPr>
          <a:lstStyle/>
          <a:p>
            <a:r>
              <a:rPr lang="en-US" dirty="0"/>
              <a:t>Friður, réttarríki, heilbrigði, menntun, innviðir og fjármálakerfi geta stutt hagvöxt og fjárfestingu. Hindranir og aðstæður eru ólíkar milli landa. </a:t>
            </a:r>
          </a:p>
          <a:p>
            <a:endParaRPr lang="en-US" dirty="0"/>
          </a:p>
          <a:p>
            <a:r>
              <a:rPr lang="en-US" dirty="0"/>
              <a:t>Þjóðhagsstefna þarf að taka mið af tekjustigi, stofnunum og efnahagsástandi hvers lands.</a:t>
            </a:r>
          </a:p>
          <a:p>
            <a:endParaRPr lang="en-US" dirty="0"/>
          </a:p>
          <a:p>
            <a:r>
              <a:rPr lang="en-US" dirty="0"/>
              <a:t>Pólitískur óstöðugleiki er hindrun í sumum löndum, en ekki algild skýring á lágum tekjum.</a:t>
            </a:r>
          </a:p>
          <a:p>
            <a:endParaRPr lang="en-US" dirty="0"/>
          </a:p>
        </p:txBody>
      </p:sp>
    </p:spTree>
    <p:extLst>
      <p:ext uri="{BB962C8B-B14F-4D97-AF65-F5344CB8AC3E}">
        <p14:creationId xmlns:p14="http://schemas.microsoft.com/office/powerpoint/2010/main" val="3580799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pPr marL="0" marR="0" lvl="0" indent="-152400" rtl="0">
              <a:spcBef>
                <a:spcPts val="0"/>
              </a:spcBef>
            </a:pPr>
            <a:r>
              <a:rPr lang="en-US" dirty="0"/>
              <a:t>Skortur á fé til fjárfestingar í mannauði</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4833675"/>
            <a:ext cx="10515600" cy="962669"/>
          </a:xfrm>
        </p:spPr>
        <p:txBody>
          <a:bodyPr>
            <a:normAutofit fontScale="85000" lnSpcReduction="20000"/>
          </a:bodyPr>
          <a:lstStyle/>
          <a:p>
            <a:r>
              <a:rPr lang="en-US" dirty="0"/>
              <a:t>Nemendur á myndinni læra í kennslurými undir berum himni þar sem skortir búnað, stóla og borð. </a:t>
            </a:r>
          </a:p>
          <a:p>
            <a:pPr marL="0" indent="0">
              <a:buNone/>
            </a:pPr>
            <a:r>
              <a:rPr lang="en-US" sz="2400" dirty="0"/>
              <a:t>(Mynd: „Living in </a:t>
            </a:r>
            <a:r>
              <a:rPr lang="en-US" sz="2400" dirty="0" err="1"/>
              <a:t>Kuito</a:t>
            </a:r>
            <a:r>
              <a:rPr lang="en-US" sz="2400" dirty="0"/>
              <a:t>“ eftir Rafaela </a:t>
            </a:r>
            <a:r>
              <a:rPr lang="en-US" sz="2400" dirty="0" err="1"/>
              <a:t>Printes</a:t>
            </a:r>
            <a:r>
              <a:rPr lang="en-US" sz="2400" dirty="0"/>
              <a:t>/Flickr Creative Commons, CC BY 2.0)</a:t>
            </a:r>
          </a:p>
          <a:p>
            <a:endParaRPr lang="en-US" dirty="0"/>
          </a:p>
        </p:txBody>
      </p:sp>
      <p:pic>
        <p:nvPicPr>
          <p:cNvPr id="2" name="Shape 184" descr="Image of students sitting in a courtyard sourrunded by crumbling and damaged walls.  A makeshift blackboard hangs in front of them.  ">
            <a:extLst>
              <a:ext uri="{FF2B5EF4-FFF2-40B4-BE49-F238E27FC236}">
                <a16:creationId xmlns:a16="http://schemas.microsoft.com/office/drawing/2014/main" id="{A4B68000-9139-96B2-03DA-03FF16336C15}"/>
              </a:ext>
            </a:extLst>
          </p:cNvPr>
          <p:cNvPicPr preferRelativeResize="0">
            <a:picLocks/>
          </p:cNvPicPr>
          <p:nvPr/>
        </p:nvPicPr>
        <p:blipFill rotWithShape="1">
          <a:blip r:embed="rId2">
            <a:alphaModFix/>
          </a:blip>
          <a:srcRect/>
          <a:stretch/>
        </p:blipFill>
        <p:spPr>
          <a:xfrm>
            <a:off x="3768977" y="1061656"/>
            <a:ext cx="4654045" cy="3500071"/>
          </a:xfrm>
          <a:prstGeom prst="rect">
            <a:avLst/>
          </a:prstGeom>
          <a:noFill/>
          <a:ln>
            <a:noFill/>
          </a:ln>
        </p:spPr>
      </p:pic>
    </p:spTree>
    <p:extLst>
      <p:ext uri="{BB962C8B-B14F-4D97-AF65-F5344CB8AC3E}">
        <p14:creationId xmlns:p14="http://schemas.microsoft.com/office/powerpoint/2010/main" val="1508983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Hagvaxtarstefna lágtekjuhagkerfa, framhald</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normAutofit fontScale="92500" lnSpcReduction="20000"/>
          </a:bodyPr>
          <a:lstStyle/>
          <a:p>
            <a:r>
              <a:rPr lang="en-US" dirty="0"/>
              <a:t>Þegar tekjur eru lágar þarf oft að verja stærstum hluta þeirra í nauðsynjar, svo sem mat.</a:t>
            </a:r>
          </a:p>
          <a:p>
            <a:pPr lvl="1"/>
            <a:r>
              <a:rPr lang="en-US" dirty="0"/>
              <a:t>Takmarkaður sparnaður getur þrengt að fjárfestingu í raunauði og mannauði. Aðgangur að lánsfé og stofnanir skipta einnig máli.</a:t>
            </a:r>
          </a:p>
          <a:p>
            <a:endParaRPr lang="en-US" dirty="0"/>
          </a:p>
          <a:p>
            <a:r>
              <a:rPr lang="en-US" dirty="0"/>
              <a:t>Þróunaraðstoð og erlend fjárfesting geta stutt uppbyggingu, en árangurinn ræðst af notkun fjárins, stofnunum og staðbundnum aðstæðum.</a:t>
            </a:r>
          </a:p>
          <a:p>
            <a:endParaRPr lang="en-US" dirty="0"/>
          </a:p>
          <a:p>
            <a:r>
              <a:rPr lang="en-US" u="sng" dirty="0"/>
              <a:t>Umræðuspurning</a:t>
            </a:r>
            <a:r>
              <a:rPr lang="en-US" dirty="0"/>
              <a:t>: Við hvaða aðstæður getur þróunaraðstoð bætt lífskjör og stutt stöðugt efnahagsumhverfi?</a:t>
            </a:r>
          </a:p>
          <a:p>
            <a:endParaRPr lang="en-US" dirty="0"/>
          </a:p>
        </p:txBody>
      </p:sp>
    </p:spTree>
    <p:extLst>
      <p:ext uri="{BB962C8B-B14F-4D97-AF65-F5344CB8AC3E}">
        <p14:creationId xmlns:p14="http://schemas.microsoft.com/office/powerpoint/2010/main" val="1361270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32.3 Orsakir atvinnuleysis víða um heim</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Gegn </a:t>
            </a:r>
            <a:r>
              <a:rPr lang="en-US" i="1" dirty="0"/>
              <a:t>hagsveifluatvinnuleysi</a:t>
            </a:r>
            <a:r>
              <a:rPr lang="en-US" dirty="0"/>
              <a:t> í samdrætti geta stjórnvöld beitt peningastefnu og ríkisfjármálastefnu til að styðja heildareftirspurn. Svigrúmið er háð aðstæðum.</a:t>
            </a:r>
          </a:p>
          <a:p>
            <a:endParaRPr lang="en-US" dirty="0"/>
          </a:p>
          <a:p>
            <a:r>
              <a:rPr lang="en-US" dirty="0"/>
              <a:t>Munur milli landa á </a:t>
            </a:r>
            <a:r>
              <a:rPr lang="en-US" i="1" dirty="0"/>
              <a:t>jafnvægisatvinnuleysi</a:t>
            </a:r>
            <a:r>
              <a:rPr lang="en-US" dirty="0"/>
              <a:t> tengist meðal annars færni, atvinnuleit, lýðfræði og stofnunum vinnumarkaðar. Áhrif reglna geta verið bæði jákvæð og neikvæð; fjöldi þeirra einn skýrir ekki muninn.</a:t>
            </a:r>
          </a:p>
          <a:p>
            <a:endParaRPr lang="en-US" dirty="0"/>
          </a:p>
        </p:txBody>
      </p:sp>
    </p:spTree>
    <p:extLst>
      <p:ext uri="{BB962C8B-B14F-4D97-AF65-F5344CB8AC3E}">
        <p14:creationId xmlns:p14="http://schemas.microsoft.com/office/powerpoint/2010/main" val="3982961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pPr lvl="0">
              <a:spcBef>
                <a:spcPts val="0"/>
              </a:spcBef>
            </a:pPr>
            <a:r>
              <a:rPr lang="en-US" dirty="0"/>
              <a:t>Orsakir atvinnuleysis víða um heim, framhald</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normAutofit lnSpcReduction="10000"/>
          </a:bodyPr>
          <a:lstStyle/>
          <a:p>
            <a:r>
              <a:rPr lang="en-US" dirty="0"/>
              <a:t>Í lág- og millitekjuhagkerfum þarf að skoða fleiri mælikvarða á vinnuvanda en atvinnuleysi eitt:</a:t>
            </a:r>
          </a:p>
          <a:p>
            <a:pPr lvl="1"/>
            <a:r>
              <a:rPr lang="en-US" dirty="0"/>
              <a:t>Sjálfstæð störf, fjölskyldurekstur og sjálfsþurftarbúskapur geta haft mikið vægi. </a:t>
            </a:r>
          </a:p>
          <a:p>
            <a:pPr lvl="1"/>
            <a:r>
              <a:rPr lang="en-US" dirty="0"/>
              <a:t>Starfsemi getur verið óformleg og tekjur ótryggar.</a:t>
            </a:r>
          </a:p>
          <a:p>
            <a:pPr lvl="1"/>
            <a:r>
              <a:rPr lang="en-US" dirty="0"/>
              <a:t>Fólk getur talist starfandi án þess að hafa reglulegt launastarf, nægan vinnutíma eða viðunandi tekjur.</a:t>
            </a:r>
          </a:p>
          <a:p>
            <a:pPr lvl="1"/>
            <a:r>
              <a:rPr lang="en-US" dirty="0"/>
              <a:t>Félagsleg réttindi, svo sem atvinnuleysistryggingar og lífeyrir, geta verið takmörkuð.</a:t>
            </a:r>
          </a:p>
          <a:p>
            <a:pPr lvl="1"/>
            <a:r>
              <a:rPr lang="en-US" dirty="0"/>
              <a:t>Framleiðni, vinnutími, tekjur og félagsleg vernd bæta upplýsingum við atvinnuleysishlutfallið.</a:t>
            </a:r>
          </a:p>
          <a:p>
            <a:endParaRPr lang="en-US" dirty="0"/>
          </a:p>
        </p:txBody>
      </p:sp>
    </p:spTree>
    <p:extLst>
      <p:ext uri="{BB962C8B-B14F-4D97-AF65-F5344CB8AC3E}">
        <p14:creationId xmlns:p14="http://schemas.microsoft.com/office/powerpoint/2010/main" val="2344073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32.4 Orsakir verðbólgu í ýmsum löndum og heimshlutum</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Peningastefna og verðstöðugleiki: </a:t>
            </a:r>
          </a:p>
          <a:p>
            <a:pPr lvl="1"/>
            <a:r>
              <a:rPr lang="en-US" dirty="0"/>
              <a:t>Trúverðug peningastefna getur hindrað að tímabundin verðhækkun festist í væntingum, launum og samningum.</a:t>
            </a:r>
          </a:p>
          <a:p>
            <a:pPr lvl="1"/>
            <a:r>
              <a:rPr lang="en-US" dirty="0"/>
              <a:t>Seðlabankar ráða þó ekki öllum skammtímasveiflum: framboð, orkuverð, skattar, gengi og eftirspurn hafa einnig áhrif.</a:t>
            </a:r>
          </a:p>
          <a:p>
            <a:endParaRPr lang="en-US" dirty="0"/>
          </a:p>
        </p:txBody>
      </p:sp>
    </p:spTree>
    <p:extLst>
      <p:ext uri="{BB962C8B-B14F-4D97-AF65-F5344CB8AC3E}">
        <p14:creationId xmlns:p14="http://schemas.microsoft.com/office/powerpoint/2010/main" val="3630131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pPr lvl="0" rtl="0">
              <a:spcBef>
                <a:spcPts val="0"/>
              </a:spcBef>
            </a:pPr>
            <a:r>
              <a:rPr lang="en-US" dirty="0" sz="2400"/>
              <a:t>Orsakir verðbólgu í ýmsum löndum og heimshlutum, framhald</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955964"/>
            <a:ext cx="10515600" cy="4530436"/>
          </a:xfrm>
        </p:spPr>
        <p:txBody>
          <a:bodyPr>
            <a:normAutofit fontScale="92500" lnSpcReduction="20000"/>
          </a:bodyPr>
          <a:lstStyle/>
          <a:p>
            <a:r>
              <a:rPr lang="en-US" dirty="0"/>
              <a:t>Mikil verðbólga getur komið fram í ólíkum tekjuflokkum og heimshlutum.</a:t>
            </a:r>
          </a:p>
          <a:p>
            <a:endParaRPr lang="en-US" dirty="0"/>
          </a:p>
          <a:p>
            <a:pPr lvl="1"/>
            <a:r>
              <a:rPr lang="en-US" dirty="0"/>
              <a:t>Óðaverðbólga tengist oft fjárlagahalla sem stjórnvöld fjármagna með peningum frá seðlabanka, ásamt framleiðslusamdrætti og traustsbresti. </a:t>
            </a:r>
          </a:p>
          <a:p>
            <a:pPr lvl="2"/>
            <a:r>
              <a:rPr lang="en-US" dirty="0"/>
              <a:t>Vaxandi peningamagn þrýstir á takmarkað framboð vöru og þjónustu.</a:t>
            </a:r>
          </a:p>
          <a:p>
            <a:pPr lvl="1"/>
            <a:endParaRPr lang="en-US" dirty="0"/>
          </a:p>
          <a:p>
            <a:pPr lvl="1"/>
            <a:r>
              <a:rPr lang="en-US" dirty="0"/>
              <a:t>Hagkerfi geta vaxið um tíma þrátt fyrir mikla verðbólgu, en óvissa og kaupmáttartap hafa kostnað.</a:t>
            </a:r>
          </a:p>
          <a:p>
            <a:pPr lvl="2"/>
            <a:r>
              <a:rPr lang="en-US" dirty="0"/>
              <a:t>Vísitölubinding getur varið hluta launa, bóta og samninga, en aðlögun kemur með töf og nær ekki til allra.</a:t>
            </a:r>
          </a:p>
          <a:p>
            <a:endParaRPr lang="en-US" dirty="0"/>
          </a:p>
          <a:p>
            <a:r>
              <a:rPr lang="en-US" b="1" dirty="0"/>
              <a:t>Hagkerfi í samleitni </a:t>
            </a:r>
            <a:r>
              <a:rPr lang="en-US" dirty="0"/>
              <a:t>– hagkerfi þar sem framleiðni og tekjur nálgast tæknilega leiðandi hagkerfi með raunauði, mannauði, tækni og stofnunum. Samleitni er ekki sjálfvirk.</a:t>
            </a:r>
          </a:p>
          <a:p>
            <a:endParaRPr lang="en-US" dirty="0"/>
          </a:p>
        </p:txBody>
      </p:sp>
    </p:spTree>
    <p:extLst>
      <p:ext uri="{BB962C8B-B14F-4D97-AF65-F5344CB8AC3E}">
        <p14:creationId xmlns:p14="http://schemas.microsoft.com/office/powerpoint/2010/main" val="3125589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32.5 Áhyggjur af vöru- og þjónustujöfnuði</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normAutofit fontScale="92500" lnSpcReduction="10000"/>
          </a:bodyPr>
          <a:lstStyle/>
          <a:p>
            <a:r>
              <a:rPr lang="en-US" dirty="0"/>
              <a:t>Minni viðskiptahindranir geta aukið framleiðni og úrval, en ávinningur og aðlögunarkostnaður dreifast ójafnt. </a:t>
            </a:r>
          </a:p>
          <a:p>
            <a:endParaRPr lang="en-US" dirty="0"/>
          </a:p>
          <a:p>
            <a:r>
              <a:rPr lang="en-US" dirty="0"/>
              <a:t>Fyrir lítil hagkerfi auðveldar aðgangur að erlendum mörkuðum sérhæfingu, stærðarhagkvæmni og aðgang að tækni. </a:t>
            </a:r>
          </a:p>
          <a:p>
            <a:endParaRPr lang="en-US" dirty="0"/>
          </a:p>
          <a:p>
            <a:r>
              <a:rPr lang="en-US" dirty="0"/>
              <a:t>Viðskipti ein tryggja þó ekki góð lífskjör. Stofnanir, menntun, innviðir og samkeppni hafa einnig áhrif.</a:t>
            </a:r>
          </a:p>
          <a:p>
            <a:endParaRPr lang="en-US" dirty="0"/>
          </a:p>
        </p:txBody>
      </p:sp>
    </p:spTree>
    <p:extLst>
      <p:ext uri="{BB962C8B-B14F-4D97-AF65-F5344CB8AC3E}">
        <p14:creationId xmlns:p14="http://schemas.microsoft.com/office/powerpoint/2010/main" val="737618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a:xfrm>
            <a:ext cx="8686800" cy="502920"/>
          </a:xfrm>
        </p:spPr>
        <p:txBody>
          <a:bodyPr wrap="none">
            <a:normAutofit fontScale="90000"/>
          </a:bodyPr>
          <a:lstStyle/>
          <a:p>
            <a:pPr lvl="0">
              <a:spcBef>
                <a:spcPts val="0"/>
              </a:spcBef>
            </a:pPr>
            <a:r>
              <a:rPr lang="en-US" dirty="0" sz="2400"/>
              <a:t>Álitamál í alþjóðlegum vöru- og þjónustuviðskiptum</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p:txBody>
          <a:bodyPr/>
          <a:lstStyle/>
          <a:p>
            <a:r>
              <a:rPr lang="en-US" dirty="0"/>
              <a:t>Áhyggjur snúa meðal annars að atvinnumissi í einstökum greinum, umhverfistjóni og veikri réttarstöðu launafólks. Ávinningur í heild útilokar ekki kostnað tiltekinna hópa.</a:t>
            </a:r>
          </a:p>
          <a:p>
            <a:endParaRPr lang="en-US" dirty="0"/>
          </a:p>
          <a:p>
            <a:r>
              <a:rPr lang="en-US" dirty="0"/>
              <a:t>Meðal umdeildustu raka fyrir tímabundnum viðskiptahindrunum eru </a:t>
            </a:r>
            <a:r>
              <a:rPr lang="en-US" i="1" dirty="0"/>
              <a:t>rökin um vernd ungra atvinnugreina</a:t>
            </a:r>
            <a:r>
              <a:rPr lang="en-US" dirty="0"/>
              <a:t>.</a:t>
            </a:r>
          </a:p>
          <a:p>
            <a:pPr lvl="1"/>
            <a:r>
              <a:rPr lang="en-US" dirty="0"/>
              <a:t>Ný grein fær tímabundinn stuðning til að læra og ná stærðarhagkvæmni. Árangurinn ræðst meðal annars af skýrum skilyrðum, tímamörkum og samkeppni.</a:t>
            </a:r>
          </a:p>
          <a:p>
            <a:endParaRPr lang="en-US" dirty="0"/>
          </a:p>
        </p:txBody>
      </p:sp>
    </p:spTree>
    <p:extLst>
      <p:ext uri="{BB962C8B-B14F-4D97-AF65-F5344CB8AC3E}">
        <p14:creationId xmlns:p14="http://schemas.microsoft.com/office/powerpoint/2010/main" val="1033459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pPr lvl="0">
              <a:spcBef>
                <a:spcPts val="0"/>
              </a:spcBef>
            </a:pPr>
            <a:r>
              <a:rPr lang="en-US" dirty="0"/>
              <a:t>Áhætta í alþjóðlegu fjármagnsflæði</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955964"/>
            <a:ext cx="10515600" cy="4651460"/>
          </a:xfrm>
        </p:spPr>
        <p:txBody>
          <a:bodyPr>
            <a:normAutofit fontScale="92500" lnSpcReduction="10000"/>
          </a:bodyPr>
          <a:lstStyle/>
          <a:p>
            <a:r>
              <a:rPr lang="en-US" dirty="0"/>
              <a:t>Einfalt hagvaxtarlíkan spáir að fjármagn streymi frá ríkari löndum til tekjulægri landa:</a:t>
            </a:r>
          </a:p>
          <a:p>
            <a:pPr lvl="1"/>
            <a:r>
              <a:rPr lang="en-US" dirty="0"/>
              <a:t>Hátekjuhagkerfi gætu rekið afgang á vöru- og þjónustujöfnuði; </a:t>
            </a:r>
          </a:p>
          <a:p>
            <a:pPr lvl="2"/>
            <a:r>
              <a:rPr lang="en-US" dirty="0"/>
              <a:t>sparnaður færi til fjárfestingar erlendis með hreinu fjármagnsútstreymi; </a:t>
            </a:r>
          </a:p>
          <a:p>
            <a:pPr lvl="2"/>
            <a:r>
              <a:rPr lang="en-US" dirty="0"/>
              <a:t>útflutningur væri meiri en innflutningur. </a:t>
            </a:r>
          </a:p>
          <a:p>
            <a:pPr lvl="1"/>
            <a:r>
              <a:rPr lang="en-US" dirty="0"/>
              <a:t>Tekjulægri hagkerfi gætu rekið halla við uppbyggingu;</a:t>
            </a:r>
          </a:p>
          <a:p>
            <a:pPr lvl="2"/>
            <a:r>
              <a:rPr lang="en-US" dirty="0"/>
              <a:t>hreint fjármagnsinnstreymi fjármagnaði fjárfestingu þeirra.</a:t>
            </a:r>
          </a:p>
          <a:p>
            <a:endParaRPr lang="en-US" dirty="0"/>
          </a:p>
          <a:p>
            <a:r>
              <a:rPr lang="en-US" dirty="0"/>
              <a:t>Raunveruleikinn er flóknari:</a:t>
            </a:r>
          </a:p>
          <a:p>
            <a:pPr lvl="1"/>
            <a:r>
              <a:rPr lang="en-US" dirty="0"/>
              <a:t>Bandaríkin hafa um langt skeið rekið halla á bæði vöru- og þjónustujöfnuði og viðskiptajöfnuði.</a:t>
            </a:r>
          </a:p>
          <a:p>
            <a:pPr lvl="1"/>
            <a:r>
              <a:rPr lang="en-US" dirty="0"/>
              <a:t>Skammtímafjármagn, skuldir í erlendum gjaldmiðli og veik fjármálakerfi geta aukið hættu á skyndilegum fjármagnsflótta.</a:t>
            </a:r>
          </a:p>
          <a:p>
            <a:pPr lvl="2"/>
            <a:r>
              <a:rPr lang="en-US" dirty="0"/>
              <a:t>Kreppur eftir 2008 á Írlandi, Íslandi og í Grikklandi áttu sér ólíkar orsakir.</a:t>
            </a:r>
          </a:p>
          <a:p>
            <a:endParaRPr lang="en-US" dirty="0"/>
          </a:p>
        </p:txBody>
      </p:sp>
    </p:spTree>
    <p:extLst>
      <p:ext uri="{BB962C8B-B14F-4D97-AF65-F5344CB8AC3E}">
        <p14:creationId xmlns:p14="http://schemas.microsoft.com/office/powerpoint/2010/main" val="3784140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Mótmæli í Grikklandi</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4625633"/>
            <a:ext cx="10515600" cy="1565156"/>
          </a:xfrm>
        </p:spPr>
        <p:txBody>
          <a:bodyPr>
            <a:normAutofit fontScale="77500" lnSpcReduction="20000"/>
          </a:bodyPr>
          <a:lstStyle/>
          <a:p>
            <a:r>
              <a:rPr lang="en-US" dirty="0"/>
              <a:t>Skuldakreppan í Grikklandi eftir 2008 leiddi til langvinnrar aðlögunar með niðurskurði, skattabreytingum og breytingum á launum og lífeyri. </a:t>
            </a:r>
          </a:p>
          <a:p>
            <a:r>
              <a:rPr lang="en-US" dirty="0"/>
              <a:t>Aðgerðirnar og skilyrði neyðarlána kölluðu fram fjöldamótmæli. </a:t>
            </a:r>
          </a:p>
          <a:p>
            <a:pPr marL="0" indent="0">
              <a:buNone/>
            </a:pPr>
            <a:r>
              <a:rPr lang="en-US" sz="2300" dirty="0"/>
              <a:t>(Mynd: breytt útgáfa af verki Apostolos/Flickr Creative Commons)</a:t>
            </a:r>
          </a:p>
          <a:p>
            <a:endParaRPr lang="en-US" dirty="0"/>
          </a:p>
        </p:txBody>
      </p:sp>
      <p:pic>
        <p:nvPicPr>
          <p:cNvPr id="2" name="Shape 248" descr="This is a photo of young people marching through a street holding a sign with Greek writing on it.">
            <a:extLst>
              <a:ext uri="{FF2B5EF4-FFF2-40B4-BE49-F238E27FC236}">
                <a16:creationId xmlns:a16="http://schemas.microsoft.com/office/drawing/2014/main" id="{B2F00B80-C211-0F63-8DB4-02ADF619E5F1}"/>
              </a:ext>
            </a:extLst>
          </p:cNvPr>
          <p:cNvPicPr preferRelativeResize="0">
            <a:picLocks/>
          </p:cNvPicPr>
          <p:nvPr/>
        </p:nvPicPr>
        <p:blipFill rotWithShape="1">
          <a:blip r:embed="rId2">
            <a:alphaModFix/>
          </a:blip>
          <a:srcRect/>
          <a:stretch/>
        </p:blipFill>
        <p:spPr>
          <a:xfrm>
            <a:off x="3701215" y="957635"/>
            <a:ext cx="4789570" cy="3500071"/>
          </a:xfrm>
          <a:prstGeom prst="rect">
            <a:avLst/>
          </a:prstGeom>
          <a:noFill/>
          <a:ln>
            <a:noFill/>
          </a:ln>
        </p:spPr>
      </p:pic>
    </p:spTree>
    <p:extLst>
      <p:ext uri="{BB962C8B-B14F-4D97-AF65-F5344CB8AC3E}">
        <p14:creationId xmlns:p14="http://schemas.microsoft.com/office/powerpoint/2010/main" val="3644656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06E7B5-A14A-03ED-0093-06553DC316CC}"/>
              </a:ext>
            </a:extLst>
          </p:cNvPr>
          <p:cNvSpPr>
            <a:spLocks noGrp="1"/>
          </p:cNvSpPr>
          <p:nvPr>
            <p:ph type="title"/>
          </p:nvPr>
        </p:nvSpPr>
        <p:spPr/>
        <p:txBody>
          <a:bodyPr>
            <a:normAutofit fontScale="90000"/>
          </a:bodyPr>
          <a:lstStyle/>
          <a:p>
            <a:r>
              <a:rPr lang="en-US" dirty="0"/>
              <a:t>Mannauður, menntun og stafræn tækni</a:t>
            </a:r>
          </a:p>
        </p:txBody>
      </p:sp>
      <p:sp>
        <p:nvSpPr>
          <p:cNvPr id="7" name="Content Placeholder 6">
            <a:extLst>
              <a:ext uri="{FF2B5EF4-FFF2-40B4-BE49-F238E27FC236}">
                <a16:creationId xmlns:a16="http://schemas.microsoft.com/office/drawing/2014/main" id="{92246E97-DA85-D53E-773F-CCACF578FEE3}"/>
              </a:ext>
            </a:extLst>
          </p:cNvPr>
          <p:cNvSpPr>
            <a:spLocks noGrp="1"/>
          </p:cNvSpPr>
          <p:nvPr>
            <p:ph idx="1"/>
          </p:nvPr>
        </p:nvSpPr>
        <p:spPr>
          <a:xfrm>
            <a:off x="838200" y="4322109"/>
            <a:ext cx="10515600" cy="1968568"/>
          </a:xfrm>
        </p:spPr>
        <p:txBody>
          <a:bodyPr>
            <a:normAutofit fontScale="77500" lnSpcReduction="20000"/>
          </a:bodyPr>
          <a:lstStyle/>
          <a:p>
            <a:r>
              <a:rPr lang="en-US" dirty="0"/>
              <a:t>Heilbrigði og menntun efla mannauð og geta stutt lífskjarabætur.</a:t>
            </a:r>
          </a:p>
          <a:p>
            <a:r>
              <a:rPr lang="en-US" dirty="0"/>
              <a:t>Stafræn tækni getur aukið aðgang að námi ef rafmagn, nettenging, búnaður og kennsla fylgja með. Sólarorka getur stutt rafmagnsöflun á afskekktum stöðum. </a:t>
            </a:r>
          </a:p>
          <a:p>
            <a:r>
              <a:rPr lang="en-US" dirty="0"/>
              <a:t>Nemendur í Ho í Volta-héraði í Gana safnast kringum fartölvu í kennslustund. </a:t>
            </a:r>
            <a:r>
              <a:rPr lang="en-US" sz="2400" dirty="0"/>
              <a:t>(Mynd: „Hands on computer class - children in Ho, Volta Region, Ghana“ eftir EIFL/Flickr Creative Commons, CC BY 2.0)</a:t>
            </a:r>
          </a:p>
          <a:p>
            <a:endParaRPr lang="en-US" dirty="0"/>
          </a:p>
        </p:txBody>
      </p:sp>
      <p:pic>
        <p:nvPicPr>
          <p:cNvPr id="2" name="Shape 256" descr="This photograph shows several students gathered around a single laptop that has been powered with solar energy.">
            <a:extLst>
              <a:ext uri="{FF2B5EF4-FFF2-40B4-BE49-F238E27FC236}">
                <a16:creationId xmlns:a16="http://schemas.microsoft.com/office/drawing/2014/main" id="{C1066374-1B41-3337-1153-F042C2AC3306}"/>
              </a:ext>
            </a:extLst>
          </p:cNvPr>
          <p:cNvPicPr preferRelativeResize="0">
            <a:picLocks/>
          </p:cNvPicPr>
          <p:nvPr/>
        </p:nvPicPr>
        <p:blipFill rotWithShape="1">
          <a:blip r:embed="rId2">
            <a:alphaModFix/>
          </a:blip>
          <a:srcRect/>
          <a:stretch/>
        </p:blipFill>
        <p:spPr>
          <a:xfrm>
            <a:off x="3929205" y="921817"/>
            <a:ext cx="4333590" cy="2992414"/>
          </a:xfrm>
          <a:prstGeom prst="rect">
            <a:avLst/>
          </a:prstGeom>
          <a:noFill/>
          <a:ln>
            <a:noFill/>
          </a:ln>
        </p:spPr>
      </p:pic>
    </p:spTree>
    <p:extLst>
      <p:ext uri="{BB962C8B-B14F-4D97-AF65-F5344CB8AC3E}">
        <p14:creationId xmlns:p14="http://schemas.microsoft.com/office/powerpoint/2010/main" val="2418695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328</TotalTime>
  <Words>1917</Words>
  <Application>Microsoft Macintosh PowerPoint</Application>
  <PresentationFormat>Widescreen</PresentationFormat>
  <Paragraphs>142</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Principles of Economics 3e</vt:lpstr>
      <vt:lpstr>Ch.32 OUTLINE</vt:lpstr>
      <vt:lpstr>Looking for Work</vt:lpstr>
      <vt:lpstr>32.1 The Diversity of Countries and Economies across the World</vt:lpstr>
      <vt:lpstr>The Diversity of Countries and Economies across the World, Continued</vt:lpstr>
      <vt:lpstr>Percent of Global GDP and Percent of Population</vt:lpstr>
      <vt:lpstr>GDP Per Capita in U.S. Dollars</vt:lpstr>
      <vt:lpstr>Other Influences to Standards of Living</vt:lpstr>
      <vt:lpstr>32.2 Improving Countries’ Standards of Living</vt:lpstr>
      <vt:lpstr>Growth Policies for the High-Income Countries</vt:lpstr>
      <vt:lpstr>Short-run and Long-run Focus</vt:lpstr>
      <vt:lpstr>Growth Policies for the Middle-Income Economies</vt:lpstr>
      <vt:lpstr>Growth Policies for the Middle-Income Economies, Continued</vt:lpstr>
      <vt:lpstr>The Ten Lowest Income Countries</vt:lpstr>
      <vt:lpstr>Growth Policies for Economically-Challenged Countries</vt:lpstr>
      <vt:lpstr>Lack of Funds for Investing in Human Capital</vt:lpstr>
      <vt:lpstr>Growth Policies for Economically-Challenged Countries, Continued</vt:lpstr>
      <vt:lpstr>32.3 Causes of Unemployment around the World</vt:lpstr>
      <vt:lpstr>Causes of Unemployment around the World, Continued</vt:lpstr>
      <vt:lpstr>32.4 Causes of Inflation in Various Countries and Regions</vt:lpstr>
      <vt:lpstr>Causes of Inflation in Various Countries and Regions, Continued</vt:lpstr>
      <vt:lpstr>32.5 Balance of Trade Concerns</vt:lpstr>
      <vt:lpstr>Concerns over International Trade in Goods and Services</vt:lpstr>
      <vt:lpstr>Concerns over International Flows of Capital</vt:lpstr>
      <vt:lpstr>Protests in Greece</vt:lpstr>
      <vt:lpstr>Human Capital Development and Solar-powered Technology</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79</cp:revision>
  <dcterms:created xsi:type="dcterms:W3CDTF">2018-05-29T21:16:34Z</dcterms:created>
  <dcterms:modified xsi:type="dcterms:W3CDTF">2026-02-26T20:34:20Z</dcterms:modified>
</cp:coreProperties>
</file>