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5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30" Type="http://schemas.microsoft.com/office/2016/11/relationships/changesInfo" Target="changesInfos/changesInfo1.xml"/><Relationship Id="rId3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052f0d8734d1.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e4d4a06028b9.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00c30735fc0f.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373fdbe48b57.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373fdbe48b57.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28dc9b2c0be8.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7639c5357521.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abf168d4c389.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9d14f80cf2dc.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16837710644d.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8bba6f5934e2.png"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1527048" y="438912"/>
            <a:ext cx="9144000" cy="658368"/>
          </a:xfrm>
        </p:spPr>
        <p:txBody>
          <a:bodyPr wrap="none">
            <a:noAutofit/>
          </a:bodyPr>
          <a:lstStyle/>
          <a:p>
            <a:r>
              <a:rPr lang="en-US" dirty="0" sz="3200"/>
              <a:t>Undirstöður hagfræði, 3. útgáfa</a:t>
            </a:r>
          </a:p>
        </p:txBody>
      </p:sp>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a:xfrm>
            <a:off x="1524000" y="1509712"/>
            <a:ext cx="9144000" cy="750161"/>
          </a:xfrm>
        </p:spPr>
        <p:txBody>
          <a:bodyPr>
            <a:normAutofit fontScale="85000" lnSpcReduction="20000"/>
          </a:bodyPr>
          <a:lstStyle/>
          <a:p>
            <a:r>
              <a:rPr lang="en-US" dirty="0"/>
              <a:t>4. kafli VINNU- OG FJÁRMÁLAMARKAÐIR</a:t>
            </a:r>
          </a:p>
          <a:p>
            <a:r>
              <a:rPr lang="en-US" sz="2400" cap="none" dirty="0">
                <a:solidFill>
                  <a:schemeClr val="tx1"/>
                </a:solidFill>
                <a:latin typeface="+mn-lt"/>
              </a:rPr>
              <a:t>Myndasýning í PowerPoint</a:t>
            </a:r>
          </a:p>
          <a:p>
            <a:endParaRPr lang="en-US" dirty="0"/>
          </a:p>
        </p:txBody>
      </p:sp>
      <p:pic>
        <p:nvPicPr>
          <p:cNvPr id="2" name="Picture 1"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0787448D-2CAE-BFB5-45E1-A6699CA0ED55}"/>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YFIRLIT 4. KAFLA</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p:txBody>
          <a:bodyPr/>
          <a:lstStyle/>
          <a:p>
            <a:r>
              <a:rPr lang="en-US" dirty="0"/>
              <a:t>4.1: Eftirspurn og framboð á vinnumarkaði</a:t>
            </a:r>
          </a:p>
          <a:p>
            <a:r>
              <a:rPr lang="en-US" dirty="0"/>
              <a:t>4.2: Eftirspurn og framboð á fjármálamörkuðum</a:t>
            </a:r>
          </a:p>
          <a:p>
            <a:r>
              <a:rPr lang="en-US" dirty="0"/>
              <a:t>4.3: Markaðskerfið sem skilvirk upplýsingamiðlun</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Aðrar tegundir markaða</a:t>
            </a:r>
          </a:p>
        </p:txBody>
      </p:sp>
      <p:sp>
        <p:nvSpPr>
          <p:cNvPr id="8" name="Content Placeholder 7">
            <a:extLst>
              <a:ext uri="{FF2B5EF4-FFF2-40B4-BE49-F238E27FC236}">
                <a16:creationId xmlns:a16="http://schemas.microsoft.com/office/drawing/2014/main" id="{851AE448-5E04-E5A5-BA0B-2F7C9676068A}"/>
              </a:ext>
            </a:extLst>
          </p:cNvPr>
          <p:cNvSpPr>
            <a:spLocks noGrp="1"/>
          </p:cNvSpPr>
          <p:nvPr>
            <p:ph idx="13"/>
          </p:nvPr>
        </p:nvSpPr>
        <p:spPr/>
        <p:txBody>
          <a:bodyPr>
            <a:normAutofit/>
          </a:bodyPr>
          <a:lstStyle/>
          <a:p>
            <a:r>
              <a:rPr lang="en-US" sz="1800" dirty="0"/>
              <a:t>Oft er litið á framboð og eftirspurn í tengslum við vörur, en greiningin á einnig við um vinnumarkaði, til dæmis vinnumarkað hjúkrunarfræðinga. (Mynd: breytt útgáfa af „Hospital do </a:t>
            </a:r>
            <a:r>
              <a:rPr lang="en-US" sz="1800" dirty="0" err="1"/>
              <a:t>Subúrbio</a:t>
            </a:r>
            <a:r>
              <a:rPr lang="en-US" sz="1800" dirty="0"/>
              <a:t>“ eftir </a:t>
            </a:r>
            <a:r>
              <a:rPr lang="en-US" sz="1800" dirty="0" err="1"/>
              <a:t>Jaques</a:t>
            </a:r>
            <a:r>
              <a:rPr lang="en-US" sz="1800" dirty="0"/>
              <a:t> Wagner Governador/Flickr Creative Commons, CC BY 2.0)</a:t>
            </a:r>
          </a:p>
        </p:txBody>
      </p:sp>
      <p:pic>
        <p:nvPicPr>
          <p:cNvPr id="2" name="Shape 61" descr="Image depicts a medical profesional attending to patients.  ">
            <a:extLst>
              <a:ext uri="{FF2B5EF4-FFF2-40B4-BE49-F238E27FC236}">
                <a16:creationId xmlns:a16="http://schemas.microsoft.com/office/drawing/2014/main" id="{E8B74E8A-6632-B7BF-425B-4197C052FDD0}"/>
              </a:ext>
            </a:extLst>
          </p:cNvPr>
          <p:cNvPicPr preferRelativeResize="0">
            <a:picLocks/>
          </p:cNvPicPr>
          <p:nvPr/>
        </p:nvPicPr>
        <p:blipFill rotWithShape="1">
          <a:blip r:embed="rId2">
            <a:alphaModFix/>
          </a:blip>
          <a:srcRect/>
          <a:stretch/>
        </p:blipFill>
        <p:spPr>
          <a:xfrm>
            <a:off x="3203992" y="1104001"/>
            <a:ext cx="5784015" cy="3500071"/>
          </a:xfrm>
          <a:prstGeom prst="rect">
            <a:avLst/>
          </a:prstGeom>
          <a:noFill/>
          <a:ln>
            <a:noFill/>
          </a:ln>
        </p:spPr>
      </p:pic>
    </p:spTree>
    <p:extLst>
      <p:ext uri="{BB962C8B-B14F-4D97-AF65-F5344CB8AC3E}">
        <p14:creationId xmlns:p14="http://schemas.microsoft.com/office/powerpoint/2010/main" val="1760768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4.1 Eftirspurn og framboð á vinnumarkaði</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a:xfrm>
            <a:off x="838200" y="955964"/>
            <a:ext cx="10515600" cy="4425933"/>
          </a:xfrm>
        </p:spPr>
        <p:txBody>
          <a:bodyPr>
            <a:normAutofit fontScale="92500"/>
          </a:bodyPr>
          <a:lstStyle/>
          <a:p>
            <a:r>
              <a:rPr lang="en-US" b="1" dirty="0"/>
              <a:t>Vinnumarkaður </a:t>
            </a:r>
            <a:r>
              <a:rPr lang="en-US" dirty="0"/>
              <a:t>– framboð og eftirspurn eftir vinnuafli.</a:t>
            </a:r>
          </a:p>
          <a:p>
            <a:r>
              <a:rPr lang="en-US" dirty="0"/>
              <a:t>Lögmál </a:t>
            </a:r>
            <a:r>
              <a:rPr lang="en-US" u="sng" dirty="0"/>
              <a:t>eftirspurnar</a:t>
            </a:r>
            <a:r>
              <a:rPr lang="en-US" dirty="0"/>
              <a:t> á vinnumörkuðum:</a:t>
            </a:r>
          </a:p>
          <a:p>
            <a:pPr lvl="1"/>
            <a:r>
              <a:rPr lang="en-US" dirty="0"/>
              <a:t>Hærri laun á vinnumarkaði draga úr eftirspurn atvinnurekenda eftir vinnuafli.</a:t>
            </a:r>
          </a:p>
          <a:p>
            <a:pPr lvl="1"/>
            <a:r>
              <a:rPr lang="en-US" dirty="0"/>
              <a:t>Lægri laun auka eftirspurn atvinnurekenda eftir vinnuafli.</a:t>
            </a:r>
          </a:p>
          <a:p>
            <a:r>
              <a:rPr lang="en-US" dirty="0"/>
              <a:t>Lögmál </a:t>
            </a:r>
            <a:r>
              <a:rPr lang="en-US" u="sng" dirty="0"/>
              <a:t>framboðs</a:t>
            </a:r>
            <a:r>
              <a:rPr lang="en-US" dirty="0"/>
              <a:t> á vinnumörkuðum:</a:t>
            </a:r>
          </a:p>
          <a:p>
            <a:pPr lvl="1"/>
            <a:r>
              <a:rPr lang="en-US" dirty="0"/>
              <a:t>Hærri laun auka framboð vinnuafls.</a:t>
            </a:r>
          </a:p>
          <a:p>
            <a:pPr lvl="1"/>
            <a:r>
              <a:rPr lang="en-US" dirty="0"/>
              <a:t>Lægri laun draga úr framboði vinnuafls.</a:t>
            </a:r>
          </a:p>
          <a:p>
            <a:r>
              <a:rPr lang="en-US" b="1" dirty="0"/>
              <a:t>Jafnvægi</a:t>
            </a:r>
            <a:r>
              <a:rPr lang="en-US" dirty="0"/>
              <a:t> – framboðið magn og eftirspurt magn eru jöfn.  </a:t>
            </a:r>
          </a:p>
          <a:p>
            <a:pPr lvl="1"/>
            <a:r>
              <a:rPr lang="en-US" dirty="0"/>
              <a:t>Við jafnvægislaun finna atvinnurekendur starfsfólk og launafólk störf.</a:t>
            </a:r>
          </a:p>
          <a:p>
            <a:endParaRPr lang="en-US" dirty="0"/>
          </a:p>
        </p:txBody>
      </p:sp>
    </p:spTree>
    <p:extLst>
      <p:ext uri="{BB962C8B-B14F-4D97-AF65-F5344CB8AC3E}">
        <p14:creationId xmlns:p14="http://schemas.microsoft.com/office/powerpoint/2010/main" val="1337185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wrap="none">
            <a:noAutofit/>
          </a:bodyPr>
          <a:lstStyle/>
          <a:p>
            <a:pPr marL="0" marR="0" lvl="0" indent="0" rtl="0">
              <a:spcBef>
                <a:spcPts val="0"/>
              </a:spcBef>
            </a:pPr>
            <a:r>
              <a:rPr lang="en-US" dirty="0" sz="2200"/>
              <a:t>Dæmi um vinnumarkað: eftirspurn og framboð hjúkrunarfræðinga</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a:xfrm>
            <a:off x="838200" y="4094490"/>
            <a:ext cx="10515600" cy="2390503"/>
          </a:xfrm>
        </p:spPr>
        <p:txBody>
          <a:bodyPr>
            <a:normAutofit fontScale="70000" lnSpcReduction="20000"/>
          </a:bodyPr>
          <a:lstStyle/>
          <a:p>
            <a:r>
              <a:rPr lang="en-US" dirty="0"/>
              <a:t>Eftirspurnarferill (D) atvinnurekenda sem vilja ráða hjúkrunarfræðinga sker framboðsferil (S) þeirra sem hafa tilskilda menntun og vilja starfa við hjúkrun í jafnvægispunktinum (E). </a:t>
            </a:r>
          </a:p>
          <a:p>
            <a:r>
              <a:rPr lang="en-US" dirty="0"/>
              <a:t>Við laun yfir jafnvægi, $90.000, eykst framboðið magn hjúkrunarfræðinga í 45.000 en eftirspurt magn minnkar í 40.000. Við þessi laun myndast umframframboð eða </a:t>
            </a:r>
            <a:r>
              <a:rPr lang="en-US" u="sng" dirty="0"/>
              <a:t>offramboð</a:t>
            </a:r>
            <a:r>
              <a:rPr lang="en-US" dirty="0"/>
              <a:t> hjúkrunarfræðinga. </a:t>
            </a:r>
          </a:p>
          <a:p>
            <a:r>
              <a:rPr lang="en-US" dirty="0"/>
              <a:t>Við laun undir jafnvægi, $75.000, minnkar framboðið magn hjúkrunarfræðinga í 34.000 en eftirspurt magn eykst í 47.000. Við þessi laun myndast umframeftirspurn eða </a:t>
            </a:r>
            <a:r>
              <a:rPr lang="en-US" u="sng" dirty="0"/>
              <a:t>skortur</a:t>
            </a:r>
            <a:r>
              <a:rPr lang="en-US" dirty="0"/>
              <a:t>.</a:t>
            </a:r>
          </a:p>
          <a:p>
            <a:endParaRPr lang="en-US" dirty="0"/>
          </a:p>
        </p:txBody>
      </p:sp>
      <p:pic>
        <p:nvPicPr>
          <p:cNvPr id="4" name="Picture 3" descr="The graph illustrates the labor market for nurses, showing both the demand for nurses and the supply of nurses. The demand for nurses is downward-sloping, representing the law of demand. The supply of nurses is upward-sloping, representing the law of supply. They intersect at a salary of 80,000 dollars and 40,000 nursed hired, illustrating equilibrium. It also shows what happens when the market is not in equilibrium. There is a dashed horizontal line representing an excess supply of labor or surplus at an above-equilibrium salary of 90,000 dollars, and a dashed horizontal line representing an excess demand of labor or shortage at a below-equilibrium salary of 70,000 dollars.">
            <a:extLst>
              <a:ext uri="{FF2B5EF4-FFF2-40B4-BE49-F238E27FC236}">
                <a16:creationId xmlns:a16="http://schemas.microsoft.com/office/drawing/2014/main" id="{50D64D17-E641-9BA9-7300-E9403A32996F}"/>
              </a:ext>
            </a:extLst>
          </p:cNvPr>
          <p:cNvPicPr>
            <a:picLocks noChangeAspect="1"/>
          </p:cNvPicPr>
          <p:nvPr/>
        </p:nvPicPr>
        <p:blipFill>
          <a:blip r:embed="rId2"/>
          <a:stretch>
            <a:fillRect/>
          </a:stretch>
        </p:blipFill>
        <p:spPr>
          <a:xfrm>
            <a:off x="3430769" y="978407"/>
            <a:ext cx="5330462" cy="2927385"/>
          </a:xfrm>
          <a:prstGeom prst="rect">
            <a:avLst/>
          </a:prstGeom>
        </p:spPr>
      </p:pic>
    </p:spTree>
    <p:extLst>
      <p:ext uri="{BB962C8B-B14F-4D97-AF65-F5344CB8AC3E}">
        <p14:creationId xmlns:p14="http://schemas.microsoft.com/office/powerpoint/2010/main" val="1682671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Hliðranir á eftirspurn eftir vinnuafli</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p:txBody>
          <a:bodyPr/>
          <a:lstStyle/>
          <a:p>
            <a:r>
              <a:rPr lang="en-US" dirty="0"/>
              <a:t>Þættir sem geta hliðrað </a:t>
            </a:r>
            <a:r>
              <a:rPr lang="en-US" u="sng" dirty="0"/>
              <a:t>eftirspurnarferli</a:t>
            </a:r>
            <a:r>
              <a:rPr lang="en-US" dirty="0"/>
              <a:t> vinnuafls:</a:t>
            </a:r>
          </a:p>
          <a:p>
            <a:pPr lvl="1"/>
            <a:r>
              <a:rPr lang="en-US" dirty="0"/>
              <a:t>Eftirspurn eftir framleiðsluvörum</a:t>
            </a:r>
          </a:p>
          <a:p>
            <a:pPr lvl="1"/>
            <a:r>
              <a:rPr lang="en-US" dirty="0"/>
              <a:t>Menntun og starfsþjálfun</a:t>
            </a:r>
          </a:p>
          <a:p>
            <a:pPr lvl="1"/>
            <a:r>
              <a:rPr lang="en-US" dirty="0"/>
              <a:t>Tækni</a:t>
            </a:r>
          </a:p>
          <a:p>
            <a:pPr lvl="1"/>
            <a:r>
              <a:rPr lang="en-US" dirty="0"/>
              <a:t>Fjöldi fyrirtækja</a:t>
            </a:r>
          </a:p>
          <a:p>
            <a:pPr lvl="1"/>
            <a:r>
              <a:rPr lang="en-US" dirty="0"/>
              <a:t>Opinberar reglur</a:t>
            </a:r>
          </a:p>
          <a:p>
            <a:pPr lvl="1"/>
            <a:r>
              <a:rPr lang="en-US" dirty="0"/>
              <a:t>Verð og framboð annarra aðfanga</a:t>
            </a:r>
          </a:p>
          <a:p>
            <a:endParaRPr lang="en-US" dirty="0"/>
          </a:p>
        </p:txBody>
      </p:sp>
    </p:spTree>
    <p:extLst>
      <p:ext uri="{BB962C8B-B14F-4D97-AF65-F5344CB8AC3E}">
        <p14:creationId xmlns:p14="http://schemas.microsoft.com/office/powerpoint/2010/main" val="16996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Hliðranir á framboði vinnuafls</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p:txBody>
          <a:bodyPr/>
          <a:lstStyle/>
          <a:p>
            <a:r>
              <a:rPr lang="en-US" dirty="0"/>
              <a:t>Þættir sem geta hliðrað </a:t>
            </a:r>
            <a:r>
              <a:rPr lang="en-US" u="sng" dirty="0"/>
              <a:t>framboðsferli</a:t>
            </a:r>
            <a:r>
              <a:rPr lang="en-US" dirty="0"/>
              <a:t> vinnuafls:</a:t>
            </a:r>
          </a:p>
          <a:p>
            <a:pPr lvl="1"/>
            <a:r>
              <a:rPr lang="en-US" dirty="0"/>
              <a:t>Fjöldi launafólks</a:t>
            </a:r>
          </a:p>
          <a:p>
            <a:pPr lvl="1"/>
            <a:r>
              <a:rPr lang="en-US" dirty="0"/>
              <a:t>Menntunarkröfur</a:t>
            </a:r>
          </a:p>
          <a:p>
            <a:pPr lvl="1"/>
            <a:r>
              <a:rPr lang="en-US" dirty="0"/>
              <a:t>Stefna stjórnvalda</a:t>
            </a:r>
          </a:p>
          <a:p>
            <a:endParaRPr lang="en-US" dirty="0"/>
          </a:p>
        </p:txBody>
      </p:sp>
    </p:spTree>
    <p:extLst>
      <p:ext uri="{BB962C8B-B14F-4D97-AF65-F5344CB8AC3E}">
        <p14:creationId xmlns:p14="http://schemas.microsoft.com/office/powerpoint/2010/main" val="3001307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Tækni og launamunur</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p:txBody>
          <a:bodyPr/>
          <a:lstStyle/>
          <a:p>
            <a:r>
              <a:rPr lang="en-US" b="1" dirty="0"/>
              <a:t>Umræðuspurning</a:t>
            </a:r>
            <a:r>
              <a:rPr lang="en-US" dirty="0"/>
              <a:t>: Hvaða áhrif hefur ný tækni á laun starfsfólks með mikla og litla færni?</a:t>
            </a:r>
          </a:p>
          <a:p>
            <a:endParaRPr lang="en-US" dirty="0"/>
          </a:p>
          <a:p>
            <a:r>
              <a:rPr lang="en-US" b="1" dirty="0"/>
              <a:t>Vísbending</a:t>
            </a:r>
            <a:r>
              <a:rPr lang="en-US" dirty="0"/>
              <a:t> – notið fjögurra skrefa aðferðina til að greina áhrif hliðrana á framboði eða eftirspurn á markaðinn.</a:t>
            </a:r>
          </a:p>
          <a:p>
            <a:endParaRPr lang="en-US" dirty="0"/>
          </a:p>
        </p:txBody>
      </p:sp>
    </p:spTree>
    <p:extLst>
      <p:ext uri="{BB962C8B-B14F-4D97-AF65-F5344CB8AC3E}">
        <p14:creationId xmlns:p14="http://schemas.microsoft.com/office/powerpoint/2010/main" val="182810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wrap="none">
            <a:noAutofit/>
          </a:bodyPr>
          <a:lstStyle/>
          <a:p>
            <a:r>
              <a:rPr lang="en-US" dirty="0" sz="2300"/>
              <a:t>Tækni og laun: notkun líkans um eftirspurn og framboð</a:t>
            </a:r>
          </a:p>
        </p:txBody>
      </p:sp>
      <p:sp>
        <p:nvSpPr>
          <p:cNvPr id="8" name="Content Placeholder 7">
            <a:extLst>
              <a:ext uri="{FF2B5EF4-FFF2-40B4-BE49-F238E27FC236}">
                <a16:creationId xmlns:a16="http://schemas.microsoft.com/office/drawing/2014/main" id="{851AE448-5E04-E5A5-BA0B-2F7C9676068A}"/>
              </a:ext>
            </a:extLst>
          </p:cNvPr>
          <p:cNvSpPr>
            <a:spLocks noGrp="1"/>
          </p:cNvSpPr>
          <p:nvPr>
            <p:ph idx="13"/>
          </p:nvPr>
        </p:nvSpPr>
        <p:spPr>
          <a:xfrm>
            <a:off x="838199" y="4892769"/>
            <a:ext cx="10515600" cy="1271731"/>
          </a:xfrm>
        </p:spPr>
        <p:txBody>
          <a:bodyPr>
            <a:normAutofit/>
          </a:bodyPr>
          <a:lstStyle/>
          <a:p>
            <a:r>
              <a:rPr lang="en-US" sz="1800" dirty="0">
                <a:solidFill>
                  <a:srgbClr val="0070C0"/>
                </a:solidFill>
              </a:rPr>
              <a:t>(a) </a:t>
            </a:r>
            <a:r>
              <a:rPr lang="en-US" sz="1800" dirty="0"/>
              <a:t>Eftirspurn eftir ófaglærðu vinnuafli hliðrast til vinstri þegar tæknin getur leyst af hólmi störf sem þetta starfsfólk sinnti áður. </a:t>
            </a:r>
          </a:p>
          <a:p>
            <a:r>
              <a:rPr lang="en-US" sz="1800" dirty="0">
                <a:solidFill>
                  <a:srgbClr val="0070C0"/>
                </a:solidFill>
              </a:rPr>
              <a:t>(b) </a:t>
            </a:r>
            <a:r>
              <a:rPr lang="en-US" sz="1800" dirty="0"/>
              <a:t>Ný tækni getur einnig aukið eftirspurn eftir sérhæfðu vinnuafli á sviðum á borð við upplýsingatækni og netkerfisstjórnun.</a:t>
            </a:r>
          </a:p>
        </p:txBody>
      </p:sp>
      <p:pic>
        <p:nvPicPr>
          <p:cNvPr id="4" name="Picture 3" descr="Two graphs are illustrated. The one on the left (a) is the labor market for low-skill labor, and the one on the right (b) is for high-skill labor. As new technologies arrive, the demand for low-skill labor decreases, so in the graph on the left, the labor demand curve moves to the left, and the result is a lower equilibrium wage rate and quantity, meaning fewer workers hired. In the graph on the right, the labor demand curve moves to the right, and the result is a higher equilibrium wage rate and quantity, meaning more workers hired.">
            <a:extLst>
              <a:ext uri="{FF2B5EF4-FFF2-40B4-BE49-F238E27FC236}">
                <a16:creationId xmlns:a16="http://schemas.microsoft.com/office/drawing/2014/main" id="{49F693CA-6EBD-7689-418B-2941BFB25845}"/>
              </a:ext>
            </a:extLst>
          </p:cNvPr>
          <p:cNvPicPr>
            <a:picLocks noChangeAspect="1"/>
          </p:cNvPicPr>
          <p:nvPr/>
        </p:nvPicPr>
        <p:blipFill>
          <a:blip r:embed="rId2"/>
          <a:stretch>
            <a:fillRect/>
          </a:stretch>
        </p:blipFill>
        <p:spPr>
          <a:xfrm>
            <a:off x="2348818" y="1208159"/>
            <a:ext cx="7494363" cy="3291755"/>
          </a:xfrm>
          <a:prstGeom prst="rect">
            <a:avLst/>
          </a:prstGeom>
        </p:spPr>
      </p:pic>
    </p:spTree>
    <p:extLst>
      <p:ext uri="{BB962C8B-B14F-4D97-AF65-F5344CB8AC3E}">
        <p14:creationId xmlns:p14="http://schemas.microsoft.com/office/powerpoint/2010/main" val="889398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Verðgólf á vinnumarkaði</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p:txBody>
          <a:bodyPr/>
          <a:lstStyle/>
          <a:p>
            <a:r>
              <a:rPr lang="en-US" b="1" dirty="0"/>
              <a:t>Föst laun</a:t>
            </a:r>
            <a:r>
              <a:rPr lang="en-US" dirty="0"/>
              <a:t> eða </a:t>
            </a:r>
            <a:r>
              <a:rPr lang="en-US" b="1" dirty="0"/>
              <a:t>tímakaup</a:t>
            </a:r>
            <a:r>
              <a:rPr lang="en-US" dirty="0"/>
              <a:t> – greiðsla fyrir vinnu eða þjónustu.</a:t>
            </a:r>
          </a:p>
          <a:p>
            <a:endParaRPr lang="en-US" dirty="0"/>
          </a:p>
          <a:p>
            <a:r>
              <a:rPr lang="en-US" b="1" dirty="0"/>
              <a:t>Lágmarkslaun </a:t>
            </a:r>
            <a:r>
              <a:rPr lang="en-US" dirty="0"/>
              <a:t>– verðgólf sem bannar </a:t>
            </a:r>
          </a:p>
          <a:p>
            <a:r>
              <a:rPr lang="en-US" dirty="0"/>
              <a:t>atvinnurekanda að greiða starfsfólki lægra tímakaup en tiltekið lágmark.</a:t>
            </a:r>
          </a:p>
          <a:p>
            <a:endParaRPr lang="en-US" dirty="0"/>
          </a:p>
          <a:p>
            <a:r>
              <a:rPr lang="en-US" b="1" dirty="0"/>
              <a:t>Framfærslulaun </a:t>
            </a:r>
            <a:r>
              <a:rPr lang="en-US" dirty="0"/>
              <a:t>– þau laun sem starfsmaður í fullu starfi þarf til að standa undir grunnþörfum: fæði, klæði, húsnæði og heilbrigðisþjónustu.</a:t>
            </a:r>
          </a:p>
          <a:p>
            <a:endParaRPr lang="en-US" dirty="0"/>
          </a:p>
        </p:txBody>
      </p:sp>
    </p:spTree>
    <p:extLst>
      <p:ext uri="{BB962C8B-B14F-4D97-AF65-F5344CB8AC3E}">
        <p14:creationId xmlns:p14="http://schemas.microsoft.com/office/powerpoint/2010/main" val="218088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Framfærslulaun: dæmi um verðgólf</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a:xfrm>
            <a:off x="838200" y="4320988"/>
            <a:ext cx="10515600" cy="1566211"/>
          </a:xfrm>
        </p:spPr>
        <p:txBody>
          <a:bodyPr>
            <a:normAutofit fontScale="77500" lnSpcReduction="20000"/>
          </a:bodyPr>
          <a:lstStyle/>
          <a:p>
            <a:r>
              <a:rPr lang="en-US" dirty="0"/>
              <a:t>Upphaflegt jafnvægi á þessum vinnumarkaði er við laun upp á $10 á klukkustund og 1.200 starfsmenn, eins og punktur E sýnir. </a:t>
            </a:r>
          </a:p>
          <a:p>
            <a:r>
              <a:rPr lang="en-US" dirty="0"/>
              <a:t>Launagólf við $12 á klukkustund leiðir til umframframboðs vinnuafls. </a:t>
            </a:r>
          </a:p>
          <a:p>
            <a:r>
              <a:rPr lang="en-US" dirty="0"/>
              <a:t>Við þessi laun er framboðið vinnuafl 1.600 starfsmenn en eftirspurt vinnuafl aðeins 700.</a:t>
            </a:r>
          </a:p>
          <a:p>
            <a:endParaRPr lang="en-US" dirty="0"/>
          </a:p>
        </p:txBody>
      </p:sp>
      <p:pic>
        <p:nvPicPr>
          <p:cNvPr id="4" name="Picture 3" descr="The graph shows how a price floor results from an excess supply of labor.">
            <a:extLst>
              <a:ext uri="{FF2B5EF4-FFF2-40B4-BE49-F238E27FC236}">
                <a16:creationId xmlns:a16="http://schemas.microsoft.com/office/drawing/2014/main" id="{91246D84-9AE6-AB25-4CFF-CA2C8D6AD3C9}"/>
              </a:ext>
            </a:extLst>
          </p:cNvPr>
          <p:cNvPicPr>
            <a:picLocks noChangeAspect="1"/>
          </p:cNvPicPr>
          <p:nvPr/>
        </p:nvPicPr>
        <p:blipFill>
          <a:blip r:embed="rId2"/>
          <a:stretch>
            <a:fillRect/>
          </a:stretch>
        </p:blipFill>
        <p:spPr>
          <a:xfrm>
            <a:off x="4027816" y="970801"/>
            <a:ext cx="4136368" cy="3169094"/>
          </a:xfrm>
          <a:prstGeom prst="rect">
            <a:avLst/>
          </a:prstGeom>
        </p:spPr>
      </p:pic>
    </p:spTree>
    <p:extLst>
      <p:ext uri="{BB962C8B-B14F-4D97-AF65-F5344CB8AC3E}">
        <p14:creationId xmlns:p14="http://schemas.microsoft.com/office/powerpoint/2010/main" val="1845909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pPr lvl="0">
              <a:spcBef>
                <a:spcPts val="0"/>
              </a:spcBef>
            </a:pPr>
            <a:r>
              <a:rPr lang="en-US" dirty="0"/>
              <a:t>4.2 Eftirspurn og framboð á fjármálamörkuðum</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a:xfrm>
            <a:off x="838200" y="955964"/>
            <a:ext cx="10515600" cy="4713316"/>
          </a:xfrm>
        </p:spPr>
        <p:txBody>
          <a:bodyPr>
            <a:normAutofit fontScale="92500" lnSpcReduction="10000"/>
          </a:bodyPr>
          <a:lstStyle/>
          <a:p>
            <a:r>
              <a:rPr lang="en-US" dirty="0"/>
              <a:t>Sparnaður = </a:t>
            </a:r>
            <a:r>
              <a:rPr lang="en-US" u="sng" dirty="0"/>
              <a:t>framboð</a:t>
            </a:r>
            <a:r>
              <a:rPr lang="en-US" dirty="0"/>
              <a:t> fjármagns</a:t>
            </a:r>
          </a:p>
          <a:p>
            <a:endParaRPr lang="en-US" dirty="0"/>
          </a:p>
          <a:p>
            <a:r>
              <a:rPr lang="en-US" dirty="0"/>
              <a:t>Lántaka = </a:t>
            </a:r>
            <a:r>
              <a:rPr lang="en-US" u="sng" dirty="0"/>
              <a:t>eftirspurn</a:t>
            </a:r>
            <a:r>
              <a:rPr lang="en-US" dirty="0"/>
              <a:t> eftir fjármagni</a:t>
            </a:r>
          </a:p>
          <a:p>
            <a:endParaRPr lang="en-US" dirty="0"/>
          </a:p>
          <a:p>
            <a:r>
              <a:rPr lang="en-US" b="1" dirty="0"/>
              <a:t>Fjármagn </a:t>
            </a:r>
            <a:r>
              <a:rPr lang="en-US" dirty="0"/>
              <a:t>– efnahagsleg verðmæti sem mæld eru í peningum.</a:t>
            </a:r>
          </a:p>
          <a:p>
            <a:endParaRPr lang="en-US" dirty="0"/>
          </a:p>
          <a:p>
            <a:r>
              <a:rPr lang="en-US" b="1" dirty="0"/>
              <a:t>Vextir </a:t>
            </a:r>
            <a:r>
              <a:rPr lang="en-US" dirty="0"/>
              <a:t>– „verð“ lántöku á fjármálamarkaði og ávöxtunarhlutfall fjárfestingar.</a:t>
            </a:r>
          </a:p>
          <a:p>
            <a:endParaRPr lang="en-US" dirty="0"/>
          </a:p>
          <a:p>
            <a:r>
              <a:rPr lang="en-US" b="1" dirty="0"/>
              <a:t>Lög um hámarksvexti </a:t>
            </a:r>
            <a:r>
              <a:rPr lang="en-US" dirty="0"/>
              <a:t>– lög sem setja efri mörk á þá vexti sem lánveitendur mega innheimta.</a:t>
            </a:r>
          </a:p>
          <a:p>
            <a:endParaRPr lang="en-US" dirty="0"/>
          </a:p>
        </p:txBody>
      </p:sp>
    </p:spTree>
    <p:extLst>
      <p:ext uri="{BB962C8B-B14F-4D97-AF65-F5344CB8AC3E}">
        <p14:creationId xmlns:p14="http://schemas.microsoft.com/office/powerpoint/2010/main" val="3474834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pPr marL="0" marR="0" lvl="0" indent="0" rtl="0">
              <a:spcBef>
                <a:spcPts val="0"/>
              </a:spcBef>
            </a:pPr>
            <a:r>
              <a:rPr lang="en-US" dirty="0"/>
              <a:t>Eftirspurn og framboð á kreditkortalánamarkaði</a:t>
            </a:r>
          </a:p>
        </p:txBody>
      </p:sp>
      <p:pic>
        <p:nvPicPr>
          <p:cNvPr id="9" name="Picture 8" descr="The graph shows how a price set below equilibrium causes a shortage of credit and how one set above the equilibrium creates a surplus of credit.">
            <a:extLst>
              <a:ext uri="{FF2B5EF4-FFF2-40B4-BE49-F238E27FC236}">
                <a16:creationId xmlns:a16="http://schemas.microsoft.com/office/drawing/2014/main" id="{9F127777-8CB8-8EDA-571C-42C26B94527F}"/>
              </a:ext>
            </a:extLst>
          </p:cNvPr>
          <p:cNvPicPr>
            <a:picLocks noChangeAspect="1"/>
          </p:cNvPicPr>
          <p:nvPr/>
        </p:nvPicPr>
        <p:blipFill>
          <a:blip r:embed="rId2"/>
          <a:stretch>
            <a:fillRect/>
          </a:stretch>
        </p:blipFill>
        <p:spPr>
          <a:xfrm>
            <a:off x="1895075" y="1251061"/>
            <a:ext cx="8401849" cy="4355877"/>
          </a:xfrm>
          <a:prstGeom prst="rect">
            <a:avLst/>
          </a:prstGeom>
        </p:spPr>
      </p:pic>
    </p:spTree>
    <p:extLst>
      <p:ext uri="{BB962C8B-B14F-4D97-AF65-F5344CB8AC3E}">
        <p14:creationId xmlns:p14="http://schemas.microsoft.com/office/powerpoint/2010/main" val="4226838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wrap="none">
            <a:noAutofit/>
          </a:bodyPr>
          <a:lstStyle/>
          <a:p>
            <a:r>
              <a:rPr sz="2200"/>
              <a:t>Eftirspurn og framboð á kreditkortalánamarkaði (framhald)</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a:xfrm>
            <a:off x="838200" y="3608205"/>
            <a:ext cx="10515600" cy="3086595"/>
          </a:xfrm>
        </p:spPr>
        <p:txBody>
          <a:bodyPr>
            <a:normAutofit fontScale="77500" lnSpcReduction="20000"/>
          </a:bodyPr>
          <a:lstStyle/>
          <a:p>
            <a:r>
              <a:rPr lang="en-US" dirty="0"/>
              <a:t>Á þessum kreditkortalánamarkaði sker eftirspurnarferillinn (D) fyrir lántöku fjármagns framboðsferilinn (S) fyrir lánveitingu fjármagns við jafnvægi (E). </a:t>
            </a:r>
          </a:p>
          <a:p>
            <a:r>
              <a:rPr lang="en-US" dirty="0"/>
              <a:t>Við </a:t>
            </a:r>
            <a:r>
              <a:rPr lang="en-US" u="sng" dirty="0"/>
              <a:t>jafnvægi</a:t>
            </a:r>
            <a:r>
              <a:rPr lang="en-US" dirty="0"/>
              <a:t> eru vextirnir („verðið“ á þessum markaði) 15% og jafnvægismagn lánsfjár er 600 milljarðar Bandaríkjadala. </a:t>
            </a:r>
          </a:p>
          <a:p>
            <a:r>
              <a:rPr lang="en-US" dirty="0"/>
              <a:t>Við </a:t>
            </a:r>
            <a:r>
              <a:rPr lang="en-US" u="sng" dirty="0"/>
              <a:t>vexti yfir jafnvægisstigi</a:t>
            </a:r>
            <a:r>
              <a:rPr lang="en-US" dirty="0"/>
              <a:t>, til dæmis 21%, myndi framboð fjármagns aukast í 750 milljarða Bandaríkjadala en eftirspurt magn minnka í 480 milljarða.</a:t>
            </a:r>
          </a:p>
          <a:p>
            <a:r>
              <a:rPr lang="en-US" dirty="0"/>
              <a:t>Við </a:t>
            </a:r>
            <a:r>
              <a:rPr lang="en-US" u="sng" dirty="0"/>
              <a:t>vexti undir jafnvægisstigi</a:t>
            </a:r>
            <a:r>
              <a:rPr lang="en-US" dirty="0"/>
              <a:t>, til dæmis 13%, myndi eftirspurt fjármagn aukast í 700 milljarða Bandaríkjadala en framboð fjármagns minnka í 510 milljarða.</a:t>
            </a:r>
          </a:p>
        </p:txBody>
      </p:sp>
      <p:pic>
        <p:nvPicPr>
          <p:cNvPr id="3" name="Picture 2" descr="The graph shows how a price set below equilibrium causes a shortage of credit and how one set above the equilibrium creates a surplus of credit.">
            <a:extLst>
              <a:ext uri="{FF2B5EF4-FFF2-40B4-BE49-F238E27FC236}">
                <a16:creationId xmlns:a16="http://schemas.microsoft.com/office/drawing/2014/main" id="{7F3FC64E-7B66-9B3C-AFFD-DC2242076840}"/>
              </a:ext>
            </a:extLst>
          </p:cNvPr>
          <p:cNvPicPr>
            <a:picLocks noChangeAspect="1"/>
          </p:cNvPicPr>
          <p:nvPr/>
        </p:nvPicPr>
        <p:blipFill>
          <a:blip r:embed="rId2"/>
          <a:stretch>
            <a:fillRect/>
          </a:stretch>
        </p:blipFill>
        <p:spPr>
          <a:xfrm>
            <a:off x="3448690" y="826479"/>
            <a:ext cx="5294619" cy="2744956"/>
          </a:xfrm>
          <a:prstGeom prst="rect">
            <a:avLst/>
          </a:prstGeom>
        </p:spPr>
      </p:pic>
    </p:spTree>
    <p:extLst>
      <p:ext uri="{BB962C8B-B14F-4D97-AF65-F5344CB8AC3E}">
        <p14:creationId xmlns:p14="http://schemas.microsoft.com/office/powerpoint/2010/main" val="2485136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Kreditkortavextir: annað dæmi um verðþak</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a:xfrm>
            <a:off x="838200" y="3788229"/>
            <a:ext cx="10515600" cy="2479172"/>
          </a:xfrm>
        </p:spPr>
        <p:txBody>
          <a:bodyPr>
            <a:normAutofit fontScale="92500" lnSpcReduction="20000"/>
          </a:bodyPr>
          <a:lstStyle/>
          <a:p>
            <a:r>
              <a:rPr lang="en-US" dirty="0"/>
              <a:t>Eftirspurn D og framboð S skerast upphaflega við jafnvægi E</a:t>
            </a:r>
            <a:r>
              <a:rPr lang="en-US" baseline="-25000" dirty="0"/>
              <a:t>0</a:t>
            </a:r>
            <a:r>
              <a:rPr lang="en-US" dirty="0"/>
              <a:t>. </a:t>
            </a:r>
          </a:p>
          <a:p>
            <a:r>
              <a:rPr lang="en-US" dirty="0"/>
              <a:t>Hins vegar er </a:t>
            </a:r>
            <a:r>
              <a:rPr lang="en-US" u="sng" dirty="0"/>
              <a:t>verðþak</a:t>
            </a:r>
            <a:r>
              <a:rPr lang="en-US" dirty="0"/>
              <a:t> sett við vexti </a:t>
            </a:r>
            <a:r>
              <a:rPr lang="en-US" dirty="0" err="1"/>
              <a:t>R</a:t>
            </a:r>
            <a:r>
              <a:rPr lang="en-US" baseline="-25000" dirty="0" err="1"/>
              <a:t>c</a:t>
            </a:r>
            <a:r>
              <a:rPr lang="en-US" dirty="0"/>
              <a:t>, </a:t>
            </a:r>
            <a:r>
              <a:rPr lang="en-US" i="1" dirty="0"/>
              <a:t>undir</a:t>
            </a:r>
            <a:r>
              <a:rPr lang="en-US" dirty="0"/>
              <a:t> jafnvægisvöxtunum R</a:t>
            </a:r>
            <a:r>
              <a:rPr lang="en-US" baseline="-25000" dirty="0"/>
              <a:t>0</a:t>
            </a:r>
            <a:r>
              <a:rPr lang="en-US" dirty="0"/>
              <a:t> og vextirnir geta því ekki hækkað að jafnvægisstiginu. </a:t>
            </a:r>
          </a:p>
          <a:p>
            <a:r>
              <a:rPr lang="en-US" dirty="0"/>
              <a:t>Við verðþakið er eftirspurt magn, </a:t>
            </a:r>
            <a:r>
              <a:rPr lang="en-US" dirty="0" err="1"/>
              <a:t>Q</a:t>
            </a:r>
            <a:r>
              <a:rPr lang="en-US" baseline="-25000" dirty="0" err="1"/>
              <a:t>d</a:t>
            </a:r>
            <a:r>
              <a:rPr lang="en-US" dirty="0"/>
              <a:t>, meira en framboðið magn, Q</a:t>
            </a:r>
            <a:r>
              <a:rPr lang="en-US" baseline="-25000" dirty="0"/>
              <a:t>s</a:t>
            </a:r>
            <a:r>
              <a:rPr lang="en-US" dirty="0"/>
              <a:t>. Þá myndast </a:t>
            </a:r>
            <a:r>
              <a:rPr lang="en-US" u="sng" dirty="0"/>
              <a:t>umframeftirspurn</a:t>
            </a:r>
            <a:r>
              <a:rPr lang="en-US" dirty="0"/>
              <a:t>, einnig kölluð </a:t>
            </a:r>
            <a:r>
              <a:rPr lang="en-US" u="sng" dirty="0"/>
              <a:t>skortur</a:t>
            </a:r>
            <a:r>
              <a:rPr lang="en-US" dirty="0"/>
              <a:t>.</a:t>
            </a:r>
          </a:p>
          <a:p>
            <a:endParaRPr lang="en-US" dirty="0"/>
          </a:p>
        </p:txBody>
      </p:sp>
      <p:pic>
        <p:nvPicPr>
          <p:cNvPr id="4" name="Picture 3" descr="This graph illustrates the market for credit card borrowing and lending.  It shows what happens when there is a price ceiling on credit card interest rates, set below the equilibrium credit card interest rate. A shortage of or excess demand for credit card borrowing is illustrated as the horizontal distance between the now higher quantity demanded of credit card borrowing, and the now lower quantity supplied of credit card lending.">
            <a:extLst>
              <a:ext uri="{FF2B5EF4-FFF2-40B4-BE49-F238E27FC236}">
                <a16:creationId xmlns:a16="http://schemas.microsoft.com/office/drawing/2014/main" id="{2BEB69CF-1DC6-4986-A3F6-38EEFED71976}"/>
              </a:ext>
            </a:extLst>
          </p:cNvPr>
          <p:cNvPicPr>
            <a:picLocks noChangeAspect="1"/>
          </p:cNvPicPr>
          <p:nvPr/>
        </p:nvPicPr>
        <p:blipFill>
          <a:blip r:embed="rId2"/>
          <a:stretch>
            <a:fillRect/>
          </a:stretch>
        </p:blipFill>
        <p:spPr>
          <a:xfrm>
            <a:off x="4322108" y="913521"/>
            <a:ext cx="3547783" cy="2750896"/>
          </a:xfrm>
          <a:prstGeom prst="rect">
            <a:avLst/>
          </a:prstGeom>
        </p:spPr>
      </p:pic>
    </p:spTree>
    <p:extLst>
      <p:ext uri="{BB962C8B-B14F-4D97-AF65-F5344CB8AC3E}">
        <p14:creationId xmlns:p14="http://schemas.microsoft.com/office/powerpoint/2010/main" val="2213051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Fjárhagslegar ákvarðanir yfir tíma</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p:txBody>
          <a:bodyPr/>
          <a:lstStyle/>
          <a:p>
            <a:r>
              <a:rPr lang="en-US" b="1" dirty="0"/>
              <a:t>Ákvörðunartaka milli tímabila </a:t>
            </a:r>
            <a:r>
              <a:rPr lang="en-US" dirty="0"/>
              <a:t>– ákvörðun um hvenær skuli neyta gæða: nú eða síðar.</a:t>
            </a:r>
          </a:p>
          <a:p>
            <a:endParaRPr lang="en-US" dirty="0"/>
          </a:p>
          <a:p>
            <a:r>
              <a:rPr lang="en-US" b="1" dirty="0"/>
              <a:t>Umræðuspurning</a:t>
            </a:r>
            <a:r>
              <a:rPr lang="en-US" dirty="0"/>
              <a:t>: Hver eru dæmi um ákvarðanatöku milli tímabila?</a:t>
            </a:r>
          </a:p>
          <a:p>
            <a:endParaRPr lang="en-US" dirty="0"/>
          </a:p>
        </p:txBody>
      </p:sp>
    </p:spTree>
    <p:extLst>
      <p:ext uri="{BB962C8B-B14F-4D97-AF65-F5344CB8AC3E}">
        <p14:creationId xmlns:p14="http://schemas.microsoft.com/office/powerpoint/2010/main" val="1564473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Áhrif vaxandi ríkisskulda Bandaríkjanna</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a:xfrm>
            <a:off x="838200" y="4585062"/>
            <a:ext cx="10515600" cy="1773778"/>
          </a:xfrm>
        </p:spPr>
        <p:txBody>
          <a:bodyPr>
            <a:normAutofit fontScale="92500" lnSpcReduction="20000"/>
          </a:bodyPr>
          <a:lstStyle/>
          <a:p>
            <a:r>
              <a:rPr lang="en-US" dirty="0"/>
              <a:t>Grafið sýnir eftirspurn erlendra aðila eftir fjármagni frá bandarískum fjármálamörkuðum og framboð þeirra á fjármagni til markaðanna </a:t>
            </a:r>
            <a:r>
              <a:rPr lang="en-US" u="sng" dirty="0"/>
              <a:t>fyrir</a:t>
            </a:r>
            <a:r>
              <a:rPr lang="en-US" dirty="0"/>
              <a:t> aukna óvissu um ríkisskuldir Bandaríkjanna. </a:t>
            </a:r>
          </a:p>
          <a:p>
            <a:r>
              <a:rPr lang="en-US" dirty="0"/>
              <a:t>Upphaflega jafnvægið (E</a:t>
            </a:r>
            <a:r>
              <a:rPr lang="en-US" baseline="-25000" dirty="0"/>
              <a:t>0</a:t>
            </a:r>
            <a:r>
              <a:rPr lang="en-US" dirty="0"/>
              <a:t>) myndast við jafnvægisávöxtun (R</a:t>
            </a:r>
            <a:r>
              <a:rPr lang="en-US" baseline="-25000" dirty="0"/>
              <a:t>0</a:t>
            </a:r>
            <a:r>
              <a:rPr lang="en-US" dirty="0"/>
              <a:t>) og jafnvægismagnið er Q</a:t>
            </a:r>
            <a:r>
              <a:rPr lang="en-US" baseline="-25000" dirty="0"/>
              <a:t>0</a:t>
            </a:r>
            <a:r>
              <a:rPr lang="en-US" dirty="0"/>
              <a:t>.</a:t>
            </a:r>
          </a:p>
          <a:p>
            <a:endParaRPr lang="en-US" dirty="0"/>
          </a:p>
        </p:txBody>
      </p:sp>
      <p:pic>
        <p:nvPicPr>
          <p:cNvPr id="4" name="Picture 3" descr="The graph shows the supply and demand for financial capital that includes the foreign sector.">
            <a:extLst>
              <a:ext uri="{FF2B5EF4-FFF2-40B4-BE49-F238E27FC236}">
                <a16:creationId xmlns:a16="http://schemas.microsoft.com/office/drawing/2014/main" id="{A6242B7B-5000-A70D-5BB0-BCA2B09504EB}"/>
              </a:ext>
            </a:extLst>
          </p:cNvPr>
          <p:cNvPicPr>
            <a:picLocks noChangeAspect="1"/>
          </p:cNvPicPr>
          <p:nvPr/>
        </p:nvPicPr>
        <p:blipFill>
          <a:blip r:embed="rId2"/>
          <a:stretch>
            <a:fillRect/>
          </a:stretch>
        </p:blipFill>
        <p:spPr>
          <a:xfrm>
            <a:off x="4179794" y="1192745"/>
            <a:ext cx="3832412" cy="2989281"/>
          </a:xfrm>
          <a:prstGeom prst="rect">
            <a:avLst/>
          </a:prstGeom>
        </p:spPr>
      </p:pic>
    </p:spTree>
    <p:extLst>
      <p:ext uri="{BB962C8B-B14F-4D97-AF65-F5344CB8AC3E}">
        <p14:creationId xmlns:p14="http://schemas.microsoft.com/office/powerpoint/2010/main" val="1226536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Áhrif vaxandi ríkisskulda Bandaríkjanna </a:t>
            </a:r>
            <a:r>
              <a:rPr lang="en-US"/>
              <a:t>(framhald)</a:t>
            </a:r>
            <a:endParaRPr lang="en-US" dirty="0"/>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a:xfrm>
            <a:off x="838200" y="4327526"/>
            <a:ext cx="10515600" cy="1812966"/>
          </a:xfrm>
        </p:spPr>
        <p:txBody>
          <a:bodyPr>
            <a:normAutofit fontScale="92500" lnSpcReduction="10000"/>
          </a:bodyPr>
          <a:lstStyle/>
          <a:p>
            <a:r>
              <a:rPr lang="en-US" dirty="0"/>
              <a:t>Þegar áhugi erlendra fjárfesta á að fjárfesta í bandaríska hagkerfinu minnkar færist </a:t>
            </a:r>
            <a:r>
              <a:rPr lang="en-US" u="sng" dirty="0"/>
              <a:t>framboð</a:t>
            </a:r>
            <a:r>
              <a:rPr lang="en-US" dirty="0"/>
              <a:t> fjármagns til vinstri (S</a:t>
            </a:r>
            <a:r>
              <a:rPr lang="en-US" baseline="-25000" dirty="0"/>
              <a:t>1</a:t>
            </a:r>
            <a:r>
              <a:rPr lang="en-US" dirty="0"/>
              <a:t>). </a:t>
            </a:r>
          </a:p>
          <a:p>
            <a:r>
              <a:rPr lang="en-US" dirty="0"/>
              <a:t>Þetta leiðir til nýs jafnvægis, E</a:t>
            </a:r>
            <a:r>
              <a:rPr lang="en-US" baseline="-25000" dirty="0"/>
              <a:t>1</a:t>
            </a:r>
            <a:r>
              <a:rPr lang="en-US" dirty="0"/>
              <a:t>, við hærri vexti, R</a:t>
            </a:r>
            <a:r>
              <a:rPr lang="en-US" baseline="-25000" dirty="0"/>
              <a:t>1</a:t>
            </a:r>
            <a:r>
              <a:rPr lang="en-US" dirty="0"/>
              <a:t>, og minna magn fjárfestingar, Q</a:t>
            </a:r>
            <a:r>
              <a:rPr lang="en-US" baseline="-25000" dirty="0"/>
              <a:t>1</a:t>
            </a:r>
            <a:r>
              <a:rPr lang="en-US" dirty="0"/>
              <a:t>.</a:t>
            </a:r>
          </a:p>
          <a:p>
            <a:endParaRPr lang="en-US" dirty="0"/>
          </a:p>
        </p:txBody>
      </p:sp>
      <p:pic>
        <p:nvPicPr>
          <p:cNvPr id="4" name="Picture 3" descr=" The graph illustrates the market for financial capital in the United States and how it can be affected by foreign investors viewing the United States as a less desirable place to put their money because of fears about the growth of U.S. public debt. This graph represents Step 4 of the example, as the supply curve of financial capital moves to the left, representing the impact of the foreign investors’ fears, and the new equilibrium shows a lower quantity of financial capital and higher interest rates.">
            <a:extLst>
              <a:ext uri="{FF2B5EF4-FFF2-40B4-BE49-F238E27FC236}">
                <a16:creationId xmlns:a16="http://schemas.microsoft.com/office/drawing/2014/main" id="{3B367FED-569D-1FA0-BCB2-E58CD5668EC3}"/>
              </a:ext>
            </a:extLst>
          </p:cNvPr>
          <p:cNvPicPr>
            <a:picLocks noChangeAspect="1"/>
          </p:cNvPicPr>
          <p:nvPr/>
        </p:nvPicPr>
        <p:blipFill>
          <a:blip r:embed="rId2"/>
          <a:stretch>
            <a:fillRect/>
          </a:stretch>
        </p:blipFill>
        <p:spPr>
          <a:xfrm>
            <a:off x="4160744" y="1049118"/>
            <a:ext cx="3870512" cy="3018999"/>
          </a:xfrm>
          <a:prstGeom prst="rect">
            <a:avLst/>
          </a:prstGeom>
        </p:spPr>
      </p:pic>
    </p:spTree>
    <p:extLst>
      <p:ext uri="{BB962C8B-B14F-4D97-AF65-F5344CB8AC3E}">
        <p14:creationId xmlns:p14="http://schemas.microsoft.com/office/powerpoint/2010/main" val="718974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4.3 Markaðskerfið sem skilvirk upplýsingamiðlun</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a:xfrm>
            <a:off x="838200" y="955964"/>
            <a:ext cx="10515600" cy="5314207"/>
          </a:xfrm>
        </p:spPr>
        <p:txBody>
          <a:bodyPr>
            <a:normAutofit/>
          </a:bodyPr>
          <a:lstStyle/>
          <a:p>
            <a:r>
              <a:rPr lang="en-US" b="1" dirty="0"/>
              <a:t>Líkön af eftirspurn og framboði </a:t>
            </a:r>
            <a:r>
              <a:rPr lang="en-US" dirty="0"/>
              <a:t>- </a:t>
            </a:r>
          </a:p>
          <a:p>
            <a:pPr lvl="1"/>
            <a:r>
              <a:rPr lang="en-US" dirty="0"/>
              <a:t>Annað grundvallarmyndrit námskeiðsins (hið fyrra var líkanið um tekjuband og möguleikamengi).</a:t>
            </a:r>
          </a:p>
          <a:p>
            <a:pPr lvl="1"/>
            <a:r>
              <a:rPr lang="en-US" dirty="0"/>
              <a:t>Eftirspurnar- og framboðsferlar skýra ríkjandi verð og magn og hvernig efnahagslegir atburðir breyta þeim.</a:t>
            </a:r>
          </a:p>
          <a:p>
            <a:r>
              <a:rPr lang="en-US" dirty="0"/>
              <a:t>Hinn </a:t>
            </a:r>
            <a:r>
              <a:rPr lang="en-US" u="sng" dirty="0"/>
              <a:t>lárétti</a:t>
            </a:r>
            <a:r>
              <a:rPr lang="en-US" dirty="0"/>
              <a:t> ás sýnir mismunandi mælikvarða á </a:t>
            </a:r>
            <a:r>
              <a:rPr lang="en-US" u="sng" dirty="0"/>
              <a:t>magn</a:t>
            </a:r>
            <a:r>
              <a:rPr lang="en-US" dirty="0"/>
              <a:t> fyrir: </a:t>
            </a:r>
          </a:p>
          <a:p>
            <a:pPr lvl="1"/>
            <a:r>
              <a:rPr lang="en-US" dirty="0"/>
              <a:t>vöru eða þjónustu</a:t>
            </a:r>
          </a:p>
          <a:p>
            <a:pPr lvl="1"/>
            <a:r>
              <a:rPr lang="en-US" dirty="0"/>
              <a:t>vinnuafl í tilteknu starfi</a:t>
            </a:r>
          </a:p>
          <a:p>
            <a:pPr lvl="1"/>
            <a:r>
              <a:rPr lang="en-US" dirty="0"/>
              <a:t>fjármagn</a:t>
            </a:r>
          </a:p>
          <a:p>
            <a:r>
              <a:rPr lang="en-US" dirty="0"/>
              <a:t>Hinn </a:t>
            </a:r>
            <a:r>
              <a:rPr lang="en-US" u="sng" dirty="0"/>
              <a:t>lóðrétti</a:t>
            </a:r>
            <a:r>
              <a:rPr lang="en-US" dirty="0"/>
              <a:t> ás sýnir mælikvarða á </a:t>
            </a:r>
            <a:r>
              <a:rPr lang="en-US" u="sng" dirty="0"/>
              <a:t>verð</a:t>
            </a:r>
            <a:r>
              <a:rPr lang="en-US" dirty="0"/>
              <a:t> á:</a:t>
            </a:r>
          </a:p>
          <a:p>
            <a:pPr lvl="1"/>
            <a:r>
              <a:rPr lang="en-US" dirty="0"/>
              <a:t>vöru eða þjónustu </a:t>
            </a:r>
          </a:p>
          <a:p>
            <a:pPr lvl="1"/>
            <a:r>
              <a:rPr lang="en-US" dirty="0"/>
              <a:t>launum á vinnumarkaði </a:t>
            </a:r>
          </a:p>
          <a:p>
            <a:pPr lvl="1"/>
            <a:r>
              <a:rPr lang="en-US" dirty="0"/>
              <a:t>ávöxtun (til dæmis vöxtum) á fjármálamarkaði.</a:t>
            </a:r>
          </a:p>
          <a:p>
            <a:endParaRPr lang="en-US" dirty="0"/>
          </a:p>
        </p:txBody>
      </p:sp>
    </p:spTree>
    <p:extLst>
      <p:ext uri="{BB962C8B-B14F-4D97-AF65-F5344CB8AC3E}">
        <p14:creationId xmlns:p14="http://schemas.microsoft.com/office/powerpoint/2010/main" val="595715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Áhrif verðstýringar á jafnvægi verðs og magns</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p:txBody>
          <a:bodyPr/>
          <a:lstStyle/>
          <a:p>
            <a:r>
              <a:rPr lang="en-US" dirty="0"/>
              <a:t>Breytingar á eftirspurn og framboði koma fram í hegðun neytenda og framleiðenda.</a:t>
            </a:r>
          </a:p>
          <a:p>
            <a:endParaRPr lang="en-US" dirty="0"/>
          </a:p>
          <a:p>
            <a:r>
              <a:rPr lang="en-US" dirty="0"/>
              <a:t>Verðstýring </a:t>
            </a:r>
            <a:r>
              <a:rPr lang="en-US" u="sng" dirty="0"/>
              <a:t>getur</a:t>
            </a:r>
            <a:r>
              <a:rPr lang="en-US" dirty="0"/>
              <a:t> svipt alla í hagkerfinu þessum mikilvægu upplýsingum.</a:t>
            </a:r>
          </a:p>
          <a:p>
            <a:endParaRPr lang="en-US" dirty="0"/>
          </a:p>
          <a:p>
            <a:r>
              <a:rPr lang="en-US" dirty="0"/>
              <a:t>Án þessara upplýsinga eiga kaupendur og seljendur erfitt með að bregðast við breytingum í hagkerfinu.</a:t>
            </a:r>
          </a:p>
          <a:p>
            <a:endParaRPr lang="en-US" dirty="0"/>
          </a:p>
        </p:txBody>
      </p:sp>
    </p:spTree>
    <p:extLst>
      <p:ext uri="{BB962C8B-B14F-4D97-AF65-F5344CB8AC3E}">
        <p14:creationId xmlns:p14="http://schemas.microsoft.com/office/powerpoint/2010/main" val="2546270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a:normAutofit fontScale="90000"/>
          </a:bodyPr>
          <a:lstStyle/>
          <a:p>
            <a:r>
              <a:rPr lang="en-US" dirty="0"/>
              <a:t>Almennt eftirspurnar- og framboðsrit</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a:xfrm>
            <a:off x="838200" y="4467497"/>
            <a:ext cx="10515600" cy="1627315"/>
          </a:xfrm>
        </p:spPr>
        <p:txBody>
          <a:bodyPr>
            <a:normAutofit fontScale="92500" lnSpcReduction="10000"/>
          </a:bodyPr>
          <a:lstStyle/>
          <a:p>
            <a:r>
              <a:rPr lang="en-US" dirty="0"/>
              <a:t>Lárétti ásinn sýnir mismunandi mælikvarða á magn. </a:t>
            </a:r>
          </a:p>
          <a:p>
            <a:r>
              <a:rPr lang="en-US" dirty="0"/>
              <a:t>Lóðrétti ásinn sýnir mælikvarða á verð. </a:t>
            </a:r>
          </a:p>
          <a:p>
            <a:r>
              <a:rPr lang="en-US" dirty="0"/>
              <a:t>Nota má eftirspurnar- og framboðsferla til að skýra hvernig efnahagslegir atburðir breyta verði, launum og ávöxtun.</a:t>
            </a:r>
          </a:p>
          <a:p>
            <a:endParaRPr lang="en-US" dirty="0"/>
          </a:p>
        </p:txBody>
      </p:sp>
      <p:pic>
        <p:nvPicPr>
          <p:cNvPr id="4" name="Picture 3" descr="The graph shows a straightforward example of standard supply and demand curves that intersect at equilibrium.">
            <a:extLst>
              <a:ext uri="{FF2B5EF4-FFF2-40B4-BE49-F238E27FC236}">
                <a16:creationId xmlns:a16="http://schemas.microsoft.com/office/drawing/2014/main" id="{982E95AA-11E3-081B-60C8-4A00912EF7BA}"/>
              </a:ext>
            </a:extLst>
          </p:cNvPr>
          <p:cNvPicPr>
            <a:picLocks noChangeAspect="1"/>
          </p:cNvPicPr>
          <p:nvPr/>
        </p:nvPicPr>
        <p:blipFill>
          <a:blip r:embed="rId2"/>
          <a:stretch>
            <a:fillRect/>
          </a:stretch>
        </p:blipFill>
        <p:spPr>
          <a:xfrm>
            <a:off x="4126006" y="940469"/>
            <a:ext cx="3939988" cy="3376267"/>
          </a:xfrm>
          <a:prstGeom prst="rect">
            <a:avLst/>
          </a:prstGeom>
        </p:spPr>
      </p:pic>
    </p:spTree>
    <p:extLst>
      <p:ext uri="{BB962C8B-B14F-4D97-AF65-F5344CB8AC3E}">
        <p14:creationId xmlns:p14="http://schemas.microsoft.com/office/powerpoint/2010/main" val="3009713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wrap="none">
            <a:noAutofit/>
          </a:bodyPr>
          <a:lstStyle/>
          <a:p>
            <a:pPr lvl="0" rtl="0">
              <a:spcBef>
                <a:spcPts val="0"/>
              </a:spcBef>
            </a:pPr>
            <a:r>
              <a:rPr lang="en-US" dirty="0" sz="2000"/>
              <a:t>Eftirspurn eftir hjúkrunarfræðingum þegar eftirstríðskynslóðin eldist</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a:xfrm>
            <a:off x="838200" y="4353652"/>
            <a:ext cx="10515600" cy="1878280"/>
          </a:xfrm>
        </p:spPr>
        <p:txBody>
          <a:bodyPr>
            <a:normAutofit fontScale="92500" lnSpcReduction="20000"/>
          </a:bodyPr>
          <a:lstStyle/>
          <a:p>
            <a:r>
              <a:rPr lang="en-US" dirty="0"/>
              <a:t>Árið 2020 voru miðgildi árslauna hjúkrunarfræðinga $75.330. </a:t>
            </a:r>
          </a:p>
          <a:p>
            <a:r>
              <a:rPr lang="en-US" dirty="0"/>
              <a:t>Þegar eftirspurn eftir þjónustu eykst færist eftirspurnarferillinn til hægri (frá D</a:t>
            </a:r>
            <a:r>
              <a:rPr lang="en-US" baseline="-25000" dirty="0"/>
              <a:t>0</a:t>
            </a:r>
            <a:r>
              <a:rPr lang="en-US" dirty="0"/>
              <a:t> til D</a:t>
            </a:r>
            <a:r>
              <a:rPr lang="en-US" baseline="-25000" dirty="0"/>
              <a:t>1</a:t>
            </a:r>
            <a:r>
              <a:rPr lang="en-US" dirty="0"/>
              <a:t>) og jafnvægismagn hjúkrunarfræðinga eykst úr Qe</a:t>
            </a:r>
            <a:r>
              <a:rPr lang="en-US" baseline="-25000" dirty="0"/>
              <a:t>0</a:t>
            </a:r>
            <a:r>
              <a:rPr lang="en-US" dirty="0"/>
              <a:t> í Qe</a:t>
            </a:r>
            <a:r>
              <a:rPr lang="en-US" baseline="-25000" dirty="0"/>
              <a:t>1</a:t>
            </a:r>
            <a:r>
              <a:rPr lang="en-US" dirty="0"/>
              <a:t>. </a:t>
            </a:r>
          </a:p>
          <a:p>
            <a:r>
              <a:rPr lang="en-US" dirty="0"/>
              <a:t>Jafnvægislaunin hækka úr Pe</a:t>
            </a:r>
            <a:r>
              <a:rPr lang="en-US" baseline="-25000" dirty="0"/>
              <a:t>0</a:t>
            </a:r>
            <a:r>
              <a:rPr lang="en-US" dirty="0"/>
              <a:t> í Pe</a:t>
            </a:r>
            <a:r>
              <a:rPr lang="en-US" baseline="-25000" dirty="0"/>
              <a:t>1</a:t>
            </a:r>
            <a:r>
              <a:rPr lang="en-US" dirty="0"/>
              <a:t>.</a:t>
            </a:r>
          </a:p>
        </p:txBody>
      </p:sp>
      <p:pic>
        <p:nvPicPr>
          <p:cNvPr id="4" name="Picture 3" descr="The graph illustrates the labor market for nurses, showing both the demand for nurses and the supply of nurses. The demand for nurses is downward-sloping, representing the law of demand. The supply of nurses is upward-sloping, representing the law of supply. The initial equilibrium is shown at salary of 75,330 dollars. An increase in demand is illustrated, with a second demand curve D 1 drawn to the right of the original demand D 0. This increase in demand leads to a new equilibrium labeled E 1, with a higher equilibrium salary labeled P e 1 and a higher equilibrium quantity labeled Q e 1.">
            <a:extLst>
              <a:ext uri="{FF2B5EF4-FFF2-40B4-BE49-F238E27FC236}">
                <a16:creationId xmlns:a16="http://schemas.microsoft.com/office/drawing/2014/main" id="{C88C3A31-7FE0-6B75-05F1-263431BFD36D}"/>
              </a:ext>
            </a:extLst>
          </p:cNvPr>
          <p:cNvPicPr>
            <a:picLocks noChangeAspect="1"/>
          </p:cNvPicPr>
          <p:nvPr/>
        </p:nvPicPr>
        <p:blipFill>
          <a:blip r:embed="rId2"/>
          <a:stretch>
            <a:fillRect/>
          </a:stretch>
        </p:blipFill>
        <p:spPr>
          <a:xfrm>
            <a:off x="4080062" y="999249"/>
            <a:ext cx="4031876" cy="3144863"/>
          </a:xfrm>
          <a:prstGeom prst="rect">
            <a:avLst/>
          </a:prstGeom>
        </p:spPr>
      </p:pic>
    </p:spTree>
    <p:extLst>
      <p:ext uri="{BB962C8B-B14F-4D97-AF65-F5344CB8AC3E}">
        <p14:creationId xmlns:p14="http://schemas.microsoft.com/office/powerpoint/2010/main" val="593924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85E2A4-455B-454C-C023-0F3C9E6D749C}"/>
              </a:ext>
            </a:extLst>
          </p:cNvPr>
          <p:cNvSpPr>
            <a:spLocks noGrp="1"/>
          </p:cNvSpPr>
          <p:nvPr>
            <p:ph type="title"/>
          </p:nvPr>
        </p:nvSpPr>
        <p:spPr/>
        <p:txBody>
          <a:bodyPr wrap="none">
            <a:noAutofit/>
          </a:bodyPr>
          <a:lstStyle/>
          <a:p>
            <a:r>
              <a:rPr lang="en-US" dirty="0" sz="2100"/>
              <a:t>Áhrif minnkandi framboðs hjúkrunarfræðinga á árunum 2014–2024</a:t>
            </a:r>
          </a:p>
        </p:txBody>
      </p:sp>
      <p:sp>
        <p:nvSpPr>
          <p:cNvPr id="7" name="Content Placeholder 6">
            <a:extLst>
              <a:ext uri="{FF2B5EF4-FFF2-40B4-BE49-F238E27FC236}">
                <a16:creationId xmlns:a16="http://schemas.microsoft.com/office/drawing/2014/main" id="{5B3A9016-5DE2-FDFA-EA79-C208A47D1030}"/>
              </a:ext>
            </a:extLst>
          </p:cNvPr>
          <p:cNvSpPr>
            <a:spLocks noGrp="1"/>
          </p:cNvSpPr>
          <p:nvPr>
            <p:ph idx="1"/>
          </p:nvPr>
        </p:nvSpPr>
        <p:spPr>
          <a:xfrm>
            <a:off x="838200" y="3908612"/>
            <a:ext cx="10515600" cy="2391446"/>
          </a:xfrm>
        </p:spPr>
        <p:txBody>
          <a:bodyPr>
            <a:normAutofit fontScale="92500" lnSpcReduction="20000"/>
          </a:bodyPr>
          <a:lstStyle/>
          <a:p>
            <a:r>
              <a:rPr lang="en-US" dirty="0"/>
              <a:t>Gerum ráð fyrir að þegar </a:t>
            </a:r>
            <a:r>
              <a:rPr lang="en-US" u="sng" dirty="0"/>
              <a:t>eftirspurn</a:t>
            </a:r>
            <a:r>
              <a:rPr lang="en-US" dirty="0"/>
              <a:t> eftir hjúkrunarfræðingum </a:t>
            </a:r>
            <a:r>
              <a:rPr lang="en-US" u="sng" dirty="0"/>
              <a:t>eykst</a:t>
            </a:r>
            <a:r>
              <a:rPr lang="en-US" dirty="0"/>
              <a:t>, </a:t>
            </a:r>
            <a:r>
              <a:rPr lang="en-US" u="sng" dirty="0"/>
              <a:t>dregst framboðið saman</a:t>
            </a:r>
            <a:r>
              <a:rPr lang="en-US" dirty="0"/>
              <a:t> vegna þess að sífellt fleiri hjúkrunarfræðingar fara á eftirlaun og skólagjöld í hjúkrunarfræði hækka.</a:t>
            </a:r>
          </a:p>
          <a:p>
            <a:r>
              <a:rPr lang="en-US" dirty="0"/>
              <a:t>Þetta veldur </a:t>
            </a:r>
            <a:r>
              <a:rPr lang="en-US" i="1" dirty="0"/>
              <a:t>hliðrun til vinstri</a:t>
            </a:r>
            <a:r>
              <a:rPr lang="en-US" dirty="0"/>
              <a:t> á </a:t>
            </a:r>
            <a:r>
              <a:rPr lang="en-US" u="sng" dirty="0"/>
              <a:t>framboðs</a:t>
            </a:r>
            <a:r>
              <a:rPr lang="en-US" dirty="0"/>
              <a:t>ferlinum sem leiðir til enn hærri launa hjúkrunarfræðinga, við Pe</a:t>
            </a:r>
            <a:r>
              <a:rPr lang="en-US" baseline="-25000" dirty="0"/>
              <a:t>2</a:t>
            </a:r>
            <a:r>
              <a:rPr lang="en-US" dirty="0"/>
              <a:t>.</a:t>
            </a:r>
          </a:p>
          <a:p>
            <a:r>
              <a:rPr lang="en-US" dirty="0"/>
              <a:t>Þótt við vitum ekki hvort starfandi hjúkrunarfræðingum fjölgar eða fækkar miðað við upphafsstöðuna vitum við að laun þeirra verða </a:t>
            </a:r>
            <a:r>
              <a:rPr lang="en-US" i="1" dirty="0"/>
              <a:t>hærri</a:t>
            </a:r>
            <a:r>
              <a:rPr lang="en-US" dirty="0"/>
              <a:t>.</a:t>
            </a:r>
          </a:p>
          <a:p>
            <a:endParaRPr lang="en-US" dirty="0"/>
          </a:p>
        </p:txBody>
      </p:sp>
      <p:pic>
        <p:nvPicPr>
          <p:cNvPr id="5" name="Picture 4" descr="The graph illustrates the labor market for nurses, showing both the demand for nurses and the supply of nurses. The demand for nurses is downward-sloping, representing the law of demand. The supply of nurses is upward-sloping, representing the law of supply. The initial equilibrium is shown at salary of 75,330 dollars. An increase in demand is illustrated, with a second demand curve D 1 drawn to the right of the original demand D 0. This increase in demand leads to a new equilibrium labeled E1, with a higher equilibrium salary labeled P e 1 and a higher equilibrium quantity labeled Q e 1. Then a decrease in supply is shown as a second supply curve S 1 drawn to the left of the original supply curve S 0. There is now a second new equilibrium point, E 2, that occurs in between the original equilibrium E 0 and the first new equilibrium E 1. Salary increases to P e 2, which is greater than P e 1, but equilibrium quantity decreases to Q e 2, which is less than Q e 1. The supply decrease is greater than the demand increase, which is why equilibrium quantity increases.">
            <a:extLst>
              <a:ext uri="{FF2B5EF4-FFF2-40B4-BE49-F238E27FC236}">
                <a16:creationId xmlns:a16="http://schemas.microsoft.com/office/drawing/2014/main" id="{4DA1249B-BB4B-4F93-9B9B-C3E44578E1DC}"/>
              </a:ext>
            </a:extLst>
          </p:cNvPr>
          <p:cNvPicPr>
            <a:picLocks noChangeAspect="1"/>
          </p:cNvPicPr>
          <p:nvPr/>
        </p:nvPicPr>
        <p:blipFill>
          <a:blip r:embed="rId2"/>
          <a:stretch>
            <a:fillRect/>
          </a:stretch>
        </p:blipFill>
        <p:spPr>
          <a:xfrm>
            <a:off x="4129190" y="840389"/>
            <a:ext cx="3933619" cy="3068223"/>
          </a:xfrm>
          <a:prstGeom prst="rect">
            <a:avLst/>
          </a:prstGeom>
        </p:spPr>
      </p:pic>
    </p:spTree>
    <p:extLst>
      <p:ext uri="{BB962C8B-B14F-4D97-AF65-F5344CB8AC3E}">
        <p14:creationId xmlns:p14="http://schemas.microsoft.com/office/powerpoint/2010/main" val="462087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691640"/>
            <a:ext cx="10518058" cy="1828800"/>
          </a:xfrm>
          <a:prstGeom prst="rect">
            <a:avLst/>
          </a:prstGeom>
          <a:noFill/>
        </p:spPr>
        <p:txBody>
          <a:bodyPr wrap="square" rtlCol="0">
            <a:noAutofit/>
          </a:bodyPr>
          <a:lstStyle/>
          <a:p>
            <a:pPr lvl="0">
              <a:lnSpc>
                <a:spcPct val="90000"/>
              </a:lnSpc>
              <a:spcBef>
                <a:spcPts val="1000"/>
              </a:spcBef>
              <a:defRPr/>
            </a:pPr>
            <a:r>
              <a:rPr lang="en-US" dirty="0" sz="1600"/>
              <a:t>Þetta ítarefni frá OpenStax er © Rice University og gefið út samkvæmt alþjóðlega CC BY-NC-SA 4.0 notkunarleyfinu. Aðeins má afrita það eða breyta því í tilgangi sem ekki er viðskiptalegs eðlis, en geta verður OpenStax og Rice University sem höfunda og tilgreina allar breytingar. Öllum aðlöguðum útgáfum skal deilt samkvæmt sams konar notkunarleyfi.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341</TotalTime>
  <Words>1546</Words>
  <Application>Microsoft Macintosh PowerPoint</Application>
  <PresentationFormat>Widescreen</PresentationFormat>
  <Paragraphs>116</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Principles of Economics 3e</vt:lpstr>
      <vt:lpstr>Ch.4 OUTLINE</vt:lpstr>
      <vt:lpstr>Other Types of Markets</vt:lpstr>
      <vt:lpstr>4.1 Demand and Supply at Work in Labor Markets</vt:lpstr>
      <vt:lpstr>Labor Market Example: Demand and Supply for Nurses</vt:lpstr>
      <vt:lpstr>Shifts in Labor Demand</vt:lpstr>
      <vt:lpstr>Shifts in Labor Supply</vt:lpstr>
      <vt:lpstr>Technology and Wage Inequality</vt:lpstr>
      <vt:lpstr>Technology and Wages: Applying Demand and Supply</vt:lpstr>
      <vt:lpstr>Price Floors in the Labor Market</vt:lpstr>
      <vt:lpstr>A Living Wage: Example of a Price Floor</vt:lpstr>
      <vt:lpstr>4.2 Demand and Supply in Financial Markets</vt:lpstr>
      <vt:lpstr>Demand and Supply for Borrowing Money with Credit Cards</vt:lpstr>
      <vt:lpstr>Demand and Supply for Borrowing Money with Credit Cards  (continued)</vt:lpstr>
      <vt:lpstr>Credit Card Interest Rates: Another Price Ceiling Example</vt:lpstr>
      <vt:lpstr>Financial Decisions Across Time</vt:lpstr>
      <vt:lpstr>The Effect of Growing U.S. Debt</vt:lpstr>
      <vt:lpstr>The Effect of Growing U.S. Debt (continued)</vt:lpstr>
      <vt:lpstr>4.3 The Market System as an Efficient Mechanism for Information</vt:lpstr>
      <vt:lpstr>Effects of price controls on the equilibrium of prices and quantities</vt:lpstr>
      <vt:lpstr>A Generic Demand and Supply Curve</vt:lpstr>
      <vt:lpstr>Demand for Nurses as Baby Boomers Come of Age</vt:lpstr>
      <vt:lpstr>Impact of Decreasing Supply of Nurses Between 2014 and 2024</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91</cp:revision>
  <dcterms:created xsi:type="dcterms:W3CDTF">2018-05-29T21:16:34Z</dcterms:created>
  <dcterms:modified xsi:type="dcterms:W3CDTF">2026-02-26T20:22:42Z</dcterms:modified>
</cp:coreProperties>
</file>