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2" r:id="rId26"/>
    <p:sldId id="261" r:id="rId27"/>
    <p:sldId id="278" r:id="rId28"/>
    <p:sldId id="25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7F4C7-6843-4202-BE17-4CEDC4A59E56}" v="1" dt="2021-04-13T03:49:35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3"/>
    <p:restoredTop sz="94658"/>
  </p:normalViewPr>
  <p:slideViewPr>
    <p:cSldViewPr snapToGrid="0" snapToObjects="1">
      <p:cViewPr varScale="1">
        <p:scale>
          <a:sx n="115" d="100"/>
          <a:sy n="115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Relationship Id="rId34" Type="http://schemas.microsoft.com/office/2016/11/relationships/changesInfo" Target="changesInfos/changesInfo1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Yang" clId="Web-{3D07F4C7-6843-4202-BE17-4CEDC4A59E56}"/>
    <pc:docChg chg="addSld">
      <pc:chgData name="April Yang" userId="" providerId="" clId="Web-{3D07F4C7-6843-4202-BE17-4CEDC4A59E56}" dt="2021-04-13T03:49:35.317" v="0"/>
      <pc:docMkLst>
        <pc:docMk/>
      </pc:docMkLst>
      <pc:sldChg chg="new">
        <pc:chgData name="April Yang" userId="" providerId="" clId="Web-{3D07F4C7-6843-4202-BE17-4CEDC4A59E56}" dt="2021-04-13T03:49:35.317" v="0"/>
        <pc:sldMkLst>
          <pc:docMk/>
          <pc:sldMk cId="1067035083" sldId="258"/>
        </pc:sldMkLst>
      </pc:sld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 baseline="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a82d7d2d0aae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3_81d836a2e3a7.png" 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4_ad312225df6c.png" 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5_997d4807dd5c.png" 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6_a0ba8821343f.png" 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6_a0ba8821343f.png" 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7_abeb09369c17.png" 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_f02ddefcc4d3.png" 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_f02ddefcc4d3.png" 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9_94cde3ef211e.png" 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0_3211f6df587a.png" 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1_6ccda6c77eba.png" 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2_dda15083885b.png" 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3_836ddc2559aa.png" 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20" y="164592"/>
            <a:ext cx="7360920" cy="1152144"/>
          </a:xfrm>
        </p:spPr>
        <p:txBody>
          <a:bodyPr wrap="square"/>
          <a:lstStyle/>
          <a:p>
            <a:r>
              <a:rPr lang="en-US" dirty="0" sz="3900"/>
              <a:t>Undirstöður hagfræði, 3. útgáfa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FF3F0F8D-B413-D002-A184-9513CA9AD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00" y="1509713"/>
            <a:ext cx="9144000" cy="717294"/>
          </a:xfrm>
        </p:spPr>
        <p:txBody>
          <a:bodyPr>
            <a:normAutofit fontScale="47500" lnSpcReduction="20000"/>
          </a:bodyPr>
          <a:lstStyle/>
          <a:p>
            <a:r>
              <a:rPr lang="en-US" sz="5500" dirty="0"/>
              <a:t>25. kafli KEYNESÍSKA SJÓNARHORNIÐ</a:t>
            </a:r>
          </a:p>
          <a:p>
            <a:r>
              <a:rPr lang="en-US" sz="4300" cap="none" dirty="0">
                <a:solidFill>
                  <a:schemeClr val="tx1"/>
                </a:solidFill>
                <a:latin typeface="+mn-lt"/>
              </a:rPr>
              <a:t>PowerPoint-myndasýning</a:t>
            </a:r>
          </a:p>
          <a:p>
            <a:endParaRPr lang="en-US" dirty="0"/>
          </a:p>
        </p:txBody>
      </p:sp>
      <p:pic>
        <p:nvPicPr>
          <p:cNvPr id="3" name="Picture 2" descr="Book cover of Principles of Economics 3e textbook. Orange background with dark gray text stating the title of the book, and a white Openstax logo in the top right corner.&#10;">
            <a:extLst>
              <a:ext uri="{FF2B5EF4-FFF2-40B4-BE49-F238E27FC236}">
                <a16:creationId xmlns:a16="http://schemas.microsoft.com/office/drawing/2014/main" id="{7482DEFC-C280-DF4D-808E-550BA76B2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487" y="2336189"/>
            <a:ext cx="3299025" cy="426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1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25. KAFLI: YFIRLIT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25.1: Heildareftirspurn í keynesískri greiningu</a:t>
            </a:r>
          </a:p>
          <a:p>
            <a:r>
              <a:rPr lang="en-US" dirty="0"/>
              <a:t>25.2: Grunnþættir keynesískrar greiningar</a:t>
            </a:r>
          </a:p>
          <a:p>
            <a:r>
              <a:rPr lang="en-US" dirty="0"/>
              <a:t>25.3: Phillipsferillinn</a:t>
            </a:r>
          </a:p>
          <a:p>
            <a:r>
              <a:rPr lang="en-US" dirty="0"/>
              <a:t>25.4: Keynesíska sjónarhornið á markaðsöfl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4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Merki um efnahagssamdrátt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81973"/>
            <a:ext cx="10515600" cy="68656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Nauðungarsölur íbúðarhúsnæðis voru aðeins eitt af fjölmörgum merkjum og einkennum fjármálakreppunnar miklu. Á þeim tíma hættu mörg fyrirtæki starfsemi og margir misstu vinnuna. (Mynd: aðlögun á „Foreclosure“ eftir Taber Andrew Bain/Flickr Creative Commons, CC BY 2.0)</a:t>
            </a:r>
          </a:p>
          <a:p>
            <a:endParaRPr lang="en-US" dirty="0"/>
          </a:p>
        </p:txBody>
      </p:sp>
      <p:pic>
        <p:nvPicPr>
          <p:cNvPr id="2" name="Shape 88" descr="Image of a forcloseure sign in front of a house">
            <a:extLst>
              <a:ext uri="{FF2B5EF4-FFF2-40B4-BE49-F238E27FC236}">
                <a16:creationId xmlns:a16="http://schemas.microsoft.com/office/drawing/2014/main" id="{D57B3ACA-10AE-6CC1-3369-A30A5011558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20982" y="1223613"/>
            <a:ext cx="6550036" cy="35000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8818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55448"/>
            <a:ext cx="8759952" cy="694944"/>
          </a:xfrm>
        </p:spPr>
        <p:txBody>
          <a:bodyPr wrap="square"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2500"/>
              <a:t>Raunlandsframleiðsla Bandaríkjanna, prósentubreytingar 1930–2020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31773"/>
            <a:ext cx="10515600" cy="115959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Myndritið sýnir prósentubreytingu raunlandsframleiðslu frá 1930. </a:t>
            </a:r>
          </a:p>
          <a:p>
            <a:r>
              <a:rPr lang="en-US" dirty="0"/>
              <a:t>Bæði samdrættir og uppsveiflur voru mjög miklar á árunum 1930–1945. (Heimild: Bureau of Economic Analysis, „National Economic Accounts“, https://apps.bea.gov/itable/index.cfm)</a:t>
            </a:r>
          </a:p>
        </p:txBody>
      </p:sp>
      <p:pic>
        <p:nvPicPr>
          <p:cNvPr id="4" name="Picture 3" descr="This graph illustrates the percent change in GDP over time. The percent change in GDP is measured on the y-axis, from –24 to 28, in increments of 4 percent. Years are measured on the x-axis, from 1935 to 2020. Other than the 1930s and the 1940s, the change in GDP is generally positive, and fluctuates between 2 and 8 percent. In 1935 the percent change in GDP was 9 percent, then it declines to –4 percent in 1939, then it spikes to 20 percent in 1944, then it declines to –12 percent in 1946. It increases then to 8 percent in 1950.">
            <a:extLst>
              <a:ext uri="{FF2B5EF4-FFF2-40B4-BE49-F238E27FC236}">
                <a16:creationId xmlns:a16="http://schemas.microsoft.com/office/drawing/2014/main" id="{1B034AC9-F36C-E849-FB76-E3A6FB8AF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801" y="1011382"/>
            <a:ext cx="7764398" cy="359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33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25.1 Heildareftirspurn í keynesískri greiningu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5957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Keynesíska sjónarhornið byggist á þeirri hugmynd að fyrirtæki framleiði aðeins ef þau vænta þess að geta selt framleiðsluna.</a:t>
            </a:r>
          </a:p>
          <a:p>
            <a:endParaRPr lang="en-US" dirty="0"/>
          </a:p>
          <a:p>
            <a:r>
              <a:rPr lang="en-US" b="1" dirty="0"/>
              <a:t>Raunlandsframleiðsla </a:t>
            </a:r>
            <a:r>
              <a:rPr lang="en-US" dirty="0"/>
              <a:t>– það magn vöru og þjónustu sem raunverulega er selt í landinu.</a:t>
            </a:r>
          </a:p>
          <a:p>
            <a:endParaRPr lang="en-US" dirty="0"/>
          </a:p>
          <a:p>
            <a:r>
              <a:rPr lang="en-US" dirty="0"/>
              <a:t>Keynes hélt því fram að heildareftirspurn væri óstöðug og gæti breyst óvænt.</a:t>
            </a:r>
          </a:p>
          <a:p>
            <a:endParaRPr lang="en-US" dirty="0"/>
          </a:p>
          <a:p>
            <a:r>
              <a:rPr lang="en-US" b="1" dirty="0"/>
              <a:t>Framleiðsluslaki </a:t>
            </a:r>
            <a:r>
              <a:rPr lang="en-US" dirty="0"/>
              <a:t>– jafnvægi við framleiðslustig undir mögulegri raunlandsframleiðslu.</a:t>
            </a:r>
          </a:p>
          <a:p>
            <a:endParaRPr lang="en-US" dirty="0"/>
          </a:p>
          <a:p>
            <a:r>
              <a:rPr lang="en-US" b="1" dirty="0"/>
              <a:t>Framleiðsluspenna </a:t>
            </a:r>
            <a:r>
              <a:rPr lang="en-US" dirty="0"/>
              <a:t>– jafnvægi við framleiðslustig yfir mögulegri raunlandsframleiðslu.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54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Keynesíska AD–AS-líkanið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23359"/>
            <a:ext cx="10515600" cy="198278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Í keynesísku AD–AS-líkani er SRAS-ferillinn láréttur þegar raunlandsframleiðsla er undir mögulegu stigi en lóðréttur við mögulega raunlandsframleiðslu. </a:t>
            </a:r>
          </a:p>
          <a:p>
            <a:r>
              <a:rPr lang="en-US" dirty="0"/>
              <a:t>Ef byrjað er við mögulega framleiðslu hefur lækkun AD því aðeins áhrif á framleiðslu en ekki verð. </a:t>
            </a:r>
          </a:p>
          <a:p>
            <a:r>
              <a:rPr lang="en-US" dirty="0"/>
              <a:t>Aukning AD hefur aðeins áhrif á verð en ekki framleiðslu.</a:t>
            </a:r>
          </a:p>
          <a:p>
            <a:endParaRPr lang="en-US" dirty="0"/>
          </a:p>
        </p:txBody>
      </p:sp>
      <p:pic>
        <p:nvPicPr>
          <p:cNvPr id="4" name="Picture 3" descr="Keynesian view of the AD/AS model shows that with a horizontal AS, a decrease in demand leads to a decrease in output, but no decrease in prices.">
            <a:extLst>
              <a:ext uri="{FF2B5EF4-FFF2-40B4-BE49-F238E27FC236}">
                <a16:creationId xmlns:a16="http://schemas.microsoft.com/office/drawing/2014/main" id="{D740261E-27DB-8C28-98E3-A91DE647E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90" y="1077225"/>
            <a:ext cx="4442419" cy="265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9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Hvað ákvarðar neysluútgjöld?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Neysluútgjöld eru útgjöld heimila og einstaklinga til varanlegra neysluvara, óvaranlegra neysluvara og þjónustu.</a:t>
            </a:r>
          </a:p>
          <a:p>
            <a:endParaRPr lang="en-US" dirty="0"/>
          </a:p>
          <a:p>
            <a:r>
              <a:rPr lang="en-US" dirty="0"/>
              <a:t>Keynes benti á þrjá þætti sem hafa áhrif á neyslu:</a:t>
            </a:r>
          </a:p>
          <a:p>
            <a:endParaRPr lang="en-US" dirty="0"/>
          </a:p>
          <a:p>
            <a:pPr lvl="1"/>
            <a:r>
              <a:rPr lang="en-US" b="1" dirty="0"/>
              <a:t>Ráðstöfunartekjur </a:t>
            </a:r>
            <a:r>
              <a:rPr lang="en-US" dirty="0"/>
              <a:t>– tekjur eftir skatta.</a:t>
            </a:r>
          </a:p>
          <a:p>
            <a:pPr lvl="1"/>
            <a:r>
              <a:rPr lang="en-US" dirty="0"/>
              <a:t>Væntar framtíðartekjur</a:t>
            </a:r>
          </a:p>
          <a:p>
            <a:pPr lvl="1"/>
            <a:r>
              <a:rPr lang="en-US" dirty="0"/>
              <a:t>Auður eða lánsfé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301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Hvað ákvarðar fjárfestingarútgjöld?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0006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Útgjöld til nýrra fjárfestingarvara kallast fjárfestingarútgjöld.</a:t>
            </a:r>
          </a:p>
          <a:p>
            <a:endParaRPr lang="en-US" dirty="0"/>
          </a:p>
          <a:p>
            <a:r>
              <a:rPr lang="en-US" dirty="0"/>
              <a:t>Þau skiptast í fjóra flokka: </a:t>
            </a:r>
          </a:p>
          <a:p>
            <a:pPr lvl="1"/>
            <a:r>
              <a:rPr lang="en-US" dirty="0"/>
              <a:t>varanlegan búnað og hugbúnað fyrirtækja</a:t>
            </a:r>
          </a:p>
          <a:p>
            <a:pPr lvl="1"/>
            <a:r>
              <a:rPr lang="en-US" dirty="0"/>
              <a:t>atvinnuhúsnæði og önnur mannvirki en íbúðarhúsnæði (svo sem verksmiðjur, skrifstofur og verslunarhúsnæði)</a:t>
            </a:r>
          </a:p>
          <a:p>
            <a:pPr lvl="1"/>
            <a:r>
              <a:rPr lang="en-US" dirty="0"/>
              <a:t>birgðabreytingar </a:t>
            </a:r>
          </a:p>
          <a:p>
            <a:pPr lvl="1"/>
            <a:r>
              <a:rPr lang="en-US" dirty="0"/>
              <a:t>íbúðarhúsnæði (svo sem einbýlishús, raðhús og fjölbýlishús)</a:t>
            </a:r>
          </a:p>
          <a:p>
            <a:endParaRPr lang="en-US" dirty="0"/>
          </a:p>
          <a:p>
            <a:r>
              <a:rPr lang="en-US" dirty="0"/>
              <a:t>Þegar fyrirtæki ákveður að fjárfesta í efnislegum eða óefnislegum eignum tekur það mið af tvennu:</a:t>
            </a:r>
          </a:p>
          <a:p>
            <a:pPr lvl="1"/>
            <a:r>
              <a:rPr lang="en-US" dirty="0"/>
              <a:t>væntum ávinningi af fjárfestingunni (væntingum um framtíðarhagnað) </a:t>
            </a:r>
          </a:p>
          <a:p>
            <a:pPr lvl="1"/>
            <a:r>
              <a:rPr lang="en-US" dirty="0"/>
              <a:t>kostnaði við fjárfestinguna (vöxtum)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08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Hvað ákvarðar ríkisútgjöld?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63493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Útgjöld alríkis, fylkja og sveitarstjórna standa undir mikilvægri opinberri þjónustu, svo sem landvörnum, samgöngumannvirkjum og menntun.</a:t>
            </a:r>
          </a:p>
          <a:p>
            <a:endParaRPr lang="en-US" dirty="0"/>
          </a:p>
          <a:p>
            <a:r>
              <a:rPr lang="en-US" dirty="0"/>
              <a:t>Keynes taldi ríkisfjármálin öflugt tæki til að hafa áhrif á heildareftirspurn. </a:t>
            </a:r>
          </a:p>
          <a:p>
            <a:pPr lvl="1"/>
            <a:r>
              <a:rPr lang="en-US" dirty="0"/>
              <a:t>Aukin ríkisútgjöld gætu örvað AD en minni ríkisútgjöld dregið úr henni.</a:t>
            </a:r>
          </a:p>
          <a:p>
            <a:pPr lvl="1"/>
            <a:r>
              <a:rPr lang="en-US" dirty="0"/>
              <a:t>Lækkun eða hækkun skatthlutfalla gæti haft áhrif á neyslu- og fjárfestingarútgjöld. </a:t>
            </a:r>
          </a:p>
          <a:p>
            <a:endParaRPr lang="en-US" dirty="0"/>
          </a:p>
          <a:p>
            <a:r>
              <a:rPr lang="en-US" dirty="0"/>
              <a:t>Keynes komst að þeirri niðurstöðu að við öfgakenndar aðstæður, svo sem í djúpum efnahagssamdrætti, hefði hið opinbera eitt nægilegt vald og bolmagn til að breyta heildareftirspurn.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6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Hvað ákvarðar hreinan útflutning?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Þar sem heildareftirspurn er skilgreind sem útgjöld til innlendrar vöru og þjónustu bætast útflutningsútgjöld við AD en innflutningsútgjöld dragast frá henni.</a:t>
            </a:r>
          </a:p>
          <a:p>
            <a:endParaRPr lang="en-US" dirty="0"/>
          </a:p>
          <a:p>
            <a:r>
              <a:rPr lang="en-US" dirty="0"/>
              <a:t>Tvenns konar þættir geta breytt eftirspurn eftir útflutningi og innflutningi: </a:t>
            </a:r>
          </a:p>
          <a:p>
            <a:pPr lvl="1"/>
            <a:r>
              <a:rPr lang="en-US" dirty="0"/>
              <a:t>breytingar á hlutfallslegum hagvexti milli landa</a:t>
            </a:r>
          </a:p>
          <a:p>
            <a:pPr lvl="1"/>
            <a:r>
              <a:rPr lang="en-US" dirty="0"/>
              <a:t>breytingar á hlutfallslegu verðlagi milli landa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746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25.2 Grunnþættir keynesískrar greiningar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32143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Keynesísk hagfræði leitast við að skýra hvers vegna efnahagssamdrættir og kreppur verða og leggur til hagstjórnaraðgerðir sem draga úr áhrifum þeirra.</a:t>
            </a:r>
          </a:p>
          <a:p>
            <a:endParaRPr lang="en-US" dirty="0"/>
          </a:p>
          <a:p>
            <a:r>
              <a:rPr lang="en-US" dirty="0"/>
              <a:t>Keynesísk sýn á efnahagssamdrátt byggist á tveimur meginforsendum. </a:t>
            </a:r>
          </a:p>
          <a:p>
            <a:pPr lvl="1"/>
            <a:r>
              <a:rPr lang="en-US" dirty="0"/>
              <a:t>Heildareftirspurn er ekki alltaf sjálfkrafa næg til að fyrirtæki sjái sér hag í að ráða nógu marga starfsmenn til að fullri atvinnu sé náð. </a:t>
            </a:r>
          </a:p>
          <a:p>
            <a:pPr lvl="1"/>
            <a:r>
              <a:rPr lang="en-US" dirty="0"/>
              <a:t>Þjóðarbúskapurinn kann að aðlagast breytingum á heildareftirspurn hægt vegna tregbreytanlegra launa og verðlags.</a:t>
            </a:r>
          </a:p>
          <a:p>
            <a:endParaRPr lang="en-US" dirty="0"/>
          </a:p>
          <a:p>
            <a:r>
              <a:rPr lang="en-US" b="1" dirty="0"/>
              <a:t>Tregbreytanleg laun og verð </a:t>
            </a:r>
            <a:r>
              <a:rPr lang="en-US" dirty="0"/>
              <a:t>– ástand þar sem laun og verð lækka ekki þegar eftirspurn minnkar og hækka ekki þegar eftirspurn eykst.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543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Tregða launa og verðlags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5696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Keynes benti á að þótt AD sveiflaðist breyttust verð og laun ekki samstundis eins og hagfræðingar höfðu oft gert ráð fyrir. </a:t>
            </a:r>
          </a:p>
          <a:p>
            <a:endParaRPr lang="en-US" dirty="0"/>
          </a:p>
          <a:p>
            <a:r>
              <a:rPr lang="en-US" dirty="0"/>
              <a:t>Þess í stað eru verð og laun tregbreytanleg og því er erfitt að koma hagkerfinu aftur að fullri atvinnu og mögulegri raunlandsframleiðslu. </a:t>
            </a:r>
          </a:p>
          <a:p>
            <a:endParaRPr lang="en-US" dirty="0"/>
          </a:p>
          <a:p>
            <a:r>
              <a:rPr lang="en-US" dirty="0"/>
              <a:t>Keynes lagði sérstaka áherslu á eina ástæðu þess að </a:t>
            </a:r>
            <a:r>
              <a:rPr lang="en-US" u="sng" dirty="0"/>
              <a:t>laun</a:t>
            </a:r>
            <a:r>
              <a:rPr lang="en-US" dirty="0"/>
              <a:t> væru tregbreytanleg: samhæfingarrökin.</a:t>
            </a:r>
          </a:p>
          <a:p>
            <a:endParaRPr lang="en-US" dirty="0"/>
          </a:p>
          <a:p>
            <a:r>
              <a:rPr lang="en-US" b="1" dirty="0"/>
              <a:t>Samhæfingarrökin </a:t>
            </a:r>
            <a:r>
              <a:rPr lang="en-US" dirty="0"/>
              <a:t>– sveigjanleiki launa og verðlags til lækkunar krefst fullkominna upplýsinga um hversu mikla lækkun launa aðrir launþegar og markaðsaðilar eru tilbúnir að samþykkja.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463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Tregða launa og verðlags, 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Sumir nútímahagfræðingar hafa haldið því fram að bæði laun og annað verð geti verið tregbreytanleg.</a:t>
            </a:r>
          </a:p>
          <a:p>
            <a:endParaRPr lang="en-US" dirty="0"/>
          </a:p>
          <a:p>
            <a:r>
              <a:rPr lang="en-US" dirty="0"/>
              <a:t>Þegar fyrirtæki íhugar að breyta verði þarf það að taka tillit til tvenns konar kostnaðar.</a:t>
            </a:r>
          </a:p>
          <a:p>
            <a:pPr lvl="1"/>
            <a:r>
              <a:rPr lang="en-US" dirty="0"/>
              <a:t>verðbreytingar krefjast ráðstöfunar á fjármunum fyrirtækisins</a:t>
            </a:r>
          </a:p>
          <a:p>
            <a:pPr lvl="1"/>
            <a:r>
              <a:rPr lang="en-US" dirty="0"/>
              <a:t>tíðar verðbreytingar geta valdið ruglingi eða óánægju meðal viðskiptavina</a:t>
            </a:r>
          </a:p>
          <a:p>
            <a:endParaRPr lang="en-US" dirty="0"/>
          </a:p>
          <a:p>
            <a:r>
              <a:rPr lang="en-US" b="1" dirty="0"/>
              <a:t>Matseðilskostnaður </a:t>
            </a:r>
            <a:r>
              <a:rPr lang="en-US" dirty="0"/>
              <a:t>– kostnaður sem fyrirtæki verða fyrir þegar þau breyta verði.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155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55448"/>
            <a:ext cx="8759952" cy="694944"/>
          </a:xfrm>
        </p:spPr>
        <p:txBody>
          <a:bodyPr wrap="square"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2400"/>
              <a:t>Tregbreytanlegt verð og minnkandi eftirspurn á vinnu- og vörumarkaði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05844"/>
            <a:ext cx="10515600" cy="198278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Bæði í (a) og (b) færist eftirspurnarferillinn til vinstri, frá D</a:t>
            </a:r>
            <a:r>
              <a:rPr lang="en-US" baseline="-25000" dirty="0"/>
              <a:t>0</a:t>
            </a:r>
            <a:r>
              <a:rPr lang="en-US" dirty="0"/>
              <a:t> yfir í D</a:t>
            </a:r>
            <a:r>
              <a:rPr lang="en-US" baseline="-25000" dirty="0"/>
              <a:t>1</a:t>
            </a:r>
            <a:r>
              <a:rPr lang="en-US" dirty="0"/>
              <a:t>. </a:t>
            </a:r>
          </a:p>
          <a:p>
            <a:r>
              <a:rPr lang="en-US" dirty="0"/>
              <a:t>Launin í (a) og verðið í (b) lækka hins vegar ekki samstundis. </a:t>
            </a:r>
          </a:p>
          <a:p>
            <a:r>
              <a:rPr lang="en-US" dirty="0"/>
              <a:t>Í (a) er eftirspurt magn vinnuafls við upphafleg laun (W</a:t>
            </a:r>
            <a:r>
              <a:rPr lang="en-US" baseline="-25000" dirty="0"/>
              <a:t>0</a:t>
            </a:r>
            <a:r>
              <a:rPr lang="en-US" dirty="0"/>
              <a:t>) Q</a:t>
            </a:r>
            <a:r>
              <a:rPr lang="en-US" baseline="-25000" dirty="0"/>
              <a:t>0</a:t>
            </a:r>
            <a:r>
              <a:rPr lang="en-US" dirty="0"/>
              <a:t>, en við nýja eftirspurnarferilinn eftir vinnuafli (D</a:t>
            </a:r>
            <a:r>
              <a:rPr lang="en-US" baseline="-25000" dirty="0"/>
              <a:t>1</a:t>
            </a:r>
            <a:r>
              <a:rPr lang="en-US" dirty="0"/>
              <a:t>) verður það Q</a:t>
            </a:r>
            <a:r>
              <a:rPr lang="en-US" baseline="-25000" dirty="0"/>
              <a:t>1</a:t>
            </a:r>
            <a:r>
              <a:rPr lang="en-US" dirty="0"/>
              <a:t>.</a:t>
            </a:r>
          </a:p>
          <a:p>
            <a:r>
              <a:rPr lang="en-US" dirty="0"/>
              <a:t>Á sama hátt er eftirspurt magn vara í (b) við upphaflegt verð (P</a:t>
            </a:r>
            <a:r>
              <a:rPr lang="en-US" baseline="-25000" dirty="0"/>
              <a:t>0</a:t>
            </a:r>
            <a:r>
              <a:rPr lang="en-US" dirty="0"/>
              <a:t>) Q</a:t>
            </a:r>
            <a:r>
              <a:rPr lang="en-US" baseline="-25000" dirty="0"/>
              <a:t>0</a:t>
            </a:r>
            <a:r>
              <a:rPr lang="en-US" dirty="0"/>
              <a:t>, en við nýja eftirspurnarferilinn (D</a:t>
            </a:r>
            <a:r>
              <a:rPr lang="en-US" baseline="-25000" dirty="0"/>
              <a:t>1</a:t>
            </a:r>
            <a:r>
              <a:rPr lang="en-US" dirty="0"/>
              <a:t>) verður það Q</a:t>
            </a:r>
            <a:r>
              <a:rPr lang="en-US" baseline="-25000" dirty="0"/>
              <a:t>1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4" name="Picture 3" descr="The two graphs show how sticky wages have varying effects based on whether the market is a labor market or a goods market.">
            <a:extLst>
              <a:ext uri="{FF2B5EF4-FFF2-40B4-BE49-F238E27FC236}">
                <a16:creationId xmlns:a16="http://schemas.microsoft.com/office/drawing/2014/main" id="{8A12B5E7-B4F2-D89C-57CB-B63D95AFB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675" y="994385"/>
            <a:ext cx="7584650" cy="311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89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00584"/>
            <a:ext cx="8759952" cy="804672"/>
          </a:xfrm>
        </p:spPr>
        <p:txBody>
          <a:bodyPr wrap="square"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2300"/>
              <a:t>Tregbreytanlegt verð og minnkandi eftirspurn á vinnu- og vörumarkaði, </a:t>
            </a:r>
            <a:br>
              <a:rPr lang="en-US" dirty="0" sz="2300"/>
            </a:br>
            <a:r>
              <a:rPr lang="en-US" dirty="0" sz="2300"/>
              <a:t>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15246"/>
            <a:ext cx="10515600" cy="160395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Þá myndast umframframboð vinnuafls, sem við köllum atvinnuleysi.</a:t>
            </a:r>
          </a:p>
          <a:p>
            <a:r>
              <a:rPr lang="en-US" dirty="0"/>
              <a:t>Einnig myndast umframframboð vara þar sem eftirspurt magn er mun minna en framboðið magn. </a:t>
            </a:r>
          </a:p>
          <a:p>
            <a:r>
              <a:rPr lang="en-US" dirty="0"/>
              <a:t>Tregbreytanleg laun og verð valda því, ásamt minnkandi eftirspurn, atvinnuleysi og samdrætti.</a:t>
            </a:r>
          </a:p>
          <a:p>
            <a:endParaRPr lang="en-US" dirty="0"/>
          </a:p>
        </p:txBody>
      </p:sp>
      <p:pic>
        <p:nvPicPr>
          <p:cNvPr id="3" name="Picture 2" descr="The two graphs show how sticky wages have varying effects based on whether the market is a labor market or a goods market.">
            <a:extLst>
              <a:ext uri="{FF2B5EF4-FFF2-40B4-BE49-F238E27FC236}">
                <a16:creationId xmlns:a16="http://schemas.microsoft.com/office/drawing/2014/main" id="{63E13312-F0F5-127B-DDAE-F59819C39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675" y="994385"/>
            <a:ext cx="7584650" cy="311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30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55448"/>
            <a:ext cx="8759952" cy="694944"/>
          </a:xfrm>
        </p:spPr>
        <p:txBody>
          <a:bodyPr wrap="square"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2400"/>
              <a:t>Störf sem töpuðust eða urðu til í samdrætti og efnahagsbata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19106"/>
            <a:ext cx="10515600" cy="1323109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/>
              <a:t>Umræðuspurningar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Hvers vegna gengu launabreytingar hægt fyrir sig?</a:t>
            </a:r>
          </a:p>
          <a:p>
            <a:pPr lvl="1"/>
            <a:r>
              <a:rPr lang="en-US" dirty="0"/>
              <a:t>Hvað gefa gögnin í gröfunum hér að ofan til kynna um störf sem hafa tapast og orðið til í Bandaríkjunum frá fjármálakreppunni miklu?</a:t>
            </a:r>
          </a:p>
          <a:p>
            <a:endParaRPr lang="en-US" dirty="0"/>
          </a:p>
        </p:txBody>
      </p:sp>
      <p:pic>
        <p:nvPicPr>
          <p:cNvPr id="5" name="Picture 4" descr="The chart on the left shows that the majority of jobs lost during the recession were from people working mid-wage occupations (60%). The chart on the right shows that the majority of jobs gained during the recovery were from people working lower-wage occupations (58%).">
            <a:extLst>
              <a:ext uri="{FF2B5EF4-FFF2-40B4-BE49-F238E27FC236}">
                <a16:creationId xmlns:a16="http://schemas.microsoft.com/office/drawing/2014/main" id="{09B1CBB9-9C32-D6F3-69C2-19820CFE8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153" y="1069305"/>
            <a:ext cx="6871693" cy="347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00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Keynesískt sjónarhorn á samdrátt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91594"/>
            <a:ext cx="10515600" cy="132310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Myndin sýnir tvær meginforsendur keynesískrar hagfræði. </a:t>
            </a:r>
          </a:p>
          <a:p>
            <a:endParaRPr lang="en-US" dirty="0"/>
          </a:p>
          <a:p>
            <a:r>
              <a:rPr lang="en-US" dirty="0"/>
              <a:t>Samdráttur hefst þegar heildareftirspurn minnkar úr AD</a:t>
            </a:r>
            <a:r>
              <a:rPr lang="en-US" baseline="-25000" dirty="0"/>
              <a:t>0</a:t>
            </a:r>
            <a:r>
              <a:rPr lang="en-US" dirty="0"/>
              <a:t> í AD</a:t>
            </a:r>
            <a:r>
              <a:rPr lang="en-US" baseline="-25000" dirty="0"/>
              <a:t>1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4" name="Picture 3" descr="The graph shows three aggregate demand curves and one aggregate supply curve. The aggregate curve farthest to the left represents an economy in a recession.">
            <a:extLst>
              <a:ext uri="{FF2B5EF4-FFF2-40B4-BE49-F238E27FC236}">
                <a16:creationId xmlns:a16="http://schemas.microsoft.com/office/drawing/2014/main" id="{BF178F20-6E57-A111-BD1A-BEC557426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950" y="1311167"/>
            <a:ext cx="4610100" cy="27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80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Keynesískt sjónarhorn á samdrátt, 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60635"/>
            <a:ext cx="10515600" cy="187069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Samdrátturinn varir vegna forsendunnar um föst laun og verð, sem gerir SRAS-ferilinn láréttan undir mögulegri raunlandsframleiðslu. </a:t>
            </a:r>
          </a:p>
          <a:p>
            <a:r>
              <a:rPr lang="en-US" dirty="0"/>
              <a:t>Ef svo væri ekki myndi verðlagið einnig lækka, landsframleiðsla aukast og samdrátturinn verða minni. </a:t>
            </a:r>
          </a:p>
          <a:p>
            <a:r>
              <a:rPr lang="en-US" dirty="0"/>
              <a:t>Þess í stað er skurðpunkturinn E</a:t>
            </a:r>
            <a:r>
              <a:rPr lang="en-US" baseline="-25000" dirty="0"/>
              <a:t>1</a:t>
            </a:r>
            <a:r>
              <a:rPr lang="en-US" dirty="0"/>
              <a:t> er á lárétta hluta SRAS-ferilsins, þar sem raunlandsframleiðsla er undir mögulegu stigi.</a:t>
            </a:r>
          </a:p>
          <a:p>
            <a:endParaRPr lang="en-US" dirty="0"/>
          </a:p>
        </p:txBody>
      </p:sp>
      <p:pic>
        <p:nvPicPr>
          <p:cNvPr id="3" name="Picture 2" descr="The graph shows three aggregate demand curves and one aggregate supply curve. The aggregate curve farthest to the left represents an economy in a recession.">
            <a:extLst>
              <a:ext uri="{FF2B5EF4-FFF2-40B4-BE49-F238E27FC236}">
                <a16:creationId xmlns:a16="http://schemas.microsoft.com/office/drawing/2014/main" id="{1981D6A5-8E93-6250-03CC-643C8D252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950" y="1145688"/>
            <a:ext cx="4610100" cy="27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46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Útgjaldamargfaldarinn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45205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Þjóðhagsleg samhæfingaráhrif </a:t>
            </a:r>
            <a:r>
              <a:rPr lang="en-US" dirty="0"/>
              <a:t>– verða þegar útkoman á þjóðhagsstigi er önnur og lakari en útkoman á rekstrarhagfræðilegu stigi.</a:t>
            </a:r>
          </a:p>
          <a:p>
            <a:endParaRPr lang="en-US" dirty="0"/>
          </a:p>
          <a:p>
            <a:r>
              <a:rPr lang="en-US" b="1" dirty="0"/>
              <a:t>Útgjaldamargfaldari </a:t>
            </a:r>
            <a:r>
              <a:rPr lang="en-US" dirty="0"/>
              <a:t>– keynesískt hugtak sem felur í sér að breyting á sjálfstæðum útgjöldum valdi hlutfallslega meiri breytingu á raunlandsframleiðslu.</a:t>
            </a:r>
          </a:p>
          <a:p>
            <a:pPr lvl="1"/>
            <a:r>
              <a:rPr lang="en-US" dirty="0"/>
              <a:t>Útgjöld hafa ekki aðeins áhrif á jafnvægisstig landsframleiðslu heldur geta þau einnig haft mikil heildaráhrif.</a:t>
            </a:r>
          </a:p>
          <a:p>
            <a:pPr marL="0" indent="0" algn="ctr">
              <a:buNone/>
            </a:pPr>
            <a:r>
              <a:rPr lang="en-US" u="sng" dirty="0"/>
              <a:t>Δ Y</a:t>
            </a:r>
            <a:r>
              <a:rPr lang="en-US" dirty="0"/>
              <a:t>         &gt;  1</a:t>
            </a:r>
          </a:p>
          <a:p>
            <a:pPr marL="0" indent="0">
              <a:buNone/>
            </a:pPr>
            <a:r>
              <a:rPr lang="en-US" dirty="0"/>
              <a:t>				   Δ útgjöld </a:t>
            </a:r>
          </a:p>
          <a:p>
            <a:r>
              <a:rPr lang="en-US" dirty="0"/>
              <a:t>Útgjaldamargfaldarinn verður til vegna þess að útgjöld eins verða að tekjum annars, sem leiðir til frekari útgjalda og tekna</a:t>
            </a:r>
          </a:p>
          <a:p>
            <a:pPr lvl="1"/>
            <a:r>
              <a:rPr lang="en-US" dirty="0"/>
              <a:t>Samanlögð áhrif á landsframleiðslu eru meiri en upphaflega aukningin í útgjöldum.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897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25.3 Phillipsferillinn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68966"/>
            <a:ext cx="10515600" cy="112879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Rifjið upp mismunandi svæði AS-ferilsins.</a:t>
            </a:r>
          </a:p>
          <a:p>
            <a:endParaRPr lang="en-US" dirty="0"/>
          </a:p>
          <a:p>
            <a:r>
              <a:rPr lang="en-US" b="1" dirty="0"/>
              <a:t>Phillipsferill </a:t>
            </a:r>
            <a:r>
              <a:rPr lang="en-US" dirty="0"/>
              <a:t>– sambandið þar sem minni atvinnuleysi fylgir meiri verðbólga og öfugt.</a:t>
            </a:r>
          </a:p>
          <a:p>
            <a:endParaRPr lang="en-US" dirty="0"/>
          </a:p>
        </p:txBody>
      </p:sp>
      <p:pic>
        <p:nvPicPr>
          <p:cNvPr id="4" name="Picture 3" descr="The graph shows three aggregate demand curves to represent different zones: the Keynesian zone, the intermediate zone, and the neoclassical zone. The Keynesian zone is farthest to the left as well as the lowest; the intermediate zone is the center of the three curves; the neoclassical is farthest to the right as well as the highest.">
            <a:extLst>
              <a:ext uri="{FF2B5EF4-FFF2-40B4-BE49-F238E27FC236}">
                <a16:creationId xmlns:a16="http://schemas.microsoft.com/office/drawing/2014/main" id="{6797C59C-D722-5531-3C90-74B1E4203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507" y="976737"/>
            <a:ext cx="5602986" cy="36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71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8"/>
          </a:xfrm>
        </p:spPr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/>
              <a:t>Keynesísk fórnarskipti Phillipsferilsins milli atvinnuleysis </a:t>
            </a:r>
            <a:br>
              <a:rPr lang="en-US" dirty="0"/>
            </a:br>
            <a:r>
              <a:rPr lang="en-US" dirty="0"/>
              <a:t>og verðbólgu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53147"/>
            <a:ext cx="10515600" cy="207422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Phillipsferillinn sýnir fórnarskipti milli atvinnuleysisstigs og verðbólgu. </a:t>
            </a:r>
          </a:p>
          <a:p>
            <a:r>
              <a:rPr lang="en-US" dirty="0"/>
              <a:t>Ef annað er meira verður hitt að vera minna.</a:t>
            </a:r>
          </a:p>
          <a:p>
            <a:r>
              <a:rPr lang="en-US" dirty="0"/>
              <a:t>Punktur A sýnir til dæmis 5% verðbólgu og 4% atvinnuleysi.</a:t>
            </a:r>
          </a:p>
          <a:p>
            <a:r>
              <a:rPr lang="en-US" dirty="0"/>
              <a:t>Reyni stjórnvöld að draga úr verðbólgu í 2% eykst atvinnuleysi í 7%, eins og punktur B sýnir.</a:t>
            </a:r>
          </a:p>
          <a:p>
            <a:endParaRPr lang="en-US" dirty="0"/>
          </a:p>
        </p:txBody>
      </p:sp>
      <p:pic>
        <p:nvPicPr>
          <p:cNvPr id="4" name="Picture 3" descr="The Phillips curve is illustrated. The inflation rate is shown on the y-axis, and the unemployment rate is shown on the x-axis. The Phillips curve is downward-sloping, beginning with an inflation rate of 8 percent and an unemployment rate of 3 percent. Two points are highlighted, A and B, A with an inflation rate of 5 percent and unemployment rate of 4 percent, and B with an inflation rate of 2 percent and unemployment rate of 7 percent. ">
            <a:extLst>
              <a:ext uri="{FF2B5EF4-FFF2-40B4-BE49-F238E27FC236}">
                <a16:creationId xmlns:a16="http://schemas.microsoft.com/office/drawing/2014/main" id="{33EE1DF8-810E-5F04-D562-65A75B65F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990990"/>
            <a:ext cx="4191000" cy="312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396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Phillipsferillinn árin 1960–1969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78235"/>
            <a:ext cx="10515600" cy="1107572"/>
          </a:xfrm>
        </p:spPr>
        <p:txBody>
          <a:bodyPr/>
          <a:lstStyle/>
          <a:p>
            <a:r>
              <a:rPr lang="en-US" dirty="0"/>
              <a:t>Myndin sýnir neikvætt samband milli atvinnuleysis og verðbólgu.</a:t>
            </a:r>
          </a:p>
          <a:p>
            <a:endParaRPr lang="en-US" dirty="0"/>
          </a:p>
        </p:txBody>
      </p:sp>
      <p:pic>
        <p:nvPicPr>
          <p:cNvPr id="5" name="Picture 4" descr="The Phillips Curve shows a clear negative relationship between the unemployment rate and the inflation rate over the period 1960-69.">
            <a:extLst>
              <a:ext uri="{FF2B5EF4-FFF2-40B4-BE49-F238E27FC236}">
                <a16:creationId xmlns:a16="http://schemas.microsoft.com/office/drawing/2014/main" id="{17514793-422E-0E36-761E-727BE6412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376" y="886728"/>
            <a:ext cx="4517248" cy="379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37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Phillipsferillinn í Bandaríkjunum, 1960–1979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25985"/>
            <a:ext cx="10515600" cy="1146760"/>
          </a:xfrm>
        </p:spPr>
        <p:txBody>
          <a:bodyPr/>
          <a:lstStyle/>
          <a:p>
            <a:r>
              <a:rPr lang="en-US" dirty="0"/>
              <a:t>Fórnarskiptin milli atvinnuleysis og verðbólgu virtust rofna á áttunda áratugnum þegar Phillipsferillinn hliðraðist til hægri.</a:t>
            </a:r>
          </a:p>
          <a:p>
            <a:endParaRPr lang="en-US" dirty="0"/>
          </a:p>
        </p:txBody>
      </p:sp>
      <p:pic>
        <p:nvPicPr>
          <p:cNvPr id="5" name="Picture 4" descr="The tradeoff between unemployment and inflation appeared to break down during the 1970s as the Phillips Curve shifted out to the right, meaning a given unemployment rate corresponds to a variety of rates of inflation and vice versa.">
            <a:extLst>
              <a:ext uri="{FF2B5EF4-FFF2-40B4-BE49-F238E27FC236}">
                <a16:creationId xmlns:a16="http://schemas.microsoft.com/office/drawing/2014/main" id="{4A6FA9E9-C3A8-EC5C-493D-BB0453AB4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693" y="954949"/>
            <a:ext cx="4292613" cy="360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625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Keynesísk hagstjórn gegn atvinnuleysi og verðbólgu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58268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Samkvæmt keynesískri þjóðhagfræði er þensluhvetjandi ríkisfjármálastefna lausnin við samdrætti.</a:t>
            </a:r>
          </a:p>
          <a:p>
            <a:endParaRPr lang="en-US" dirty="0"/>
          </a:p>
          <a:p>
            <a:r>
              <a:rPr lang="en-US" b="1" dirty="0"/>
              <a:t>Þensluhvetjandi ríkisfjármálastefna </a:t>
            </a:r>
            <a:r>
              <a:rPr lang="en-US" dirty="0"/>
              <a:t>– skattalækkanir eða aukin ríkisútgjöld sem ætlað er að örva heildareftirspurn og koma hagkerfinu úr samdrætti.</a:t>
            </a:r>
          </a:p>
          <a:p>
            <a:endParaRPr lang="en-US" dirty="0"/>
          </a:p>
          <a:p>
            <a:r>
              <a:rPr lang="en-US" dirty="0"/>
              <a:t>Þegar framleiðsla hagkerfisins er meiri en möguleg raunlandsframleiðsla er atvinnuleysi lítið, en verðbólguþrýstingur verður áhyggjuefni. </a:t>
            </a:r>
          </a:p>
          <a:p>
            <a:pPr lvl="1"/>
            <a:r>
              <a:rPr lang="en-US" dirty="0"/>
              <a:t>Keynesíska svarið væri aðhaldssöm ríkisfjármálastefna: skattahækkanir eða niðurskurður ríkisútgjalda til að hliðra AD til vinstri. </a:t>
            </a:r>
          </a:p>
          <a:p>
            <a:pPr lvl="1"/>
            <a:r>
              <a:rPr lang="en-US" dirty="0"/>
              <a:t>Afleiðingin yrði þrýstingur til lækkunar verðlags, en framleiðsla myndi minnka mjög lítið og atvinnuleysi aukast mjög lítið.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b="1" dirty="0"/>
              <a:t>Aðhaldssöm ríkisfjármálastefna </a:t>
            </a:r>
            <a:r>
              <a:rPr lang="en-US" dirty="0"/>
              <a:t>– skattahækkanir eða niðurskurður ríkisútgjalda sem ætlað er að draga úr heildareftirspurn og verðbólguþrýstingi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900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Keynesísk hagstjórn gegn samdrætti og verðbólgu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50638"/>
            <a:ext cx="10515600" cy="143906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Ef samdráttur ríkir í hagkerfinu og jafnvægi er við E</a:t>
            </a:r>
            <a:r>
              <a:rPr lang="en-US" baseline="-25000" dirty="0"/>
              <a:t>r</a:t>
            </a:r>
            <a:r>
              <a:rPr lang="en-US" dirty="0"/>
              <a:t> væri keynesíska svarið að beita stefnu sem hliðrar heildareftirspurn til hægri, frá </a:t>
            </a:r>
            <a:r>
              <a:rPr lang="en-US" dirty="0" err="1"/>
              <a:t>AD</a:t>
            </a:r>
            <a:r>
              <a:rPr lang="en-US" baseline="-25000" dirty="0" err="1"/>
              <a:t>r</a:t>
            </a:r>
            <a:r>
              <a:rPr lang="en-US" dirty="0"/>
              <a:t> í átt að </a:t>
            </a:r>
            <a:r>
              <a:rPr lang="en-US" dirty="0" err="1"/>
              <a:t>AD</a:t>
            </a:r>
            <a:r>
              <a:rPr lang="en-US" baseline="-25000" dirty="0" err="1"/>
              <a:t>f</a:t>
            </a:r>
            <a:r>
              <a:rPr lang="en-US" dirty="0"/>
              <a:t>. </a:t>
            </a:r>
          </a:p>
          <a:p>
            <a:r>
              <a:rPr lang="en-US" dirty="0"/>
              <a:t>Ef verðbólguþrýstingur ríkir í hagkerfinu og jafnvægi er við </a:t>
            </a:r>
            <a:r>
              <a:rPr lang="en-US" dirty="0" err="1"/>
              <a:t>E</a:t>
            </a:r>
            <a:r>
              <a:rPr lang="en-US" baseline="-25000" dirty="0" err="1"/>
              <a:t>i</a:t>
            </a:r>
            <a:r>
              <a:rPr lang="en-US" dirty="0"/>
              <a:t> væri keynesíska svarið að beita stefnu sem hliðrar heildareftirspurn til vinstri, frá </a:t>
            </a:r>
            <a:r>
              <a:rPr lang="en-US" dirty="0" err="1"/>
              <a:t>AD</a:t>
            </a:r>
            <a:r>
              <a:rPr lang="en-US" baseline="-25000" dirty="0" err="1"/>
              <a:t>i</a:t>
            </a:r>
            <a:r>
              <a:rPr lang="en-US" dirty="0"/>
              <a:t> í átt að </a:t>
            </a:r>
            <a:r>
              <a:rPr lang="en-US" dirty="0" err="1"/>
              <a:t>AD</a:t>
            </a:r>
            <a:r>
              <a:rPr lang="en-US" baseline="-25000" dirty="0" err="1"/>
              <a:t>f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2" name="Shape 254" descr="The graph shows three possible downward-sloping AD curves, an upward-sloping AS curve, and a vertical, straight potential GDP line.">
            <a:extLst>
              <a:ext uri="{FF2B5EF4-FFF2-40B4-BE49-F238E27FC236}">
                <a16:creationId xmlns:a16="http://schemas.microsoft.com/office/drawing/2014/main" id="{15A823DE-D730-93A7-CA2C-35C7DB7E1FF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50527" y="946747"/>
            <a:ext cx="4290945" cy="36468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5433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25.4 Keynesíska sjónarhornið á markaðsöfl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Lengi hefur verið deilt um hversu virkt hlutverk stjórnvöld eigi að gegna í hagstjórn.</a:t>
            </a:r>
          </a:p>
          <a:p>
            <a:endParaRPr lang="en-US" dirty="0"/>
          </a:p>
          <a:p>
            <a:r>
              <a:rPr lang="en-US" dirty="0"/>
              <a:t>Sumir stuðningsmenn keynesískrar hagfræði mæltu með víðtækri áætlanagerð stjórnvalda á öllum sviðum hagkerfisins.</a:t>
            </a:r>
          </a:p>
          <a:p>
            <a:endParaRPr lang="en-US" dirty="0"/>
          </a:p>
          <a:p>
            <a:r>
              <a:rPr lang="en-US" dirty="0"/>
              <a:t>Keynes gætti þess þó að aðgreina heildareftirspurn frá því hversu vel einstakir markaðir störfuðu.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474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AFAB894-5383-5BF0-1DCC-DEBFDFD2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rtl="0">
              <a:spcBef>
                <a:spcPts val="0"/>
              </a:spcBef>
            </a:pPr>
            <a:r>
              <a:rPr lang="en-US" dirty="0"/>
              <a:t>Keynesíska sjónarhornið á markaðsöfl, 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F52E6-A28E-DB8B-B474-448F6D4A8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Hann taldi einstaka vöru- og þjónustumarkaði bæði viðeigandi og gagnlega, en stundum væri heildareftirspurn einfaldlega of lítil.</a:t>
            </a:r>
          </a:p>
          <a:p>
            <a:endParaRPr lang="en-US" dirty="0"/>
          </a:p>
          <a:p>
            <a:r>
              <a:rPr lang="en-US" dirty="0"/>
              <a:t>Hann taldi einnig að stjórnvöld ættu að tryggja næga heildareftirspurn til að hagkerfið næði fullri atvinnu, en það fæli hvorki í sér að þau ættu að ákvarða verð og laun né taka yfir og reka stórfyrirtæki eða heilar atvinnugreinar.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39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/>
              <a:t>Þetta ítarefni OpenStax er © Rice University og gefið út samkvæmt alþjóðlega CC BY-NC-SA 4.0 leyfinu. Heimilt er að afrita það eða breyta því eingöngu í óviðskiptalegum tilgangi, en geta verður OpenStax og Rice University og tilgreina allar breytingar. Öllum aðlögunum skal dreift með sams konar leyfi.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6484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035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</TotalTime>
  <Words>1884</Words>
  <Application>Microsoft Macintosh PowerPoint</Application>
  <PresentationFormat>Widescreen</PresentationFormat>
  <Paragraphs>153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Principles of Economics 3e</vt:lpstr>
      <vt:lpstr>Ch.25 OUTLINE</vt:lpstr>
      <vt:lpstr>Signs of a Recession</vt:lpstr>
      <vt:lpstr>U.S. Real Domestic Product, Percent Changes 1930–2020</vt:lpstr>
      <vt:lpstr>25.1 Aggregate Demand in Keynesian Analysis</vt:lpstr>
      <vt:lpstr>The Keynesian AD/AS Model</vt:lpstr>
      <vt:lpstr>What Determines Consumption Expenditure?</vt:lpstr>
      <vt:lpstr>What Determines Investment Expenditure?</vt:lpstr>
      <vt:lpstr>What Determines Government Spending?</vt:lpstr>
      <vt:lpstr>What Determines Net Exports?</vt:lpstr>
      <vt:lpstr>25.2 The Building Blocks of Keynesian Analysis</vt:lpstr>
      <vt:lpstr>Wage and Price Stickiness</vt:lpstr>
      <vt:lpstr>Wage and Price Stickiness, Continued</vt:lpstr>
      <vt:lpstr>Sticky Prices and Falling Demand in the Labor and Goods Market</vt:lpstr>
      <vt:lpstr>Sticky Prices and Falling Demand in the Labor and Goods Market,  Continued</vt:lpstr>
      <vt:lpstr>Jobs Lost/Gained in the Recession/Recovery</vt:lpstr>
      <vt:lpstr>A Keynesian Perspective of Recession</vt:lpstr>
      <vt:lpstr>A Keynesian Perspective of Recession, Continued</vt:lpstr>
      <vt:lpstr>The Expenditure Multiplier</vt:lpstr>
      <vt:lpstr>25.3 The Phillips Curve</vt:lpstr>
      <vt:lpstr>A Keynesian Phillips Curve Tradeoff between Unemployment  and Inflation</vt:lpstr>
      <vt:lpstr>The Phillips Curve from 1960–1969</vt:lpstr>
      <vt:lpstr>U.S. Phillips Curve, 1960–1979</vt:lpstr>
      <vt:lpstr>Keynesian Policy for Fighting Unemployment and Inflation</vt:lpstr>
      <vt:lpstr>Fighting Recession and Inflation with Keynesian Policy</vt:lpstr>
      <vt:lpstr>25.4 The Keynesian Perspective on Market Forces</vt:lpstr>
      <vt:lpstr>The Keynesian Perspective on Market Forces, Continued</vt:lpstr>
      <vt:lpstr>License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78</cp:revision>
  <dcterms:created xsi:type="dcterms:W3CDTF">2018-05-29T21:16:34Z</dcterms:created>
  <dcterms:modified xsi:type="dcterms:W3CDTF">2026-02-26T20:32:29Z</dcterms:modified>
</cp:coreProperties>
</file>