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changesInfos/changesInfo1.xml" ContentType="application/vnd.ms-powerpoint.changesinfo+xml"/>
  <Override PartName="/ppt/presProps.xml" ContentType="application/vnd.openxmlformats-officedocument.presentationml.presProps+xml"/>
  <Override PartName="/ppt/presentation.xml" ContentType="application/vnd.openxmlformats-officedocument.presentationml.presentation.main+xml"/>
  <Override PartName="/ppt/revisionInfo.xml" ContentType="application/vnd.ms-powerpoint.revisioninfo+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Default Extension="png" ContentType="image/png"/>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9" r:id="rId4"/>
    <p:sldId id="260" r:id="rId5"/>
    <p:sldId id="262" r:id="rId6"/>
    <p:sldId id="263" r:id="rId7"/>
    <p:sldId id="264" r:id="rId8"/>
    <p:sldId id="265" r:id="rId9"/>
    <p:sldId id="266" r:id="rId10"/>
    <p:sldId id="267" r:id="rId11"/>
    <p:sldId id="268" r:id="rId12"/>
    <p:sldId id="269" r:id="rId13"/>
    <p:sldId id="270" r:id="rId14"/>
    <p:sldId id="271" r:id="rId15"/>
    <p:sldId id="272" r:id="rId16"/>
    <p:sldId id="273" r:id="rId17"/>
    <p:sldId id="274" r:id="rId18"/>
    <p:sldId id="275" r:id="rId19"/>
    <p:sldId id="276" r:id="rId20"/>
    <p:sldId id="277" r:id="rId21"/>
    <p:sldId id="278" r:id="rId22"/>
    <p:sldId id="279" r:id="rId23"/>
    <p:sldId id="280" r:id="rId24"/>
    <p:sldId id="281" r:id="rId25"/>
    <p:sldId id="261" r:id="rId26"/>
    <p:sldId id="258" r:id="rId2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3D07F4C7-6843-4202-BE17-4CEDC4A59E56}" v="1" dt="2021-04-13T03:49:35.317"/>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3623"/>
    <p:restoredTop sz="94658"/>
  </p:normalViewPr>
  <p:slideViewPr>
    <p:cSldViewPr snapToGrid="0" snapToObjects="1">
      <p:cViewPr varScale="1">
        <p:scale>
          <a:sx n="115" d="100"/>
          <a:sy n="115" d="100"/>
        </p:scale>
        <p:origin x="232" y="30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presProps" Target="presProps.xml"/><Relationship Id="rId29" Type="http://schemas.openxmlformats.org/officeDocument/2006/relationships/viewProps" Target="viewProps.xml"/><Relationship Id="rId30" Type="http://schemas.openxmlformats.org/officeDocument/2006/relationships/theme" Target="theme/theme1.xml"/><Relationship Id="rId31" Type="http://schemas.openxmlformats.org/officeDocument/2006/relationships/tableStyles" Target="tableStyles.xml"/><Relationship Id="rId32" Type="http://schemas.microsoft.com/office/2016/11/relationships/changesInfo" Target="changesInfos/changesInfo1.xml"/><Relationship Id="rId33" Type="http://schemas.microsoft.com/office/2015/10/relationships/revisionInfo" Target="revisionInfo.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April Yang" clId="Web-{3D07F4C7-6843-4202-BE17-4CEDC4A59E56}"/>
    <pc:docChg chg="addSld">
      <pc:chgData name="April Yang" userId="" providerId="" clId="Web-{3D07F4C7-6843-4202-BE17-4CEDC4A59E56}" dt="2021-04-13T03:49:35.317" v="0"/>
      <pc:docMkLst>
        <pc:docMk/>
      </pc:docMkLst>
      <pc:sldChg chg="new">
        <pc:chgData name="April Yang" userId="" providerId="" clId="Web-{3D07F4C7-6843-4202-BE17-4CEDC4A59E56}" dt="2021-04-13T03:49:35.317" v="0"/>
        <pc:sldMkLst>
          <pc:docMk/>
          <pc:sldMk cId="1067035083" sldId="258"/>
        </pc:sldMkLst>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jp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1524000" y="498249"/>
            <a:ext cx="9144000" cy="1011237"/>
          </a:xfrm>
        </p:spPr>
        <p:txBody>
          <a:bodyPr anchor="b"/>
          <a:lstStyle>
            <a:lvl1pPr algn="ctr">
              <a:defRPr sz="6000"/>
            </a:lvl1pPr>
          </a:lstStyle>
          <a:p>
            <a:r>
              <a:rPr lang="en-US" dirty="0"/>
              <a:t>Title of the Book</a:t>
            </a:r>
          </a:p>
        </p:txBody>
      </p:sp>
      <p:sp>
        <p:nvSpPr>
          <p:cNvPr id="5" name="Footer Placeholder 4"/>
          <p:cNvSpPr>
            <a:spLocks noGrp="1"/>
          </p:cNvSpPr>
          <p:nvPr>
            <p:ph type="ftr" sz="quarter" idx="11"/>
          </p:nvPr>
        </p:nvSpPr>
        <p:spPr>
          <a:xfrm>
            <a:off x="1523999" y="6356350"/>
            <a:ext cx="8549898" cy="354416"/>
          </a:xfrm>
        </p:spPr>
        <p:txBody>
          <a:bodyPr/>
          <a:lstStyle/>
          <a:p>
            <a:endParaRPr lang="en-US"/>
          </a:p>
        </p:txBody>
      </p:sp>
      <p:sp>
        <p:nvSpPr>
          <p:cNvPr id="9" name="Picture Placeholder 8"/>
          <p:cNvSpPr>
            <a:spLocks noGrp="1"/>
          </p:cNvSpPr>
          <p:nvPr>
            <p:ph type="pic" sz="quarter" idx="13"/>
          </p:nvPr>
        </p:nvSpPr>
        <p:spPr>
          <a:xfrm>
            <a:off x="3983831" y="2390620"/>
            <a:ext cx="4224337" cy="3851130"/>
          </a:xfrm>
        </p:spPr>
        <p:txBody>
          <a:bodyPr>
            <a:normAutofit/>
          </a:bodyPr>
          <a:lstStyle>
            <a:lvl1pPr marL="0" indent="0">
              <a:buNone/>
              <a:defRPr sz="1200"/>
            </a:lvl1pPr>
          </a:lstStyle>
          <a:p>
            <a:endParaRPr lang="en-US" dirty="0"/>
          </a:p>
        </p:txBody>
      </p:sp>
      <p:sp>
        <p:nvSpPr>
          <p:cNvPr id="10" name="Title 1"/>
          <p:cNvSpPr txBox="1">
            <a:spLocks/>
          </p:cNvSpPr>
          <p:nvPr userDrawn="1"/>
        </p:nvSpPr>
        <p:spPr>
          <a:xfrm>
            <a:off x="1523999" y="1509485"/>
            <a:ext cx="9144000" cy="672883"/>
          </a:xfrm>
          <a:prstGeom prst="rect">
            <a:avLst/>
          </a:prstGeom>
        </p:spPr>
        <p:txBody>
          <a:bodyPr vert="horz" lIns="91440" tIns="45720" rIns="91440" bIns="45720" rtlCol="0" anchor="b">
            <a:normAutofit fontScale="77500" lnSpcReduction="20000"/>
          </a:bodyPr>
          <a:lstStyle>
            <a:lvl1pPr algn="ctr" defTabSz="914400" rtl="0" eaLnBrk="1" latinLnBrk="0" hangingPunct="1">
              <a:lnSpc>
                <a:spcPct val="90000"/>
              </a:lnSpc>
              <a:spcBef>
                <a:spcPct val="0"/>
              </a:spcBef>
              <a:buNone/>
              <a:defRPr sz="6000" kern="1200">
                <a:solidFill>
                  <a:schemeClr val="accent6"/>
                </a:solidFill>
                <a:latin typeface="+mj-lt"/>
                <a:ea typeface="+mj-ea"/>
                <a:cs typeface="+mj-cs"/>
              </a:defRPr>
            </a:lvl1pPr>
          </a:lstStyle>
          <a:p>
            <a:endParaRPr lang="en-US" sz="6400" dirty="0">
              <a:solidFill>
                <a:schemeClr val="accent5"/>
              </a:solidFill>
            </a:endParaRPr>
          </a:p>
        </p:txBody>
      </p:sp>
      <p:sp>
        <p:nvSpPr>
          <p:cNvPr id="11" name="Text Placeholder 10"/>
          <p:cNvSpPr>
            <a:spLocks noGrp="1"/>
          </p:cNvSpPr>
          <p:nvPr>
            <p:ph type="body" sz="quarter" idx="14" hasCustomPrompt="1"/>
          </p:nvPr>
        </p:nvSpPr>
        <p:spPr>
          <a:xfrm>
            <a:off x="1524000" y="1509713"/>
            <a:ext cx="9144000" cy="443778"/>
          </a:xfrm>
        </p:spPr>
        <p:txBody>
          <a:bodyPr/>
          <a:lstStyle>
            <a:lvl1pPr marL="0" indent="0" algn="ctr">
              <a:buNone/>
              <a:defRPr baseline="0">
                <a:solidFill>
                  <a:schemeClr val="accent5"/>
                </a:solidFill>
              </a:defRPr>
            </a:lvl1pPr>
            <a:lvl2pPr marL="457200" indent="0" algn="ctr">
              <a:buNone/>
              <a:defRPr/>
            </a:lvl2pPr>
            <a:lvl3pPr marL="914400" indent="0" algn="ctr">
              <a:buNone/>
              <a:defRPr/>
            </a:lvl3pPr>
            <a:lvl4pPr marL="1371600" indent="0" algn="ctr">
              <a:buNone/>
              <a:defRPr/>
            </a:lvl4pPr>
            <a:lvl5pPr marL="1828800" indent="0" algn="ctr">
              <a:buNone/>
              <a:defRPr/>
            </a:lvl5pPr>
          </a:lstStyle>
          <a:p>
            <a:pPr lvl="0"/>
            <a:r>
              <a:rPr lang="en-US" dirty="0"/>
              <a:t>Chapter # CHAPTER TITLE</a:t>
            </a:r>
          </a:p>
        </p:txBody>
      </p:sp>
    </p:spTree>
    <p:extLst>
      <p:ext uri="{BB962C8B-B14F-4D97-AF65-F5344CB8AC3E}">
        <p14:creationId xmlns:p14="http://schemas.microsoft.com/office/powerpoint/2010/main" val="10024939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838200" y="365126"/>
            <a:ext cx="10515600" cy="424583"/>
          </a:xfrm>
        </p:spPr>
        <p:txBody>
          <a:bodyPr>
            <a:normAutofit/>
          </a:bodyPr>
          <a:lstStyle>
            <a:lvl1pPr>
              <a:defRPr sz="2800" b="1"/>
            </a:lvl1pPr>
          </a:lstStyle>
          <a:p>
            <a:r>
              <a:rPr lang="en-US" dirty="0"/>
              <a:t>Title</a:t>
            </a:r>
          </a:p>
        </p:txBody>
      </p:sp>
      <p:sp>
        <p:nvSpPr>
          <p:cNvPr id="3" name="Content Placeholder 2"/>
          <p:cNvSpPr>
            <a:spLocks noGrp="1"/>
          </p:cNvSpPr>
          <p:nvPr>
            <p:ph idx="1"/>
          </p:nvPr>
        </p:nvSpPr>
        <p:spPr>
          <a:xfrm>
            <a:off x="838200" y="955964"/>
            <a:ext cx="10515600" cy="3796145"/>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p:cNvSpPr>
            <a:spLocks noGrp="1"/>
          </p:cNvSpPr>
          <p:nvPr>
            <p:ph type="ftr" sz="quarter" idx="11"/>
          </p:nvPr>
        </p:nvSpPr>
        <p:spPr>
          <a:xfrm>
            <a:off x="838200" y="6356350"/>
            <a:ext cx="9428018" cy="365125"/>
          </a:xfrm>
        </p:spPr>
        <p:txBody>
          <a:bodyPr/>
          <a:lstStyle/>
          <a:p>
            <a:endParaRPr lang="en-US"/>
          </a:p>
        </p:txBody>
      </p:sp>
      <p:sp>
        <p:nvSpPr>
          <p:cNvPr id="7" name="Content Placeholder 2"/>
          <p:cNvSpPr>
            <a:spLocks noGrp="1"/>
          </p:cNvSpPr>
          <p:nvPr>
            <p:ph idx="13" hasCustomPrompt="1"/>
          </p:nvPr>
        </p:nvSpPr>
        <p:spPr>
          <a:xfrm>
            <a:off x="838200" y="4918364"/>
            <a:ext cx="10515600" cy="1271731"/>
          </a:xfrm>
        </p:spPr>
        <p:txBody>
          <a:bodyPr>
            <a:normAutofit/>
          </a:bodyPr>
          <a:lstStyle>
            <a:lvl1pPr marL="0" indent="0">
              <a:buNone/>
              <a:defRPr sz="1600"/>
            </a:lvl1pPr>
          </a:lstStyle>
          <a:p>
            <a:pPr lvl="0"/>
            <a:r>
              <a:rPr lang="en-US" dirty="0"/>
              <a:t>Caption</a:t>
            </a:r>
          </a:p>
        </p:txBody>
      </p:sp>
    </p:spTree>
    <p:extLst>
      <p:ext uri="{BB962C8B-B14F-4D97-AF65-F5344CB8AC3E}">
        <p14:creationId xmlns:p14="http://schemas.microsoft.com/office/powerpoint/2010/main" val="192762751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838200" y="365126"/>
            <a:ext cx="10515600" cy="466148"/>
          </a:xfrm>
        </p:spPr>
        <p:txBody>
          <a:bodyPr>
            <a:normAutofit/>
          </a:bodyPr>
          <a:lstStyle>
            <a:lvl1pPr>
              <a:defRPr sz="2800" b="1"/>
            </a:lvl1pPr>
          </a:lstStyle>
          <a:p>
            <a:r>
              <a:rPr lang="en-US" dirty="0"/>
              <a:t>Title</a:t>
            </a:r>
          </a:p>
        </p:txBody>
      </p:sp>
      <p:sp>
        <p:nvSpPr>
          <p:cNvPr id="3" name="Content Placeholder 2"/>
          <p:cNvSpPr>
            <a:spLocks noGrp="1"/>
          </p:cNvSpPr>
          <p:nvPr>
            <p:ph sz="half" idx="1"/>
          </p:nvPr>
        </p:nvSpPr>
        <p:spPr>
          <a:xfrm>
            <a:off x="838200" y="1010661"/>
            <a:ext cx="5181600" cy="5166302"/>
          </a:xfrm>
        </p:spPr>
        <p:txBody>
          <a:bodyPr/>
          <a:lstStyle/>
          <a:p>
            <a:pPr lvl="0"/>
            <a:r>
              <a:rPr lang="en-US"/>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6172200" y="1010661"/>
            <a:ext cx="5181600" cy="5166302"/>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Footer Placeholder 5"/>
          <p:cNvSpPr>
            <a:spLocks noGrp="1"/>
          </p:cNvSpPr>
          <p:nvPr>
            <p:ph type="ftr" sz="quarter" idx="11"/>
          </p:nvPr>
        </p:nvSpPr>
        <p:spPr>
          <a:xfrm>
            <a:off x="838200" y="6356350"/>
            <a:ext cx="9414164" cy="365125"/>
          </a:xfrm>
        </p:spPr>
        <p:txBody>
          <a:bodyPr/>
          <a:lstStyle/>
          <a:p>
            <a:endParaRPr lang="en-US"/>
          </a:p>
        </p:txBody>
      </p:sp>
    </p:spTree>
    <p:extLst>
      <p:ext uri="{BB962C8B-B14F-4D97-AF65-F5344CB8AC3E}">
        <p14:creationId xmlns:p14="http://schemas.microsoft.com/office/powerpoint/2010/main" val="34543746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Last Slide">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838200" y="365126"/>
            <a:ext cx="10515600" cy="535420"/>
          </a:xfrm>
        </p:spPr>
        <p:txBody>
          <a:bodyPr>
            <a:normAutofit/>
          </a:bodyPr>
          <a:lstStyle>
            <a:lvl1pPr>
              <a:defRPr sz="2800" b="1" baseline="0"/>
            </a:lvl1pPr>
          </a:lstStyle>
          <a:p>
            <a:r>
              <a:rPr lang="en-US" dirty="0"/>
              <a:t>Title</a:t>
            </a:r>
          </a:p>
        </p:txBody>
      </p:sp>
      <p:sp>
        <p:nvSpPr>
          <p:cNvPr id="7" name="Content Placeholder 6"/>
          <p:cNvSpPr>
            <a:spLocks noGrp="1"/>
          </p:cNvSpPr>
          <p:nvPr>
            <p:ph sz="quarter" idx="12"/>
          </p:nvPr>
        </p:nvSpPr>
        <p:spPr>
          <a:xfrm>
            <a:off x="838200" y="1011383"/>
            <a:ext cx="10515600" cy="325581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Content Placeholder 6"/>
          <p:cNvSpPr>
            <a:spLocks noGrp="1"/>
          </p:cNvSpPr>
          <p:nvPr>
            <p:ph sz="quarter" idx="13" hasCustomPrompt="1"/>
          </p:nvPr>
        </p:nvSpPr>
        <p:spPr>
          <a:xfrm>
            <a:off x="838200" y="4378037"/>
            <a:ext cx="10515600" cy="1627909"/>
          </a:xfrm>
        </p:spPr>
        <p:txBody>
          <a:bodyPr>
            <a:normAutofit/>
          </a:bodyPr>
          <a:lstStyle>
            <a:lvl1pPr marL="0" indent="0">
              <a:buNone/>
              <a:defRPr sz="1600"/>
            </a:lvl1pPr>
          </a:lstStyle>
          <a:p>
            <a:pPr lvl="0"/>
            <a:r>
              <a:rPr lang="en-US" dirty="0"/>
              <a:t>Caption</a:t>
            </a:r>
          </a:p>
        </p:txBody>
      </p:sp>
      <p:sp>
        <p:nvSpPr>
          <p:cNvPr id="6" name="Text Placeholder 5">
            <a:extLst>
              <a:ext uri="{FF2B5EF4-FFF2-40B4-BE49-F238E27FC236}">
                <a16:creationId xmlns:a16="http://schemas.microsoft.com/office/drawing/2014/main" id="{6E14F94F-1E52-2B42-BC75-C0C106E8BEC0}"/>
              </a:ext>
            </a:extLst>
          </p:cNvPr>
          <p:cNvSpPr>
            <a:spLocks noGrp="1"/>
          </p:cNvSpPr>
          <p:nvPr>
            <p:ph type="body" sz="quarter" idx="14" hasCustomPrompt="1"/>
          </p:nvPr>
        </p:nvSpPr>
        <p:spPr>
          <a:xfrm>
            <a:off x="838200" y="6271576"/>
            <a:ext cx="10515600" cy="442595"/>
          </a:xfrm>
        </p:spPr>
        <p:txBody>
          <a:bodyPr>
            <a:normAutofit/>
          </a:bodyPr>
          <a:lstStyle>
            <a:lvl1pPr marL="0" indent="0" algn="l">
              <a:buNone/>
              <a:defRPr sz="1200">
                <a:solidFill>
                  <a:schemeClr val="tx1"/>
                </a:solidFill>
              </a:defRPr>
            </a:lvl1pPr>
          </a:lstStyle>
          <a:p>
            <a:pPr algn="l"/>
            <a:r>
              <a:rPr lang="en-US" dirty="0"/>
              <a:t>This OpenStax ancillary resource is © Rice University under a CC BY 4.0 International license; it may be reproduced or modified but must be attributed to OpenStax, Rice University and any changes must be noted.</a:t>
            </a:r>
          </a:p>
        </p:txBody>
      </p:sp>
    </p:spTree>
    <p:extLst>
      <p:ext uri="{BB962C8B-B14F-4D97-AF65-F5344CB8AC3E}">
        <p14:creationId xmlns:p14="http://schemas.microsoft.com/office/powerpoint/2010/main" val="168617328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defRPr b="1"/>
            </a:lvl1pPr>
          </a:lstStyle>
          <a:p>
            <a:r>
              <a:rPr lang="en-US" dirty="0"/>
              <a:t>Title (optional)</a:t>
            </a:r>
          </a:p>
        </p:txBody>
      </p:sp>
      <p:sp>
        <p:nvSpPr>
          <p:cNvPr id="3" name="Footer Placeholder 2"/>
          <p:cNvSpPr>
            <a:spLocks noGrp="1"/>
          </p:cNvSpPr>
          <p:nvPr>
            <p:ph type="ftr" sz="quarter" idx="10"/>
          </p:nvPr>
        </p:nvSpPr>
        <p:spPr/>
        <p:txBody>
          <a:bodyPr/>
          <a:lstStyle/>
          <a:p>
            <a:endParaRPr lang="en-US"/>
          </a:p>
        </p:txBody>
      </p:sp>
      <p:sp>
        <p:nvSpPr>
          <p:cNvPr id="5" name="Content Placeholder 4"/>
          <p:cNvSpPr>
            <a:spLocks noGrp="1"/>
          </p:cNvSpPr>
          <p:nvPr>
            <p:ph sz="quarter" idx="11"/>
          </p:nvPr>
        </p:nvSpPr>
        <p:spPr>
          <a:xfrm>
            <a:off x="838200" y="900545"/>
            <a:ext cx="10515600" cy="5347855"/>
          </a:xfrm>
        </p:spPr>
        <p:txBody>
          <a:bodyPr/>
          <a:lstStyle/>
          <a:p>
            <a:pPr lvl="0"/>
            <a:r>
              <a:rPr lang="en-US"/>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8825682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defRPr b="1"/>
            </a:lvl1pPr>
          </a:lstStyle>
          <a:p>
            <a:r>
              <a:rPr lang="en-US" dirty="0"/>
              <a:t>Title (optional)</a:t>
            </a:r>
          </a:p>
        </p:txBody>
      </p:sp>
      <p:sp>
        <p:nvSpPr>
          <p:cNvPr id="3" name="Footer Placeholder 2"/>
          <p:cNvSpPr>
            <a:spLocks noGrp="1"/>
          </p:cNvSpPr>
          <p:nvPr>
            <p:ph type="ftr" sz="quarter" idx="10"/>
          </p:nvPr>
        </p:nvSpPr>
        <p:spPr/>
        <p:txBody>
          <a:bodyPr/>
          <a:lstStyle/>
          <a:p>
            <a:endParaRPr lang="en-US"/>
          </a:p>
        </p:txBody>
      </p:sp>
      <p:sp>
        <p:nvSpPr>
          <p:cNvPr id="5" name="Content Placeholder 4"/>
          <p:cNvSpPr>
            <a:spLocks noGrp="1"/>
          </p:cNvSpPr>
          <p:nvPr>
            <p:ph sz="quarter" idx="11" hasCustomPrompt="1"/>
          </p:nvPr>
        </p:nvSpPr>
        <p:spPr>
          <a:xfrm>
            <a:off x="838200" y="900545"/>
            <a:ext cx="10515600" cy="5347855"/>
          </a:xfrm>
        </p:spPr>
        <p:txBody>
          <a:bodyPr/>
          <a:lstStyle>
            <a:lvl1pPr marL="514350" indent="-514350">
              <a:buFont typeface="+mj-lt"/>
              <a:buAutoNum type="arabicPeriod"/>
              <a:defRPr/>
            </a:lvl1pPr>
            <a:lvl2pPr marL="914400" marR="0" indent="-457200" algn="l" defTabSz="914400" rtl="0" eaLnBrk="1" fontAlgn="auto" latinLnBrk="0" hangingPunct="1">
              <a:lnSpc>
                <a:spcPct val="90000"/>
              </a:lnSpc>
              <a:spcBef>
                <a:spcPts val="500"/>
              </a:spcBef>
              <a:spcAft>
                <a:spcPts val="0"/>
              </a:spcAft>
              <a:buClrTx/>
              <a:buSzTx/>
              <a:buFont typeface="+mj-lt"/>
              <a:buAutoNum type="alphaLcPeriod"/>
              <a:tabLst/>
              <a:defRPr/>
            </a:lvl2pPr>
          </a:lstStyle>
          <a:p>
            <a:pPr lvl="0"/>
            <a:r>
              <a:rPr lang="en-US" dirty="0"/>
              <a:t>Discussion question 1</a:t>
            </a:r>
          </a:p>
          <a:p>
            <a:pPr lvl="1"/>
            <a:r>
              <a:rPr lang="en-US" dirty="0"/>
              <a:t>Distractor (optional)</a:t>
            </a:r>
          </a:p>
          <a:p>
            <a:pPr lvl="1"/>
            <a:r>
              <a:rPr lang="en-US" dirty="0"/>
              <a:t>Distractor (optional)</a:t>
            </a:r>
          </a:p>
          <a:p>
            <a:pPr lvl="1"/>
            <a:r>
              <a:rPr lang="en-US" dirty="0"/>
              <a:t>Distractor (optional)</a:t>
            </a:r>
          </a:p>
          <a:p>
            <a:pPr lvl="1"/>
            <a:r>
              <a:rPr lang="en-US" dirty="0"/>
              <a:t>Distractor (optional)</a:t>
            </a:r>
          </a:p>
          <a:p>
            <a:pPr lvl="0"/>
            <a:r>
              <a:rPr lang="en-US" dirty="0"/>
              <a:t>Discussion question 2</a:t>
            </a:r>
          </a:p>
          <a:p>
            <a:pPr lvl="1"/>
            <a:r>
              <a:rPr lang="en-US" dirty="0"/>
              <a:t>Distractor (optional)</a:t>
            </a:r>
          </a:p>
          <a:p>
            <a:pPr lvl="1"/>
            <a:r>
              <a:rPr lang="en-US" dirty="0"/>
              <a:t>Distractor (optional)</a:t>
            </a:r>
          </a:p>
          <a:p>
            <a:pPr marL="914400" marR="0" lvl="1" indent="-457200" algn="l" defTabSz="914400" rtl="0" eaLnBrk="1" fontAlgn="auto" latinLnBrk="0" hangingPunct="1">
              <a:lnSpc>
                <a:spcPct val="90000"/>
              </a:lnSpc>
              <a:spcBef>
                <a:spcPts val="500"/>
              </a:spcBef>
              <a:spcAft>
                <a:spcPts val="0"/>
              </a:spcAft>
              <a:buClrTx/>
              <a:buSzTx/>
              <a:buFont typeface="+mj-lt"/>
              <a:buAutoNum type="alphaLcPeriod"/>
              <a:tabLst/>
              <a:defRPr/>
            </a:pPr>
            <a:r>
              <a:rPr lang="en-US" dirty="0"/>
              <a:t>Distractor (optional)</a:t>
            </a:r>
          </a:p>
          <a:p>
            <a:pPr lvl="1"/>
            <a:r>
              <a:rPr lang="en-US" dirty="0"/>
              <a:t>Distractor (optional)</a:t>
            </a:r>
          </a:p>
        </p:txBody>
      </p:sp>
    </p:spTree>
    <p:extLst>
      <p:ext uri="{BB962C8B-B14F-4D97-AF65-F5344CB8AC3E}">
        <p14:creationId xmlns:p14="http://schemas.microsoft.com/office/powerpoint/2010/main" val="1648461715"/>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theme" Target="../theme/theme1.xml"/><Relationship Id="rId8" Type="http://schemas.openxmlformats.org/officeDocument/2006/relationships/image" Target="../media/image1.jp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8">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434975"/>
          </a:xfrm>
          <a:prstGeom prst="rect">
            <a:avLst/>
          </a:prstGeom>
        </p:spPr>
        <p:txBody>
          <a:bodyPr vert="horz" lIns="91440" tIns="45720" rIns="91440" bIns="45720" rtlCol="0" anchor="ctr">
            <a:normAutofit/>
          </a:bodyPr>
          <a:lstStyle/>
          <a:p>
            <a:r>
              <a:rPr lang="en-US" dirty="0"/>
              <a:t>Title (optional)</a:t>
            </a:r>
          </a:p>
        </p:txBody>
      </p:sp>
      <p:sp>
        <p:nvSpPr>
          <p:cNvPr id="3" name="Text Placeholder 2"/>
          <p:cNvSpPr>
            <a:spLocks noGrp="1"/>
          </p:cNvSpPr>
          <p:nvPr>
            <p:ph type="body" idx="1"/>
          </p:nvPr>
        </p:nvSpPr>
        <p:spPr>
          <a:xfrm>
            <a:off x="838200" y="990601"/>
            <a:ext cx="10515600" cy="5219130"/>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p:cNvSpPr>
            <a:spLocks noGrp="1"/>
          </p:cNvSpPr>
          <p:nvPr>
            <p:ph type="ftr" sz="quarter" idx="3"/>
          </p:nvPr>
        </p:nvSpPr>
        <p:spPr>
          <a:xfrm>
            <a:off x="838200" y="6356350"/>
            <a:ext cx="1051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4" name="Slide Number Placeholder 3">
            <a:extLst>
              <a:ext uri="{FF2B5EF4-FFF2-40B4-BE49-F238E27FC236}">
                <a16:creationId xmlns:a16="http://schemas.microsoft.com/office/drawing/2014/main" id="{95599AE0-B13C-E741-A969-DCDFA4F7E342}"/>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78677BF-C91A-CA46-9BF6-A28F3D13AFBD}" type="slidenum">
              <a:rPr lang="en-US" smtClean="0"/>
              <a:t>‹#›</a:t>
            </a:fld>
            <a:endParaRPr lang="en-US"/>
          </a:p>
        </p:txBody>
      </p:sp>
    </p:spTree>
    <p:extLst>
      <p:ext uri="{BB962C8B-B14F-4D97-AF65-F5344CB8AC3E}">
        <p14:creationId xmlns:p14="http://schemas.microsoft.com/office/powerpoint/2010/main" val="151616238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2" r:id="rId3"/>
    <p:sldLayoutId id="2147483660" r:id="rId4"/>
    <p:sldLayoutId id="2147483661" r:id="rId5"/>
    <p:sldLayoutId id="2147483662" r:id="rId6"/>
  </p:sldLayoutIdLst>
  <p:txStyles>
    <p:titleStyle>
      <a:lvl1pPr algn="l" defTabSz="914400" rtl="0" eaLnBrk="1" latinLnBrk="0" hangingPunct="1">
        <a:lnSpc>
          <a:spcPct val="90000"/>
        </a:lnSpc>
        <a:spcBef>
          <a:spcPct val="0"/>
        </a:spcBef>
        <a:buNone/>
        <a:defRPr sz="2800" b="1" kern="1200" baseline="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a:buChar char="•"/>
        <a:defRPr sz="2800" kern="1200">
          <a:solidFill>
            <a:schemeClr val="accent3"/>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accent5"/>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baseline="0">
          <a:solidFill>
            <a:schemeClr val="accent2">
              <a:lumMod val="50000"/>
            </a:schemeClr>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accent3"/>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v3_image2_a82d7d2d0aae.png" /></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image" Target="../media/v3_image3_aa44a874382b.png" /></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 /><Relationship Id="rId2" Type="http://schemas.openxmlformats.org/officeDocument/2006/relationships/image" Target="../media/v3_image4_1a1f71ce1c99.png" /></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image" Target="../media/v3_image5_c958a01a237f.png" /></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image" Target="../media/v3_image6_a62f91f5e4fe.png" /></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image" Target="../media/v3_image7_42c726b79df4.png" /></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image" Target="../media/v3_image8_322025349de6.png" /></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 /><Relationship Id="rId2" Type="http://schemas.openxmlformats.org/officeDocument/2006/relationships/image" Target="../media/v3_image9_4c29d00c3f8c.png" /></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image" Target="../media/v3_image10_633f98e5def8.png" /></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Title 21">
            <a:extLst>
              <a:ext uri="{FF2B5EF4-FFF2-40B4-BE49-F238E27FC236}">
                <a16:creationId xmlns:a16="http://schemas.microsoft.com/office/drawing/2014/main" id="{96D634E8-4422-6744-BAAE-52C9030B199D}"/>
              </a:ext>
            </a:extLst>
          </p:cNvPr>
          <p:cNvSpPr>
            <a:spLocks noGrp="1"/>
          </p:cNvSpPr>
          <p:nvPr>
            <p:ph type="ctrTitle"/>
          </p:nvPr>
        </p:nvSpPr>
        <p:spPr>
          <a:xfrm>
            <a:off x="1527048" y="411480"/>
            <a:ext cx="9144000" cy="685800"/>
          </a:xfrm>
        </p:spPr>
        <p:txBody>
          <a:bodyPr/>
          <a:lstStyle/>
          <a:p>
            <a:r>
              <a:rPr lang="en-US" dirty="0" sz="3400"/>
              <a:t>Undirstöður hagfræði, 3. útgáfa</a:t>
            </a:r>
          </a:p>
        </p:txBody>
      </p:sp>
      <p:sp>
        <p:nvSpPr>
          <p:cNvPr id="2" name="Text Placeholder 23">
            <a:extLst>
              <a:ext uri="{FF2B5EF4-FFF2-40B4-BE49-F238E27FC236}">
                <a16:creationId xmlns:a16="http://schemas.microsoft.com/office/drawing/2014/main" id="{9B3D37BB-F61E-366C-5CEC-885461CD4B3B}"/>
              </a:ext>
            </a:extLst>
          </p:cNvPr>
          <p:cNvSpPr>
            <a:spLocks noGrp="1"/>
          </p:cNvSpPr>
          <p:nvPr>
            <p:ph type="body" sz="quarter" idx="14"/>
          </p:nvPr>
        </p:nvSpPr>
        <p:spPr>
          <a:xfrm>
            <a:off x="1527048" y="1335024"/>
            <a:ext cx="9144000" cy="813816"/>
          </a:xfrm>
        </p:spPr>
        <p:txBody>
          <a:bodyPr>
            <a:normAutofit fontScale="47500" lnSpcReduction="20000"/>
          </a:bodyPr>
          <a:lstStyle/>
          <a:p>
            <a:r>
              <a:rPr lang="en-US" sz="2600" dirty="0"/>
              <a:t>20. kafli HAGVÖXTUR</a:t>
            </a:r>
          </a:p>
          <a:p>
            <a:r>
              <a:rPr lang="en-US" sz="1800" cap="none" dirty="0">
                <a:solidFill>
                  <a:schemeClr val="tx1"/>
                </a:solidFill>
                <a:latin typeface="+mn-lt"/>
              </a:rPr>
              <a:t>Myndasýning í PowerPoint</a:t>
            </a:r>
          </a:p>
          <a:p>
            <a:endParaRPr lang="en-US" dirty="0"/>
          </a:p>
        </p:txBody>
      </p:sp>
      <p:pic>
        <p:nvPicPr>
          <p:cNvPr id="3" name="Picture 2" descr="Book cover of Principles of Economics 3e textbook. Orange background with dark gray text stating the title of the book, and a white Openstax logo in the top right corner.&#10;">
            <a:extLst>
              <a:ext uri="{FF2B5EF4-FFF2-40B4-BE49-F238E27FC236}">
                <a16:creationId xmlns:a16="http://schemas.microsoft.com/office/drawing/2014/main" id="{C73657AA-1B76-AEAF-4957-611DFF46608C}"/>
              </a:ext>
            </a:extLst>
          </p:cNvPr>
          <p:cNvPicPr>
            <a:picLocks noChangeAspect="1"/>
          </p:cNvPicPr>
          <p:nvPr/>
        </p:nvPicPr>
        <p:blipFill>
          <a:blip r:embed="rId2"/>
          <a:stretch>
            <a:fillRect/>
          </a:stretch>
        </p:blipFill>
        <p:spPr>
          <a:xfrm>
            <a:off x="4446487" y="2336189"/>
            <a:ext cx="3299025" cy="4269327"/>
          </a:xfrm>
          <a:prstGeom prst="rect">
            <a:avLst/>
          </a:prstGeom>
        </p:spPr>
      </p:pic>
    </p:spTree>
    <p:extLst>
      <p:ext uri="{BB962C8B-B14F-4D97-AF65-F5344CB8AC3E}">
        <p14:creationId xmlns:p14="http://schemas.microsoft.com/office/powerpoint/2010/main" val="211911529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4C5FA1E7-DD6A-EB7A-3F91-2FB72BB3A1EB}"/>
              </a:ext>
            </a:extLst>
          </p:cNvPr>
          <p:cNvSpPr>
            <a:spLocks noGrp="1"/>
          </p:cNvSpPr>
          <p:nvPr>
            <p:ph type="title"/>
          </p:nvPr>
        </p:nvSpPr>
        <p:spPr/>
        <p:txBody>
          <a:bodyPr>
            <a:normAutofit fontScale="90000"/>
          </a:bodyPr>
          <a:lstStyle/>
          <a:p>
            <a:r>
              <a:rPr lang="en-US" dirty="0"/>
              <a:t>YFIRLIT 20. KAFLA</a:t>
            </a:r>
          </a:p>
        </p:txBody>
      </p:sp>
      <p:sp>
        <p:nvSpPr>
          <p:cNvPr id="7" name="Content Placeholder 6">
            <a:extLst>
              <a:ext uri="{FF2B5EF4-FFF2-40B4-BE49-F238E27FC236}">
                <a16:creationId xmlns:a16="http://schemas.microsoft.com/office/drawing/2014/main" id="{681A1E74-1040-3A5D-53DC-98945D586775}"/>
              </a:ext>
            </a:extLst>
          </p:cNvPr>
          <p:cNvSpPr>
            <a:spLocks noGrp="1"/>
          </p:cNvSpPr>
          <p:nvPr>
            <p:ph idx="1"/>
          </p:nvPr>
        </p:nvSpPr>
        <p:spPr/>
        <p:txBody>
          <a:bodyPr/>
          <a:lstStyle/>
          <a:p>
            <a:r>
              <a:rPr lang="en-US" dirty="0"/>
              <a:t>20.1: Hagvöxtur er nýlegt fyrirbæri</a:t>
            </a:r>
          </a:p>
          <a:p>
            <a:r>
              <a:rPr lang="en-US" dirty="0"/>
              <a:t>20.2: Framleiðni vinnuafls og hagvöxtur</a:t>
            </a:r>
          </a:p>
          <a:p>
            <a:r>
              <a:rPr lang="en-US" dirty="0"/>
              <a:t>20.3: Þættir hagvaxtar</a:t>
            </a:r>
          </a:p>
          <a:p>
            <a:r>
              <a:rPr lang="en-US" dirty="0"/>
              <a:t>20.4: Efnahagsleg samleitni</a:t>
            </a:r>
          </a:p>
          <a:p>
            <a:endParaRPr lang="en-US" dirty="0"/>
          </a:p>
        </p:txBody>
      </p:sp>
      <p:sp>
        <p:nvSpPr>
          <p:cNvPr id="8" name="Content Placeholder 7">
            <a:extLst>
              <a:ext uri="{FF2B5EF4-FFF2-40B4-BE49-F238E27FC236}">
                <a16:creationId xmlns:a16="http://schemas.microsoft.com/office/drawing/2014/main" id="{D8DF11A4-70CA-DD07-2834-A3C6918C6970}"/>
              </a:ext>
            </a:extLst>
          </p:cNvPr>
          <p:cNvSpPr>
            <a:spLocks noGrp="1"/>
          </p:cNvSpPr>
          <p:nvPr>
            <p:ph idx="13"/>
          </p:nvPr>
        </p:nvSpPr>
        <p:spPr/>
        <p:txBody>
          <a:bodyPr/>
          <a:lstStyle/>
          <a:p>
            <a:endParaRPr lang="en-US"/>
          </a:p>
        </p:txBody>
      </p:sp>
    </p:spTree>
    <p:extLst>
      <p:ext uri="{BB962C8B-B14F-4D97-AF65-F5344CB8AC3E}">
        <p14:creationId xmlns:p14="http://schemas.microsoft.com/office/powerpoint/2010/main" val="380834328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4C5FA1E7-DD6A-EB7A-3F91-2FB72BB3A1EB}"/>
              </a:ext>
            </a:extLst>
          </p:cNvPr>
          <p:cNvSpPr>
            <a:spLocks noGrp="1"/>
          </p:cNvSpPr>
          <p:nvPr>
            <p:ph type="title"/>
          </p:nvPr>
        </p:nvSpPr>
        <p:spPr/>
        <p:txBody>
          <a:bodyPr>
            <a:normAutofit fontScale="90000"/>
          </a:bodyPr>
          <a:lstStyle/>
          <a:p>
            <a:r>
              <a:rPr lang="en-US" dirty="0"/>
              <a:t>Meðaldagsneysla hitaeininga</a:t>
            </a:r>
          </a:p>
        </p:txBody>
      </p:sp>
      <p:sp>
        <p:nvSpPr>
          <p:cNvPr id="7" name="Content Placeholder 6">
            <a:extLst>
              <a:ext uri="{FF2B5EF4-FFF2-40B4-BE49-F238E27FC236}">
                <a16:creationId xmlns:a16="http://schemas.microsoft.com/office/drawing/2014/main" id="{681A1E74-1040-3A5D-53DC-98945D586775}"/>
              </a:ext>
            </a:extLst>
          </p:cNvPr>
          <p:cNvSpPr>
            <a:spLocks noGrp="1"/>
          </p:cNvSpPr>
          <p:nvPr>
            <p:ph idx="1"/>
          </p:nvPr>
        </p:nvSpPr>
        <p:spPr>
          <a:xfrm>
            <a:off x="838200" y="4946716"/>
            <a:ext cx="10515600" cy="990006"/>
          </a:xfrm>
        </p:spPr>
        <p:txBody>
          <a:bodyPr>
            <a:normAutofit fontScale="62500" lnSpcReduction="20000"/>
          </a:bodyPr>
          <a:lstStyle/>
          <a:p>
            <a:r>
              <a:rPr lang="en-US" dirty="0"/>
              <a:t>Dagleg neysla hitaeininga hefur aukist og jafnframt hefur launafólk efni á fleiri hitaeiningum úr mat fyrir laun sín. </a:t>
            </a:r>
          </a:p>
          <a:p>
            <a:pPr marL="0" indent="0">
              <a:buNone/>
            </a:pPr>
            <a:r>
              <a:rPr lang="en-US" dirty="0"/>
              <a:t>(Mynd: aðlagað eftir „Daily Calorie Intake“ eftir Lauren Manning/Flickr Creative Commons, CC BY 2.0)</a:t>
            </a:r>
          </a:p>
          <a:p>
            <a:endParaRPr lang="en-US" dirty="0"/>
          </a:p>
        </p:txBody>
      </p:sp>
      <p:pic>
        <p:nvPicPr>
          <p:cNvPr id="2" name="Shape 88" descr="A graphic showing the affordable calorie intake for various countries.  United States is 3770, Norway is 3480.  Zimbabwe is 2076.">
            <a:extLst>
              <a:ext uri="{FF2B5EF4-FFF2-40B4-BE49-F238E27FC236}">
                <a16:creationId xmlns:a16="http://schemas.microsoft.com/office/drawing/2014/main" id="{51CCD622-3291-0240-3240-7AF0DCFB5B61}"/>
              </a:ext>
            </a:extLst>
          </p:cNvPr>
          <p:cNvPicPr preferRelativeResize="0">
            <a:picLocks/>
          </p:cNvPicPr>
          <p:nvPr/>
        </p:nvPicPr>
        <p:blipFill rotWithShape="1">
          <a:blip r:embed="rId2">
            <a:alphaModFix/>
          </a:blip>
          <a:srcRect/>
          <a:stretch/>
        </p:blipFill>
        <p:spPr>
          <a:xfrm>
            <a:off x="2613787" y="1118177"/>
            <a:ext cx="6964426" cy="3500071"/>
          </a:xfrm>
          <a:prstGeom prst="rect">
            <a:avLst/>
          </a:prstGeom>
          <a:noFill/>
          <a:ln>
            <a:noFill/>
          </a:ln>
        </p:spPr>
      </p:pic>
    </p:spTree>
    <p:extLst>
      <p:ext uri="{BB962C8B-B14F-4D97-AF65-F5344CB8AC3E}">
        <p14:creationId xmlns:p14="http://schemas.microsoft.com/office/powerpoint/2010/main" val="230654297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4C5FA1E7-DD6A-EB7A-3F91-2FB72BB3A1EB}"/>
              </a:ext>
            </a:extLst>
          </p:cNvPr>
          <p:cNvSpPr>
            <a:spLocks noGrp="1"/>
          </p:cNvSpPr>
          <p:nvPr>
            <p:ph type="title"/>
          </p:nvPr>
        </p:nvSpPr>
        <p:spPr/>
        <p:txBody>
          <a:bodyPr>
            <a:normAutofit fontScale="90000"/>
          </a:bodyPr>
          <a:lstStyle/>
          <a:p>
            <a:pPr lvl="0">
              <a:spcBef>
                <a:spcPts val="0"/>
              </a:spcBef>
            </a:pPr>
            <a:r>
              <a:rPr lang="en-US" dirty="0"/>
              <a:t>20.1 Hagvöxtur er nýlegt fyrirbæri</a:t>
            </a:r>
          </a:p>
        </p:txBody>
      </p:sp>
      <p:sp>
        <p:nvSpPr>
          <p:cNvPr id="7" name="Content Placeholder 6">
            <a:extLst>
              <a:ext uri="{FF2B5EF4-FFF2-40B4-BE49-F238E27FC236}">
                <a16:creationId xmlns:a16="http://schemas.microsoft.com/office/drawing/2014/main" id="{681A1E74-1040-3A5D-53DC-98945D586775}"/>
              </a:ext>
            </a:extLst>
          </p:cNvPr>
          <p:cNvSpPr>
            <a:spLocks noGrp="1"/>
          </p:cNvSpPr>
          <p:nvPr>
            <p:ph idx="1"/>
          </p:nvPr>
        </p:nvSpPr>
        <p:spPr/>
        <p:txBody>
          <a:bodyPr/>
          <a:lstStyle/>
          <a:p>
            <a:r>
              <a:rPr lang="en-US" b="1" dirty="0"/>
              <a:t>Nútímahagvöxtur </a:t>
            </a:r>
            <a:r>
              <a:rPr lang="en-US" dirty="0"/>
              <a:t>– tímabil örs hagvaxtar frá 1870.</a:t>
            </a:r>
          </a:p>
          <a:p>
            <a:endParaRPr lang="en-US" dirty="0"/>
          </a:p>
          <a:p>
            <a:r>
              <a:rPr lang="en-US" dirty="0"/>
              <a:t>Ör og viðvarandi hagvöxtur er tiltölulega nýr í sögu mannkyns. </a:t>
            </a:r>
          </a:p>
          <a:p>
            <a:endParaRPr lang="en-US" dirty="0"/>
          </a:p>
          <a:p>
            <a:r>
              <a:rPr lang="en-US" dirty="0"/>
              <a:t>Fram undir síðustu tvær aldir breyttust lífskjör almennings lítið svo öldum skipti.</a:t>
            </a:r>
          </a:p>
          <a:p>
            <a:endParaRPr lang="en-US" dirty="0"/>
          </a:p>
        </p:txBody>
      </p:sp>
    </p:spTree>
    <p:extLst>
      <p:ext uri="{BB962C8B-B14F-4D97-AF65-F5344CB8AC3E}">
        <p14:creationId xmlns:p14="http://schemas.microsoft.com/office/powerpoint/2010/main" val="421904090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4C5FA1E7-DD6A-EB7A-3F91-2FB72BB3A1EB}"/>
              </a:ext>
            </a:extLst>
          </p:cNvPr>
          <p:cNvSpPr>
            <a:spLocks noGrp="1"/>
          </p:cNvSpPr>
          <p:nvPr>
            <p:ph type="title"/>
          </p:nvPr>
        </p:nvSpPr>
        <p:spPr/>
        <p:txBody>
          <a:bodyPr>
            <a:normAutofit fontScale="90000"/>
          </a:bodyPr>
          <a:lstStyle/>
          <a:p>
            <a:r>
              <a:rPr lang="en-US" dirty="0"/>
              <a:t>Iðnbyltingin</a:t>
            </a:r>
          </a:p>
        </p:txBody>
      </p:sp>
      <p:sp>
        <p:nvSpPr>
          <p:cNvPr id="7" name="Content Placeholder 6">
            <a:extLst>
              <a:ext uri="{FF2B5EF4-FFF2-40B4-BE49-F238E27FC236}">
                <a16:creationId xmlns:a16="http://schemas.microsoft.com/office/drawing/2014/main" id="{681A1E74-1040-3A5D-53DC-98945D586775}"/>
              </a:ext>
            </a:extLst>
          </p:cNvPr>
          <p:cNvSpPr>
            <a:spLocks noGrp="1"/>
          </p:cNvSpPr>
          <p:nvPr>
            <p:ph idx="1"/>
          </p:nvPr>
        </p:nvSpPr>
        <p:spPr/>
        <p:txBody>
          <a:bodyPr>
            <a:normAutofit/>
          </a:bodyPr>
          <a:lstStyle/>
          <a:p>
            <a:r>
              <a:rPr lang="en-US" b="1" dirty="0"/>
              <a:t>Iðnbyltingin </a:t>
            </a:r>
            <a:r>
              <a:rPr lang="en-US" dirty="0"/>
              <a:t>– útbreidd notkun vélknúins búnaðar og þær efnahagslegu og félagslegu breytingar sem urðu á fyrri hluta 19. aldar.</a:t>
            </a:r>
          </a:p>
          <a:p>
            <a:endParaRPr lang="en-US" dirty="0"/>
          </a:p>
          <a:p>
            <a:r>
              <a:rPr lang="en-US" dirty="0"/>
              <a:t>Iðnbyltingin jók ójöfnuð milli þjóða.</a:t>
            </a:r>
          </a:p>
          <a:p>
            <a:pPr lvl="1"/>
            <a:r>
              <a:rPr lang="en-US" dirty="0"/>
              <a:t>1870: Landsframleiðsla á mann í öflugustu hagkerfum heims var 2,4 sinnum meiri en í fátækustu hagkerfunum.</a:t>
            </a:r>
          </a:p>
          <a:p>
            <a:pPr lvl="1"/>
            <a:r>
              <a:rPr lang="en-US" dirty="0"/>
              <a:t>1960: Landsframleiðsla á mann í öflugustu hagkerfunum var 4,2 sinnum meiri en í fátækustu hagkerfum heims.</a:t>
            </a:r>
          </a:p>
          <a:p>
            <a:endParaRPr lang="en-US" dirty="0"/>
          </a:p>
        </p:txBody>
      </p:sp>
    </p:spTree>
    <p:extLst>
      <p:ext uri="{BB962C8B-B14F-4D97-AF65-F5344CB8AC3E}">
        <p14:creationId xmlns:p14="http://schemas.microsoft.com/office/powerpoint/2010/main" val="301987165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4C5FA1E7-DD6A-EB7A-3F91-2FB72BB3A1EB}"/>
              </a:ext>
            </a:extLst>
          </p:cNvPr>
          <p:cNvSpPr>
            <a:spLocks noGrp="1"/>
          </p:cNvSpPr>
          <p:nvPr>
            <p:ph type="title"/>
          </p:nvPr>
        </p:nvSpPr>
        <p:spPr/>
        <p:txBody>
          <a:bodyPr>
            <a:normAutofit fontScale="90000"/>
          </a:bodyPr>
          <a:lstStyle/>
          <a:p>
            <a:r>
              <a:rPr lang="en-US" dirty="0"/>
              <a:t>Réttarríki og hagvöxtur</a:t>
            </a:r>
          </a:p>
        </p:txBody>
      </p:sp>
      <p:sp>
        <p:nvSpPr>
          <p:cNvPr id="7" name="Content Placeholder 6">
            <a:extLst>
              <a:ext uri="{FF2B5EF4-FFF2-40B4-BE49-F238E27FC236}">
                <a16:creationId xmlns:a16="http://schemas.microsoft.com/office/drawing/2014/main" id="{681A1E74-1040-3A5D-53DC-98945D586775}"/>
              </a:ext>
            </a:extLst>
          </p:cNvPr>
          <p:cNvSpPr>
            <a:spLocks noGrp="1"/>
          </p:cNvSpPr>
          <p:nvPr>
            <p:ph idx="1"/>
          </p:nvPr>
        </p:nvSpPr>
        <p:spPr>
          <a:xfrm>
            <a:off x="838200" y="955964"/>
            <a:ext cx="10515600" cy="4634939"/>
          </a:xfrm>
        </p:spPr>
        <p:txBody>
          <a:bodyPr>
            <a:normAutofit fontScale="92500" lnSpcReduction="10000"/>
          </a:bodyPr>
          <a:lstStyle/>
          <a:p>
            <a:r>
              <a:rPr lang="en-US" dirty="0"/>
              <a:t>Áhrif tveggja lykilþátta á hagvöxt til langs tíma:</a:t>
            </a:r>
          </a:p>
          <a:p>
            <a:endParaRPr lang="en-US" dirty="0"/>
          </a:p>
          <a:p>
            <a:r>
              <a:rPr lang="en-US" dirty="0"/>
              <a:t>Virðing fyrir </a:t>
            </a:r>
            <a:r>
              <a:rPr lang="en-US" b="1" dirty="0"/>
              <a:t>réttarríkinu </a:t>
            </a:r>
            <a:r>
              <a:rPr lang="en-US" dirty="0"/>
              <a:t>- </a:t>
            </a:r>
          </a:p>
          <a:p>
            <a:pPr lvl="1"/>
            <a:r>
              <a:rPr lang="en-US" dirty="0"/>
              <a:t>Setning laga sem vernda rétt einstaklinga og lögaðila til að ráðstafa eignum sínum að eigin vild.</a:t>
            </a:r>
          </a:p>
          <a:p>
            <a:pPr lvl="1"/>
            <a:r>
              <a:rPr lang="en-US" dirty="0"/>
              <a:t>Lög verða að vera skýr, opinber og sanngjörn, þeim þarf að framfylgja og þau þurfa að gilda um alla í samfélaginu.</a:t>
            </a:r>
          </a:p>
          <a:p>
            <a:endParaRPr lang="en-US" dirty="0"/>
          </a:p>
          <a:p>
            <a:r>
              <a:rPr lang="en-US" dirty="0"/>
              <a:t>Vernd </a:t>
            </a:r>
            <a:r>
              <a:rPr lang="en-US" b="1" dirty="0"/>
              <a:t>samningsréttinda </a:t>
            </a:r>
            <a:r>
              <a:rPr lang="en-US" dirty="0"/>
              <a:t>- </a:t>
            </a:r>
          </a:p>
          <a:p>
            <a:pPr lvl="1"/>
            <a:r>
              <a:rPr lang="en-US" dirty="0"/>
              <a:t>Réttur einstaklinga til að gera samninga við aðra um nýtingu eigna sinna </a:t>
            </a:r>
          </a:p>
          <a:p>
            <a:pPr lvl="1"/>
            <a:r>
              <a:rPr lang="en-US" dirty="0"/>
              <a:t>og leita réttar síns fyrir dómstólum ef samningar eru ekki efndir.</a:t>
            </a:r>
          </a:p>
          <a:p>
            <a:endParaRPr lang="en-US" dirty="0"/>
          </a:p>
        </p:txBody>
      </p:sp>
    </p:spTree>
    <p:extLst>
      <p:ext uri="{BB962C8B-B14F-4D97-AF65-F5344CB8AC3E}">
        <p14:creationId xmlns:p14="http://schemas.microsoft.com/office/powerpoint/2010/main" val="390582021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4C5FA1E7-DD6A-EB7A-3F91-2FB72BB3A1EB}"/>
              </a:ext>
            </a:extLst>
          </p:cNvPr>
          <p:cNvSpPr>
            <a:spLocks noGrp="1"/>
          </p:cNvSpPr>
          <p:nvPr>
            <p:ph type="title"/>
          </p:nvPr>
        </p:nvSpPr>
        <p:spPr/>
        <p:txBody>
          <a:bodyPr>
            <a:normAutofit fontScale="90000"/>
          </a:bodyPr>
          <a:lstStyle/>
          <a:p>
            <a:pPr lvl="0">
              <a:spcBef>
                <a:spcPts val="0"/>
              </a:spcBef>
            </a:pPr>
            <a:r>
              <a:rPr lang="en-US" dirty="0"/>
              <a:t>20.2 Framleiðni vinnuafls og hagvöxtur</a:t>
            </a:r>
          </a:p>
        </p:txBody>
      </p:sp>
      <p:sp>
        <p:nvSpPr>
          <p:cNvPr id="7" name="Content Placeholder 6">
            <a:extLst>
              <a:ext uri="{FF2B5EF4-FFF2-40B4-BE49-F238E27FC236}">
                <a16:creationId xmlns:a16="http://schemas.microsoft.com/office/drawing/2014/main" id="{681A1E74-1040-3A5D-53DC-98945D586775}"/>
              </a:ext>
            </a:extLst>
          </p:cNvPr>
          <p:cNvSpPr>
            <a:spLocks noGrp="1"/>
          </p:cNvSpPr>
          <p:nvPr>
            <p:ph idx="1"/>
          </p:nvPr>
        </p:nvSpPr>
        <p:spPr>
          <a:xfrm>
            <a:off x="838200" y="955964"/>
            <a:ext cx="10515600" cy="5066013"/>
          </a:xfrm>
        </p:spPr>
        <p:txBody>
          <a:bodyPr>
            <a:normAutofit/>
          </a:bodyPr>
          <a:lstStyle/>
          <a:p>
            <a:r>
              <a:rPr lang="en-US" dirty="0"/>
              <a:t>Viðvarandi hagvöxtur til langs tíma byggist á aukinni framleiðni vinnuafls.</a:t>
            </a:r>
          </a:p>
          <a:p>
            <a:r>
              <a:rPr lang="en-US" b="1" dirty="0"/>
              <a:t>Framleiðni vinnuafls </a:t>
            </a:r>
            <a:r>
              <a:rPr lang="en-US" dirty="0"/>
              <a:t>– verðmæti framleiðslu á hvern starfsmann eða hverja vinnustund (einnig nefnt framleiðni starfsmanna).</a:t>
            </a:r>
          </a:p>
          <a:p>
            <a:r>
              <a:rPr lang="en-US" dirty="0"/>
              <a:t>Áhrifaþættir framleiðni vinnuafls:</a:t>
            </a:r>
          </a:p>
          <a:p>
            <a:pPr lvl="1"/>
            <a:r>
              <a:rPr lang="en-US" b="1" dirty="0"/>
              <a:t>Mannauður </a:t>
            </a:r>
            <a:r>
              <a:rPr lang="en-US" dirty="0"/>
              <a:t>– uppsöfnuð þekking (úr námi og reynslu), færni og sérþekking meðalstarfsmanns í hagkerfinu.</a:t>
            </a:r>
          </a:p>
          <a:p>
            <a:pPr lvl="1"/>
            <a:r>
              <a:rPr lang="en-US" b="1" dirty="0"/>
              <a:t>Tæknibreytingar </a:t>
            </a:r>
            <a:r>
              <a:rPr lang="en-US" dirty="0"/>
              <a:t>– samspil uppfinninga og nýsköpunar.</a:t>
            </a:r>
          </a:p>
          <a:p>
            <a:pPr lvl="2"/>
            <a:r>
              <a:rPr lang="en-US" b="1" dirty="0"/>
              <a:t>Uppfinning </a:t>
            </a:r>
            <a:r>
              <a:rPr lang="en-US" dirty="0"/>
              <a:t>– framfarir í þekkingu.</a:t>
            </a:r>
          </a:p>
          <a:p>
            <a:pPr lvl="2"/>
            <a:r>
              <a:rPr lang="en-US" b="1" dirty="0"/>
              <a:t>Nýsköpun</a:t>
            </a:r>
            <a:r>
              <a:rPr lang="en-US" dirty="0"/>
              <a:t> – hagnýting nýrrar þekkingar í nýrri vöru eða þjónustu.</a:t>
            </a:r>
          </a:p>
          <a:p>
            <a:pPr lvl="1"/>
            <a:r>
              <a:rPr lang="en-US" b="1" dirty="0"/>
              <a:t>Stærðarhagkvæmni </a:t>
            </a:r>
            <a:r>
              <a:rPr lang="en-US" dirty="0"/>
              <a:t>– kostnaðarhagræði sem atvinnugreinar njóta vegna umfangs síns.</a:t>
            </a:r>
          </a:p>
          <a:p>
            <a:endParaRPr lang="en-US" dirty="0"/>
          </a:p>
        </p:txBody>
      </p:sp>
    </p:spTree>
    <p:extLst>
      <p:ext uri="{BB962C8B-B14F-4D97-AF65-F5344CB8AC3E}">
        <p14:creationId xmlns:p14="http://schemas.microsoft.com/office/powerpoint/2010/main" val="134237140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4C5FA1E7-DD6A-EB7A-3F91-2FB72BB3A1EB}"/>
              </a:ext>
            </a:extLst>
          </p:cNvPr>
          <p:cNvSpPr>
            <a:spLocks noGrp="1"/>
          </p:cNvSpPr>
          <p:nvPr>
            <p:ph type="title"/>
          </p:nvPr>
        </p:nvSpPr>
        <p:spPr/>
        <p:txBody>
          <a:bodyPr>
            <a:normAutofit fontScale="90000"/>
          </a:bodyPr>
          <a:lstStyle/>
          <a:p>
            <a:pPr lvl="0">
              <a:spcBef>
                <a:spcPts val="0"/>
              </a:spcBef>
            </a:pPr>
            <a:r>
              <a:rPr lang="en-US" dirty="0"/>
              <a:t>Uppsprettur hagvaxtar: Heildarframleiðslufallið</a:t>
            </a:r>
          </a:p>
        </p:txBody>
      </p:sp>
      <p:sp>
        <p:nvSpPr>
          <p:cNvPr id="7" name="Content Placeholder 6">
            <a:extLst>
              <a:ext uri="{FF2B5EF4-FFF2-40B4-BE49-F238E27FC236}">
                <a16:creationId xmlns:a16="http://schemas.microsoft.com/office/drawing/2014/main" id="{681A1E74-1040-3A5D-53DC-98945D586775}"/>
              </a:ext>
            </a:extLst>
          </p:cNvPr>
          <p:cNvSpPr>
            <a:spLocks noGrp="1"/>
          </p:cNvSpPr>
          <p:nvPr>
            <p:ph idx="1"/>
          </p:nvPr>
        </p:nvSpPr>
        <p:spPr>
          <a:xfrm>
            <a:off x="838200" y="955964"/>
            <a:ext cx="10515600" cy="4034047"/>
          </a:xfrm>
        </p:spPr>
        <p:txBody>
          <a:bodyPr>
            <a:normAutofit fontScale="92500" lnSpcReduction="10000"/>
          </a:bodyPr>
          <a:lstStyle/>
          <a:p>
            <a:r>
              <a:rPr lang="en-US" b="1" dirty="0"/>
              <a:t>Framleiðslufall </a:t>
            </a:r>
            <a:r>
              <a:rPr lang="en-US" dirty="0"/>
              <a:t>– ferlið þar sem </a:t>
            </a:r>
            <a:r>
              <a:rPr lang="en-US" i="1" dirty="0"/>
              <a:t>fyrirtæki</a:t>
            </a:r>
            <a:r>
              <a:rPr lang="en-US" dirty="0"/>
              <a:t> umbreytir aðföngum, svo sem vinnuafli, vélum og hráefnum, í afurðir á borð við vörur og þjónustu sem neytendur nýta.</a:t>
            </a:r>
          </a:p>
          <a:p>
            <a:r>
              <a:rPr lang="en-US" dirty="0"/>
              <a:t/>
            </a:r>
            <a:r>
              <a:rPr lang="en-US" u="sng" dirty="0"/>
              <a:t>ör</a:t>
            </a:r>
            <a:r>
              <a:rPr lang="en-US" dirty="0"/>
              <a:t>hagfræðilegt framleiðslufall lýsir aðföngum og afurðum </a:t>
            </a:r>
            <a:r>
              <a:rPr lang="en-US" i="1" dirty="0"/>
              <a:t>fyrirtækis</a:t>
            </a:r>
            <a:r>
              <a:rPr lang="en-US" dirty="0"/>
              <a:t> eða </a:t>
            </a:r>
            <a:r>
              <a:rPr lang="en-US" i="1" dirty="0"/>
              <a:t>atvinnugreinar</a:t>
            </a:r>
            <a:r>
              <a:rPr lang="en-US" dirty="0"/>
              <a:t>.</a:t>
            </a:r>
          </a:p>
          <a:p>
            <a:r>
              <a:rPr lang="en-US" dirty="0"/>
              <a:t>Í </a:t>
            </a:r>
            <a:r>
              <a:rPr lang="en-US" u="sng" dirty="0"/>
              <a:t>þjóðhagfræði</a:t>
            </a:r>
            <a:r>
              <a:rPr lang="en-US" dirty="0"/>
              <a:t> kallast samband aðfanga og afurða fyrir hagkerfið í heild heildarframleiðslufall.</a:t>
            </a:r>
          </a:p>
          <a:p>
            <a:r>
              <a:rPr lang="en-US" b="1" dirty="0"/>
              <a:t>Heildarframleiðslufall </a:t>
            </a:r>
            <a:r>
              <a:rPr lang="en-US" dirty="0"/>
              <a:t>– lýsir því hvernig hagkerfið í heild umbreytir aðföngum á borð við mannauð, raunfjármagn og tækni í afurðir, mældar sem VLF á mann.</a:t>
            </a:r>
          </a:p>
          <a:p>
            <a:endParaRPr lang="en-US" dirty="0"/>
          </a:p>
        </p:txBody>
      </p:sp>
    </p:spTree>
    <p:extLst>
      <p:ext uri="{BB962C8B-B14F-4D97-AF65-F5344CB8AC3E}">
        <p14:creationId xmlns:p14="http://schemas.microsoft.com/office/powerpoint/2010/main" val="404853561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4C5FA1E7-DD6A-EB7A-3F91-2FB72BB3A1EB}"/>
              </a:ext>
            </a:extLst>
          </p:cNvPr>
          <p:cNvSpPr>
            <a:spLocks noGrp="1"/>
          </p:cNvSpPr>
          <p:nvPr>
            <p:ph type="title"/>
          </p:nvPr>
        </p:nvSpPr>
        <p:spPr/>
        <p:txBody>
          <a:bodyPr>
            <a:normAutofit fontScale="90000"/>
          </a:bodyPr>
          <a:lstStyle/>
          <a:p>
            <a:r>
              <a:rPr lang="en-US" dirty="0"/>
              <a:t>Þættir heildarframleiðslufallsins</a:t>
            </a:r>
          </a:p>
        </p:txBody>
      </p:sp>
      <p:pic>
        <p:nvPicPr>
          <p:cNvPr id="5" name="Picture 4" descr="The first illustration shows that workforce, human capital, physical capital, and technology produce GDP. The second illustration shows that human capital per person, physical capital per person, and technology per person produce GDP per capital.">
            <a:extLst>
              <a:ext uri="{FF2B5EF4-FFF2-40B4-BE49-F238E27FC236}">
                <a16:creationId xmlns:a16="http://schemas.microsoft.com/office/drawing/2014/main" id="{ABB1E91B-8A2E-7B8E-9DFD-4E7B78927928}"/>
              </a:ext>
            </a:extLst>
          </p:cNvPr>
          <p:cNvPicPr>
            <a:picLocks noChangeAspect="1"/>
          </p:cNvPicPr>
          <p:nvPr/>
        </p:nvPicPr>
        <p:blipFill>
          <a:blip r:embed="rId2"/>
          <a:stretch>
            <a:fillRect/>
          </a:stretch>
        </p:blipFill>
        <p:spPr>
          <a:xfrm>
            <a:off x="838200" y="1184148"/>
            <a:ext cx="4936236" cy="4966582"/>
          </a:xfrm>
          <a:prstGeom prst="rect">
            <a:avLst/>
          </a:prstGeom>
        </p:spPr>
      </p:pic>
      <p:sp>
        <p:nvSpPr>
          <p:cNvPr id="3" name="Content Placeholder 2">
            <a:extLst>
              <a:ext uri="{FF2B5EF4-FFF2-40B4-BE49-F238E27FC236}">
                <a16:creationId xmlns:a16="http://schemas.microsoft.com/office/drawing/2014/main" id="{BDBB6D4A-B1F1-5F0E-C9AF-803897056814}"/>
              </a:ext>
            </a:extLst>
          </p:cNvPr>
          <p:cNvSpPr>
            <a:spLocks noGrp="1"/>
          </p:cNvSpPr>
          <p:nvPr>
            <p:ph sz="half" idx="2"/>
          </p:nvPr>
        </p:nvSpPr>
        <p:spPr/>
        <p:txBody>
          <a:bodyPr>
            <a:normAutofit/>
          </a:bodyPr>
          <a:lstStyle/>
          <a:p>
            <a:r>
              <a:rPr lang="en-US" dirty="0"/>
              <a:t>Heildarframleiðslufall sýnir hvaða aðföng eru notuð til að skapa afurðir hagkerfisins í heild. </a:t>
            </a:r>
          </a:p>
          <a:p>
            <a:pPr marL="457200" lvl="1" indent="0">
              <a:buNone/>
            </a:pPr>
            <a:r>
              <a:rPr lang="en-US" dirty="0">
                <a:solidFill>
                  <a:srgbClr val="0070C0"/>
                </a:solidFill>
              </a:rPr>
              <a:t>(a) </a:t>
            </a:r>
            <a:r>
              <a:rPr lang="en-US" dirty="0"/>
              <a:t>Í þessu heildarframleiðslufalli er afurðin VLF. </a:t>
            </a:r>
          </a:p>
          <a:p>
            <a:pPr lvl="1"/>
            <a:endParaRPr lang="en-US" dirty="0"/>
          </a:p>
          <a:p>
            <a:pPr marL="457200" lvl="1" indent="0">
              <a:buNone/>
            </a:pPr>
            <a:r>
              <a:rPr lang="en-US" dirty="0">
                <a:solidFill>
                  <a:srgbClr val="0070C0"/>
                </a:solidFill>
              </a:rPr>
              <a:t>(b) </a:t>
            </a:r>
            <a:r>
              <a:rPr lang="en-US" dirty="0"/>
              <a:t>Í þessu heildarframleiðslufalli er afurðin VLF á mann. Þar sem hún er reiknuð á mann er vinnuframlagið þegar innifalið í hinum þáttunum og þarf því ekki að tilgreina það sérstaklega.</a:t>
            </a:r>
          </a:p>
          <a:p>
            <a:endParaRPr lang="en-US" dirty="0"/>
          </a:p>
        </p:txBody>
      </p:sp>
    </p:spTree>
    <p:extLst>
      <p:ext uri="{BB962C8B-B14F-4D97-AF65-F5344CB8AC3E}">
        <p14:creationId xmlns:p14="http://schemas.microsoft.com/office/powerpoint/2010/main" val="235333193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4C5FA1E7-DD6A-EB7A-3F91-2FB72BB3A1EB}"/>
              </a:ext>
            </a:extLst>
          </p:cNvPr>
          <p:cNvSpPr>
            <a:spLocks noGrp="1"/>
          </p:cNvSpPr>
          <p:nvPr>
            <p:ph type="title"/>
          </p:nvPr>
        </p:nvSpPr>
        <p:spPr/>
        <p:txBody>
          <a:bodyPr>
            <a:normAutofit fontScale="90000"/>
          </a:bodyPr>
          <a:lstStyle/>
          <a:p>
            <a:r>
              <a:rPr lang="en-US" dirty="0"/>
              <a:t>Mæling framleiðni</a:t>
            </a:r>
          </a:p>
        </p:txBody>
      </p:sp>
      <p:sp>
        <p:nvSpPr>
          <p:cNvPr id="7" name="Content Placeholder 6">
            <a:extLst>
              <a:ext uri="{FF2B5EF4-FFF2-40B4-BE49-F238E27FC236}">
                <a16:creationId xmlns:a16="http://schemas.microsoft.com/office/drawing/2014/main" id="{681A1E74-1040-3A5D-53DC-98945D586775}"/>
              </a:ext>
            </a:extLst>
          </p:cNvPr>
          <p:cNvSpPr>
            <a:spLocks noGrp="1"/>
          </p:cNvSpPr>
          <p:nvPr>
            <p:ph idx="1"/>
          </p:nvPr>
        </p:nvSpPr>
        <p:spPr/>
        <p:txBody>
          <a:bodyPr/>
          <a:lstStyle/>
          <a:p>
            <a:r>
              <a:rPr lang="en-US" dirty="0"/>
              <a:t>Vöxtur framleiðni í hagkerfi </a:t>
            </a:r>
            <a:r>
              <a:rPr lang="en-US" u="sng" dirty="0"/>
              <a:t>á hverju ári</a:t>
            </a:r>
            <a:r>
              <a:rPr lang="en-US" dirty="0"/>
              <a:t> er nátengdur vexti VLF á mann.</a:t>
            </a:r>
          </a:p>
          <a:p>
            <a:endParaRPr lang="en-US" dirty="0"/>
          </a:p>
          <a:p>
            <a:r>
              <a:rPr lang="en-US" dirty="0"/>
              <a:t>Algengur mælikvarði á framleiðni hvers starfsmanns í Bandaríkjunum er </a:t>
            </a:r>
            <a:r>
              <a:rPr lang="en-US" u="sng" dirty="0"/>
              <a:t>verðmæti afurða í Bandaríkjadölum á vinnustund</a:t>
            </a:r>
            <a:r>
              <a:rPr lang="en-US" dirty="0"/>
              <a:t> sem starfsmaðurinn leggur til framleiðslu vinnuveitandans.</a:t>
            </a:r>
          </a:p>
          <a:p>
            <a:pPr lvl="1"/>
            <a:r>
              <a:rPr lang="en-US" dirty="0"/>
              <a:t>Opinberir starfsmenn og landbúnaður eru undanskilin í þessum mælikvarða.</a:t>
            </a:r>
          </a:p>
          <a:p>
            <a:endParaRPr lang="en-US" dirty="0"/>
          </a:p>
        </p:txBody>
      </p:sp>
    </p:spTree>
    <p:extLst>
      <p:ext uri="{BB962C8B-B14F-4D97-AF65-F5344CB8AC3E}">
        <p14:creationId xmlns:p14="http://schemas.microsoft.com/office/powerpoint/2010/main" val="1876030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4C5FA1E7-DD6A-EB7A-3F91-2FB72BB3A1EB}"/>
              </a:ext>
            </a:extLst>
          </p:cNvPr>
          <p:cNvSpPr>
            <a:spLocks noGrp="1"/>
          </p:cNvSpPr>
          <p:nvPr>
            <p:ph type="title"/>
          </p:nvPr>
        </p:nvSpPr>
        <p:spPr>
          <a:xfrm>
            <a:off x="841248" y="310896"/>
            <a:ext cx="8823960" cy="530352"/>
          </a:xfrm>
        </p:spPr>
        <p:txBody>
          <a:bodyPr>
            <a:normAutofit fontScale="90000"/>
          </a:bodyPr>
          <a:lstStyle/>
          <a:p>
            <a:pPr marL="0" marR="0" lvl="0" indent="0" rtl="0">
              <a:spcBef>
                <a:spcPts val="0"/>
              </a:spcBef>
            </a:pPr>
            <a:r>
              <a:rPr lang="en-US" dirty="0" sz="1900"/>
              <a:t>Framleiðsla á vinnustund í bandaríska hagkerfinu, 1947–2020</a:t>
            </a:r>
          </a:p>
        </p:txBody>
      </p:sp>
      <p:sp>
        <p:nvSpPr>
          <p:cNvPr id="7" name="Content Placeholder 6">
            <a:extLst>
              <a:ext uri="{FF2B5EF4-FFF2-40B4-BE49-F238E27FC236}">
                <a16:creationId xmlns:a16="http://schemas.microsoft.com/office/drawing/2014/main" id="{681A1E74-1040-3A5D-53DC-98945D586775}"/>
              </a:ext>
            </a:extLst>
          </p:cNvPr>
          <p:cNvSpPr>
            <a:spLocks noGrp="1"/>
          </p:cNvSpPr>
          <p:nvPr>
            <p:ph idx="1"/>
          </p:nvPr>
        </p:nvSpPr>
        <p:spPr>
          <a:xfrm>
            <a:off x="838200" y="4311254"/>
            <a:ext cx="10515600" cy="1917469"/>
          </a:xfrm>
        </p:spPr>
        <p:txBody>
          <a:bodyPr>
            <a:normAutofit fontScale="77500" lnSpcReduction="20000"/>
          </a:bodyPr>
          <a:lstStyle/>
          <a:p>
            <a:r>
              <a:rPr lang="en-US" dirty="0"/>
              <a:t>Framleiðsla á vinnustund er mælikvarði á framleiðni vinnuafls. </a:t>
            </a:r>
          </a:p>
          <a:p>
            <a:r>
              <a:rPr lang="en-US" dirty="0"/>
              <a:t>Í bandaríska hagkerfinu jókst framleiðni vinnuafls hraðar á sjöunda áratugnum og um miðjan tíunda áratuginn en á áttunda og níunda áratugnum. </a:t>
            </a:r>
          </a:p>
          <a:p>
            <a:r>
              <a:rPr lang="en-US" dirty="0"/>
              <a:t>Munurinn á vaxtarhraðanum nemur þó aðeins nokkrum prósentustigum á ári. </a:t>
            </a:r>
          </a:p>
          <a:p>
            <a:r>
              <a:rPr lang="en-US" dirty="0"/>
              <a:t>Árið 2020 var framleiðsla bandarísks starfsmanns á vinnustund meira en tvöföld miðað við áttunda áratuginn. (Heimild: Vinnumálaráðuneyti Bandaríkjanna, Vinnumálastofnun.)</a:t>
            </a:r>
          </a:p>
          <a:p>
            <a:endParaRPr lang="en-US" dirty="0"/>
          </a:p>
        </p:txBody>
      </p:sp>
      <p:pic>
        <p:nvPicPr>
          <p:cNvPr id="5" name="Picture 4" descr="This graph illustrates the change in an index measuring output per hour over time. The y-axis measures an index measure of output per in increments of 20, from 0 to 120. The x-axis shows years, from 1965 to 2020. In 1939, output per hour is 39, and it rises steadily over time to around 115 in 2020. ">
            <a:extLst>
              <a:ext uri="{FF2B5EF4-FFF2-40B4-BE49-F238E27FC236}">
                <a16:creationId xmlns:a16="http://schemas.microsoft.com/office/drawing/2014/main" id="{3B4ED599-B4D0-6B40-8667-003DD105D57A}"/>
              </a:ext>
            </a:extLst>
          </p:cNvPr>
          <p:cNvPicPr>
            <a:picLocks noChangeAspect="1"/>
          </p:cNvPicPr>
          <p:nvPr/>
        </p:nvPicPr>
        <p:blipFill>
          <a:blip r:embed="rId2"/>
          <a:stretch>
            <a:fillRect/>
          </a:stretch>
        </p:blipFill>
        <p:spPr>
          <a:xfrm>
            <a:off x="3609975" y="802772"/>
            <a:ext cx="4972050" cy="3508482"/>
          </a:xfrm>
          <a:prstGeom prst="rect">
            <a:avLst/>
          </a:prstGeom>
        </p:spPr>
      </p:pic>
    </p:spTree>
    <p:extLst>
      <p:ext uri="{BB962C8B-B14F-4D97-AF65-F5344CB8AC3E}">
        <p14:creationId xmlns:p14="http://schemas.microsoft.com/office/powerpoint/2010/main" val="36007273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4C5FA1E7-DD6A-EB7A-3F91-2FB72BB3A1EB}"/>
              </a:ext>
            </a:extLst>
          </p:cNvPr>
          <p:cNvSpPr>
            <a:spLocks noGrp="1"/>
          </p:cNvSpPr>
          <p:nvPr>
            <p:ph type="title"/>
          </p:nvPr>
        </p:nvSpPr>
        <p:spPr/>
        <p:txBody>
          <a:bodyPr>
            <a:normAutofit fontScale="90000"/>
          </a:bodyPr>
          <a:lstStyle/>
          <a:p>
            <a:r>
              <a:rPr lang="en-US" dirty="0"/>
              <a:t>Framleiðnivöxtur frá 1950</a:t>
            </a:r>
          </a:p>
        </p:txBody>
      </p:sp>
      <p:sp>
        <p:nvSpPr>
          <p:cNvPr id="7" name="Content Placeholder 6">
            <a:extLst>
              <a:ext uri="{FF2B5EF4-FFF2-40B4-BE49-F238E27FC236}">
                <a16:creationId xmlns:a16="http://schemas.microsoft.com/office/drawing/2014/main" id="{681A1E74-1040-3A5D-53DC-98945D586775}"/>
              </a:ext>
            </a:extLst>
          </p:cNvPr>
          <p:cNvSpPr>
            <a:spLocks noGrp="1"/>
          </p:cNvSpPr>
          <p:nvPr>
            <p:ph idx="1"/>
          </p:nvPr>
        </p:nvSpPr>
        <p:spPr>
          <a:xfrm>
            <a:off x="838200" y="4400874"/>
            <a:ext cx="10515600" cy="2035035"/>
          </a:xfrm>
        </p:spPr>
        <p:txBody>
          <a:bodyPr>
            <a:normAutofit fontScale="70000" lnSpcReduction="20000"/>
          </a:bodyPr>
          <a:lstStyle/>
          <a:p>
            <a:r>
              <a:rPr lang="en-US" dirty="0"/>
              <a:t>Framleiðni vinnuafls í Bandaríkjunum jókst mjög hratt á árunum 1947–1973. </a:t>
            </a:r>
          </a:p>
          <a:p>
            <a:r>
              <a:rPr lang="en-US" dirty="0"/>
              <a:t>Síðla á áttunda áratugnum og á þeim níunda dró síðan úr vextinum. </a:t>
            </a:r>
          </a:p>
          <a:p>
            <a:r>
              <a:rPr lang="en-US" dirty="0"/>
              <a:t>Framleiðnivöxtur tók við sér á síðari hluta tíunda áratugar 20. aldar og í byrjun fyrsta áratugar 21. aldar, en dró síðan nokkuð úr honum á árunum 2001–2020.</a:t>
            </a:r>
          </a:p>
          <a:p>
            <a:r>
              <a:rPr lang="en-US" dirty="0"/>
              <a:t>Sumir telja að aukinn framleiðnivöxtur á síðari hluta tíunda áratugar 20. aldar og í byrjun fyrsta áratugar 21. aldar hafi markað upphaf „nýs hagkerfis“ sem byggist á meiri framleiðnivexti. Það verður þó ekki ljóst fyrr en lengri tími er liðinn. (Heimild: Vinnumálaráðuneyti Bandaríkjanna, Vinnumálastofnun.)</a:t>
            </a:r>
          </a:p>
          <a:p>
            <a:endParaRPr lang="en-US" dirty="0"/>
          </a:p>
        </p:txBody>
      </p:sp>
      <p:pic>
        <p:nvPicPr>
          <p:cNvPr id="4" name="Picture 3" descr="This is a bar graph illustrating the percent change in productivity growth over four different time periods. The y-axis shows productivity growth measured as a percentage, from 0 to 3.5, in increments of 0.5 The x-axis shows four different time periods. The first time period is 1950 to 1970, and productivity growth was 3.2%. From 1971 to 1990 it was 1.9% and from 1991 to 2000 it was 2.3%. From 2001 to 2020 it was 1.9%.">
            <a:extLst>
              <a:ext uri="{FF2B5EF4-FFF2-40B4-BE49-F238E27FC236}">
                <a16:creationId xmlns:a16="http://schemas.microsoft.com/office/drawing/2014/main" id="{2364CD00-1F80-203E-53FA-2631A43C7856}"/>
              </a:ext>
            </a:extLst>
          </p:cNvPr>
          <p:cNvPicPr>
            <a:picLocks noChangeAspect="1"/>
          </p:cNvPicPr>
          <p:nvPr/>
        </p:nvPicPr>
        <p:blipFill>
          <a:blip r:embed="rId2"/>
          <a:stretch>
            <a:fillRect/>
          </a:stretch>
        </p:blipFill>
        <p:spPr>
          <a:xfrm>
            <a:off x="3320136" y="889982"/>
            <a:ext cx="5551727" cy="3410618"/>
          </a:xfrm>
          <a:prstGeom prst="rect">
            <a:avLst/>
          </a:prstGeom>
        </p:spPr>
      </p:pic>
    </p:spTree>
    <p:extLst>
      <p:ext uri="{BB962C8B-B14F-4D97-AF65-F5344CB8AC3E}">
        <p14:creationId xmlns:p14="http://schemas.microsoft.com/office/powerpoint/2010/main" val="28593226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4C5FA1E7-DD6A-EB7A-3F91-2FB72BB3A1EB}"/>
              </a:ext>
            </a:extLst>
          </p:cNvPr>
          <p:cNvSpPr>
            <a:spLocks noGrp="1"/>
          </p:cNvSpPr>
          <p:nvPr>
            <p:ph type="title"/>
          </p:nvPr>
        </p:nvSpPr>
        <p:spPr/>
        <p:txBody>
          <a:bodyPr>
            <a:normAutofit fontScale="90000"/>
          </a:bodyPr>
          <a:lstStyle/>
          <a:p>
            <a:r>
              <a:rPr lang="en-US" dirty="0"/>
              <a:t>Máttur viðvarandi hagvaxtar</a:t>
            </a:r>
          </a:p>
        </p:txBody>
      </p:sp>
      <p:sp>
        <p:nvSpPr>
          <p:cNvPr id="7" name="Content Placeholder 6">
            <a:extLst>
              <a:ext uri="{FF2B5EF4-FFF2-40B4-BE49-F238E27FC236}">
                <a16:creationId xmlns:a16="http://schemas.microsoft.com/office/drawing/2014/main" id="{681A1E74-1040-3A5D-53DC-98945D586775}"/>
              </a:ext>
            </a:extLst>
          </p:cNvPr>
          <p:cNvSpPr>
            <a:spLocks noGrp="1"/>
          </p:cNvSpPr>
          <p:nvPr>
            <p:ph idx="1"/>
          </p:nvPr>
        </p:nvSpPr>
        <p:spPr>
          <a:xfrm>
            <a:off x="838200" y="955965"/>
            <a:ext cx="10515600" cy="2636322"/>
          </a:xfrm>
        </p:spPr>
        <p:txBody>
          <a:bodyPr>
            <a:normAutofit fontScale="85000" lnSpcReduction="10000"/>
          </a:bodyPr>
          <a:lstStyle/>
          <a:p>
            <a:r>
              <a:rPr lang="en-US" dirty="0"/>
              <a:t>Ekkert skiptir lífskjör fólks meira máli en viðvarandi hagvöxtur.</a:t>
            </a:r>
          </a:p>
          <a:p>
            <a:r>
              <a:rPr lang="en-US" dirty="0"/>
              <a:t>Jafnvel litlar breytingar á hagvaxtarhraða hafa gríðarleg áhrif á lífskjör þegar þær vara lengi og vöxturinn safnast upp.</a:t>
            </a:r>
          </a:p>
          <a:p>
            <a:r>
              <a:rPr lang="en-US" dirty="0"/>
              <a:t>Til að reikna framtíðarvirði VLF miðað við tiltekinn hagvöxt: </a:t>
            </a:r>
          </a:p>
          <a:p>
            <a:pPr lvl="1"/>
            <a:r>
              <a:rPr lang="en-US" dirty="0"/>
              <a:t>VLF á upphafsári × (1 + hagvaxtarhlutfall)</a:t>
            </a:r>
            <a:r>
              <a:rPr lang="en-US" baseline="30000" dirty="0"/>
              <a:t>ár</a:t>
            </a:r>
            <a:r>
              <a:rPr lang="en-US" dirty="0"/>
              <a:t> = VLF á lokaári</a:t>
            </a:r>
          </a:p>
          <a:p>
            <a:r>
              <a:rPr lang="en-US" dirty="0"/>
              <a:t>Dæmi um vöxt VLF yfir mislöng tímabil:</a:t>
            </a:r>
          </a:p>
          <a:p>
            <a:endParaRPr lang="en-US" dirty="0"/>
          </a:p>
        </p:txBody>
      </p:sp>
      <p:pic>
        <p:nvPicPr>
          <p:cNvPr id="2" name="Shape 163" descr="This table has five rows and four columns. the first row is a header row and it labels each column “Growth Rate”, “Value of an original 100 in 10 years”, “Value of an original 100 in 25 years”, and “Value of an original 100 in 50 years”. Under the “Growth Rate” column are the following values: 1%, 3%, 5%, and 8%. Under the column “Value of an original 100 in 10 years” are the following values: 110; 134; 163; and 216. Under the column “Value of an original 100 in 25 years” are the following values 128; 209; 339; and 685. Under the column “Value of an original 100 in 50 years” are the following values: 164; 438; 1147; and 4690.">
            <a:extLst>
              <a:ext uri="{FF2B5EF4-FFF2-40B4-BE49-F238E27FC236}">
                <a16:creationId xmlns:a16="http://schemas.microsoft.com/office/drawing/2014/main" id="{F9CFE7EC-8316-87B9-2E9C-5234EC6D4AE0}"/>
              </a:ext>
            </a:extLst>
          </p:cNvPr>
          <p:cNvPicPr preferRelativeResize="0"/>
          <p:nvPr/>
        </p:nvPicPr>
        <p:blipFill>
          <a:blip r:embed="rId2">
            <a:alphaModFix/>
          </a:blip>
          <a:stretch>
            <a:fillRect/>
          </a:stretch>
        </p:blipFill>
        <p:spPr>
          <a:xfrm>
            <a:off x="2467353" y="3758543"/>
            <a:ext cx="7257293" cy="1930714"/>
          </a:xfrm>
          <a:prstGeom prst="rect">
            <a:avLst/>
          </a:prstGeom>
          <a:noFill/>
          <a:ln>
            <a:noFill/>
          </a:ln>
        </p:spPr>
      </p:pic>
    </p:spTree>
    <p:extLst>
      <p:ext uri="{BB962C8B-B14F-4D97-AF65-F5344CB8AC3E}">
        <p14:creationId xmlns:p14="http://schemas.microsoft.com/office/powerpoint/2010/main" val="119584111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4C5FA1E7-DD6A-EB7A-3F91-2FB72BB3A1EB}"/>
              </a:ext>
            </a:extLst>
          </p:cNvPr>
          <p:cNvSpPr>
            <a:spLocks noGrp="1"/>
          </p:cNvSpPr>
          <p:nvPr>
            <p:ph type="title"/>
          </p:nvPr>
        </p:nvSpPr>
        <p:spPr/>
        <p:txBody>
          <a:bodyPr>
            <a:normAutofit fontScale="90000"/>
          </a:bodyPr>
          <a:lstStyle/>
          <a:p>
            <a:r>
              <a:rPr lang="en-US" dirty="0"/>
              <a:t>VLF og samsettur vaxtarhraði</a:t>
            </a:r>
          </a:p>
        </p:txBody>
      </p:sp>
      <p:sp>
        <p:nvSpPr>
          <p:cNvPr id="7" name="Content Placeholder 6">
            <a:extLst>
              <a:ext uri="{FF2B5EF4-FFF2-40B4-BE49-F238E27FC236}">
                <a16:creationId xmlns:a16="http://schemas.microsoft.com/office/drawing/2014/main" id="{681A1E74-1040-3A5D-53DC-98945D586775}"/>
              </a:ext>
            </a:extLst>
          </p:cNvPr>
          <p:cNvSpPr>
            <a:spLocks noGrp="1"/>
          </p:cNvSpPr>
          <p:nvPr>
            <p:ph idx="1"/>
          </p:nvPr>
        </p:nvSpPr>
        <p:spPr>
          <a:xfrm>
            <a:off x="838200" y="955965"/>
            <a:ext cx="10515600" cy="1882769"/>
          </a:xfrm>
        </p:spPr>
        <p:txBody>
          <a:bodyPr>
            <a:normAutofit fontScale="92500" lnSpcReduction="20000"/>
          </a:bodyPr>
          <a:lstStyle/>
          <a:p>
            <a:r>
              <a:rPr lang="en-US" b="1" dirty="0"/>
              <a:t>Samsettur vaxtarhraði </a:t>
            </a:r>
            <a:r>
              <a:rPr lang="en-US" dirty="0"/>
              <a:t>– vaxtarhraði sem reiknast af grunni þar sem fyrri vöxtur VLF er innifalinn.</a:t>
            </a:r>
          </a:p>
          <a:p>
            <a:endParaRPr lang="en-US" dirty="0"/>
          </a:p>
          <a:p>
            <a:r>
              <a:rPr lang="en-US" dirty="0"/>
              <a:t>Dæmi: Ef VLF Suður-Kóreu væri $2,2 billjónir og hagvöxtur 2,8% gætum við áætlað VLF til framtíðar.</a:t>
            </a:r>
          </a:p>
          <a:p>
            <a:endParaRPr lang="en-US" dirty="0"/>
          </a:p>
        </p:txBody>
      </p:sp>
      <p:graphicFrame>
        <p:nvGraphicFramePr>
          <p:cNvPr id="4" name="Table 4">
            <a:extLst>
              <a:ext uri="{FF2B5EF4-FFF2-40B4-BE49-F238E27FC236}">
                <a16:creationId xmlns:a16="http://schemas.microsoft.com/office/drawing/2014/main" id="{B3587259-1442-FE7E-E326-F37CB2DB93DE}"/>
              </a:ext>
            </a:extLst>
          </p:cNvPr>
          <p:cNvGraphicFramePr>
            <a:graphicFrameLocks noGrp="1"/>
          </p:cNvGraphicFramePr>
          <p:nvPr>
            <p:extLst>
              <p:ext uri="{D42A27DB-BD31-4B8C-83A1-F6EECF244321}">
                <p14:modId xmlns:p14="http://schemas.microsoft.com/office/powerpoint/2010/main" val="2936715933"/>
              </p:ext>
            </p:extLst>
          </p:nvPr>
        </p:nvGraphicFramePr>
        <p:xfrm>
          <a:off x="2032000" y="3247913"/>
          <a:ext cx="8128000" cy="2225040"/>
        </p:xfrm>
        <a:graphic>
          <a:graphicData uri="http://schemas.openxmlformats.org/drawingml/2006/table">
            <a:tbl>
              <a:tblPr firstRow="1" bandRow="1">
                <a:tableStyleId>{5940675A-B579-460E-94D1-54222C63F5DA}</a:tableStyleId>
              </a:tblPr>
              <a:tblGrid>
                <a:gridCol w="2032000">
                  <a:extLst>
                    <a:ext uri="{9D8B030D-6E8A-4147-A177-3AD203B41FA5}">
                      <a16:colId xmlns:a16="http://schemas.microsoft.com/office/drawing/2014/main" val="770076237"/>
                    </a:ext>
                  </a:extLst>
                </a:gridCol>
                <a:gridCol w="2032000">
                  <a:extLst>
                    <a:ext uri="{9D8B030D-6E8A-4147-A177-3AD203B41FA5}">
                      <a16:colId xmlns:a16="http://schemas.microsoft.com/office/drawing/2014/main" val="2760952518"/>
                    </a:ext>
                  </a:extLst>
                </a:gridCol>
                <a:gridCol w="2032000">
                  <a:extLst>
                    <a:ext uri="{9D8B030D-6E8A-4147-A177-3AD203B41FA5}">
                      <a16:colId xmlns:a16="http://schemas.microsoft.com/office/drawing/2014/main" val="1659630957"/>
                    </a:ext>
                  </a:extLst>
                </a:gridCol>
                <a:gridCol w="2032000">
                  <a:extLst>
                    <a:ext uri="{9D8B030D-6E8A-4147-A177-3AD203B41FA5}">
                      <a16:colId xmlns:a16="http://schemas.microsoft.com/office/drawing/2014/main" val="3031259523"/>
                    </a:ext>
                  </a:extLst>
                </a:gridCol>
              </a:tblGrid>
              <a:tr h="370840">
                <a:tc>
                  <a:txBody>
                    <a:bodyPr/>
                    <a:lstStyle/>
                    <a:p>
                      <a:pPr algn="ctr"/>
                      <a:r>
                        <a:rPr lang="en-US" b="1" dirty="0"/>
                        <a:t>Ár</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tcPr>
                </a:tc>
                <a:tc>
                  <a:txBody>
                    <a:bodyPr/>
                    <a:lstStyle/>
                    <a:p>
                      <a:pPr algn="ctr"/>
                      <a:r>
                        <a:rPr lang="en-US" b="1" dirty="0"/>
                        <a:t>VLF í upphafi</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tcPr>
                </a:tc>
                <a:tc>
                  <a:txBody>
                    <a:bodyPr/>
                    <a:lstStyle/>
                    <a:p>
                      <a:pPr algn="ctr"/>
                      <a:r>
                        <a:rPr lang="en-US" b="1" dirty="0"/>
                        <a:t>Hagvöxtur 2,8%</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tcPr>
                </a:tc>
                <a:tc>
                  <a:txBody>
                    <a:bodyPr/>
                    <a:lstStyle/>
                    <a:p>
                      <a:pPr algn="ctr"/>
                      <a:r>
                        <a:rPr lang="en-US" b="1" dirty="0"/>
                        <a:t>VLF í árslok</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tcPr>
                </a:tc>
                <a:extLst>
                  <a:ext uri="{0D108BD9-81ED-4DB2-BD59-A6C34878D82A}">
                    <a16:rowId xmlns:a16="http://schemas.microsoft.com/office/drawing/2014/main" val="2343740891"/>
                  </a:ext>
                </a:extLst>
              </a:tr>
              <a:tr h="370840">
                <a:tc>
                  <a:txBody>
                    <a:bodyPr/>
                    <a:lstStyle/>
                    <a:p>
                      <a:r>
                        <a:rPr lang="en-US" dirty="0"/>
                        <a:t>1</a:t>
                      </a:r>
                    </a:p>
                  </a:txBody>
                  <a:tcPr>
                    <a:lnL w="12700" cap="flat" cmpd="sng" algn="ctr">
                      <a:noFill/>
                      <a:prstDash val="solid"/>
                      <a:round/>
                      <a:headEnd type="none" w="med" len="med"/>
                      <a:tailEnd type="none" w="med" len="med"/>
                    </a:lnL>
                  </a:tcPr>
                </a:tc>
                <a:tc>
                  <a:txBody>
                    <a:bodyPr/>
                    <a:lstStyle/>
                    <a:p>
                      <a:r>
                        <a:rPr lang="en-US" dirty="0"/>
                        <a:t>$2,2 billjónir ×</a:t>
                      </a:r>
                    </a:p>
                  </a:txBody>
                  <a:tcPr/>
                </a:tc>
                <a:tc>
                  <a:txBody>
                    <a:bodyPr/>
                    <a:lstStyle/>
                    <a:p>
                      <a:r>
                        <a:rPr lang="en-US" dirty="0"/>
                        <a:t>(1+0.028)</a:t>
                      </a:r>
                    </a:p>
                  </a:txBody>
                  <a:tcPr/>
                </a:tc>
                <a:tc>
                  <a:txBody>
                    <a:bodyPr/>
                    <a:lstStyle/>
                    <a:p>
                      <a:r>
                        <a:rPr kumimoji="0" lang="en-US" sz="1800" b="0" i="0" u="none" strike="noStrike" kern="1200" cap="none" spc="0" normalizeH="0" baseline="0" noProof="0" dirty="0">
                          <a:ln>
                            <a:noFill/>
                          </a:ln>
                          <a:solidFill>
                            <a:srgbClr val="000000"/>
                          </a:solidFill>
                          <a:effectLst/>
                          <a:uLnTx/>
                          <a:uFillTx/>
                          <a:latin typeface="Calibri" panose="020F0502020204030204"/>
                          <a:ea typeface="+mn-ea"/>
                          <a:cs typeface="+mn-cs"/>
                        </a:rPr>
                        <a:t>$2,3 billjónir</a:t>
                      </a:r>
                      <a:endParaRPr lang="en-US" dirty="0"/>
                    </a:p>
                  </a:txBody>
                  <a:tcPr>
                    <a:lnR w="12700" cap="flat" cmpd="sng" algn="ctr">
                      <a:noFill/>
                      <a:prstDash val="solid"/>
                      <a:round/>
                      <a:headEnd type="none" w="med" len="med"/>
                      <a:tailEnd type="none" w="med" len="med"/>
                    </a:lnR>
                  </a:tcPr>
                </a:tc>
                <a:extLst>
                  <a:ext uri="{0D108BD9-81ED-4DB2-BD59-A6C34878D82A}">
                    <a16:rowId xmlns:a16="http://schemas.microsoft.com/office/drawing/2014/main" val="1945575914"/>
                  </a:ext>
                </a:extLst>
              </a:tr>
              <a:tr h="370840">
                <a:tc>
                  <a:txBody>
                    <a:bodyPr/>
                    <a:lstStyle/>
                    <a:p>
                      <a:r>
                        <a:rPr lang="en-US" dirty="0"/>
                        <a:t>2</a:t>
                      </a:r>
                    </a:p>
                  </a:txBody>
                  <a:tcPr>
                    <a:lnL w="12700" cap="flat" cmpd="sng" algn="ctr">
                      <a:noFill/>
                      <a:prstDash val="solid"/>
                      <a:round/>
                      <a:headEnd type="none" w="med" len="med"/>
                      <a:tailEnd type="none" w="med" len="med"/>
                    </a:ln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$2,3 billjónir ×</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(1+0.028)</a:t>
                      </a:r>
                    </a:p>
                  </a:txBody>
                  <a:tcPr/>
                </a:tc>
                <a:tc>
                  <a:txBody>
                    <a:bodyPr/>
                    <a:lstStyle/>
                    <a:p>
                      <a:r>
                        <a:rPr kumimoji="0" lang="en-US" sz="1800" b="0" i="0" u="none" strike="noStrike" kern="1200" cap="none" spc="0" normalizeH="0" baseline="0" noProof="0" dirty="0">
                          <a:ln>
                            <a:noFill/>
                          </a:ln>
                          <a:solidFill>
                            <a:srgbClr val="000000"/>
                          </a:solidFill>
                          <a:effectLst/>
                          <a:uLnTx/>
                          <a:uFillTx/>
                          <a:latin typeface="Calibri" panose="020F0502020204030204"/>
                          <a:ea typeface="+mn-ea"/>
                          <a:cs typeface="+mn-cs"/>
                        </a:rPr>
                        <a:t>$2,3 billjónir</a:t>
                      </a:r>
                      <a:endParaRPr lang="en-US" dirty="0"/>
                    </a:p>
                  </a:txBody>
                  <a:tcPr>
                    <a:lnR w="12700" cap="flat" cmpd="sng" algn="ctr">
                      <a:noFill/>
                      <a:prstDash val="solid"/>
                      <a:round/>
                      <a:headEnd type="none" w="med" len="med"/>
                      <a:tailEnd type="none" w="med" len="med"/>
                    </a:lnR>
                  </a:tcPr>
                </a:tc>
                <a:extLst>
                  <a:ext uri="{0D108BD9-81ED-4DB2-BD59-A6C34878D82A}">
                    <a16:rowId xmlns:a16="http://schemas.microsoft.com/office/drawing/2014/main" val="1857165034"/>
                  </a:ext>
                </a:extLst>
              </a:tr>
              <a:tr h="370840">
                <a:tc>
                  <a:txBody>
                    <a:bodyPr/>
                    <a:lstStyle/>
                    <a:p>
                      <a:r>
                        <a:rPr lang="en-US" dirty="0"/>
                        <a:t>3</a:t>
                      </a:r>
                    </a:p>
                  </a:txBody>
                  <a:tcPr>
                    <a:lnL w="12700" cap="flat" cmpd="sng" algn="ctr">
                      <a:noFill/>
                      <a:prstDash val="solid"/>
                      <a:round/>
                      <a:headEnd type="none" w="med" len="med"/>
                      <a:tailEnd type="none" w="med" len="med"/>
                    </a:ln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$2,3 billjónir ×</a:t>
                      </a:r>
                    </a:p>
                  </a:txBody>
                  <a:tcPr/>
                </a:tc>
                <a:tc>
                  <a:txBody>
                    <a:bodyPr/>
                    <a:lstStyle/>
                    <a:p>
                      <a:r>
                        <a:rPr lang="en-US" dirty="0"/>
                        <a:t>(1+0.028)</a:t>
                      </a:r>
                    </a:p>
                  </a:txBody>
                  <a:tcPr/>
                </a:tc>
                <a:tc>
                  <a:txBody>
                    <a:bodyPr/>
                    <a:lstStyle/>
                    <a:p>
                      <a:r>
                        <a:rPr kumimoji="0" lang="en-US" sz="1800" b="0" i="0" u="none" strike="noStrike" kern="1200" cap="none" spc="0" normalizeH="0" baseline="0" noProof="0" dirty="0">
                          <a:ln>
                            <a:noFill/>
                          </a:ln>
                          <a:solidFill>
                            <a:srgbClr val="000000"/>
                          </a:solidFill>
                          <a:effectLst/>
                          <a:uLnTx/>
                          <a:uFillTx/>
                          <a:latin typeface="Calibri" panose="020F0502020204030204"/>
                          <a:ea typeface="+mn-ea"/>
                          <a:cs typeface="+mn-cs"/>
                        </a:rPr>
                        <a:t>$2,4 billjónir</a:t>
                      </a:r>
                      <a:endParaRPr lang="en-US" dirty="0"/>
                    </a:p>
                  </a:txBody>
                  <a:tcPr>
                    <a:lnR w="12700" cap="flat" cmpd="sng" algn="ctr">
                      <a:noFill/>
                      <a:prstDash val="solid"/>
                      <a:round/>
                      <a:headEnd type="none" w="med" len="med"/>
                      <a:tailEnd type="none" w="med" len="med"/>
                    </a:lnR>
                  </a:tcPr>
                </a:tc>
                <a:extLst>
                  <a:ext uri="{0D108BD9-81ED-4DB2-BD59-A6C34878D82A}">
                    <a16:rowId xmlns:a16="http://schemas.microsoft.com/office/drawing/2014/main" val="4010882902"/>
                  </a:ext>
                </a:extLst>
              </a:tr>
              <a:tr h="370840">
                <a:tc>
                  <a:txBody>
                    <a:bodyPr/>
                    <a:lstStyle/>
                    <a:p>
                      <a:r>
                        <a:rPr lang="en-US" dirty="0"/>
                        <a:t>4</a:t>
                      </a:r>
                    </a:p>
                  </a:txBody>
                  <a:tcPr>
                    <a:lnL w="12700" cap="flat" cmpd="sng" algn="ctr">
                      <a:noFill/>
                      <a:prstDash val="solid"/>
                      <a:round/>
                      <a:headEnd type="none" w="med" len="med"/>
                      <a:tailEnd type="none" w="med" len="med"/>
                    </a:ln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$2,4 billjónir ×</a:t>
                      </a:r>
                    </a:p>
                  </a:txBody>
                  <a:tcPr/>
                </a:tc>
                <a:tc>
                  <a:txBody>
                    <a:bodyPr/>
                    <a:lstStyle/>
                    <a:p>
                      <a:r>
                        <a:rPr lang="en-US" dirty="0"/>
                        <a:t>(1+0.028)</a:t>
                      </a:r>
                    </a:p>
                  </a:txBody>
                  <a:tcPr/>
                </a:tc>
                <a:tc>
                  <a:txBody>
                    <a:bodyPr/>
                    <a:lstStyle/>
                    <a:p>
                      <a:r>
                        <a:rPr kumimoji="0" lang="en-US" sz="1800" b="0" i="0" u="none" strike="noStrike" kern="1200" cap="none" spc="0" normalizeH="0" baseline="0" noProof="0" dirty="0">
                          <a:ln>
                            <a:noFill/>
                          </a:ln>
                          <a:solidFill>
                            <a:srgbClr val="000000"/>
                          </a:solidFill>
                          <a:effectLst/>
                          <a:uLnTx/>
                          <a:uFillTx/>
                          <a:latin typeface="Calibri" panose="020F0502020204030204"/>
                          <a:ea typeface="+mn-ea"/>
                          <a:cs typeface="+mn-cs"/>
                        </a:rPr>
                        <a:t>$2,5 billjónir</a:t>
                      </a:r>
                      <a:endParaRPr lang="en-US" dirty="0"/>
                    </a:p>
                  </a:txBody>
                  <a:tcPr>
                    <a:lnR w="12700" cap="flat" cmpd="sng" algn="ctr">
                      <a:noFill/>
                      <a:prstDash val="solid"/>
                      <a:round/>
                      <a:headEnd type="none" w="med" len="med"/>
                      <a:tailEnd type="none" w="med" len="med"/>
                    </a:lnR>
                  </a:tcPr>
                </a:tc>
                <a:extLst>
                  <a:ext uri="{0D108BD9-81ED-4DB2-BD59-A6C34878D82A}">
                    <a16:rowId xmlns:a16="http://schemas.microsoft.com/office/drawing/2014/main" val="711483578"/>
                  </a:ext>
                </a:extLst>
              </a:tr>
              <a:tr h="370840">
                <a:tc>
                  <a:txBody>
                    <a:bodyPr/>
                    <a:lstStyle/>
                    <a:p>
                      <a:r>
                        <a:rPr lang="en-US" dirty="0"/>
                        <a:t>5</a:t>
                      </a:r>
                    </a:p>
                  </a:txBody>
                  <a:tcPr>
                    <a:lnL w="12700" cap="flat" cmpd="sng" algn="ctr">
                      <a:noFill/>
                      <a:prstDash val="solid"/>
                      <a:round/>
                      <a:headEnd type="none" w="med" len="med"/>
                      <a:tailEnd type="none" w="med" len="med"/>
                    </a:ln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$2,5 billjónir ×</a:t>
                      </a:r>
                    </a:p>
                  </a:txBody>
                  <a:tcPr/>
                </a:tc>
                <a:tc>
                  <a:txBody>
                    <a:bodyPr/>
                    <a:lstStyle/>
                    <a:p>
                      <a:r>
                        <a:rPr lang="en-US" dirty="0"/>
                        <a:t>(1+0.028)</a:t>
                      </a:r>
                    </a:p>
                  </a:txBody>
                  <a:tcPr/>
                </a:tc>
                <a:tc>
                  <a:txBody>
                    <a:bodyPr/>
                    <a:lstStyle/>
                    <a:p>
                      <a:r>
                        <a:rPr kumimoji="0" lang="en-US" sz="1800" b="0" i="0" u="none" strike="noStrike" kern="1200" cap="none" spc="0" normalizeH="0" baseline="0" noProof="0" dirty="0">
                          <a:ln>
                            <a:noFill/>
                          </a:ln>
                          <a:solidFill>
                            <a:srgbClr val="000000"/>
                          </a:solidFill>
                          <a:effectLst/>
                          <a:uLnTx/>
                          <a:uFillTx/>
                          <a:latin typeface="Calibri" panose="020F0502020204030204"/>
                          <a:ea typeface="+mn-ea"/>
                          <a:cs typeface="+mn-cs"/>
                        </a:rPr>
                        <a:t>$2,5 billjónir</a:t>
                      </a:r>
                      <a:endParaRPr lang="en-US" dirty="0"/>
                    </a:p>
                  </a:txBody>
                  <a:tcPr>
                    <a:lnR w="12700" cap="flat" cmpd="sng" algn="ctr">
                      <a:noFill/>
                      <a:prstDash val="solid"/>
                      <a:round/>
                      <a:headEnd type="none" w="med" len="med"/>
                      <a:tailEnd type="none" w="med" len="med"/>
                    </a:lnR>
                  </a:tcPr>
                </a:tc>
                <a:extLst>
                  <a:ext uri="{0D108BD9-81ED-4DB2-BD59-A6C34878D82A}">
                    <a16:rowId xmlns:a16="http://schemas.microsoft.com/office/drawing/2014/main" val="4239047162"/>
                  </a:ext>
                </a:extLst>
              </a:tr>
            </a:tbl>
          </a:graphicData>
        </a:graphic>
      </p:graphicFrame>
    </p:spTree>
    <p:extLst>
      <p:ext uri="{BB962C8B-B14F-4D97-AF65-F5344CB8AC3E}">
        <p14:creationId xmlns:p14="http://schemas.microsoft.com/office/powerpoint/2010/main" val="32600518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4C5FA1E7-DD6A-EB7A-3F91-2FB72BB3A1EB}"/>
              </a:ext>
            </a:extLst>
          </p:cNvPr>
          <p:cNvSpPr>
            <a:spLocks noGrp="1"/>
          </p:cNvSpPr>
          <p:nvPr>
            <p:ph type="title"/>
          </p:nvPr>
        </p:nvSpPr>
        <p:spPr/>
        <p:txBody>
          <a:bodyPr>
            <a:normAutofit fontScale="90000"/>
          </a:bodyPr>
          <a:lstStyle/>
          <a:p>
            <a:r>
              <a:rPr lang="en-US" dirty="0"/>
              <a:t>20.3 Þættir hagvaxtar</a:t>
            </a:r>
          </a:p>
        </p:txBody>
      </p:sp>
      <p:sp>
        <p:nvSpPr>
          <p:cNvPr id="7" name="Content Placeholder 6">
            <a:extLst>
              <a:ext uri="{FF2B5EF4-FFF2-40B4-BE49-F238E27FC236}">
                <a16:creationId xmlns:a16="http://schemas.microsoft.com/office/drawing/2014/main" id="{681A1E74-1040-3A5D-53DC-98945D586775}"/>
              </a:ext>
            </a:extLst>
          </p:cNvPr>
          <p:cNvSpPr>
            <a:spLocks noGrp="1"/>
          </p:cNvSpPr>
          <p:nvPr>
            <p:ph idx="1"/>
          </p:nvPr>
        </p:nvSpPr>
        <p:spPr>
          <a:xfrm>
            <a:off x="838200" y="955964"/>
            <a:ext cx="10515600" cy="4308367"/>
          </a:xfrm>
        </p:spPr>
        <p:txBody>
          <a:bodyPr>
            <a:normAutofit lnSpcReduction="10000"/>
          </a:bodyPr>
          <a:lstStyle/>
          <a:p>
            <a:r>
              <a:rPr lang="en-US" b="1" dirty="0"/>
              <a:t>Raunfjármagn </a:t>
            </a:r>
            <a:r>
              <a:rPr lang="en-US" dirty="0"/>
              <a:t>– húsnæði, mannvirki og búnaður sem fyrirtæki nota við framleiðslu, þar á meðal innviðir.</a:t>
            </a:r>
          </a:p>
          <a:p>
            <a:pPr lvl="2"/>
            <a:r>
              <a:rPr lang="en-US" b="1" dirty="0"/>
              <a:t>Innviðir</a:t>
            </a:r>
            <a:r>
              <a:rPr lang="en-US" dirty="0"/>
              <a:t> – hluti raunauðs, svo sem vegir og járnbrautakerfi.</a:t>
            </a:r>
          </a:p>
          <a:p>
            <a:pPr lvl="1"/>
            <a:r>
              <a:rPr lang="en-US" dirty="0"/>
              <a:t>aukning magns</a:t>
            </a:r>
          </a:p>
          <a:p>
            <a:pPr lvl="1"/>
            <a:r>
              <a:rPr lang="en-US" dirty="0"/>
              <a:t>aukning gæða </a:t>
            </a:r>
          </a:p>
          <a:p>
            <a:endParaRPr lang="en-US" dirty="0"/>
          </a:p>
          <a:p>
            <a:r>
              <a:rPr lang="en-US" dirty="0"/>
              <a:t>Mannauður</a:t>
            </a:r>
          </a:p>
          <a:p>
            <a:endParaRPr lang="en-US" dirty="0"/>
          </a:p>
          <a:p>
            <a:r>
              <a:rPr lang="en-US" b="1" dirty="0"/>
              <a:t>Tækni</a:t>
            </a:r>
            <a:r>
              <a:rPr lang="en-US" dirty="0"/>
              <a:t> – allar þær aðferðir sem gera kleift að framleiða meira eða meiri gæði með þeim aðföngum sem fyrir eru, auk annarra og alveg nýrra afurða.</a:t>
            </a:r>
          </a:p>
          <a:p>
            <a:endParaRPr lang="en-US" dirty="0"/>
          </a:p>
        </p:txBody>
      </p:sp>
    </p:spTree>
    <p:extLst>
      <p:ext uri="{BB962C8B-B14F-4D97-AF65-F5344CB8AC3E}">
        <p14:creationId xmlns:p14="http://schemas.microsoft.com/office/powerpoint/2010/main" val="406595275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4C5FA1E7-DD6A-EB7A-3F91-2FB72BB3A1EB}"/>
              </a:ext>
            </a:extLst>
          </p:cNvPr>
          <p:cNvSpPr>
            <a:spLocks noGrp="1"/>
          </p:cNvSpPr>
          <p:nvPr>
            <p:ph type="title"/>
          </p:nvPr>
        </p:nvSpPr>
        <p:spPr/>
        <p:txBody>
          <a:bodyPr>
            <a:normAutofit fontScale="90000"/>
          </a:bodyPr>
          <a:lstStyle/>
          <a:p>
            <a:r>
              <a:rPr lang="en-US" dirty="0"/>
              <a:t>Fjármagnsdýpkun</a:t>
            </a:r>
          </a:p>
        </p:txBody>
      </p:sp>
      <p:sp>
        <p:nvSpPr>
          <p:cNvPr id="7" name="Content Placeholder 6">
            <a:extLst>
              <a:ext uri="{FF2B5EF4-FFF2-40B4-BE49-F238E27FC236}">
                <a16:creationId xmlns:a16="http://schemas.microsoft.com/office/drawing/2014/main" id="{681A1E74-1040-3A5D-53DC-98945D586775}"/>
              </a:ext>
            </a:extLst>
          </p:cNvPr>
          <p:cNvSpPr>
            <a:spLocks noGrp="1"/>
          </p:cNvSpPr>
          <p:nvPr>
            <p:ph idx="1"/>
          </p:nvPr>
        </p:nvSpPr>
        <p:spPr/>
        <p:txBody>
          <a:bodyPr/>
          <a:lstStyle/>
          <a:p>
            <a:r>
              <a:rPr lang="en-US" b="1" dirty="0"/>
              <a:t>Fjármagnsdýpkun </a:t>
            </a:r>
            <a:r>
              <a:rPr lang="en-US" dirty="0"/>
              <a:t>– þegar samfélagið eykur fjármagn á mann.</a:t>
            </a:r>
          </a:p>
          <a:p>
            <a:endParaRPr lang="en-US" dirty="0"/>
          </a:p>
          <a:p>
            <a:r>
              <a:rPr lang="en-US" dirty="0"/>
              <a:t>Fjármagnsdýpkun getur bæði falist í auknum mannauði og auknu raunfjármagni á hvern starfsmann.</a:t>
            </a:r>
          </a:p>
          <a:p>
            <a:endParaRPr lang="en-US" dirty="0"/>
          </a:p>
        </p:txBody>
      </p:sp>
    </p:spTree>
    <p:extLst>
      <p:ext uri="{BB962C8B-B14F-4D97-AF65-F5344CB8AC3E}">
        <p14:creationId xmlns:p14="http://schemas.microsoft.com/office/powerpoint/2010/main" val="347133711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4C5FA1E7-DD6A-EB7A-3F91-2FB72BB3A1EB}"/>
              </a:ext>
            </a:extLst>
          </p:cNvPr>
          <p:cNvSpPr>
            <a:spLocks noGrp="1"/>
          </p:cNvSpPr>
          <p:nvPr>
            <p:ph type="title"/>
          </p:nvPr>
        </p:nvSpPr>
        <p:spPr/>
        <p:txBody>
          <a:bodyPr>
            <a:normAutofit fontScale="90000"/>
          </a:bodyPr>
          <a:lstStyle/>
          <a:p>
            <a:r>
              <a:rPr lang="en-US" dirty="0"/>
              <a:t>Dýpkun mannauðs í Bandaríkjunum</a:t>
            </a:r>
          </a:p>
        </p:txBody>
      </p:sp>
      <p:sp>
        <p:nvSpPr>
          <p:cNvPr id="7" name="Content Placeholder 6">
            <a:extLst>
              <a:ext uri="{FF2B5EF4-FFF2-40B4-BE49-F238E27FC236}">
                <a16:creationId xmlns:a16="http://schemas.microsoft.com/office/drawing/2014/main" id="{681A1E74-1040-3A5D-53DC-98945D586775}"/>
              </a:ext>
            </a:extLst>
          </p:cNvPr>
          <p:cNvSpPr>
            <a:spLocks noGrp="1"/>
          </p:cNvSpPr>
          <p:nvPr>
            <p:ph idx="1"/>
          </p:nvPr>
        </p:nvSpPr>
        <p:spPr>
          <a:xfrm>
            <a:off x="838200" y="4951915"/>
            <a:ext cx="10515600" cy="1389607"/>
          </a:xfrm>
        </p:spPr>
        <p:txBody>
          <a:bodyPr>
            <a:normAutofit fontScale="62500" lnSpcReduction="20000"/>
          </a:bodyPr>
          <a:lstStyle/>
          <a:p>
            <a:r>
              <a:rPr lang="en-US" dirty="0"/>
              <a:t>Hækkandi menntunarstig fólks 25 ára og eldra sýnir dýpkun mannauðs í bandaríska hagkerfinu. </a:t>
            </a:r>
          </a:p>
          <a:p>
            <a:r>
              <a:rPr lang="en-US" dirty="0"/>
              <a:t>Í dag hefur innan við þriðjungur fullorðinna Bandaríkjamanna lokið fjögurra ára háskólanámi. </a:t>
            </a:r>
          </a:p>
          <a:p>
            <a:r>
              <a:rPr lang="en-US" dirty="0"/>
              <a:t>Ljóst er að enn er svigrúm til frekari dýpkunar mannauðs. (Heimild: Penn World Tables, 10.0  https://www.rug.nl/ggdc/productivity/pwt/?lang=en)</a:t>
            </a:r>
          </a:p>
        </p:txBody>
      </p:sp>
      <p:pic>
        <p:nvPicPr>
          <p:cNvPr id="4" name="Picture 3" descr="This is a graph illustrating two lines: the rate of completing a high school education over time and the rate of completing a college education or more over time. The y-axis measures the completion rate for people 25 and over, as a percent, from 0 to 100, in 10 percent increments. The x-axis measures time, from 1960 to 2020. The high school completion rate line is above the college completion or more rate line.&#10;&#10;In 1960, the high school completion rate begins at 61 percent and increases to 85 percent in 1980, then it is generally flat until 2000, when it increases again, with a slight decrease in 2005, to around 94 percent in 2020. In 1960, the college completion or more rate begins at 11 percent and increases to around 20 percent in 2000, then it is generally flat until 2005, when it increases again, to around 40 percent in 2020.">
            <a:extLst>
              <a:ext uri="{FF2B5EF4-FFF2-40B4-BE49-F238E27FC236}">
                <a16:creationId xmlns:a16="http://schemas.microsoft.com/office/drawing/2014/main" id="{F1E69C6A-C6DE-A077-55C5-9B4F8A75CE29}"/>
              </a:ext>
            </a:extLst>
          </p:cNvPr>
          <p:cNvPicPr>
            <a:picLocks noChangeAspect="1"/>
          </p:cNvPicPr>
          <p:nvPr/>
        </p:nvPicPr>
        <p:blipFill>
          <a:blip r:embed="rId2"/>
          <a:stretch>
            <a:fillRect/>
          </a:stretch>
        </p:blipFill>
        <p:spPr>
          <a:xfrm>
            <a:off x="4162425" y="872784"/>
            <a:ext cx="3867150" cy="3996055"/>
          </a:xfrm>
          <a:prstGeom prst="rect">
            <a:avLst/>
          </a:prstGeom>
        </p:spPr>
      </p:pic>
    </p:spTree>
    <p:extLst>
      <p:ext uri="{BB962C8B-B14F-4D97-AF65-F5344CB8AC3E}">
        <p14:creationId xmlns:p14="http://schemas.microsoft.com/office/powerpoint/2010/main" val="127084577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4C5FA1E7-DD6A-EB7A-3F91-2FB72BB3A1EB}"/>
              </a:ext>
            </a:extLst>
          </p:cNvPr>
          <p:cNvSpPr>
            <a:spLocks noGrp="1"/>
          </p:cNvSpPr>
          <p:nvPr>
            <p:ph type="title"/>
          </p:nvPr>
        </p:nvSpPr>
        <p:spPr>
          <a:xfrm>
            <a:off x="841248" y="310896"/>
            <a:ext cx="8823960" cy="530352"/>
          </a:xfrm>
        </p:spPr>
        <p:txBody>
          <a:bodyPr>
            <a:normAutofit fontScale="90000"/>
          </a:bodyPr>
          <a:lstStyle/>
          <a:p>
            <a:r>
              <a:rPr lang="en-US" dirty="0" sz="2000"/>
              <a:t>Raunfjármagn á hvern starfsmann í Bandaríkjunum</a:t>
            </a:r>
          </a:p>
        </p:txBody>
      </p:sp>
      <p:pic>
        <p:nvPicPr>
          <p:cNvPr id="5" name="Picture 4" descr="This graph illustrates the dollar amount of physical capital per worker in the United States. The y-axis measures the real dollar amount of physical capital per worker, from 0 dollars to 500,000 dollars, in 50,000 dollar increments. The x-axis measures time, from 1995 to 2019. In 1995, there was around 340,000 real dollars of physical capital per worker, and it increases to roughly 425,000 in 2010, and it is generally unchanged to 2019.">
            <a:extLst>
              <a:ext uri="{FF2B5EF4-FFF2-40B4-BE49-F238E27FC236}">
                <a16:creationId xmlns:a16="http://schemas.microsoft.com/office/drawing/2014/main" id="{EE14B7DD-33E6-5B38-2CFA-6C41EF548386}"/>
              </a:ext>
            </a:extLst>
          </p:cNvPr>
          <p:cNvPicPr>
            <a:picLocks noChangeAspect="1"/>
          </p:cNvPicPr>
          <p:nvPr/>
        </p:nvPicPr>
        <p:blipFill>
          <a:blip r:embed="rId2"/>
          <a:stretch>
            <a:fillRect/>
          </a:stretch>
        </p:blipFill>
        <p:spPr>
          <a:xfrm>
            <a:off x="1143000" y="1010660"/>
            <a:ext cx="4248150" cy="5052031"/>
          </a:xfrm>
          <a:prstGeom prst="rect">
            <a:avLst/>
          </a:prstGeom>
        </p:spPr>
      </p:pic>
      <p:sp>
        <p:nvSpPr>
          <p:cNvPr id="8" name="Content Placeholder 7">
            <a:extLst>
              <a:ext uri="{FF2B5EF4-FFF2-40B4-BE49-F238E27FC236}">
                <a16:creationId xmlns:a16="http://schemas.microsoft.com/office/drawing/2014/main" id="{E5DF58DF-FC99-49DA-2495-5CF51D90ED16}"/>
              </a:ext>
            </a:extLst>
          </p:cNvPr>
          <p:cNvSpPr>
            <a:spLocks noGrp="1"/>
          </p:cNvSpPr>
          <p:nvPr>
            <p:ph sz="half" idx="2"/>
          </p:nvPr>
        </p:nvSpPr>
        <p:spPr/>
        <p:txBody>
          <a:bodyPr>
            <a:normAutofit fontScale="92500" lnSpcReduction="20000"/>
          </a:bodyPr>
          <a:lstStyle/>
          <a:p>
            <a:r>
              <a:rPr lang="en-US" dirty="0"/>
              <a:t>Verðmæti raunfjármagns sem meðalstarfsmaður í bandaríska hagkerfinu notar, svo sem bygginga og búnaðar, hefur aukist undanfarna áratugi. </a:t>
            </a:r>
          </a:p>
          <a:p>
            <a:r>
              <a:rPr lang="en-US" dirty="0"/>
              <a:t>Hægt var á aukningunni á áttunda og níunda áratugnum, þegar vöxtur framleiðni vinnuafls var einnig minni en venjulega. </a:t>
            </a:r>
          </a:p>
          <a:p>
            <a:r>
              <a:rPr lang="en-US" dirty="0"/>
              <a:t>Raunfjármagn á hvern starfsmann tók aftur að aukast undir lok tíunda áratugarins en staðnaði síðan í byrjun fyrsta áratugar 21. aldar. (Heimild: Center for International Comparisons of Production, Income and Prices, University of Pennsylvania)</a:t>
            </a:r>
          </a:p>
          <a:p>
            <a:endParaRPr lang="en-US" dirty="0"/>
          </a:p>
        </p:txBody>
      </p:sp>
    </p:spTree>
    <p:extLst>
      <p:ext uri="{BB962C8B-B14F-4D97-AF65-F5344CB8AC3E}">
        <p14:creationId xmlns:p14="http://schemas.microsoft.com/office/powerpoint/2010/main" val="412219527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4C5FA1E7-DD6A-EB7A-3F91-2FB72BB3A1EB}"/>
              </a:ext>
            </a:extLst>
          </p:cNvPr>
          <p:cNvSpPr>
            <a:spLocks noGrp="1"/>
          </p:cNvSpPr>
          <p:nvPr>
            <p:ph type="title"/>
          </p:nvPr>
        </p:nvSpPr>
        <p:spPr/>
        <p:txBody>
          <a:bodyPr>
            <a:normAutofit fontScale="90000"/>
          </a:bodyPr>
          <a:lstStyle/>
          <a:p>
            <a:r>
              <a:rPr lang="en-US" dirty="0"/>
              <a:t>Rannsóknir á hagvaxtarbókhaldi</a:t>
            </a:r>
          </a:p>
        </p:txBody>
      </p:sp>
      <p:sp>
        <p:nvSpPr>
          <p:cNvPr id="7" name="Content Placeholder 6">
            <a:extLst>
              <a:ext uri="{FF2B5EF4-FFF2-40B4-BE49-F238E27FC236}">
                <a16:creationId xmlns:a16="http://schemas.microsoft.com/office/drawing/2014/main" id="{681A1E74-1040-3A5D-53DC-98945D586775}"/>
              </a:ext>
            </a:extLst>
          </p:cNvPr>
          <p:cNvSpPr>
            <a:spLocks noGrp="1"/>
          </p:cNvSpPr>
          <p:nvPr>
            <p:ph idx="1"/>
          </p:nvPr>
        </p:nvSpPr>
        <p:spPr/>
        <p:txBody>
          <a:bodyPr>
            <a:normAutofit fontScale="92500" lnSpcReduction="10000"/>
          </a:bodyPr>
          <a:lstStyle/>
          <a:p>
            <a:r>
              <a:rPr lang="en-US" dirty="0"/>
              <a:t>Hagfræðingar geta gert </a:t>
            </a:r>
            <a:r>
              <a:rPr lang="en-US" u="sng" dirty="0"/>
              <a:t>rannsóknir á hagvaxtarbókhaldi</a:t>
            </a:r>
            <a:r>
              <a:rPr lang="en-US" dirty="0"/>
              <a:t> til að meta að hve miklu leyti dýpkun raunfjármagns og mannauðs ásamt tækni hefur stuðlað að hagvexti.</a:t>
            </a:r>
          </a:p>
          <a:p>
            <a:endParaRPr lang="en-US" dirty="0"/>
          </a:p>
          <a:p>
            <a:pPr lvl="1"/>
            <a:r>
              <a:rPr lang="en-US" i="1" dirty="0"/>
              <a:t>Tækni</a:t>
            </a:r>
            <a:r>
              <a:rPr lang="en-US" dirty="0"/>
              <a:t> er yfirleitt mikilvægasti áhrifaþátturinn í hagvexti Bandaríkjanna. </a:t>
            </a:r>
          </a:p>
          <a:p>
            <a:pPr lvl="1"/>
            <a:r>
              <a:rPr lang="en-US" dirty="0"/>
              <a:t>Aukning mannauðs og raunfjármagns skýrir aðeins helming hagvaxtar eða minna. </a:t>
            </a:r>
          </a:p>
          <a:p>
            <a:endParaRPr lang="en-US" dirty="0"/>
          </a:p>
          <a:p>
            <a:r>
              <a:rPr lang="en-US" dirty="0"/>
              <a:t>Allir þrír þættirnir, mannauður, raunfjármagn og tækni, þurfa að vera fyrir hendi svo árangur náist.</a:t>
            </a:r>
          </a:p>
          <a:p>
            <a:endParaRPr lang="en-US" dirty="0"/>
          </a:p>
        </p:txBody>
      </p:sp>
    </p:spTree>
    <p:extLst>
      <p:ext uri="{BB962C8B-B14F-4D97-AF65-F5344CB8AC3E}">
        <p14:creationId xmlns:p14="http://schemas.microsoft.com/office/powerpoint/2010/main" val="23302303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4C5FA1E7-DD6A-EB7A-3F91-2FB72BB3A1EB}"/>
              </a:ext>
            </a:extLst>
          </p:cNvPr>
          <p:cNvSpPr>
            <a:spLocks noGrp="1"/>
          </p:cNvSpPr>
          <p:nvPr>
            <p:ph type="title"/>
          </p:nvPr>
        </p:nvSpPr>
        <p:spPr/>
        <p:txBody>
          <a:bodyPr>
            <a:normAutofit fontScale="90000"/>
          </a:bodyPr>
          <a:lstStyle/>
          <a:p>
            <a:r>
              <a:rPr lang="en-US" dirty="0"/>
              <a:t>Hagstætt umhverfi fyrir hagvöxt</a:t>
            </a:r>
          </a:p>
        </p:txBody>
      </p:sp>
      <p:sp>
        <p:nvSpPr>
          <p:cNvPr id="7" name="Content Placeholder 6">
            <a:extLst>
              <a:ext uri="{FF2B5EF4-FFF2-40B4-BE49-F238E27FC236}">
                <a16:creationId xmlns:a16="http://schemas.microsoft.com/office/drawing/2014/main" id="{681A1E74-1040-3A5D-53DC-98945D586775}"/>
              </a:ext>
            </a:extLst>
          </p:cNvPr>
          <p:cNvSpPr>
            <a:spLocks noGrp="1"/>
          </p:cNvSpPr>
          <p:nvPr>
            <p:ph idx="1"/>
          </p:nvPr>
        </p:nvSpPr>
        <p:spPr>
          <a:xfrm>
            <a:off x="838200" y="955964"/>
            <a:ext cx="10515600" cy="4870070"/>
          </a:xfrm>
        </p:spPr>
        <p:txBody>
          <a:bodyPr>
            <a:normAutofit fontScale="92500" lnSpcReduction="10000"/>
          </a:bodyPr>
          <a:lstStyle/>
          <a:p>
            <a:r>
              <a:rPr lang="en-US" dirty="0"/>
              <a:t>Markaðir sem bjóða einstaklingum og fyrirtækjum upp á </a:t>
            </a:r>
            <a:r>
              <a:rPr lang="en-US" u="sng" dirty="0"/>
              <a:t>ávinning</a:t>
            </a:r>
            <a:r>
              <a:rPr lang="en-US" dirty="0"/>
              <a:t> og </a:t>
            </a:r>
            <a:r>
              <a:rPr lang="en-US" u="sng" dirty="0"/>
              <a:t>hvata</a:t>
            </a:r>
            <a:r>
              <a:rPr lang="en-US" dirty="0"/>
              <a:t> til að auka mannauð og raunfjármagn stuðla að hagvexti í þjóðarbúskapnum.</a:t>
            </a:r>
          </a:p>
          <a:p>
            <a:r>
              <a:rPr lang="en-US" dirty="0"/>
              <a:t>Stundum tekst mörkuðum ekki að ráðstafa fjármagni eða tækni þannig að samfélagið í heild njóti sem mests ávinnings.</a:t>
            </a:r>
          </a:p>
          <a:p>
            <a:r>
              <a:rPr lang="en-US" dirty="0"/>
              <a:t>Dæmi um svið sem stjórnvöld víða um heim hafa fjárfest í til að efla fjármagnsdýpkun og tækniframfarir:</a:t>
            </a:r>
          </a:p>
          <a:p>
            <a:pPr lvl="1"/>
            <a:r>
              <a:rPr lang="en-US" dirty="0"/>
              <a:t>Menntun</a:t>
            </a:r>
          </a:p>
          <a:p>
            <a:pPr lvl="1"/>
            <a:r>
              <a:rPr lang="en-US" dirty="0"/>
              <a:t>Sparnaður og fjárfesting</a:t>
            </a:r>
          </a:p>
          <a:p>
            <a:pPr lvl="1"/>
            <a:r>
              <a:rPr lang="en-US" dirty="0"/>
              <a:t>Innviðir</a:t>
            </a:r>
          </a:p>
          <a:p>
            <a:pPr lvl="1"/>
            <a:r>
              <a:rPr lang="en-US" b="1" dirty="0"/>
              <a:t>Sérstök efnahagssvæði </a:t>
            </a:r>
            <a:r>
              <a:rPr lang="en-US" dirty="0"/>
              <a:t>– svæði innan lands, yfirleitt með aðgang að höfn, þar sem stjórnvöld leggja meðal annars ekki skatta á viðskipti.</a:t>
            </a:r>
          </a:p>
          <a:p>
            <a:pPr lvl="1"/>
            <a:r>
              <a:rPr lang="en-US" dirty="0"/>
              <a:t>Vísindarannsóknir</a:t>
            </a:r>
          </a:p>
          <a:p>
            <a:endParaRPr lang="en-US" dirty="0"/>
          </a:p>
        </p:txBody>
      </p:sp>
    </p:spTree>
    <p:extLst>
      <p:ext uri="{BB962C8B-B14F-4D97-AF65-F5344CB8AC3E}">
        <p14:creationId xmlns:p14="http://schemas.microsoft.com/office/powerpoint/2010/main" val="429379916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4C5FA1E7-DD6A-EB7A-3F91-2FB72BB3A1EB}"/>
              </a:ext>
            </a:extLst>
          </p:cNvPr>
          <p:cNvSpPr>
            <a:spLocks noGrp="1"/>
          </p:cNvSpPr>
          <p:nvPr>
            <p:ph type="title"/>
          </p:nvPr>
        </p:nvSpPr>
        <p:spPr/>
        <p:txBody>
          <a:bodyPr>
            <a:normAutofit fontScale="90000"/>
          </a:bodyPr>
          <a:lstStyle/>
          <a:p>
            <a:r>
              <a:rPr lang="en-US" dirty="0"/>
              <a:t>20.4 Efnahagsleg samleitni</a:t>
            </a:r>
          </a:p>
        </p:txBody>
      </p:sp>
      <p:sp>
        <p:nvSpPr>
          <p:cNvPr id="7" name="Content Placeholder 6">
            <a:extLst>
              <a:ext uri="{FF2B5EF4-FFF2-40B4-BE49-F238E27FC236}">
                <a16:creationId xmlns:a16="http://schemas.microsoft.com/office/drawing/2014/main" id="{681A1E74-1040-3A5D-53DC-98945D586775}"/>
              </a:ext>
            </a:extLst>
          </p:cNvPr>
          <p:cNvSpPr>
            <a:spLocks noGrp="1"/>
          </p:cNvSpPr>
          <p:nvPr>
            <p:ph idx="1"/>
          </p:nvPr>
        </p:nvSpPr>
        <p:spPr>
          <a:xfrm>
            <a:off x="838200" y="955964"/>
            <a:ext cx="10515600" cy="4857007"/>
          </a:xfrm>
        </p:spPr>
        <p:txBody>
          <a:bodyPr>
            <a:normAutofit fontScale="77500" lnSpcReduction="20000"/>
          </a:bodyPr>
          <a:lstStyle/>
          <a:p>
            <a:r>
              <a:rPr lang="en-US" b="1" dirty="0"/>
              <a:t>Samleitni</a:t>
            </a:r>
            <a:r>
              <a:rPr lang="en-US" dirty="0"/>
              <a:t> – þróun þar sem hagkerfi með lágar tekjur á mann vaxa hraðar en hagkerfi með háar tekjur á mann.</a:t>
            </a:r>
          </a:p>
          <a:p>
            <a:endParaRPr lang="en-US" dirty="0"/>
          </a:p>
          <a:p>
            <a:endParaRPr lang="en-US" dirty="0"/>
          </a:p>
          <a:p>
            <a:endParaRPr lang="en-US" dirty="0"/>
          </a:p>
          <a:p>
            <a:endParaRPr lang="en-US" dirty="0"/>
          </a:p>
          <a:p>
            <a:endParaRPr lang="en-US" dirty="0"/>
          </a:p>
          <a:p>
            <a:endParaRPr lang="en-US" dirty="0"/>
          </a:p>
          <a:p>
            <a:endParaRPr lang="en-US" dirty="0"/>
          </a:p>
          <a:p>
            <a:pPr marL="0" indent="0">
              <a:buNone/>
            </a:pPr>
            <a:r>
              <a:rPr lang="en-US" sz="2300" dirty="0"/>
              <a:t>(Heimild: http://databank.worldbank.org/data/views/variableSelection/selectvariables.aspx?source=world-development-indicators#c_u)</a:t>
            </a:r>
          </a:p>
          <a:p>
            <a:r>
              <a:rPr lang="en-US" dirty="0"/>
              <a:t>Hagvöxtur í millitekjulöndum er meiri en í lágtekjulöndum.</a:t>
            </a:r>
          </a:p>
          <a:p>
            <a:r>
              <a:rPr lang="en-US" dirty="0"/>
              <a:t>Hagvöxtur í lágtekjulöndum er meiri en í hátekjulöndum.</a:t>
            </a:r>
          </a:p>
          <a:p>
            <a:endParaRPr lang="en-US" dirty="0"/>
          </a:p>
        </p:txBody>
      </p:sp>
      <p:graphicFrame>
        <p:nvGraphicFramePr>
          <p:cNvPr id="3" name="Table 4">
            <a:extLst>
              <a:ext uri="{FF2B5EF4-FFF2-40B4-BE49-F238E27FC236}">
                <a16:creationId xmlns:a16="http://schemas.microsoft.com/office/drawing/2014/main" id="{413FBC97-419C-B83D-AB3F-FBA75410AAE7}"/>
              </a:ext>
            </a:extLst>
          </p:cNvPr>
          <p:cNvGraphicFramePr>
            <a:graphicFrameLocks noGrp="1"/>
          </p:cNvGraphicFramePr>
          <p:nvPr>
            <p:extLst>
              <p:ext uri="{D42A27DB-BD31-4B8C-83A1-F6EECF244321}">
                <p14:modId xmlns:p14="http://schemas.microsoft.com/office/powerpoint/2010/main" val="235374756"/>
              </p:ext>
            </p:extLst>
          </p:nvPr>
        </p:nvGraphicFramePr>
        <p:xfrm>
          <a:off x="2032000" y="1694134"/>
          <a:ext cx="7903569" cy="2123440"/>
        </p:xfrm>
        <a:graphic>
          <a:graphicData uri="http://schemas.openxmlformats.org/drawingml/2006/table">
            <a:tbl>
              <a:tblPr firstRow="1" bandRow="1">
                <a:tableStyleId>{5940675A-B579-460E-94D1-54222C63F5DA}</a:tableStyleId>
              </a:tblPr>
              <a:tblGrid>
                <a:gridCol w="1775725">
                  <a:extLst>
                    <a:ext uri="{9D8B030D-6E8A-4147-A177-3AD203B41FA5}">
                      <a16:colId xmlns:a16="http://schemas.microsoft.com/office/drawing/2014/main" val="770076237"/>
                    </a:ext>
                  </a:extLst>
                </a:gridCol>
                <a:gridCol w="2947917">
                  <a:extLst>
                    <a:ext uri="{9D8B030D-6E8A-4147-A177-3AD203B41FA5}">
                      <a16:colId xmlns:a16="http://schemas.microsoft.com/office/drawing/2014/main" val="2760952518"/>
                    </a:ext>
                  </a:extLst>
                </a:gridCol>
                <a:gridCol w="3179927">
                  <a:extLst>
                    <a:ext uri="{9D8B030D-6E8A-4147-A177-3AD203B41FA5}">
                      <a16:colId xmlns:a16="http://schemas.microsoft.com/office/drawing/2014/main" val="1659630957"/>
                    </a:ext>
                  </a:extLst>
                </a:gridCol>
              </a:tblGrid>
              <a:tr h="370840">
                <a:tc>
                  <a:txBody>
                    <a:bodyPr/>
                    <a:lstStyle/>
                    <a:p>
                      <a:pPr algn="ctr"/>
                      <a:r>
                        <a:rPr lang="en-US" b="1" dirty="0"/>
                        <a:t>Land</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tcPr>
                </a:tc>
                <a:tc>
                  <a:txBody>
                    <a:bodyPr/>
                    <a:lstStyle/>
                    <a:p>
                      <a:pPr algn="ctr"/>
                      <a:r>
                        <a:rPr lang="en-US" b="1" dirty="0"/>
                        <a:t>Meðalhagvöxtur að raunvirði 1990–2000</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tcPr>
                </a:tc>
                <a:tc>
                  <a:txBody>
                    <a:bodyPr/>
                    <a:lstStyle/>
                    <a:p>
                      <a:pPr algn="ctr"/>
                      <a:r>
                        <a:rPr lang="en-US" b="1" dirty="0"/>
                        <a:t>Hagvöxtur að raunvirði 2010–2019</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tcPr>
                </a:tc>
                <a:extLst>
                  <a:ext uri="{0D108BD9-81ED-4DB2-BD59-A6C34878D82A}">
                    <a16:rowId xmlns:a16="http://schemas.microsoft.com/office/drawing/2014/main" val="2343740891"/>
                  </a:ext>
                </a:extLst>
              </a:tr>
              <a:tr h="370840">
                <a:tc>
                  <a:txBody>
                    <a:bodyPr/>
                    <a:lstStyle/>
                    <a:p>
                      <a:r>
                        <a:rPr lang="en-US" i="1" dirty="0"/>
                        <a:t>Yfirlit yfir heiminn</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tcPr>
                </a:tc>
                <a:tc>
                  <a:txBody>
                    <a:bodyPr/>
                    <a:lstStyle/>
                    <a:p>
                      <a:endParaRPr lang="en-US"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tcPr>
                </a:tc>
                <a:tc>
                  <a:txBody>
                    <a:bodyPr/>
                    <a:lstStyle/>
                    <a:p>
                      <a:endParaRPr lang="en-US"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tcPr>
                </a:tc>
                <a:extLst>
                  <a:ext uri="{0D108BD9-81ED-4DB2-BD59-A6C34878D82A}">
                    <a16:rowId xmlns:a16="http://schemas.microsoft.com/office/drawing/2014/main" val="1945575914"/>
                  </a:ext>
                </a:extLst>
              </a:tr>
              <a:tr h="370840">
                <a:tc>
                  <a:txBody>
                    <a:bodyPr/>
                    <a:lstStyle/>
                    <a:p>
                      <a:r>
                        <a:rPr lang="en-US" dirty="0"/>
                        <a:t>Hátekjulönd</a:t>
                      </a:r>
                    </a:p>
                  </a:txBody>
                  <a:tcPr>
                    <a:lnL w="12700" cap="flat" cmpd="sng" algn="ctr">
                      <a:noFill/>
                      <a:prstDash val="solid"/>
                      <a:round/>
                      <a:headEnd type="none" w="med" len="med"/>
                      <a:tailEnd type="none" w="med" len="med"/>
                    </a:lnL>
                  </a:tcPr>
                </a:tc>
                <a:tc>
                  <a:txBody>
                    <a:bodyPr/>
                    <a:lstStyle/>
                    <a:p>
                      <a:r>
                        <a:rPr lang="en-US" dirty="0"/>
                        <a:t>2,7%</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1,7%</a:t>
                      </a:r>
                    </a:p>
                  </a:txBody>
                  <a:tcPr>
                    <a:lnR w="12700" cap="flat" cmpd="sng" algn="ctr">
                      <a:noFill/>
                      <a:prstDash val="solid"/>
                      <a:round/>
                      <a:headEnd type="none" w="med" len="med"/>
                      <a:tailEnd type="none" w="med" len="med"/>
                    </a:lnR>
                  </a:tcPr>
                </a:tc>
                <a:extLst>
                  <a:ext uri="{0D108BD9-81ED-4DB2-BD59-A6C34878D82A}">
                    <a16:rowId xmlns:a16="http://schemas.microsoft.com/office/drawing/2014/main" val="1857165034"/>
                  </a:ext>
                </a:extLst>
              </a:tr>
              <a:tr h="370840">
                <a:tc>
                  <a:txBody>
                    <a:bodyPr/>
                    <a:lstStyle/>
                    <a:p>
                      <a:r>
                        <a:rPr lang="en-US" dirty="0"/>
                        <a:t>Lágtekjulönd</a:t>
                      </a:r>
                    </a:p>
                  </a:txBody>
                  <a:tcPr>
                    <a:lnL w="12700" cap="flat" cmpd="sng" algn="ctr">
                      <a:noFill/>
                      <a:prstDash val="solid"/>
                      <a:round/>
                      <a:headEnd type="none" w="med" len="med"/>
                      <a:tailEnd type="none" w="med" len="med"/>
                    </a:ln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3,8%</a:t>
                      </a:r>
                    </a:p>
                  </a:txBody>
                  <a:tcPr/>
                </a:tc>
                <a:tc>
                  <a:txBody>
                    <a:bodyPr/>
                    <a:lstStyle/>
                    <a:p>
                      <a:r>
                        <a:rPr lang="en-US" dirty="0"/>
                        <a:t>4,5%</a:t>
                      </a:r>
                    </a:p>
                  </a:txBody>
                  <a:tcPr>
                    <a:lnR w="12700" cap="flat" cmpd="sng" algn="ctr">
                      <a:noFill/>
                      <a:prstDash val="solid"/>
                      <a:round/>
                      <a:headEnd type="none" w="med" len="med"/>
                      <a:tailEnd type="none" w="med" len="med"/>
                    </a:lnR>
                  </a:tcPr>
                </a:tc>
                <a:extLst>
                  <a:ext uri="{0D108BD9-81ED-4DB2-BD59-A6C34878D82A}">
                    <a16:rowId xmlns:a16="http://schemas.microsoft.com/office/drawing/2014/main" val="4010882902"/>
                  </a:ext>
                </a:extLst>
              </a:tr>
              <a:tr h="370840">
                <a:tc>
                  <a:txBody>
                    <a:bodyPr/>
                    <a:lstStyle/>
                    <a:p>
                      <a:r>
                        <a:rPr lang="en-US" dirty="0"/>
                        <a:t>Millitekjulönd</a:t>
                      </a:r>
                    </a:p>
                  </a:txBody>
                  <a:tcPr>
                    <a:lnL w="12700" cap="flat" cmpd="sng" algn="ctr">
                      <a:noFill/>
                      <a:prstDash val="solid"/>
                      <a:round/>
                      <a:headEnd type="none" w="med" len="med"/>
                      <a:tailEnd type="none" w="med" len="med"/>
                    </a:ln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4,7%</a:t>
                      </a:r>
                    </a:p>
                  </a:txBody>
                  <a:tcPr/>
                </a:tc>
                <a:tc>
                  <a:txBody>
                    <a:bodyPr/>
                    <a:lstStyle/>
                    <a:p>
                      <a:r>
                        <a:rPr lang="en-US" dirty="0"/>
                        <a:t>4,0%</a:t>
                      </a:r>
                    </a:p>
                  </a:txBody>
                  <a:tcPr>
                    <a:lnR w="12700" cap="flat" cmpd="sng" algn="ctr">
                      <a:noFill/>
                      <a:prstDash val="solid"/>
                      <a:round/>
                      <a:headEnd type="none" w="med" len="med"/>
                      <a:tailEnd type="none" w="med" len="med"/>
                    </a:lnR>
                  </a:tcPr>
                </a:tc>
                <a:extLst>
                  <a:ext uri="{0D108BD9-81ED-4DB2-BD59-A6C34878D82A}">
                    <a16:rowId xmlns:a16="http://schemas.microsoft.com/office/drawing/2014/main" val="711483578"/>
                  </a:ext>
                </a:extLst>
              </a:tr>
            </a:tbl>
          </a:graphicData>
        </a:graphic>
      </p:graphicFrame>
    </p:spTree>
    <p:extLst>
      <p:ext uri="{BB962C8B-B14F-4D97-AF65-F5344CB8AC3E}">
        <p14:creationId xmlns:p14="http://schemas.microsoft.com/office/powerpoint/2010/main" val="120228764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4C5FA1E7-DD6A-EB7A-3F91-2FB72BB3A1EB}"/>
              </a:ext>
            </a:extLst>
          </p:cNvPr>
          <p:cNvSpPr>
            <a:spLocks noGrp="1"/>
          </p:cNvSpPr>
          <p:nvPr>
            <p:ph type="title"/>
          </p:nvPr>
        </p:nvSpPr>
        <p:spPr/>
        <p:txBody>
          <a:bodyPr>
            <a:normAutofit fontScale="90000"/>
          </a:bodyPr>
          <a:lstStyle/>
          <a:p>
            <a:r>
              <a:rPr lang="en-US" dirty="0"/>
              <a:t>Rök fyrir samleitni</a:t>
            </a:r>
          </a:p>
        </p:txBody>
      </p:sp>
      <p:sp>
        <p:nvSpPr>
          <p:cNvPr id="7" name="Content Placeholder 6">
            <a:extLst>
              <a:ext uri="{FF2B5EF4-FFF2-40B4-BE49-F238E27FC236}">
                <a16:creationId xmlns:a16="http://schemas.microsoft.com/office/drawing/2014/main" id="{681A1E74-1040-3A5D-53DC-98945D586775}"/>
              </a:ext>
            </a:extLst>
          </p:cNvPr>
          <p:cNvSpPr>
            <a:spLocks noGrp="1"/>
          </p:cNvSpPr>
          <p:nvPr>
            <p:ph idx="1"/>
          </p:nvPr>
        </p:nvSpPr>
        <p:spPr>
          <a:xfrm>
            <a:off x="838200" y="955964"/>
            <a:ext cx="10515600" cy="4987636"/>
          </a:xfrm>
        </p:spPr>
        <p:txBody>
          <a:bodyPr>
            <a:normAutofit lnSpcReduction="10000"/>
          </a:bodyPr>
          <a:lstStyle/>
          <a:p>
            <a:r>
              <a:rPr lang="en-US" dirty="0"/>
              <a:t>Lágtekjulönd gætu haft forskot þegar kemur að því að auka framleiðni vinnuafls og hagvöxt í framtíðinni.</a:t>
            </a:r>
          </a:p>
          <a:p>
            <a:endParaRPr lang="en-US" dirty="0"/>
          </a:p>
          <a:p>
            <a:pPr lvl="1"/>
            <a:r>
              <a:rPr lang="en-US" dirty="0"/>
              <a:t>Minnkandi jaðarafrakstur: lágtekjuhagkerfi gætu nálgast það stig sem hátekjulönd hafa náð.</a:t>
            </a:r>
          </a:p>
          <a:p>
            <a:pPr lvl="1"/>
            <a:endParaRPr lang="en-US" dirty="0"/>
          </a:p>
          <a:p>
            <a:pPr lvl="1"/>
            <a:r>
              <a:rPr lang="en-US" dirty="0"/>
              <a:t>Lágtekjulönd geta auðveldar en hátekjulönd bætt tækni sína með því að nýta uppfinningar sem þegar eru til.</a:t>
            </a:r>
          </a:p>
          <a:p>
            <a:pPr lvl="2"/>
            <a:r>
              <a:rPr lang="en-US" dirty="0"/>
              <a:t>Hagfræðingurinn Alexander </a:t>
            </a:r>
            <a:r>
              <a:rPr lang="en-US" dirty="0" err="1"/>
              <a:t>Gerschenkron</a:t>
            </a:r>
            <a:r>
              <a:rPr lang="en-US" dirty="0"/>
              <a:t> nefnir þetta „ávinning þess að vera skemmra á veg kominn“.</a:t>
            </a:r>
          </a:p>
          <a:p>
            <a:pPr lvl="1"/>
            <a:endParaRPr lang="en-US" dirty="0"/>
          </a:p>
          <a:p>
            <a:pPr lvl="1"/>
            <a:r>
              <a:rPr lang="en-US" dirty="0"/>
              <a:t>Lágtekjulönd hafa fylgst með reynslu landa sem hafa vaxið hraðar og dregið af henni lærdóm.</a:t>
            </a:r>
          </a:p>
          <a:p>
            <a:endParaRPr lang="en-US" dirty="0"/>
          </a:p>
        </p:txBody>
      </p:sp>
    </p:spTree>
    <p:extLst>
      <p:ext uri="{BB962C8B-B14F-4D97-AF65-F5344CB8AC3E}">
        <p14:creationId xmlns:p14="http://schemas.microsoft.com/office/powerpoint/2010/main" val="198940235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4C5FA1E7-DD6A-EB7A-3F91-2FB72BB3A1EB}"/>
              </a:ext>
            </a:extLst>
          </p:cNvPr>
          <p:cNvSpPr>
            <a:spLocks noGrp="1"/>
          </p:cNvSpPr>
          <p:nvPr>
            <p:ph type="title"/>
          </p:nvPr>
        </p:nvSpPr>
        <p:spPr>
          <a:xfrm>
            <a:off x="841248" y="310896"/>
            <a:ext cx="8823960" cy="530352"/>
          </a:xfrm>
        </p:spPr>
        <p:txBody>
          <a:bodyPr>
            <a:normAutofit fontScale="90000"/>
          </a:bodyPr>
          <a:lstStyle/>
          <a:p>
            <a:r>
              <a:rPr lang="en-US" dirty="0" sz="1900"/>
              <a:t>Rök gegn því að samleitni sé óhjákvæmileg eða líkleg</a:t>
            </a:r>
          </a:p>
        </p:txBody>
      </p:sp>
      <p:sp>
        <p:nvSpPr>
          <p:cNvPr id="7" name="Content Placeholder 6">
            <a:extLst>
              <a:ext uri="{FF2B5EF4-FFF2-40B4-BE49-F238E27FC236}">
                <a16:creationId xmlns:a16="http://schemas.microsoft.com/office/drawing/2014/main" id="{681A1E74-1040-3A5D-53DC-98945D586775}"/>
              </a:ext>
            </a:extLst>
          </p:cNvPr>
          <p:cNvSpPr>
            <a:spLocks noGrp="1"/>
          </p:cNvSpPr>
          <p:nvPr>
            <p:ph idx="1"/>
          </p:nvPr>
        </p:nvSpPr>
        <p:spPr>
          <a:xfrm>
            <a:off x="838200" y="955964"/>
            <a:ext cx="10515600" cy="4922322"/>
          </a:xfrm>
        </p:spPr>
        <p:txBody>
          <a:bodyPr>
            <a:normAutofit lnSpcReduction="10000"/>
          </a:bodyPr>
          <a:lstStyle/>
          <a:p>
            <a:r>
              <a:rPr lang="en-US" dirty="0"/>
              <a:t>Þróun nýrrar tækni getur gert hagkerfi kleift að komast hjá minnkandi jaðarafrakstri fjármagnsdýpkunar.</a:t>
            </a:r>
          </a:p>
          <a:p>
            <a:endParaRPr lang="en-US" dirty="0"/>
          </a:p>
          <a:p>
            <a:r>
              <a:rPr lang="en-US" dirty="0"/>
              <a:t>Mun tækniframförum fylgja minnkandi afrakstur þegar fram líða stundir?</a:t>
            </a:r>
          </a:p>
          <a:p>
            <a:pPr lvl="1"/>
            <a:r>
              <a:rPr lang="en-US" dirty="0"/>
              <a:t>Það virðist ólíklegt, því unnt er að beita hugmyndum sem felast í nýrri tækni víða með mjög litlum eða jafnvel engum jaðarkostnaði.</a:t>
            </a:r>
          </a:p>
          <a:p>
            <a:endParaRPr lang="en-US" dirty="0"/>
          </a:p>
          <a:p>
            <a:r>
              <a:rPr lang="en-US" dirty="0"/>
              <a:t>Ekki er sjálfgefið að samfélagi takist vel að aðlaga og nýta nýja tækni.</a:t>
            </a:r>
          </a:p>
          <a:p>
            <a:pPr lvl="1"/>
            <a:r>
              <a:rPr lang="en-US" dirty="0"/>
              <a:t>Lágtekjulönd geta átt þess kost að taka upp og aðlaga tækni, en ef þau skortir nauðsynlega efnahagslega innviði og stofnanir getur ný tækni reynst þeim lítt gagnleg.</a:t>
            </a:r>
          </a:p>
          <a:p>
            <a:endParaRPr lang="en-US" dirty="0"/>
          </a:p>
        </p:txBody>
      </p:sp>
    </p:spTree>
    <p:extLst>
      <p:ext uri="{BB962C8B-B14F-4D97-AF65-F5344CB8AC3E}">
        <p14:creationId xmlns:p14="http://schemas.microsoft.com/office/powerpoint/2010/main" val="210279683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4C5FA1E7-DD6A-EB7A-3F91-2FB72BB3A1EB}"/>
              </a:ext>
            </a:extLst>
          </p:cNvPr>
          <p:cNvSpPr>
            <a:spLocks noGrp="1"/>
          </p:cNvSpPr>
          <p:nvPr>
            <p:ph type="title"/>
          </p:nvPr>
        </p:nvSpPr>
        <p:spPr/>
        <p:txBody>
          <a:bodyPr>
            <a:normAutofit fontScale="90000"/>
          </a:bodyPr>
          <a:lstStyle/>
          <a:p>
            <a:r>
              <a:rPr lang="en-US" dirty="0"/>
              <a:t>Fjármagnsdýpkun og ný tækni</a:t>
            </a:r>
          </a:p>
        </p:txBody>
      </p:sp>
      <p:sp>
        <p:nvSpPr>
          <p:cNvPr id="7" name="Content Placeholder 6">
            <a:extLst>
              <a:ext uri="{FF2B5EF4-FFF2-40B4-BE49-F238E27FC236}">
                <a16:creationId xmlns:a16="http://schemas.microsoft.com/office/drawing/2014/main" id="{681A1E74-1040-3A5D-53DC-98945D586775}"/>
              </a:ext>
            </a:extLst>
          </p:cNvPr>
          <p:cNvSpPr>
            <a:spLocks noGrp="1"/>
          </p:cNvSpPr>
          <p:nvPr>
            <p:ph idx="1"/>
          </p:nvPr>
        </p:nvSpPr>
        <p:spPr>
          <a:xfrm>
            <a:off x="838200" y="3696789"/>
            <a:ext cx="10515600" cy="2492235"/>
          </a:xfrm>
        </p:spPr>
        <p:txBody>
          <a:bodyPr>
            <a:normAutofit fontScale="62500" lnSpcReduction="20000"/>
          </a:bodyPr>
          <a:lstStyle/>
          <a:p>
            <a:r>
              <a:rPr lang="en-US" dirty="0"/>
              <a:t>Ef hagkerfið reiðir sig aðeins á fjármagnsdýpkun og tæknistigið helst óbreytt eins og línan Tækni 1 sýnir, verður jaðarafraksturinn minnkandi þegar hagkerfið færist frá punkti R til punkts W. </a:t>
            </a:r>
          </a:p>
          <a:p>
            <a:r>
              <a:rPr lang="en-US" dirty="0"/>
              <a:t>Hugsum okkur nú að </a:t>
            </a:r>
            <a:r>
              <a:rPr lang="en-US" u="sng" dirty="0"/>
              <a:t>fjármagnsdýpkun</a:t>
            </a:r>
            <a:r>
              <a:rPr lang="en-US" dirty="0"/>
              <a:t> fari saman við framfarir í </a:t>
            </a:r>
            <a:r>
              <a:rPr lang="en-US" u="sng" dirty="0"/>
              <a:t>tækni</a:t>
            </a:r>
            <a:r>
              <a:rPr lang="en-US" dirty="0"/>
              <a:t>. </a:t>
            </a:r>
          </a:p>
          <a:p>
            <a:r>
              <a:rPr lang="en-US" dirty="0"/>
              <a:t>Samhliða fjármagnsdýpkun verða tækniframfarir frá Tækni 1 til Tækni 2 og hagkerfið færist frá R til S. </a:t>
            </a:r>
          </a:p>
          <a:p>
            <a:r>
              <a:rPr lang="en-US" dirty="0"/>
              <a:t>Á sama hátt færist hagkerfið frá S til T ef fjármagnsdýpkun eykst enn frekar og tæknin þróast frá Tækni 2 til Tækni 3. </a:t>
            </a:r>
          </a:p>
          <a:p>
            <a:r>
              <a:rPr lang="en-US" dirty="0"/>
              <a:t>Með tækniframförum er engin ástæða til að hagvöxtur þurfi óhjákvæmilega að hægja á sér.</a:t>
            </a:r>
          </a:p>
          <a:p>
            <a:endParaRPr lang="en-US" dirty="0"/>
          </a:p>
        </p:txBody>
      </p:sp>
      <p:pic>
        <p:nvPicPr>
          <p:cNvPr id="4" name="Picture 3" descr="The graph shows three upward arching lines that each represent a different technology. Improvements in technology lead to greater output per capita and deepened physical and human capital.">
            <a:extLst>
              <a:ext uri="{FF2B5EF4-FFF2-40B4-BE49-F238E27FC236}">
                <a16:creationId xmlns:a16="http://schemas.microsoft.com/office/drawing/2014/main" id="{89A2E8C0-5BB8-3CA6-D9CB-D37D20401DEC}"/>
              </a:ext>
            </a:extLst>
          </p:cNvPr>
          <p:cNvPicPr>
            <a:picLocks noChangeAspect="1"/>
          </p:cNvPicPr>
          <p:nvPr/>
        </p:nvPicPr>
        <p:blipFill>
          <a:blip r:embed="rId2"/>
          <a:stretch>
            <a:fillRect/>
          </a:stretch>
        </p:blipFill>
        <p:spPr>
          <a:xfrm>
            <a:off x="3929915" y="923603"/>
            <a:ext cx="4332170" cy="2639291"/>
          </a:xfrm>
          <a:prstGeom prst="rect">
            <a:avLst/>
          </a:prstGeom>
        </p:spPr>
      </p:pic>
    </p:spTree>
    <p:extLst>
      <p:ext uri="{BB962C8B-B14F-4D97-AF65-F5344CB8AC3E}">
        <p14:creationId xmlns:p14="http://schemas.microsoft.com/office/powerpoint/2010/main" val="140194006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4C5FA1E7-DD6A-EB7A-3F91-2FB72BB3A1EB}"/>
              </a:ext>
            </a:extLst>
          </p:cNvPr>
          <p:cNvSpPr>
            <a:spLocks noGrp="1"/>
          </p:cNvSpPr>
          <p:nvPr>
            <p:ph type="title"/>
          </p:nvPr>
        </p:nvSpPr>
        <p:spPr/>
        <p:txBody>
          <a:bodyPr>
            <a:normAutofit fontScale="90000"/>
          </a:bodyPr>
          <a:lstStyle/>
          <a:p>
            <a:r>
              <a:rPr lang="en-US" dirty="0"/>
              <a:t>Hægur samleitnihraði</a:t>
            </a:r>
          </a:p>
        </p:txBody>
      </p:sp>
      <p:sp>
        <p:nvSpPr>
          <p:cNvPr id="7" name="Content Placeholder 6">
            <a:extLst>
              <a:ext uri="{FF2B5EF4-FFF2-40B4-BE49-F238E27FC236}">
                <a16:creationId xmlns:a16="http://schemas.microsoft.com/office/drawing/2014/main" id="{681A1E74-1040-3A5D-53DC-98945D586775}"/>
              </a:ext>
            </a:extLst>
          </p:cNvPr>
          <p:cNvSpPr>
            <a:spLocks noGrp="1"/>
          </p:cNvSpPr>
          <p:nvPr>
            <p:ph idx="1"/>
          </p:nvPr>
        </p:nvSpPr>
        <p:spPr>
          <a:xfrm>
            <a:off x="838200" y="955964"/>
            <a:ext cx="10515600" cy="4935385"/>
          </a:xfrm>
        </p:spPr>
        <p:txBody>
          <a:bodyPr>
            <a:normAutofit fontScale="92500" lnSpcReduction="20000"/>
          </a:bodyPr>
          <a:lstStyle/>
          <a:p>
            <a:r>
              <a:rPr lang="en-US" dirty="0"/>
              <a:t>Efnahagsleg samleitni milli hátekjulanda og annarra landa heims virðist möguleg, en hún verður hægfara.</a:t>
            </a:r>
          </a:p>
          <a:p>
            <a:r>
              <a:rPr lang="en-US" dirty="0"/>
              <a:t>Hátekjulönd hafa byggt upp forskot sitt í lífskjörum á áratugum eða jafnvel öldum.</a:t>
            </a:r>
          </a:p>
          <a:p>
            <a:r>
              <a:rPr lang="en-US" dirty="0"/>
              <a:t>Dæmi:</a:t>
            </a:r>
          </a:p>
          <a:p>
            <a:pPr lvl="1"/>
            <a:r>
              <a:rPr lang="en-US" dirty="0">
                <a:solidFill>
                  <a:srgbClr val="0070C0"/>
                </a:solidFill>
              </a:rPr>
              <a:t>Í hátekjulandi þar sem landsframleiðsla á mann er nú $40,000 og árlegur hagvöxtur 2% verður landsframleiðsla á mann $72,450 eftir 30 ár. (= $40,000(1 + 0.02)^30)</a:t>
            </a:r>
          </a:p>
          <a:p>
            <a:pPr lvl="1"/>
            <a:r>
              <a:rPr lang="en-US" dirty="0">
                <a:solidFill>
                  <a:schemeClr val="accent2">
                    <a:lumMod val="50000"/>
                  </a:schemeClr>
                </a:solidFill>
              </a:rPr>
              <a:t>Í fátæku landi þar sem landsframleiðsla á mann er nú $4,000 og árlegur hagvöxtur 7% verður landsframleiðsla á mann hins vegar $30,450 eftir 30 ár. (= $4,000(1 + 0.07)^30). </a:t>
            </a:r>
          </a:p>
          <a:p>
            <a:pPr lvl="1"/>
            <a:r>
              <a:rPr lang="en-US" dirty="0"/>
              <a:t>Samleitni hefur átt sér stað.</a:t>
            </a:r>
          </a:p>
          <a:p>
            <a:pPr lvl="1"/>
            <a:r>
              <a:rPr lang="en-US" dirty="0"/>
              <a:t>Ríka landið var tífalt auðugra en það fátæka en er nú aðeins um 2,4 sinnum auðugra. </a:t>
            </a:r>
          </a:p>
          <a:p>
            <a:pPr lvl="1"/>
            <a:r>
              <a:rPr lang="en-US" dirty="0"/>
              <a:t>Jafnvel eftir 30 samfelld ár af mjög örum hagvexti er líklegt að íbúum lágtekjulandsins finnist þeir enn fremur fátækir í samanburði við íbúa ríka landsins. </a:t>
            </a:r>
          </a:p>
          <a:p>
            <a:endParaRPr lang="en-US" dirty="0"/>
          </a:p>
        </p:txBody>
      </p:sp>
    </p:spTree>
    <p:extLst>
      <p:ext uri="{BB962C8B-B14F-4D97-AF65-F5344CB8AC3E}">
        <p14:creationId xmlns:p14="http://schemas.microsoft.com/office/powerpoint/2010/main" val="197697179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6D73CF-74FD-40C7-933E-A08F14EB12B2}"/>
              </a:ext>
            </a:extLst>
          </p:cNvPr>
          <p:cNvSpPr>
            <a:spLocks noGrp="1"/>
          </p:cNvSpPr>
          <p:nvPr>
            <p:ph type="title"/>
          </p:nvPr>
        </p:nvSpPr>
        <p:spPr/>
        <p:txBody>
          <a:bodyPr/>
          <a:lstStyle/>
          <a:p>
            <a:r>
              <a:rPr lang="en-US" dirty="0"/>
              <a:t>Notkunarleyfi</a:t>
            </a:r>
          </a:p>
        </p:txBody>
      </p:sp>
      <p:sp>
        <p:nvSpPr>
          <p:cNvPr id="3" name="TextBox 2">
            <a:extLst>
              <a:ext uri="{FF2B5EF4-FFF2-40B4-BE49-F238E27FC236}">
                <a16:creationId xmlns:a16="http://schemas.microsoft.com/office/drawing/2014/main" id="{7D738BEB-9522-1384-03E2-DA18D0218CAD}"/>
              </a:ext>
            </a:extLst>
          </p:cNvPr>
          <p:cNvSpPr txBox="1"/>
          <p:nvPr/>
        </p:nvSpPr>
        <p:spPr>
          <a:xfrm>
            <a:off x="835742" y="1783388"/>
            <a:ext cx="10518058" cy="840230"/>
          </a:xfrm>
          <a:prstGeom prst="rect">
            <a:avLst/>
          </a:prstGeom>
          <a:noFill/>
        </p:spPr>
        <p:txBody>
          <a:bodyPr wrap="square" rtlCol="0">
            <a:spAutoFit/>
          </a:bodyPr>
          <a:lstStyle/>
          <a:p>
            <a:pPr lvl="0">
              <a:lnSpc>
                <a:spcPct val="90000"/>
              </a:lnSpc>
              <a:spcBef>
                <a:spcPts val="1000"/>
              </a:spcBef>
              <a:defRPr/>
            </a:pPr>
            <a:r>
              <a:rPr lang="en-US" dirty="0"/>
              <a:t>Þetta viðbótarefni frá OpenStax er © Rice University og gefið út samkvæmt alþjóðlega leyfinu CC BY-NC-SA 4.0. Aðeins má afrita það eða breyta því í óviðskiptalegum tilgangi, en geta verður OpenStax og Rice University sem höfunda og tilgreina allar breytingar. Öllum aðlöguðum útgáfum verður að deila samkvæmt sams konar leyfi.</a:t>
            </a:r>
            <a:endParaRPr kumimoji="0" lang="en-US" sz="2800" b="0" i="0" u="none" strike="noStrike" kern="1200" cap="none" spc="0" normalizeH="0" baseline="0" noProof="0" dirty="0">
              <a:ln>
                <a:noFill/>
              </a:ln>
              <a:solidFill>
                <a:srgbClr val="464846"/>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067035083"/>
      </p:ext>
    </p:extLst>
  </p:cSld>
  <p:clrMapOvr>
    <a:masterClrMapping/>
  </p:clrMapOvr>
</p:sld>
</file>

<file path=ppt/theme/theme1.xml><?xml version="1.0" encoding="utf-8"?>
<a:theme xmlns:a="http://schemas.openxmlformats.org/drawingml/2006/main" name="Office Theme">
  <a:themeElements>
    <a:clrScheme name="OpenStax">
      <a:dk1>
        <a:srgbClr val="000000"/>
      </a:dk1>
      <a:lt1>
        <a:srgbClr val="FFFFFF"/>
      </a:lt1>
      <a:dk2>
        <a:srgbClr val="44546A"/>
      </a:dk2>
      <a:lt2>
        <a:srgbClr val="E7E6E6"/>
      </a:lt2>
      <a:accent1>
        <a:srgbClr val="609A33"/>
      </a:accent1>
      <a:accent2>
        <a:srgbClr val="DB5935"/>
      </a:accent2>
      <a:accent3>
        <a:srgbClr val="464846"/>
      </a:accent3>
      <a:accent4>
        <a:srgbClr val="EAC322"/>
      </a:accent4>
      <a:accent5>
        <a:srgbClr val="1B1E3F"/>
      </a:accent5>
      <a:accent6>
        <a:srgbClr val="70AD47"/>
      </a:accent6>
      <a:hlink>
        <a:srgbClr val="29749C"/>
      </a:hlink>
      <a:folHlink>
        <a:srgbClr val="9450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352</TotalTime>
  <Words>2271</Words>
  <Application>Microsoft Macintosh PowerPoint</Application>
  <PresentationFormat>Widescreen</PresentationFormat>
  <Paragraphs>197</Paragraphs>
  <Slides>26</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26</vt:i4>
      </vt:variant>
    </vt:vector>
  </HeadingPairs>
  <TitlesOfParts>
    <vt:vector size="30" baseType="lpstr">
      <vt:lpstr>Arial</vt:lpstr>
      <vt:lpstr>Calibri</vt:lpstr>
      <vt:lpstr>Calibri Light</vt:lpstr>
      <vt:lpstr>Office Theme</vt:lpstr>
      <vt:lpstr>Principles of Economics 3e</vt:lpstr>
      <vt:lpstr>Ch.20 OUTLINE</vt:lpstr>
      <vt:lpstr>Average Daily Calorie Consumption</vt:lpstr>
      <vt:lpstr>20.1 The Relatively Recent Arrival of Economic Growth</vt:lpstr>
      <vt:lpstr>Industrial Revolution</vt:lpstr>
      <vt:lpstr>Rule of Law and Economic Growth</vt:lpstr>
      <vt:lpstr>20.2 Labor Productivity and Economic Growth</vt:lpstr>
      <vt:lpstr>Sources of Economic Growth: The Aggregate Production Function</vt:lpstr>
      <vt:lpstr>Components of the Aggregate Production Function</vt:lpstr>
      <vt:lpstr>Measuring Productivity</vt:lpstr>
      <vt:lpstr>Output per Hour Worked in the U.S. Economy, 1947–2020</vt:lpstr>
      <vt:lpstr>Productivity Growth Since 1950</vt:lpstr>
      <vt:lpstr>The Power of Sustained Economic Growth</vt:lpstr>
      <vt:lpstr>GDP and Compound Growth Rates</vt:lpstr>
      <vt:lpstr>20.3 Components of Economic Growth</vt:lpstr>
      <vt:lpstr>Capital Deepening</vt:lpstr>
      <vt:lpstr>Human Capital Deepening in the U.S.</vt:lpstr>
      <vt:lpstr>Physical Capital per Worker in the United States</vt:lpstr>
      <vt:lpstr>Growth Accounting Studies</vt:lpstr>
      <vt:lpstr>A Healthy Climate for Economic Growth</vt:lpstr>
      <vt:lpstr>20.4 Economic Convergence</vt:lpstr>
      <vt:lpstr>Arguments Favoring Convergence</vt:lpstr>
      <vt:lpstr>Arguments That Convergence Is Neither Inevitable nor Likely</vt:lpstr>
      <vt:lpstr>Capital Deepening and New Technology</vt:lpstr>
      <vt:lpstr>The Slowness of Convergence</vt:lpstr>
      <vt:lpstr>License</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Larissa Chu</dc:creator>
  <cp:lastModifiedBy>Theresa Masciale</cp:lastModifiedBy>
  <cp:revision>82</cp:revision>
  <dcterms:created xsi:type="dcterms:W3CDTF">2018-05-29T21:16:34Z</dcterms:created>
  <dcterms:modified xsi:type="dcterms:W3CDTF">2026-02-26T20:29:32Z</dcterms:modified>
</cp:coreProperties>
</file>