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5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3_23a14a0f7a58.png"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0c8489441f7e.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a8978f0d78a7.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79f47f87f079.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79f47f87f079.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79f47f87f079.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55e6dbabf4d7.png"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sz="4400"/>
              <a:t>Undirstöður hagfræði 3e</a:t>
            </a:r>
          </a:p>
        </p:txBody>
      </p:sp>
      <p:sp>
        <p:nvSpPr>
          <p:cNvPr id="2" name="Text Placeholder 23">
            <a:extLst>
              <a:ext uri="{FF2B5EF4-FFF2-40B4-BE49-F238E27FC236}">
                <a16:creationId xmlns:a16="http://schemas.microsoft.com/office/drawing/2014/main" id="{0D8A5347-C435-C54D-278F-2561F6AE060B}"/>
              </a:ext>
            </a:extLst>
          </p:cNvPr>
          <p:cNvSpPr>
            <a:spLocks noGrp="1"/>
          </p:cNvSpPr>
          <p:nvPr>
            <p:ph type="body" sz="quarter" idx="14"/>
          </p:nvPr>
        </p:nvSpPr>
        <p:spPr>
          <a:xfrm>
            <a:off x="1524000" y="1509713"/>
            <a:ext cx="9144000" cy="717294"/>
          </a:xfrm>
        </p:spPr>
        <p:txBody>
          <a:bodyPr>
            <a:normAutofit fontScale="40000" lnSpcReduction="20000"/>
          </a:bodyPr>
          <a:lstStyle/>
          <a:p>
            <a:r>
              <a:rPr lang="en-US" sz="5500" dirty="0"/>
              <a:t>12. kafli UMHVERFISVERND OG NEIKVÆÐ YTRI ÁHRIF</a:t>
            </a:r>
          </a:p>
          <a:p>
            <a:r>
              <a:rPr lang="en-US" sz="43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B91A09D6-EE31-8FF7-EE80-59E98EEE0D52}"/>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YFIRLIT 12. KAFLA</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p:txBody>
          <a:bodyPr>
            <a:normAutofit/>
          </a:bodyPr>
          <a:lstStyle/>
          <a:p>
            <a:r>
              <a:rPr lang="en-US" dirty="0"/>
              <a:t>12.1: Hagfræði mengunar</a:t>
            </a:r>
          </a:p>
          <a:p>
            <a:r>
              <a:rPr lang="en-US" dirty="0"/>
              <a:t>12.2: Reglusetning með boðum og bönnum</a:t>
            </a:r>
          </a:p>
          <a:p>
            <a:r>
              <a:rPr lang="en-US" dirty="0"/>
              <a:t>12.3: Hagræn stjórntæki í umhverfismálum</a:t>
            </a:r>
          </a:p>
          <a:p>
            <a:r>
              <a:rPr lang="en-US" dirty="0"/>
              <a:t>12.4: Ávinningur og kostnaður af umhverfislöggjöf Bandaríkjanna</a:t>
            </a:r>
          </a:p>
          <a:p>
            <a:r>
              <a:rPr lang="en-US" dirty="0"/>
              <a:t>12.5: Alþjóðleg umhverfismál</a:t>
            </a:r>
          </a:p>
          <a:p>
            <a:r>
              <a:rPr lang="en-US" dirty="0"/>
              <a:t>12.6: Fórnarskipti milli framleiðslu og umhverfisverndar</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Umræða um umhverfismál</a:t>
            </a:r>
          </a:p>
        </p:txBody>
      </p:sp>
      <p:sp>
        <p:nvSpPr>
          <p:cNvPr id="8" name="Content Placeholder 7">
            <a:extLst>
              <a:ext uri="{FF2B5EF4-FFF2-40B4-BE49-F238E27FC236}">
                <a16:creationId xmlns:a16="http://schemas.microsoft.com/office/drawing/2014/main" id="{C253647D-D1A1-BCF0-1058-41AE2FA97D23}"/>
              </a:ext>
            </a:extLst>
          </p:cNvPr>
          <p:cNvSpPr>
            <a:spLocks noGrp="1"/>
          </p:cNvSpPr>
          <p:nvPr>
            <p:ph idx="13"/>
          </p:nvPr>
        </p:nvSpPr>
        <p:spPr/>
        <p:txBody>
          <a:bodyPr>
            <a:normAutofit lnSpcReduction="10000"/>
          </a:bodyPr>
          <a:lstStyle/>
          <a:p>
            <a:r>
              <a:rPr lang="en-US" sz="1800" dirty="0"/>
              <a:t>Um allt landið hefur ótal fólk mótmælt Keystone XL-olíuleiðslunni og jafnvel átt á hættu að verða handtekið. </a:t>
            </a:r>
          </a:p>
          <a:p>
            <a:endParaRPr lang="en-US" sz="1800" dirty="0"/>
          </a:p>
          <a:p>
            <a:r>
              <a:rPr lang="en-US" sz="1800" dirty="0"/>
              <a:t>(Mynd: breytt útgáfa af „People Risk Arrest at State Department Office in Boston Protesting Keystone XL Pipeline“ eftir </a:t>
            </a:r>
            <a:r>
              <a:rPr lang="en-US" sz="1800" dirty="0" err="1"/>
              <a:t>NoKXL</a:t>
            </a:r>
            <a:r>
              <a:rPr lang="en-US" sz="1800" dirty="0"/>
              <a:t>/Flickr, CC BY 2.0)</a:t>
            </a:r>
          </a:p>
          <a:p>
            <a:endParaRPr lang="en-US" dirty="0"/>
          </a:p>
        </p:txBody>
      </p:sp>
      <p:pic>
        <p:nvPicPr>
          <p:cNvPr id="2" name="Shape 56" descr="Image of people holding a Save Our Climate sign.">
            <a:extLst>
              <a:ext uri="{FF2B5EF4-FFF2-40B4-BE49-F238E27FC236}">
                <a16:creationId xmlns:a16="http://schemas.microsoft.com/office/drawing/2014/main" id="{FC8AF77E-7944-5042-1D88-97D0CD3099B8}"/>
              </a:ext>
            </a:extLst>
          </p:cNvPr>
          <p:cNvPicPr preferRelativeResize="0">
            <a:picLocks/>
          </p:cNvPicPr>
          <p:nvPr/>
        </p:nvPicPr>
        <p:blipFill rotWithShape="1">
          <a:blip r:embed="rId2">
            <a:alphaModFix/>
          </a:blip>
          <a:srcRect/>
          <a:stretch/>
        </p:blipFill>
        <p:spPr>
          <a:xfrm>
            <a:off x="2064543" y="1174263"/>
            <a:ext cx="8062913" cy="3359547"/>
          </a:xfrm>
          <a:prstGeom prst="rect">
            <a:avLst/>
          </a:prstGeom>
          <a:noFill/>
          <a:ln>
            <a:noFill/>
          </a:ln>
        </p:spPr>
      </p:pic>
    </p:spTree>
    <p:extLst>
      <p:ext uri="{BB962C8B-B14F-4D97-AF65-F5344CB8AC3E}">
        <p14:creationId xmlns:p14="http://schemas.microsoft.com/office/powerpoint/2010/main" val="1205236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12.1 Hagfræði mengunar</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955964"/>
            <a:ext cx="10515600" cy="4569625"/>
          </a:xfrm>
        </p:spPr>
        <p:txBody>
          <a:bodyPr>
            <a:normAutofit lnSpcReduction="10000"/>
          </a:bodyPr>
          <a:lstStyle/>
          <a:p>
            <a:r>
              <a:rPr lang="en-US" dirty="0"/>
              <a:t>Frá áttunda áratugnum hafa Bandaríkin náð verulegum árangri í baráttunni gegn ýmsum mengunarefnum með fjölbreyttum aðgerðum gegn mengun.</a:t>
            </a:r>
          </a:p>
          <a:p>
            <a:endParaRPr lang="en-US" dirty="0"/>
          </a:p>
          <a:p>
            <a:r>
              <a:rPr lang="en-US" dirty="0"/>
              <a:t>Þrátt fyrir að losun frá jarðefnaeldsneyti hafi smám saman minnkað eru enn mörg mikilvæg </a:t>
            </a:r>
            <a:r>
              <a:rPr lang="en-US" u="sng" dirty="0"/>
              <a:t>umhverfisvandamál óleyst</a:t>
            </a:r>
            <a:r>
              <a:rPr lang="en-US" dirty="0"/>
              <a:t>. </a:t>
            </a:r>
          </a:p>
          <a:p>
            <a:endParaRPr lang="en-US" dirty="0"/>
          </a:p>
          <a:p>
            <a:r>
              <a:rPr lang="en-US" dirty="0"/>
              <a:t>Auk þess sem enn er mikið um </a:t>
            </a:r>
            <a:r>
              <a:rPr lang="en-US" u="sng" dirty="0"/>
              <a:t>loft- og vatnsmengun</a:t>
            </a:r>
            <a:r>
              <a:rPr lang="en-US" dirty="0"/>
              <a:t> eru önnur vandamál meðal annars:</a:t>
            </a:r>
          </a:p>
          <a:p>
            <a:pPr lvl="1"/>
            <a:r>
              <a:rPr lang="en-US" dirty="0"/>
              <a:t>förgun spilliefna, </a:t>
            </a:r>
          </a:p>
          <a:p>
            <a:pPr lvl="1"/>
            <a:r>
              <a:rPr lang="en-US" dirty="0"/>
              <a:t>eyðing votlendis og annarra búsvæða villtra lífvera, </a:t>
            </a:r>
          </a:p>
          <a:p>
            <a:pPr lvl="1"/>
            <a:r>
              <a:rPr lang="en-US" dirty="0"/>
              <a:t>og áhrif mengunar á heilsu fólks.</a:t>
            </a:r>
          </a:p>
          <a:p>
            <a:endParaRPr lang="en-US" dirty="0"/>
          </a:p>
        </p:txBody>
      </p:sp>
    </p:spTree>
    <p:extLst>
      <p:ext uri="{BB962C8B-B14F-4D97-AF65-F5344CB8AC3E}">
        <p14:creationId xmlns:p14="http://schemas.microsoft.com/office/powerpoint/2010/main" val="2693733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Ytri áhrif</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955964"/>
            <a:ext cx="10515600" cy="4177739"/>
          </a:xfrm>
        </p:spPr>
        <p:txBody>
          <a:bodyPr>
            <a:normAutofit lnSpcReduction="10000"/>
          </a:bodyPr>
          <a:lstStyle/>
          <a:p>
            <a:r>
              <a:rPr lang="en-US" dirty="0"/>
              <a:t>Áhrif markaðsviðskipta á þriðja aðila sem stendur utan viðskiptanna nefnast </a:t>
            </a:r>
            <a:r>
              <a:rPr lang="en-US" b="1" dirty="0"/>
              <a:t>ytri áhrif</a:t>
            </a:r>
            <a:r>
              <a:rPr lang="en-US" dirty="0"/>
              <a:t> eða </a:t>
            </a:r>
            <a:r>
              <a:rPr lang="en-US" b="1" dirty="0"/>
              <a:t>hliðaráhrif</a:t>
            </a:r>
            <a:r>
              <a:rPr lang="en-US" dirty="0"/>
              <a:t>.</a:t>
            </a:r>
          </a:p>
          <a:p>
            <a:endParaRPr lang="en-US" dirty="0"/>
          </a:p>
          <a:p>
            <a:r>
              <a:rPr lang="en-US" dirty="0"/>
              <a:t>Ytri áhrif geta verið neikvæð eða jákvæð.</a:t>
            </a:r>
          </a:p>
          <a:p>
            <a:endParaRPr lang="en-US" dirty="0"/>
          </a:p>
          <a:p>
            <a:pPr lvl="1"/>
            <a:r>
              <a:rPr lang="en-US" b="1" dirty="0"/>
              <a:t>Neikvæð ytri áhrif </a:t>
            </a:r>
            <a:r>
              <a:rPr lang="en-US" dirty="0"/>
              <a:t>– verða þegar markaðsviðskipti valda þriðja aðila utan viðskiptanna tjóni.</a:t>
            </a:r>
          </a:p>
          <a:p>
            <a:pPr lvl="1"/>
            <a:endParaRPr lang="en-US" dirty="0"/>
          </a:p>
          <a:p>
            <a:pPr lvl="1"/>
            <a:r>
              <a:rPr lang="en-US" b="1" dirty="0"/>
              <a:t>Jákvæð ytri áhrif </a:t>
            </a:r>
            <a:r>
              <a:rPr lang="en-US" dirty="0"/>
              <a:t>– verða þegar markaðsviðskipti skapa þriðja aðila utan viðskiptanna ávinning.</a:t>
            </a:r>
          </a:p>
          <a:p>
            <a:endParaRPr lang="en-US" dirty="0"/>
          </a:p>
        </p:txBody>
      </p:sp>
    </p:spTree>
    <p:extLst>
      <p:ext uri="{BB962C8B-B14F-4D97-AF65-F5344CB8AC3E}">
        <p14:creationId xmlns:p14="http://schemas.microsoft.com/office/powerpoint/2010/main" val="591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Mengun sem neikvæð ytri áhrif</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p:txBody>
          <a:bodyPr/>
          <a:lstStyle/>
          <a:p>
            <a:r>
              <a:rPr lang="en-US" dirty="0"/>
              <a:t>Mengun hefur neikvæð ytri áhrif.</a:t>
            </a:r>
          </a:p>
          <a:p>
            <a:endParaRPr lang="en-US" dirty="0"/>
          </a:p>
          <a:p>
            <a:r>
              <a:rPr lang="en-US" b="1" dirty="0"/>
              <a:t>Viðbótar ytri kostnaður </a:t>
            </a:r>
            <a:r>
              <a:rPr lang="en-US" dirty="0"/>
              <a:t>– viðbótarkostnaður sem fellur á þriðju aðila utan framleiðsluferlisins þegar ein framleiðslueining er framleidd. </a:t>
            </a:r>
          </a:p>
          <a:p>
            <a:endParaRPr lang="en-US" dirty="0"/>
          </a:p>
          <a:p>
            <a:r>
              <a:rPr lang="en-US" b="1" dirty="0"/>
              <a:t>Samfélagslegur kostnaður </a:t>
            </a:r>
            <a:r>
              <a:rPr lang="en-US" dirty="0"/>
              <a:t>– tekur bæði til einkakostnaðar fyrirtækja og viðbótarkostnaðar sem fellur á þriðju aðila utan framleiðsluferlisins. </a:t>
            </a:r>
          </a:p>
          <a:p>
            <a:endParaRPr lang="en-US" dirty="0"/>
          </a:p>
        </p:txBody>
      </p:sp>
    </p:spTree>
    <p:extLst>
      <p:ext uri="{BB962C8B-B14F-4D97-AF65-F5344CB8AC3E}">
        <p14:creationId xmlns:p14="http://schemas.microsoft.com/office/powerpoint/2010/main" val="3253535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pPr marL="0" marR="0" lvl="0" indent="0" rtl="0">
              <a:spcBef>
                <a:spcPts val="0"/>
              </a:spcBef>
            </a:pPr>
            <a:r>
              <a:rPr lang="en-US" dirty="0" sz="2000"/>
              <a:t>Samfélagslegur kostnaður tekinn með í reikninginn: hliðrun framboðs</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4721172"/>
            <a:ext cx="10515600" cy="1274358"/>
          </a:xfrm>
        </p:spPr>
        <p:txBody>
          <a:bodyPr>
            <a:normAutofit fontScale="85000" lnSpcReduction="20000"/>
          </a:bodyPr>
          <a:lstStyle/>
          <a:p>
            <a:r>
              <a:rPr lang="en-US" dirty="0"/>
              <a:t>Ef fyrirtækið tekur aðeins tillit til </a:t>
            </a:r>
            <a:r>
              <a:rPr lang="en-US" u="sng" dirty="0"/>
              <a:t>eigin framleiðslukostnaðar</a:t>
            </a:r>
            <a:r>
              <a:rPr lang="en-US" dirty="0"/>
              <a:t> verður framboðsferill þess </a:t>
            </a:r>
            <a:r>
              <a:rPr lang="en-US" dirty="0" err="1"/>
              <a:t>S</a:t>
            </a:r>
            <a:r>
              <a:rPr lang="en-US" baseline="-25000" dirty="0" err="1"/>
              <a:t>einkaframboð</a:t>
            </a:r>
            <a:r>
              <a:rPr lang="en-US" dirty="0"/>
              <a:t>, og markaðsjafnvægi verður við E</a:t>
            </a:r>
            <a:r>
              <a:rPr lang="en-US" baseline="-25000" dirty="0"/>
              <a:t>0</a:t>
            </a:r>
            <a:r>
              <a:rPr lang="en-US" dirty="0"/>
              <a:t>. </a:t>
            </a:r>
          </a:p>
          <a:p>
            <a:r>
              <a:rPr lang="en-US" dirty="0"/>
              <a:t>Þegar tekið er tillit til </a:t>
            </a:r>
            <a:r>
              <a:rPr lang="en-US" u="sng" dirty="0"/>
              <a:t>viðbótar ytri kostnaðar</a:t>
            </a:r>
            <a:r>
              <a:rPr lang="en-US" dirty="0"/>
              <a:t> upp á $100 á hverja framleidda einingu verður framboðsferill fyrirtækisins </a:t>
            </a:r>
            <a:r>
              <a:rPr lang="en-US" dirty="0" err="1"/>
              <a:t>S</a:t>
            </a:r>
            <a:r>
              <a:rPr lang="en-US" baseline="-25000" dirty="0" err="1"/>
              <a:t>samfélagslegt</a:t>
            </a:r>
            <a:r>
              <a:rPr lang="en-US" dirty="0"/>
              <a:t>. Nýtt jafnvægi verður við E</a:t>
            </a:r>
            <a:r>
              <a:rPr lang="en-US" baseline="-25000" dirty="0"/>
              <a:t>1</a:t>
            </a:r>
            <a:r>
              <a:rPr lang="en-US" dirty="0"/>
              <a:t>.</a:t>
            </a:r>
          </a:p>
          <a:p>
            <a:endParaRPr lang="en-US" dirty="0"/>
          </a:p>
        </p:txBody>
      </p:sp>
      <p:pic>
        <p:nvPicPr>
          <p:cNvPr id="4" name="Picture 3" descr="This graph shows a market with downward-sloping demand curve, and two upward-sloping supply curves. One of the supply curves is to the right of the other. The one to the right is labeled the private supply curve, and the other is labeled the social supply curve. Two equilibrium points are illustrated. One occurs at the intersection of demand and private supply, a price of 650 dollars and 45,000 quantity. The other equilibrium occurs at the intersection of demand and social supply, a price of 700 dollars and 40,000 quantity.">
            <a:extLst>
              <a:ext uri="{FF2B5EF4-FFF2-40B4-BE49-F238E27FC236}">
                <a16:creationId xmlns:a16="http://schemas.microsoft.com/office/drawing/2014/main" id="{1F09B0F8-7735-93A5-9319-5629A957D371}"/>
              </a:ext>
            </a:extLst>
          </p:cNvPr>
          <p:cNvPicPr>
            <a:picLocks noChangeAspect="1"/>
          </p:cNvPicPr>
          <p:nvPr/>
        </p:nvPicPr>
        <p:blipFill>
          <a:blip r:embed="rId2"/>
          <a:stretch>
            <a:fillRect/>
          </a:stretch>
        </p:blipFill>
        <p:spPr>
          <a:xfrm>
            <a:off x="4329987" y="896112"/>
            <a:ext cx="3532026" cy="3685014"/>
          </a:xfrm>
          <a:prstGeom prst="rect">
            <a:avLst/>
          </a:prstGeom>
        </p:spPr>
      </p:pic>
    </p:spTree>
    <p:extLst>
      <p:ext uri="{BB962C8B-B14F-4D97-AF65-F5344CB8AC3E}">
        <p14:creationId xmlns:p14="http://schemas.microsoft.com/office/powerpoint/2010/main" val="4200564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Markaðsbrestur</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p:txBody>
          <a:bodyPr/>
          <a:lstStyle/>
          <a:p>
            <a:r>
              <a:rPr lang="en-US" b="1" dirty="0"/>
              <a:t>Markaðsbrestur </a:t>
            </a:r>
            <a:r>
              <a:rPr lang="en-US" dirty="0"/>
              <a:t>– verður þegar markaðurinn nær ekki sjálfur að ráðstafa auðlindum með skilvirkum hætti þannig að jafnvægi skapist milli samfélagslegs kostnaðar og ábata; ytri áhrif eru eitt dæmi um markaðsbrest.</a:t>
            </a:r>
          </a:p>
          <a:p>
            <a:endParaRPr lang="en-US" dirty="0"/>
          </a:p>
          <a:p>
            <a:r>
              <a:rPr lang="en-US" dirty="0"/>
              <a:t>Ef fyrirtæki þyrftu að greiða samfélagslegan kostnað af mengun myndu þau menga minna, en jafnframt framleiða minna og taka hærra verð.</a:t>
            </a:r>
          </a:p>
          <a:p>
            <a:endParaRPr lang="en-US" dirty="0"/>
          </a:p>
        </p:txBody>
      </p:sp>
    </p:spTree>
    <p:extLst>
      <p:ext uri="{BB962C8B-B14F-4D97-AF65-F5344CB8AC3E}">
        <p14:creationId xmlns:p14="http://schemas.microsoft.com/office/powerpoint/2010/main" val="1963899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12.2 Reglusetning með boðum og bönnum</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p:txBody>
          <a:bodyPr>
            <a:normAutofit lnSpcReduction="10000"/>
          </a:bodyPr>
          <a:lstStyle/>
          <a:p>
            <a:r>
              <a:rPr lang="en-US" b="1" dirty="0"/>
              <a:t>Boð- og bannstýring </a:t>
            </a:r>
            <a:r>
              <a:rPr lang="en-US" dirty="0"/>
              <a:t>– lög sem kveða á um leyfilegt magn mengunar og geta jafnframt tilgreint hvaða mengunarvarnatækni skuli nota.</a:t>
            </a:r>
          </a:p>
          <a:p>
            <a:endParaRPr lang="en-US" dirty="0"/>
          </a:p>
          <a:p>
            <a:r>
              <a:rPr lang="en-US" dirty="0"/>
              <a:t>Krefst þess að fyrirtæki </a:t>
            </a:r>
            <a:r>
              <a:rPr lang="en-US" u="sng" dirty="0"/>
              <a:t>auki kostnað sinn</a:t>
            </a:r>
            <a:r>
              <a:rPr lang="en-US" dirty="0"/>
              <a:t> með því að setja upp </a:t>
            </a:r>
            <a:r>
              <a:rPr lang="en-US" u="sng" dirty="0"/>
              <a:t>mengunarvarnabúnað</a:t>
            </a:r>
            <a:r>
              <a:rPr lang="en-US" dirty="0"/>
              <a:t>.</a:t>
            </a:r>
          </a:p>
          <a:p>
            <a:endParaRPr lang="en-US" dirty="0"/>
          </a:p>
          <a:p>
            <a:r>
              <a:rPr lang="en-US" dirty="0"/>
              <a:t>Fyrirtækjum er því gert að </a:t>
            </a:r>
            <a:r>
              <a:rPr lang="en-US" u="sng" dirty="0"/>
              <a:t>taka tillit til samfélagslegs kostnaðar af mengun</a:t>
            </a:r>
            <a:r>
              <a:rPr lang="en-US" dirty="0"/>
              <a:t> þegar þau ákveða </a:t>
            </a:r>
            <a:r>
              <a:rPr lang="en-US" i="1" dirty="0"/>
              <a:t>hversu mikið</a:t>
            </a:r>
            <a:r>
              <a:rPr lang="en-US" dirty="0"/>
              <a:t> skuli framleiða.</a:t>
            </a:r>
          </a:p>
          <a:p>
            <a:endParaRPr lang="en-US" dirty="0"/>
          </a:p>
        </p:txBody>
      </p:sp>
    </p:spTree>
    <p:extLst>
      <p:ext uri="{BB962C8B-B14F-4D97-AF65-F5344CB8AC3E}">
        <p14:creationId xmlns:p14="http://schemas.microsoft.com/office/powerpoint/2010/main" val="661202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Vandkvæði boð- og bannstýringar í umhverfismálum</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955964"/>
            <a:ext cx="10515600" cy="4883133"/>
          </a:xfrm>
        </p:spPr>
        <p:txBody>
          <a:bodyPr>
            <a:normAutofit/>
          </a:bodyPr>
          <a:lstStyle/>
          <a:p>
            <a:r>
              <a:rPr lang="en-US" dirty="0"/>
              <a:t>Þrenns konar vandkvæði fylgja boð- og bannstýringu í umhverfismálum:</a:t>
            </a:r>
          </a:p>
          <a:p>
            <a:endParaRPr lang="en-US" dirty="0"/>
          </a:p>
          <a:p>
            <a:pPr lvl="1"/>
            <a:r>
              <a:rPr lang="en-US" dirty="0"/>
              <a:t>Reglusetning veitir engan hvata til að bæta umhverfisgæði umfram þau viðmið sem lög kveða á um. </a:t>
            </a:r>
          </a:p>
          <a:p>
            <a:pPr lvl="2"/>
            <a:r>
              <a:rPr lang="en-US" dirty="0"/>
              <a:t>Enginn hvati til frekari umbóta.</a:t>
            </a:r>
          </a:p>
          <a:p>
            <a:pPr lvl="1"/>
            <a:endParaRPr lang="en-US" dirty="0"/>
          </a:p>
          <a:p>
            <a:pPr lvl="1"/>
            <a:r>
              <a:rPr lang="en-US" dirty="0"/>
              <a:t>Ósveigjanleg. </a:t>
            </a:r>
          </a:p>
          <a:p>
            <a:pPr lvl="2"/>
            <a:r>
              <a:rPr lang="en-US" dirty="0"/>
              <a:t>Gerir sömu kröfur til allra mengunarvalda og oft einnig um sömu mengunarvarnatækni.</a:t>
            </a:r>
          </a:p>
          <a:p>
            <a:pPr lvl="1"/>
            <a:endParaRPr lang="en-US" dirty="0"/>
          </a:p>
          <a:p>
            <a:pPr lvl="1"/>
            <a:r>
              <a:rPr lang="en-US" dirty="0"/>
              <a:t>Háð málamiðlunum í pólitísku ferli.</a:t>
            </a:r>
          </a:p>
          <a:p>
            <a:pPr lvl="2"/>
            <a:r>
              <a:rPr lang="en-US" dirty="0"/>
              <a:t>Full af smáletri, glufum og undanþágum.</a:t>
            </a:r>
          </a:p>
          <a:p>
            <a:endParaRPr lang="en-US" dirty="0"/>
          </a:p>
        </p:txBody>
      </p:sp>
    </p:spTree>
    <p:extLst>
      <p:ext uri="{BB962C8B-B14F-4D97-AF65-F5344CB8AC3E}">
        <p14:creationId xmlns:p14="http://schemas.microsoft.com/office/powerpoint/2010/main" val="3070493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12.3 Hagræn stjórntæki í umhverfismálum</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p:txBody>
          <a:bodyPr/>
          <a:lstStyle/>
          <a:p>
            <a:r>
              <a:rPr lang="en-US" b="1" dirty="0"/>
              <a:t>Mengunargjald </a:t>
            </a:r>
            <a:r>
              <a:rPr lang="en-US" dirty="0"/>
              <a:t>– skattur sem lagður er á eftir því magni mengunar sem fyrirtæki losar. </a:t>
            </a:r>
          </a:p>
          <a:p>
            <a:endParaRPr lang="en-US" dirty="0"/>
          </a:p>
          <a:p>
            <a:pPr lvl="1"/>
            <a:r>
              <a:rPr lang="en-US" dirty="0"/>
              <a:t>Hvetur fyrirtæki sem hámarkar hagnað til að finna ódýrustu tæknina til að draga úr mengun.</a:t>
            </a:r>
          </a:p>
          <a:p>
            <a:pPr lvl="1"/>
            <a:endParaRPr lang="en-US" dirty="0"/>
          </a:p>
          <a:p>
            <a:pPr lvl="1"/>
            <a:r>
              <a:rPr lang="en-US" dirty="0"/>
              <a:t>Fyrirtæki sem geta dregið úr mengun með auðveldum og ódýrum hætti gera það til að lágmarka mengunargjöld sín.</a:t>
            </a:r>
          </a:p>
          <a:p>
            <a:endParaRPr lang="en-US" dirty="0"/>
          </a:p>
        </p:txBody>
      </p:sp>
    </p:spTree>
    <p:extLst>
      <p:ext uri="{BB962C8B-B14F-4D97-AF65-F5344CB8AC3E}">
        <p14:creationId xmlns:p14="http://schemas.microsoft.com/office/powerpoint/2010/main" val="5491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Dæmi um mengunargjald</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4512861"/>
            <a:ext cx="10515600" cy="1555430"/>
          </a:xfrm>
        </p:spPr>
        <p:txBody>
          <a:bodyPr>
            <a:normAutofit fontScale="92500" lnSpcReduction="10000"/>
          </a:bodyPr>
          <a:lstStyle/>
          <a:p>
            <a:r>
              <a:rPr lang="en-US" dirty="0"/>
              <a:t>Ef mengunargjaldið er 1.000 dalir hefur fyrirtækið hvata til að draga úr mengun um 30 pund,</a:t>
            </a:r>
          </a:p>
          <a:p>
            <a:r>
              <a:rPr lang="en-US" dirty="0"/>
              <a:t>því að kostnaðurinn við þessa minnkun, 900 dalir, er lægri en mengunargjaldið.</a:t>
            </a:r>
          </a:p>
          <a:p>
            <a:endParaRPr lang="en-US" dirty="0"/>
          </a:p>
        </p:txBody>
      </p:sp>
      <p:pic>
        <p:nvPicPr>
          <p:cNvPr id="4" name="Picture 3" descr="This graph illustrates an upward-sloping marginal cost of reducing particle emissions curve, and a pollution charge. The y-axis shows cost and price. The x-axis shows quantity that particle emissions are reduced. The pollution charge is a horizontal line at 1,000 dollars. Marginal cost and the pollution charge intersect at a pollution reduction quantity of 30.">
            <a:extLst>
              <a:ext uri="{FF2B5EF4-FFF2-40B4-BE49-F238E27FC236}">
                <a16:creationId xmlns:a16="http://schemas.microsoft.com/office/drawing/2014/main" id="{A82FB23D-12DF-ED97-FBF8-ADCC78468EA0}"/>
              </a:ext>
            </a:extLst>
          </p:cNvPr>
          <p:cNvPicPr>
            <a:picLocks noChangeAspect="1"/>
          </p:cNvPicPr>
          <p:nvPr/>
        </p:nvPicPr>
        <p:blipFill>
          <a:blip r:embed="rId2"/>
          <a:stretch>
            <a:fillRect/>
          </a:stretch>
        </p:blipFill>
        <p:spPr>
          <a:xfrm>
            <a:off x="3188972" y="861199"/>
            <a:ext cx="5814056" cy="3580172"/>
          </a:xfrm>
          <a:prstGeom prst="rect">
            <a:avLst/>
          </a:prstGeom>
        </p:spPr>
      </p:pic>
    </p:spTree>
    <p:extLst>
      <p:ext uri="{BB962C8B-B14F-4D97-AF65-F5344CB8AC3E}">
        <p14:creationId xmlns:p14="http://schemas.microsoft.com/office/powerpoint/2010/main" val="4041571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Framseljanleg mengunarleyfi</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1057743"/>
            <a:ext cx="10515600" cy="2479936"/>
          </a:xfrm>
        </p:spPr>
        <p:txBody>
          <a:bodyPr>
            <a:normAutofit/>
          </a:bodyPr>
          <a:lstStyle/>
          <a:p>
            <a:r>
              <a:rPr lang="en-US" b="1" dirty="0"/>
              <a:t>Kerfi framseljanlegra mengunarleyfa </a:t>
            </a:r>
            <a:r>
              <a:rPr lang="en-US" dirty="0"/>
              <a:t>(t.d. í kerfi með losunarþaki og viðskiptum) – veitir fyrirtækjum leyfi til að losa tiltekið magn mengunarefna. </a:t>
            </a:r>
          </a:p>
          <a:p>
            <a:endParaRPr lang="en-US" dirty="0"/>
          </a:p>
          <a:p>
            <a:r>
              <a:rPr lang="en-US" dirty="0"/>
              <a:t>Fyrirtæki sem eiga fleiri leyfi en þau þurfa vegna losunar sinnar geta selt öðrum fyrirtækjum umframleyfin </a:t>
            </a:r>
          </a:p>
          <a:p>
            <a:endParaRPr lang="en-US" dirty="0"/>
          </a:p>
        </p:txBody>
      </p:sp>
    </p:spTree>
    <p:extLst>
      <p:ext uri="{BB962C8B-B14F-4D97-AF65-F5344CB8AC3E}">
        <p14:creationId xmlns:p14="http://schemas.microsoft.com/office/powerpoint/2010/main" val="3434846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Skýrt skilgreindur eignarréttur</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1171375"/>
            <a:ext cx="10515600" cy="2875969"/>
          </a:xfrm>
        </p:spPr>
        <p:txBody>
          <a:bodyPr>
            <a:normAutofit/>
          </a:bodyPr>
          <a:lstStyle/>
          <a:p>
            <a:r>
              <a:rPr lang="en-US" b="1" dirty="0"/>
              <a:t>Eignarréttur </a:t>
            </a:r>
            <a:r>
              <a:rPr lang="en-US" dirty="0"/>
              <a:t>– lögvarinn réttur eiganda sem öðrum er óheimilt að skerða án þess að greiða bætur.</a:t>
            </a:r>
          </a:p>
          <a:p>
            <a:endParaRPr lang="en-US" dirty="0"/>
          </a:p>
          <a:p>
            <a:r>
              <a:rPr lang="en-US" dirty="0"/>
              <a:t>Álitamál um eignarrétt skipta miklu í málum sem varða tegundir í útrýmingarhættu á landi í einkaeigu.</a:t>
            </a:r>
          </a:p>
          <a:p>
            <a:endParaRPr lang="en-US" dirty="0"/>
          </a:p>
        </p:txBody>
      </p:sp>
    </p:spTree>
    <p:extLst>
      <p:ext uri="{BB962C8B-B14F-4D97-AF65-F5344CB8AC3E}">
        <p14:creationId xmlns:p14="http://schemas.microsoft.com/office/powerpoint/2010/main" val="1871028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sz="2000"/>
              <a:t>12.4 Ávinningur og kostnaður af umhverfislöggjöf Bandaríkjanna</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p:txBody>
          <a:bodyPr>
            <a:normAutofit fontScale="77500" lnSpcReduction="20000"/>
          </a:bodyPr>
          <a:lstStyle/>
          <a:p>
            <a:r>
              <a:rPr lang="en-US" dirty="0"/>
              <a:t>Ábati af hreinna umhverfi: </a:t>
            </a:r>
          </a:p>
          <a:p>
            <a:endParaRPr lang="en-US" dirty="0"/>
          </a:p>
          <a:p>
            <a:pPr marL="457200" indent="0">
              <a:buNone/>
            </a:pPr>
            <a:r>
              <a:rPr lang="en-US" dirty="0"/>
              <a:t>(1) fólk getur búið við betri heilsu og lifað lengur;</a:t>
            </a:r>
          </a:p>
          <a:p>
            <a:pPr marL="457200"/>
            <a:endParaRPr lang="en-US" dirty="0"/>
          </a:p>
          <a:p>
            <a:pPr marL="457200" indent="0">
              <a:buNone/>
            </a:pPr>
            <a:r>
              <a:rPr lang="en-US" dirty="0"/>
              <a:t>(2) atvinnugreinar sem reiða sig á hreint loft og vatn, svo sem landbúnaður, sjávarútvegur og ferðaþjónusta, geta hagnast; </a:t>
            </a:r>
          </a:p>
          <a:p>
            <a:pPr marL="457200"/>
            <a:endParaRPr lang="en-US" dirty="0"/>
          </a:p>
          <a:p>
            <a:pPr marL="457200" indent="0">
              <a:buNone/>
            </a:pPr>
            <a:r>
              <a:rPr lang="en-US" dirty="0"/>
              <a:t>(3) fasteignaverð getur verið hærra;</a:t>
            </a:r>
          </a:p>
          <a:p>
            <a:pPr marL="457200"/>
            <a:endParaRPr lang="en-US" dirty="0"/>
          </a:p>
          <a:p>
            <a:pPr marL="457200" indent="0">
              <a:buNone/>
            </a:pPr>
            <a:r>
              <a:rPr lang="en-US" dirty="0"/>
              <a:t>(4) fólk getur notið hreinna umhverfis án þess að til markaðsviðskipta komi.</a:t>
            </a:r>
          </a:p>
          <a:p>
            <a:endParaRPr lang="en-US" dirty="0"/>
          </a:p>
        </p:txBody>
      </p:sp>
    </p:spTree>
    <p:extLst>
      <p:ext uri="{BB962C8B-B14F-4D97-AF65-F5344CB8AC3E}">
        <p14:creationId xmlns:p14="http://schemas.microsoft.com/office/powerpoint/2010/main" val="1366767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Jaðarábati og jaðarkostnaður</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955964"/>
            <a:ext cx="10515600" cy="4648002"/>
          </a:xfrm>
        </p:spPr>
        <p:txBody>
          <a:bodyPr>
            <a:normAutofit fontScale="92500" lnSpcReduction="10000"/>
          </a:bodyPr>
          <a:lstStyle/>
          <a:p>
            <a:r>
              <a:rPr lang="en-US" dirty="0"/>
              <a:t>Með jaðargreiningu má sýna jaðarkostnað og jaðarábata af því að draga úr mengun.</a:t>
            </a:r>
          </a:p>
          <a:p>
            <a:endParaRPr lang="en-US" dirty="0"/>
          </a:p>
          <a:p>
            <a:r>
              <a:rPr lang="en-US" dirty="0"/>
              <a:t>Það er kostnaðarsamt að draga úr mengun – fórna þarf aðföngum. </a:t>
            </a:r>
          </a:p>
          <a:p>
            <a:endParaRPr lang="en-US" dirty="0"/>
          </a:p>
          <a:p>
            <a:r>
              <a:rPr lang="en-US" dirty="0"/>
              <a:t/>
            </a:r>
            <a:r>
              <a:rPr lang="en-US" u="sng" dirty="0"/>
              <a:t>Jaðarkostnaður</a:t>
            </a:r>
            <a:r>
              <a:rPr lang="en-US" dirty="0"/>
              <a:t> við að draga úr mengun er yfirleitt </a:t>
            </a:r>
            <a:r>
              <a:rPr lang="en-US" u="sng" dirty="0"/>
              <a:t>vaxandi</a:t>
            </a:r>
            <a:r>
              <a:rPr lang="en-US" dirty="0"/>
              <a:t>.</a:t>
            </a:r>
          </a:p>
          <a:p>
            <a:pPr lvl="1"/>
            <a:r>
              <a:rPr lang="en-US" dirty="0"/>
              <a:t>Fyrst má grípa til ódýrustu og auðveldustu aðgerðanna en geyma þær kostnaðarsamari þar til síðar. </a:t>
            </a:r>
          </a:p>
          <a:p>
            <a:endParaRPr lang="en-US" dirty="0"/>
          </a:p>
          <a:p>
            <a:r>
              <a:rPr lang="en-US" dirty="0"/>
              <a:t/>
            </a:r>
            <a:r>
              <a:rPr lang="en-US" u="sng" dirty="0"/>
              <a:t>Jaðarábati</a:t>
            </a:r>
            <a:r>
              <a:rPr lang="en-US" dirty="0"/>
              <a:t> af því að draga úr mengun er yfirleitt </a:t>
            </a:r>
            <a:r>
              <a:rPr lang="en-US" u="sng" dirty="0"/>
              <a:t>minnkandi</a:t>
            </a:r>
            <a:r>
              <a:rPr lang="en-US" dirty="0"/>
              <a:t>. </a:t>
            </a:r>
          </a:p>
          <a:p>
            <a:pPr lvl="1"/>
            <a:r>
              <a:rPr lang="en-US" dirty="0"/>
              <a:t>Fyrst má grípa til þeirra aðgerða sem skila mestum ábata en bíða með þær sem skila minni ábata.</a:t>
            </a:r>
          </a:p>
          <a:p>
            <a:endParaRPr lang="en-US" dirty="0"/>
          </a:p>
        </p:txBody>
      </p:sp>
    </p:spTree>
    <p:extLst>
      <p:ext uri="{BB962C8B-B14F-4D97-AF65-F5344CB8AC3E}">
        <p14:creationId xmlns:p14="http://schemas.microsoft.com/office/powerpoint/2010/main" val="426105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Jaðarkostnaður og jaðarábati af umhverfisvernd</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4327526"/>
            <a:ext cx="10515600" cy="1851205"/>
          </a:xfrm>
        </p:spPr>
        <p:txBody>
          <a:bodyPr>
            <a:normAutofit fontScale="77500" lnSpcReduction="20000"/>
          </a:bodyPr>
          <a:lstStyle/>
          <a:p>
            <a:r>
              <a:rPr lang="en-US" dirty="0"/>
              <a:t>Þegar umfang umhverfisverndar er lítið: </a:t>
            </a:r>
          </a:p>
          <a:p>
            <a:pPr lvl="1"/>
            <a:r>
              <a:rPr lang="en-US" dirty="0"/>
              <a:t>Mengun er mikil (Q</a:t>
            </a:r>
            <a:r>
              <a:rPr lang="en-US" baseline="-25000" dirty="0"/>
              <a:t>A</a:t>
            </a:r>
            <a:r>
              <a:rPr lang="en-US" dirty="0"/>
              <a:t>),</a:t>
            </a:r>
          </a:p>
          <a:p>
            <a:pPr lvl="1"/>
            <a:r>
              <a:rPr lang="en-US" dirty="0"/>
              <a:t>Hægt er að draga úr mengun með einföldum og ódýrum hætti. </a:t>
            </a:r>
          </a:p>
          <a:p>
            <a:pPr lvl="1"/>
            <a:r>
              <a:rPr lang="en-US" dirty="0"/>
              <a:t>Því er </a:t>
            </a:r>
            <a:r>
              <a:rPr lang="en-US" u="sng" dirty="0"/>
              <a:t>jaðarábatinn</a:t>
            </a:r>
            <a:r>
              <a:rPr lang="en-US" dirty="0"/>
              <a:t> af slíkum aðgerðum mikill.</a:t>
            </a:r>
          </a:p>
          <a:p>
            <a:endParaRPr lang="en-US" dirty="0"/>
          </a:p>
          <a:p>
            <a:r>
              <a:rPr lang="en-US" dirty="0"/>
              <a:t>Við Q</a:t>
            </a:r>
            <a:r>
              <a:rPr lang="en-US" baseline="-25000" dirty="0"/>
              <a:t>A</a:t>
            </a:r>
            <a:r>
              <a:rPr lang="en-US" dirty="0"/>
              <a:t>, er skynsamlegt að verja auknum aðföngum til mengunarvarna.</a:t>
            </a:r>
          </a:p>
          <a:p>
            <a:endParaRPr lang="en-US" dirty="0"/>
          </a:p>
        </p:txBody>
      </p:sp>
      <p:pic>
        <p:nvPicPr>
          <p:cNvPr id="4" name="Picture 3" descr="The graph shows that reducing pollution to avoid a pollution charge can negatively affect the productivity of a firm.">
            <a:extLst>
              <a:ext uri="{FF2B5EF4-FFF2-40B4-BE49-F238E27FC236}">
                <a16:creationId xmlns:a16="http://schemas.microsoft.com/office/drawing/2014/main" id="{410B396C-70B4-371A-D038-37AB93CAAA68}"/>
              </a:ext>
            </a:extLst>
          </p:cNvPr>
          <p:cNvPicPr>
            <a:picLocks noChangeAspect="1"/>
          </p:cNvPicPr>
          <p:nvPr/>
        </p:nvPicPr>
        <p:blipFill>
          <a:blip r:embed="rId2"/>
          <a:stretch>
            <a:fillRect/>
          </a:stretch>
        </p:blipFill>
        <p:spPr>
          <a:xfrm>
            <a:off x="4069307" y="911237"/>
            <a:ext cx="4053385" cy="3294760"/>
          </a:xfrm>
          <a:prstGeom prst="rect">
            <a:avLst/>
          </a:prstGeom>
        </p:spPr>
      </p:pic>
    </p:spTree>
    <p:extLst>
      <p:ext uri="{BB962C8B-B14F-4D97-AF65-F5344CB8AC3E}">
        <p14:creationId xmlns:p14="http://schemas.microsoft.com/office/powerpoint/2010/main" val="305162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a:xfrm>
            <a:off x="838200" y="365126"/>
            <a:ext cx="10515600" cy="590838"/>
          </a:xfrm>
        </p:spPr>
        <p:txBody>
          <a:bodyPr>
            <a:normAutofit fontScale="90000"/>
          </a:bodyPr>
          <a:lstStyle/>
          <a:p>
            <a:r>
              <a:rPr lang="en-US" dirty="0"/>
              <a:t>Jaðarkostnaður og jaðarábati umhverfisverndar, </a:t>
            </a:r>
            <a:br>
              <a:rPr lang="en-US" dirty="0"/>
            </a:br>
            <a:r>
              <a:rPr lang="en-US" dirty="0"/>
              <a:t>(framhald 1)</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4336869"/>
            <a:ext cx="10515600" cy="1812966"/>
          </a:xfrm>
        </p:spPr>
        <p:txBody>
          <a:bodyPr>
            <a:normAutofit fontScale="92500" lnSpcReduction="10000"/>
          </a:bodyPr>
          <a:lstStyle/>
          <a:p>
            <a:r>
              <a:rPr lang="en-US" dirty="0"/>
              <a:t>Eftir því sem umhverfisvernd eykst:</a:t>
            </a:r>
          </a:p>
          <a:p>
            <a:pPr lvl="1"/>
            <a:r>
              <a:rPr lang="en-US" dirty="0"/>
              <a:t>fækkar ódýrum og auðveldum leiðum til að draga úr mengun og beita þarf kostnaðarsamari aðferðum. </a:t>
            </a:r>
          </a:p>
          <a:p>
            <a:pPr lvl="1"/>
            <a:r>
              <a:rPr lang="en-US" dirty="0"/>
              <a:t>ferill </a:t>
            </a:r>
            <a:r>
              <a:rPr lang="en-US" u="sng" dirty="0"/>
              <a:t>jaðarkostnaðar</a:t>
            </a:r>
            <a:r>
              <a:rPr lang="en-US" dirty="0"/>
              <a:t> hækkar.</a:t>
            </a:r>
          </a:p>
          <a:p>
            <a:pPr lvl="1"/>
            <a:r>
              <a:rPr lang="en-US" dirty="0"/>
              <a:t>mestur </a:t>
            </a:r>
            <a:r>
              <a:rPr lang="en-US" u="sng" dirty="0"/>
              <a:t>jaðarábati</a:t>
            </a:r>
            <a:r>
              <a:rPr lang="en-US" dirty="0"/>
              <a:t> fæst í upphafi en minnkar síðan.</a:t>
            </a:r>
          </a:p>
          <a:p>
            <a:endParaRPr lang="en-US" dirty="0"/>
          </a:p>
        </p:txBody>
      </p:sp>
      <p:pic>
        <p:nvPicPr>
          <p:cNvPr id="3" name="Picture 2" descr="The graph shows that reducing pollution to avoid a pollution charge can negatively affect the productivity of a firm.">
            <a:extLst>
              <a:ext uri="{FF2B5EF4-FFF2-40B4-BE49-F238E27FC236}">
                <a16:creationId xmlns:a16="http://schemas.microsoft.com/office/drawing/2014/main" id="{72B689C9-9F81-9724-DC5A-8ADC83A78719}"/>
              </a:ext>
            </a:extLst>
          </p:cNvPr>
          <p:cNvPicPr>
            <a:picLocks noChangeAspect="1"/>
          </p:cNvPicPr>
          <p:nvPr/>
        </p:nvPicPr>
        <p:blipFill>
          <a:blip r:embed="rId2"/>
          <a:stretch>
            <a:fillRect/>
          </a:stretch>
        </p:blipFill>
        <p:spPr>
          <a:xfrm>
            <a:off x="4069307" y="911237"/>
            <a:ext cx="4053385" cy="3294760"/>
          </a:xfrm>
          <a:prstGeom prst="rect">
            <a:avLst/>
          </a:prstGeom>
        </p:spPr>
      </p:pic>
    </p:spTree>
    <p:extLst>
      <p:ext uri="{BB962C8B-B14F-4D97-AF65-F5344CB8AC3E}">
        <p14:creationId xmlns:p14="http://schemas.microsoft.com/office/powerpoint/2010/main" val="285627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a:xfrm>
            <a:off x="838200" y="365126"/>
            <a:ext cx="10515600" cy="590838"/>
          </a:xfrm>
        </p:spPr>
        <p:txBody>
          <a:bodyPr>
            <a:normAutofit fontScale="90000"/>
          </a:bodyPr>
          <a:lstStyle/>
          <a:p>
            <a:r>
              <a:rPr lang="en-US" dirty="0"/>
              <a:t>Jaðarkostnaður og jaðarábati umhverfisverndar, </a:t>
            </a:r>
            <a:br>
              <a:rPr lang="en-US"/>
            </a:br>
            <a:r>
              <a:rPr lang="en-US"/>
              <a:t>(framhald 2)</a:t>
            </a:r>
            <a:endParaRPr lang="en-US" dirty="0"/>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4205997"/>
            <a:ext cx="10515600" cy="1996088"/>
          </a:xfrm>
        </p:spPr>
        <p:txBody>
          <a:bodyPr>
            <a:normAutofit fontScale="85000" lnSpcReduction="20000"/>
          </a:bodyPr>
          <a:lstStyle/>
          <a:p>
            <a:r>
              <a:rPr lang="en-US" dirty="0"/>
              <a:t>Þegar umfang umhverfisverndar eykst upp í Q</a:t>
            </a:r>
            <a:r>
              <a:rPr lang="en-US" baseline="-25000" dirty="0"/>
              <a:t>B</a:t>
            </a:r>
            <a:r>
              <a:rPr lang="en-US" dirty="0"/>
              <a:t>, minnkar bilið milli </a:t>
            </a:r>
            <a:r>
              <a:rPr lang="en-US" u="sng" dirty="0"/>
              <a:t>jaðarábata</a:t>
            </a:r>
            <a:r>
              <a:rPr lang="en-US" dirty="0"/>
              <a:t> og </a:t>
            </a:r>
            <a:r>
              <a:rPr lang="en-US" u="sng" dirty="0"/>
              <a:t>jaðarkostnaðar</a:t>
            </a:r>
            <a:r>
              <a:rPr lang="en-US" dirty="0"/>
              <a:t>. </a:t>
            </a:r>
          </a:p>
          <a:p>
            <a:r>
              <a:rPr lang="en-US" dirty="0"/>
              <a:t>Við punktinn Q</a:t>
            </a:r>
            <a:r>
              <a:rPr lang="en-US" baseline="-25000" dirty="0"/>
              <a:t>C</a:t>
            </a:r>
            <a:r>
              <a:rPr lang="en-US" dirty="0"/>
              <a:t> er jaðarkostnaður &gt; jaðarábati. </a:t>
            </a:r>
          </a:p>
          <a:p>
            <a:r>
              <a:rPr lang="en-US" dirty="0"/>
              <a:t>Við þetta umfang umhverfisverndar ráðstafar samfélagið ekki framleiðsluþáttum á skilvirkan hátt.  </a:t>
            </a:r>
          </a:p>
          <a:p>
            <a:pPr lvl="1"/>
            <a:r>
              <a:rPr lang="en-US" dirty="0"/>
              <a:t>Samfélagið kann að verja of miklum framleiðsluþáttum í að draga úr mengun.</a:t>
            </a:r>
          </a:p>
          <a:p>
            <a:endParaRPr lang="en-US" dirty="0"/>
          </a:p>
        </p:txBody>
      </p:sp>
      <p:pic>
        <p:nvPicPr>
          <p:cNvPr id="3" name="Picture 2" descr="The graph shows that reducing pollution to avoid a pollution charge can negatively affect the productivity of a firm.">
            <a:extLst>
              <a:ext uri="{FF2B5EF4-FFF2-40B4-BE49-F238E27FC236}">
                <a16:creationId xmlns:a16="http://schemas.microsoft.com/office/drawing/2014/main" id="{ABA6DCFC-4088-476B-A59C-6C71860DBC01}"/>
              </a:ext>
            </a:extLst>
          </p:cNvPr>
          <p:cNvPicPr>
            <a:picLocks noChangeAspect="1"/>
          </p:cNvPicPr>
          <p:nvPr/>
        </p:nvPicPr>
        <p:blipFill>
          <a:blip r:embed="rId2"/>
          <a:stretch>
            <a:fillRect/>
          </a:stretch>
        </p:blipFill>
        <p:spPr>
          <a:xfrm>
            <a:off x="4069307" y="911237"/>
            <a:ext cx="4053385" cy="3294760"/>
          </a:xfrm>
          <a:prstGeom prst="rect">
            <a:avLst/>
          </a:prstGeom>
        </p:spPr>
      </p:pic>
    </p:spTree>
    <p:extLst>
      <p:ext uri="{BB962C8B-B14F-4D97-AF65-F5344CB8AC3E}">
        <p14:creationId xmlns:p14="http://schemas.microsoft.com/office/powerpoint/2010/main" val="172982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12.5 Alþjóðleg umhverfismál</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p:txBody>
          <a:bodyPr>
            <a:normAutofit fontScale="92500" lnSpcReduction="20000"/>
          </a:bodyPr>
          <a:lstStyle/>
          <a:p>
            <a:r>
              <a:rPr lang="en-US" dirty="0"/>
              <a:t>Ekkert ríki getur eitt og sér leyst tiltekin umhverfisvandamál sem ná yfir landamæri.</a:t>
            </a:r>
          </a:p>
          <a:p>
            <a:endParaRPr lang="en-US" dirty="0"/>
          </a:p>
          <a:p>
            <a:r>
              <a:rPr lang="en-US" u="sng" dirty="0"/>
              <a:t>Ekkert ríki getur eitt og sér</a:t>
            </a:r>
            <a:r>
              <a:rPr lang="en-US" dirty="0"/>
              <a:t> dregið nægilega úr losun koltvísýrings og annarra lofttegunda til að leysa vandann sem felst í </a:t>
            </a:r>
            <a:r>
              <a:rPr lang="en-US" u="sng" dirty="0"/>
              <a:t>hnattrænni hlýnun</a:t>
            </a:r>
            <a:r>
              <a:rPr lang="en-US" dirty="0"/>
              <a:t>.</a:t>
            </a:r>
          </a:p>
          <a:p>
            <a:endParaRPr lang="en-US" dirty="0"/>
          </a:p>
          <a:p>
            <a:r>
              <a:rPr lang="en-US" b="1" dirty="0"/>
              <a:t>Líffræðileg fjölbreytni </a:t>
            </a:r>
            <a:r>
              <a:rPr lang="en-US" dirty="0"/>
              <a:t>– allt erfðaefni dýra og plantna í heild sinni.</a:t>
            </a:r>
          </a:p>
          <a:p>
            <a:endParaRPr lang="en-US" dirty="0"/>
          </a:p>
          <a:p>
            <a:r>
              <a:rPr lang="en-US" b="1" dirty="0"/>
              <a:t>Alþjóðleg ytri áhrif </a:t>
            </a:r>
            <a:r>
              <a:rPr lang="en-US" dirty="0"/>
              <a:t>– ytri áhrif sem ná yfir landamæri og eitt ríki getur ekki leyst úr á eigin spýtur.</a:t>
            </a:r>
          </a:p>
          <a:p>
            <a:endParaRPr lang="en-US" dirty="0"/>
          </a:p>
        </p:txBody>
      </p:sp>
    </p:spTree>
    <p:extLst>
      <p:ext uri="{BB962C8B-B14F-4D97-AF65-F5344CB8AC3E}">
        <p14:creationId xmlns:p14="http://schemas.microsoft.com/office/powerpoint/2010/main" val="2770267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Jarðefnaeldsneyti og loftslagsbreytingar</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p:txBody>
          <a:bodyPr/>
          <a:lstStyle/>
          <a:p>
            <a:r>
              <a:rPr lang="en-US" dirty="0"/>
              <a:t>Hátekjuríki hafa í sögulegu samhengi átt </a:t>
            </a:r>
            <a:r>
              <a:rPr lang="en-US" u="sng" dirty="0"/>
              <a:t>stærstan þátt</a:t>
            </a:r>
            <a:r>
              <a:rPr lang="en-US" dirty="0"/>
              <a:t> í </a:t>
            </a:r>
            <a:r>
              <a:rPr lang="en-US" u="sng" dirty="0"/>
              <a:t>hlýnun af völdum gróðurhúsaáhrifa</a:t>
            </a:r>
            <a:r>
              <a:rPr lang="en-US" dirty="0"/>
              <a:t> með brennslu </a:t>
            </a:r>
            <a:r>
              <a:rPr lang="en-US" u="sng" dirty="0"/>
              <a:t>jarðefnaeldsneytis</a:t>
            </a:r>
            <a:r>
              <a:rPr lang="en-US" dirty="0"/>
              <a:t> – og svo er enn í dag.</a:t>
            </a:r>
          </a:p>
          <a:p>
            <a:endParaRPr lang="en-US" dirty="0"/>
          </a:p>
          <a:p>
            <a:r>
              <a:rPr lang="en-US" dirty="0"/>
              <a:t>Parísarsamkomulagið um loftslagsmál – skuldbatt þátttökuríkin til að takmarka verulega losun CO</a:t>
            </a:r>
            <a:r>
              <a:rPr lang="en-US" baseline="-25000" dirty="0"/>
              <a:t>2</a:t>
            </a:r>
            <a:r>
              <a:rPr lang="en-US" dirty="0"/>
              <a:t>.</a:t>
            </a:r>
          </a:p>
          <a:p>
            <a:endParaRPr lang="en-US" dirty="0"/>
          </a:p>
        </p:txBody>
      </p:sp>
    </p:spTree>
    <p:extLst>
      <p:ext uri="{BB962C8B-B14F-4D97-AF65-F5344CB8AC3E}">
        <p14:creationId xmlns:p14="http://schemas.microsoft.com/office/powerpoint/2010/main" val="3603901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r>
              <a:rPr lang="en-US" dirty="0"/>
              <a:t>Nánari útfærsla alþjóðlegs kerfis</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p:txBody>
          <a:bodyPr>
            <a:normAutofit fontScale="92500" lnSpcReduction="10000"/>
          </a:bodyPr>
          <a:lstStyle/>
          <a:p>
            <a:r>
              <a:rPr lang="en-US" dirty="0"/>
              <a:t>Hagnýt útfærsla alþjóðlegs kerfis og starfsemi þess þvert á landamæri er </a:t>
            </a:r>
            <a:r>
              <a:rPr lang="en-US" u="sng" dirty="0"/>
              <a:t>flókin</a:t>
            </a:r>
            <a:r>
              <a:rPr lang="en-US" dirty="0"/>
              <a:t>.</a:t>
            </a:r>
          </a:p>
          <a:p>
            <a:pPr marL="0" indent="0">
              <a:buNone/>
            </a:pPr>
            <a:endParaRPr lang="en-US" dirty="0"/>
          </a:p>
          <a:p>
            <a:r>
              <a:rPr lang="en-US" dirty="0"/>
              <a:t>Ólíklegt virðist að einhvers konar heimsstjórn muni eða geti komið á ítarlegu kerfi boð- og bannreglna í umhverfismálum um allan heim. </a:t>
            </a:r>
          </a:p>
          <a:p>
            <a:endParaRPr lang="en-US" dirty="0"/>
          </a:p>
          <a:p>
            <a:r>
              <a:rPr lang="en-US" dirty="0"/>
              <a:t>Því kann </a:t>
            </a:r>
            <a:r>
              <a:rPr lang="en-US" u="sng" dirty="0"/>
              <a:t>dreifstýrð</a:t>
            </a:r>
            <a:r>
              <a:rPr lang="en-US" dirty="0"/>
              <a:t> og </a:t>
            </a:r>
            <a:r>
              <a:rPr lang="en-US" u="sng" dirty="0"/>
              <a:t>markaðsmiðuð nálgun</a:t>
            </a:r>
            <a:r>
              <a:rPr lang="en-US" dirty="0"/>
              <a:t> að vera eina raunhæfa leiðin til að takast á við alþjóðleg viðfangsefni á borð við hnattræna hlýnun og líffræðilega fjölbreytni.</a:t>
            </a:r>
          </a:p>
          <a:p>
            <a:endParaRPr lang="en-US" dirty="0"/>
          </a:p>
        </p:txBody>
      </p:sp>
    </p:spTree>
    <p:extLst>
      <p:ext uri="{BB962C8B-B14F-4D97-AF65-F5344CB8AC3E}">
        <p14:creationId xmlns:p14="http://schemas.microsoft.com/office/powerpoint/2010/main" val="2927711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a:xfrm>
            <a:off x="838200" y="365126"/>
            <a:ext cx="10515600" cy="590838"/>
          </a:xfrm>
        </p:spPr>
        <p:txBody>
          <a:bodyPr>
            <a:normAutofit fontScale="90000"/>
          </a:bodyPr>
          <a:lstStyle/>
          <a:p>
            <a:r>
              <a:rPr lang="en-US" dirty="0"/>
              <a:t>12.6 Fórnarskipti milli framleiðslu og </a:t>
            </a:r>
            <a:br>
              <a:rPr lang="en-US" dirty="0"/>
            </a:br>
            <a:r>
              <a:rPr lang="en-US" dirty="0"/>
              <a:t>umhverfisverndar</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1071154"/>
            <a:ext cx="10515600" cy="3680955"/>
          </a:xfrm>
        </p:spPr>
        <p:txBody>
          <a:bodyPr>
            <a:normAutofit lnSpcReduction="10000"/>
          </a:bodyPr>
          <a:lstStyle/>
          <a:p>
            <a:r>
              <a:rPr lang="en-US" dirty="0"/>
              <a:t>Greina má fórnarskiptin milli </a:t>
            </a:r>
            <a:r>
              <a:rPr lang="en-US" i="1" dirty="0"/>
              <a:t>efnahagslegrar framleiðslu</a:t>
            </a:r>
            <a:r>
              <a:rPr lang="en-US" dirty="0"/>
              <a:t> og </a:t>
            </a:r>
            <a:r>
              <a:rPr lang="en-US" i="1" dirty="0"/>
              <a:t>umhverfisverndar </a:t>
            </a:r>
            <a:r>
              <a:rPr lang="en-US" dirty="0"/>
              <a:t>með </a:t>
            </a:r>
            <a:r>
              <a:rPr lang="en-US" u="sng" dirty="0"/>
              <a:t>framleiðslumöguleikaferli</a:t>
            </a:r>
            <a:r>
              <a:rPr lang="en-US" dirty="0"/>
              <a:t> (PPF).</a:t>
            </a:r>
          </a:p>
          <a:p>
            <a:endParaRPr lang="en-US" dirty="0"/>
          </a:p>
          <a:p>
            <a:r>
              <a:rPr lang="en-US" dirty="0"/>
              <a:t>Hagfræðingar telja að </a:t>
            </a:r>
            <a:r>
              <a:rPr lang="en-US" u="sng" dirty="0"/>
              <a:t>óhagkvæmt</a:t>
            </a:r>
            <a:r>
              <a:rPr lang="en-US" dirty="0"/>
              <a:t> val á PPF-ferlinum sé óæskilegt.</a:t>
            </a:r>
          </a:p>
          <a:p>
            <a:endParaRPr lang="en-US" dirty="0"/>
          </a:p>
          <a:p>
            <a:r>
              <a:rPr lang="en-US" dirty="0"/>
              <a:t>Markaðsmiðuð stjórntæki í umhverfismálum gera kleift að ná annaðhvort sömu umhverfisvernd með lægri kostnaði eða meiri umhverfisvernd fyrir sama kostnað.</a:t>
            </a:r>
          </a:p>
          <a:p>
            <a:endParaRPr lang="en-US" dirty="0"/>
          </a:p>
        </p:txBody>
      </p:sp>
    </p:spTree>
    <p:extLst>
      <p:ext uri="{BB962C8B-B14F-4D97-AF65-F5344CB8AC3E}">
        <p14:creationId xmlns:p14="http://schemas.microsoft.com/office/powerpoint/2010/main" val="3393884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DA31C5-1BB4-4AF6-941D-22FC77F901DA}"/>
              </a:ext>
            </a:extLst>
          </p:cNvPr>
          <p:cNvSpPr>
            <a:spLocks noGrp="1"/>
          </p:cNvSpPr>
          <p:nvPr>
            <p:ph type="title"/>
          </p:nvPr>
        </p:nvSpPr>
        <p:spPr/>
        <p:txBody>
          <a:bodyPr>
            <a:normAutofit fontScale="90000"/>
          </a:bodyPr>
          <a:lstStyle/>
          <a:p>
            <a:pPr marL="0" marR="0" lvl="0" indent="0" rtl="0">
              <a:spcBef>
                <a:spcPts val="0"/>
              </a:spcBef>
            </a:pPr>
            <a:r>
              <a:rPr lang="en-US" dirty="0" sz="2000"/>
              <a:t>Valið milli efnahagslegrar framleiðslu og umhverfisverndar</a:t>
            </a:r>
          </a:p>
        </p:txBody>
      </p:sp>
      <p:sp>
        <p:nvSpPr>
          <p:cNvPr id="7" name="Content Placeholder 6">
            <a:extLst>
              <a:ext uri="{FF2B5EF4-FFF2-40B4-BE49-F238E27FC236}">
                <a16:creationId xmlns:a16="http://schemas.microsoft.com/office/drawing/2014/main" id="{D851E8A5-7290-7CBC-E7F5-0F4D593F52C0}"/>
              </a:ext>
            </a:extLst>
          </p:cNvPr>
          <p:cNvSpPr>
            <a:spLocks noGrp="1"/>
          </p:cNvSpPr>
          <p:nvPr>
            <p:ph idx="1"/>
          </p:nvPr>
        </p:nvSpPr>
        <p:spPr>
          <a:xfrm>
            <a:off x="838200" y="4079705"/>
            <a:ext cx="10515600" cy="1945453"/>
          </a:xfrm>
        </p:spPr>
        <p:txBody>
          <a:bodyPr>
            <a:normAutofit fontScale="85000" lnSpcReduction="10000"/>
          </a:bodyPr>
          <a:lstStyle/>
          <a:p>
            <a:r>
              <a:rPr lang="en-US" dirty="0"/>
              <a:t>Hvert samfélag verður að vega og meta eigin gildi.</a:t>
            </a:r>
          </a:p>
          <a:p>
            <a:r>
              <a:rPr lang="en-US" dirty="0"/>
              <a:t>Það þarf að ákveða hvort það kjósi kost á borð við P, með </a:t>
            </a:r>
            <a:r>
              <a:rPr lang="en-US" i="1" dirty="0"/>
              <a:t>meiri efnahagslega framleiðslu</a:t>
            </a:r>
            <a:r>
              <a:rPr lang="en-US" dirty="0"/>
              <a:t> og </a:t>
            </a:r>
            <a:r>
              <a:rPr lang="en-US" i="1" dirty="0"/>
              <a:t>minni umhverfisvernd</a:t>
            </a:r>
            <a:r>
              <a:rPr lang="en-US" dirty="0"/>
              <a:t>. </a:t>
            </a:r>
          </a:p>
          <a:p>
            <a:r>
              <a:rPr lang="en-US" dirty="0"/>
              <a:t>Það getur einnig valið kost á borð við T, með </a:t>
            </a:r>
            <a:r>
              <a:rPr lang="en-US" i="1" dirty="0"/>
              <a:t>meiri umhverfisvernd </a:t>
            </a:r>
            <a:r>
              <a:rPr lang="en-US" dirty="0"/>
              <a:t>og </a:t>
            </a:r>
            <a:r>
              <a:rPr lang="en-US" i="1" dirty="0"/>
              <a:t>minni efnahagslega framleiðslu</a:t>
            </a:r>
            <a:r>
              <a:rPr lang="en-US" dirty="0"/>
              <a:t>.</a:t>
            </a:r>
          </a:p>
          <a:p>
            <a:r>
              <a:rPr lang="en-US" dirty="0"/>
              <a:t>Óhagkvæmt val á borð við M er óæskilegt.</a:t>
            </a:r>
          </a:p>
          <a:p>
            <a:endParaRPr lang="en-US" dirty="0"/>
          </a:p>
        </p:txBody>
      </p:sp>
      <p:pic>
        <p:nvPicPr>
          <p:cNvPr id="4" name="Picture 3" descr="The graph shows a trade-off example in which a society must prioritize either economic output or environmental protection.">
            <a:extLst>
              <a:ext uri="{FF2B5EF4-FFF2-40B4-BE49-F238E27FC236}">
                <a16:creationId xmlns:a16="http://schemas.microsoft.com/office/drawing/2014/main" id="{1B8BABEB-7390-BC51-7120-55958FB75ACA}"/>
              </a:ext>
            </a:extLst>
          </p:cNvPr>
          <p:cNvPicPr>
            <a:picLocks noChangeAspect="1"/>
          </p:cNvPicPr>
          <p:nvPr/>
        </p:nvPicPr>
        <p:blipFill>
          <a:blip r:embed="rId2"/>
          <a:stretch>
            <a:fillRect/>
          </a:stretch>
        </p:blipFill>
        <p:spPr>
          <a:xfrm>
            <a:off x="4222615" y="976143"/>
            <a:ext cx="3746770" cy="2917128"/>
          </a:xfrm>
          <a:prstGeom prst="rect">
            <a:avLst/>
          </a:prstGeom>
        </p:spPr>
      </p:pic>
    </p:spTree>
    <p:extLst>
      <p:ext uri="{BB962C8B-B14F-4D97-AF65-F5344CB8AC3E}">
        <p14:creationId xmlns:p14="http://schemas.microsoft.com/office/powerpoint/2010/main" val="1324658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viðbótarefni frá OpenStax er © Rice University og gefið út samkvæmt alþjóðlega CC BY-NC-SA 4.0 leyfinu. Aðeins má afrita það eða breyta því í óviðskiptalegum tilgangi, en geta verður OpenStax og Rice University og tilgreina allar breytingar. Sérhverri aðlagaðri útgáfu verður að deila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313</TotalTime>
  <Words>1520</Words>
  <Application>Microsoft Macintosh PowerPoint</Application>
  <PresentationFormat>Widescreen</PresentationFormat>
  <Paragraphs>146</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Principles of Economics 3e</vt:lpstr>
      <vt:lpstr>Ch.12 OUTLINE</vt:lpstr>
      <vt:lpstr>Environmental Debate</vt:lpstr>
      <vt:lpstr>12.1 The Economics of Pollution</vt:lpstr>
      <vt:lpstr>Externalities</vt:lpstr>
      <vt:lpstr>Pollution as a Negative Externality</vt:lpstr>
      <vt:lpstr>Taking Social Costs into Account: A Supply Shift</vt:lpstr>
      <vt:lpstr>Market Failure</vt:lpstr>
      <vt:lpstr>12.2 Command-and-Control Regulation</vt:lpstr>
      <vt:lpstr>Difficulties with Command-and-Control Environmental Regulation</vt:lpstr>
      <vt:lpstr>12.3 Market-Oriented Environmental Tools</vt:lpstr>
      <vt:lpstr>A Pollution Charge Example</vt:lpstr>
      <vt:lpstr>Marketable Permits</vt:lpstr>
      <vt:lpstr>Better-Defined Property Rights</vt:lpstr>
      <vt:lpstr>12.4 The Benefits and Costs of U.S. Environmental Laws</vt:lpstr>
      <vt:lpstr>Marginal Benefits and Marginal Costs</vt:lpstr>
      <vt:lpstr>Marginal Costs and Marginal Benefits of Environmental Protection</vt:lpstr>
      <vt:lpstr>Marginal Costs and Marginal Benefits of Environmental Protection,  (continued 1)</vt:lpstr>
      <vt:lpstr>Marginal Costs and Marginal Benefits of Environmental Protection,  (continued 2)</vt:lpstr>
      <vt:lpstr>12.5 International Environmental Issues</vt:lpstr>
      <vt:lpstr>Fossil Fuels and Climate Change</vt:lpstr>
      <vt:lpstr>Details of an International System</vt:lpstr>
      <vt:lpstr>12.6 The Tradeoff between Economic Output and Environmental  Protection</vt:lpstr>
      <vt:lpstr>The Tradeoff Between Economic Output and Environmental Protection</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88</cp:revision>
  <dcterms:created xsi:type="dcterms:W3CDTF">2018-05-29T21:16:34Z</dcterms:created>
  <dcterms:modified xsi:type="dcterms:W3CDTF">2026-02-26T20:27:05Z</dcterms:modified>
</cp:coreProperties>
</file>