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Default Extension="png" ContentType="image/pn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6" r:id="rId29"/>
    <p:sldId id="284" r:id="rId30"/>
    <p:sldId id="285" r:id="rId31"/>
    <p:sldId id="25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07F4C7-6843-4202-BE17-4CEDC4A59E56}" v="1" dt="2021-04-13T03:49:35.3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23"/>
    <p:restoredTop sz="94658"/>
  </p:normalViewPr>
  <p:slideViewPr>
    <p:cSldViewPr snapToGrid="0" snapToObjects="1">
      <p:cViewPr varScale="1">
        <p:scale>
          <a:sx n="115" d="100"/>
          <a:sy n="115" d="100"/>
        </p:scale>
        <p:origin x="232" y="3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37" Type="http://schemas.microsoft.com/office/2016/11/relationships/changesInfo" Target="changesInfos/changesInfo1.xml"/><Relationship Id="rId3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Yang" clId="Web-{3D07F4C7-6843-4202-BE17-4CEDC4A59E56}"/>
    <pc:docChg chg="addSld">
      <pc:chgData name="April Yang" userId="" providerId="" clId="Web-{3D07F4C7-6843-4202-BE17-4CEDC4A59E56}" dt="2021-04-13T03:49:35.317" v="0"/>
      <pc:docMkLst>
        <pc:docMk/>
      </pc:docMkLst>
      <pc:sldChg chg="new">
        <pc:chgData name="April Yang" userId="" providerId="" clId="Web-{3D07F4C7-6843-4202-BE17-4CEDC4A59E56}" dt="2021-04-13T03:49:35.317" v="0"/>
        <pc:sldMkLst>
          <pc:docMk/>
          <pc:sldMk cId="1067035083" sldId="258"/>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24583"/>
          </a:xfrm>
        </p:spPr>
        <p:txBody>
          <a:bodyPr>
            <a:normAutofit/>
          </a:bodyPr>
          <a:lstStyle>
            <a:lvl1pPr>
              <a:defRPr sz="2800" b="1"/>
            </a:lvl1pPr>
          </a:lstStyle>
          <a:p>
            <a:r>
              <a:rPr lang="en-US" dirty="0"/>
              <a:t>Title</a:t>
            </a:r>
          </a:p>
        </p:txBody>
      </p:sp>
      <p:sp>
        <p:nvSpPr>
          <p:cNvPr id="3" name="Content Placeholder 2"/>
          <p:cNvSpPr>
            <a:spLocks noGrp="1"/>
          </p:cNvSpPr>
          <p:nvPr>
            <p:ph idx="1"/>
          </p:nvPr>
        </p:nvSpPr>
        <p:spPr>
          <a:xfrm>
            <a:off x="838200" y="955964"/>
            <a:ext cx="105156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a:lstStyle/>
          <a:p>
            <a:endParaRPr lang="en-US"/>
          </a:p>
        </p:txBody>
      </p:sp>
      <p:sp>
        <p:nvSpPr>
          <p:cNvPr id="7" name="Content Placeholder 2"/>
          <p:cNvSpPr>
            <a:spLocks noGrp="1"/>
          </p:cNvSpPr>
          <p:nvPr>
            <p:ph idx="13" hasCustomPrompt="1"/>
          </p:nvPr>
        </p:nvSpPr>
        <p:spPr>
          <a:xfrm>
            <a:off x="838200" y="4918364"/>
            <a:ext cx="105156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466148"/>
          </a:xfrm>
        </p:spPr>
        <p:txBody>
          <a:bodyPr>
            <a:normAutofit/>
          </a:bodyPr>
          <a:lstStyle>
            <a:lvl1pPr>
              <a:defRPr sz="2800" b="1"/>
            </a:lvl1pPr>
          </a:lstStyle>
          <a:p>
            <a:r>
              <a:rPr lang="en-US" dirty="0"/>
              <a:t>Title</a:t>
            </a:r>
          </a:p>
        </p:txBody>
      </p:sp>
      <p:sp>
        <p:nvSpPr>
          <p:cNvPr id="3" name="Content Placeholder 2"/>
          <p:cNvSpPr>
            <a:spLocks noGrp="1"/>
          </p:cNvSpPr>
          <p:nvPr>
            <p:ph sz="half" idx="1"/>
          </p:nvPr>
        </p:nvSpPr>
        <p:spPr>
          <a:xfrm>
            <a:off x="838200" y="1010661"/>
            <a:ext cx="51816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010661"/>
            <a:ext cx="51816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lstStyle/>
          <a:p>
            <a:endParaRPr lang="en-US"/>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10515600" cy="53542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p:nvPr>
        </p:nvSpPr>
        <p:spPr>
          <a:xfrm>
            <a:off x="838200" y="1011383"/>
            <a:ext cx="105156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838200" y="4378037"/>
            <a:ext cx="10515600" cy="1627909"/>
          </a:xfrm>
        </p:spPr>
        <p:txBody>
          <a:bodyPr>
            <a:norm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p:nvPr>
        </p:nvSpPr>
        <p:spPr>
          <a:xfrm>
            <a:off x="838200" y="900545"/>
            <a:ext cx="10515600" cy="5347855"/>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lstStyle/>
          <a:p>
            <a:endParaRPr lang="en-US"/>
          </a:p>
        </p:txBody>
      </p:sp>
      <p:sp>
        <p:nvSpPr>
          <p:cNvPr id="5" name="Content Placeholder 4"/>
          <p:cNvSpPr>
            <a:spLocks noGrp="1"/>
          </p:cNvSpPr>
          <p:nvPr>
            <p:ph sz="quarter" idx="11" hasCustomPrompt="1"/>
          </p:nvPr>
        </p:nvSpPr>
        <p:spPr>
          <a:xfrm>
            <a:off x="838200" y="900545"/>
            <a:ext cx="10515600" cy="5347855"/>
          </a:xfrm>
        </p:spPr>
        <p:txBody>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8"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0" r:id="rId4"/>
    <p:sldLayoutId id="2147483661" r:id="rId5"/>
    <p:sldLayoutId id="2147483662" r:id="rId6"/>
  </p:sldLayoutIdLst>
  <p:txStyles>
    <p:titleStyle>
      <a:lvl1pPr algn="l" defTabSz="914400" rtl="0" eaLnBrk="1" latinLnBrk="0" hangingPunct="1">
        <a:lnSpc>
          <a:spcPct val="90000"/>
        </a:lnSpc>
        <a:spcBef>
          <a:spcPct val="0"/>
        </a:spcBef>
        <a:buNone/>
        <a:defRPr sz="2800" b="1" kern="120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accent2">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a82d7d2d0aae.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3_9ad7fc92018c.png"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4_4b970aa5c39a.png"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5_293bbb0c505f.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50801246a121.png"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7_b82d8cb87f44.png"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 /><Relationship Id="rId2" Type="http://schemas.openxmlformats.org/officeDocument/2006/relationships/image" Target="../media/v3_image8_f1c5811b5101.png"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9_17432fb41f0a.png"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96D634E8-4422-6744-BAAE-52C9030B199D}"/>
              </a:ext>
            </a:extLst>
          </p:cNvPr>
          <p:cNvSpPr>
            <a:spLocks noGrp="1"/>
          </p:cNvSpPr>
          <p:nvPr>
            <p:ph type="ctrTitle"/>
          </p:nvPr>
        </p:nvSpPr>
        <p:spPr>
          <a:xfrm>
            <a:off x="1188720" y="283464"/>
            <a:ext cx="9052560" cy="667512"/>
          </a:xfrm>
        </p:spPr>
        <p:txBody>
          <a:bodyPr wrap="square">
            <a:noAutofit/>
          </a:bodyPr>
          <a:lstStyle/>
          <a:p>
            <a:r>
              <a:rPr lang="en-US" dirty="0" sz="3400"/>
              <a:t>Undirstöður hagfræði, 3. útgáfa</a:t>
            </a:r>
          </a:p>
        </p:txBody>
      </p:sp>
      <p:sp>
        <p:nvSpPr>
          <p:cNvPr id="2" name="Text Placeholder 23">
            <a:extLst>
              <a:ext uri="{FF2B5EF4-FFF2-40B4-BE49-F238E27FC236}">
                <a16:creationId xmlns:a16="http://schemas.microsoft.com/office/drawing/2014/main" id="{36A3BC36-335B-4489-17CA-97FCCE4A1A70}"/>
              </a:ext>
            </a:extLst>
          </p:cNvPr>
          <p:cNvSpPr>
            <a:spLocks noGrp="1"/>
          </p:cNvSpPr>
          <p:nvPr>
            <p:ph type="body" sz="quarter" idx="14"/>
          </p:nvPr>
        </p:nvSpPr>
        <p:spPr>
          <a:xfrm>
            <a:off x="1188720" y="1014984"/>
            <a:ext cx="9052560" cy="868680"/>
          </a:xfrm>
        </p:spPr>
        <p:txBody>
          <a:bodyPr wrap="square">
            <a:noAutofit/>
          </a:bodyPr>
          <a:lstStyle/>
          <a:p>
            <a:r>
              <a:rPr lang="en-US" sz="2300" dirty="0"/>
              <a:t>17. kafli FJÁRMÁLAMARKAÐIR</a:t>
            </a:r>
          </a:p>
          <a:p>
            <a:r>
              <a:rPr lang="en-US" sz="1700" cap="none" dirty="0">
                <a:solidFill>
                  <a:schemeClr val="tx1"/>
                </a:solidFill>
                <a:latin typeface="+mn-lt"/>
              </a:rPr>
              <a:t>Myndasýning í PowerPoint</a:t>
            </a:r>
          </a:p>
          <a:p>
            <a:endParaRPr lang="en-US" dirty="0"/>
          </a:p>
        </p:txBody>
      </p:sp>
      <p:pic>
        <p:nvPicPr>
          <p:cNvPr id="3" name="Picture 2" descr="Book cover of Principles of Economics 3e textbook. Orange background with dark gray text stating the title of the book, and a white Openstax logo in the top right corner.&#10;">
            <a:extLst>
              <a:ext uri="{FF2B5EF4-FFF2-40B4-BE49-F238E27FC236}">
                <a16:creationId xmlns:a16="http://schemas.microsoft.com/office/drawing/2014/main" id="{5E8A2BB9-C28B-BACE-89E4-8AB6A662C300}"/>
              </a:ext>
            </a:extLst>
          </p:cNvPr>
          <p:cNvPicPr>
            <a:picLocks noChangeAspect="1"/>
          </p:cNvPicPr>
          <p:nvPr/>
        </p:nvPicPr>
        <p:blipFill>
          <a:blip r:embed="rId2"/>
          <a:stretch>
            <a:fillRect/>
          </a:stretch>
        </p:blipFill>
        <p:spPr>
          <a:xfrm>
            <a:off x="4446487" y="2336189"/>
            <a:ext cx="3299025" cy="4269327"/>
          </a:xfrm>
          <a:prstGeom prst="rect">
            <a:avLst/>
          </a:prstGeom>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YFIRLIT 17. KAFLA</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p:txBody>
          <a:bodyPr/>
          <a:lstStyle/>
          <a:p>
            <a:r>
              <a:rPr lang="en-US" dirty="0"/>
              <a:t>17.1: Hvernig fyrirtæki afla fjármagns</a:t>
            </a:r>
          </a:p>
          <a:p>
            <a:r>
              <a:rPr lang="en-US" dirty="0"/>
              <a:t>17.2: Hvernig heimili leggja til fjármagn</a:t>
            </a:r>
          </a:p>
          <a:p>
            <a:r>
              <a:rPr lang="en-US" dirty="0"/>
              <a:t>17.3: Hvernig má byggja upp eignir</a:t>
            </a:r>
          </a:p>
          <a:p>
            <a:endParaRPr lang="en-US" dirty="0"/>
          </a:p>
        </p:txBody>
      </p:sp>
    </p:spTree>
    <p:extLst>
      <p:ext uri="{BB962C8B-B14F-4D97-AF65-F5344CB8AC3E}">
        <p14:creationId xmlns:p14="http://schemas.microsoft.com/office/powerpoint/2010/main" val="3808343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Uppbygging eigin fjár í húsnæði</a:t>
            </a:r>
          </a:p>
        </p:txBody>
      </p:sp>
      <p:sp>
        <p:nvSpPr>
          <p:cNvPr id="8" name="Content Placeholder 7">
            <a:extLst>
              <a:ext uri="{FF2B5EF4-FFF2-40B4-BE49-F238E27FC236}">
                <a16:creationId xmlns:a16="http://schemas.microsoft.com/office/drawing/2014/main" id="{E5DE52CF-0208-AF58-A7E3-451B37E0AA45}"/>
              </a:ext>
            </a:extLst>
          </p:cNvPr>
          <p:cNvSpPr>
            <a:spLocks noGrp="1"/>
          </p:cNvSpPr>
          <p:nvPr>
            <p:ph idx="13"/>
          </p:nvPr>
        </p:nvSpPr>
        <p:spPr/>
        <p:txBody>
          <a:bodyPr>
            <a:normAutofit/>
          </a:bodyPr>
          <a:lstStyle/>
          <a:p>
            <a:r>
              <a:rPr lang="en-US" sz="1800" dirty="0"/>
              <a:t>Margir kjósa að kaupa sér húsnæði fremur en að leigja. Í þessum kafla er kannað hvaða áhrif alþjóðlega fjármálakreppan hefur haft á húsnæðiseign. </a:t>
            </a:r>
          </a:p>
          <a:p>
            <a:r>
              <a:rPr lang="en-US" sz="1800" dirty="0"/>
              <a:t>(Mynd: breytt útgáfa af „red sold sign“ eftir Diana Parkhouse/Flickr Creative Commons, CC BY 2.0)</a:t>
            </a:r>
          </a:p>
        </p:txBody>
      </p:sp>
      <p:pic>
        <p:nvPicPr>
          <p:cNvPr id="2" name="Shape 56" descr="Image of a Sold sign.">
            <a:extLst>
              <a:ext uri="{FF2B5EF4-FFF2-40B4-BE49-F238E27FC236}">
                <a16:creationId xmlns:a16="http://schemas.microsoft.com/office/drawing/2014/main" id="{02A75754-B68A-1D7A-0864-2CDD53FD94E9}"/>
              </a:ext>
            </a:extLst>
          </p:cNvPr>
          <p:cNvPicPr preferRelativeResize="0">
            <a:picLocks/>
          </p:cNvPicPr>
          <p:nvPr/>
        </p:nvPicPr>
        <p:blipFill rotWithShape="1">
          <a:blip r:embed="rId2">
            <a:alphaModFix/>
          </a:blip>
          <a:srcRect/>
          <a:stretch/>
        </p:blipFill>
        <p:spPr>
          <a:xfrm>
            <a:off x="2924467" y="1104001"/>
            <a:ext cx="6343065" cy="3500071"/>
          </a:xfrm>
          <a:prstGeom prst="rect">
            <a:avLst/>
          </a:prstGeom>
          <a:noFill/>
          <a:ln>
            <a:noFill/>
          </a:ln>
        </p:spPr>
      </p:pic>
    </p:spTree>
    <p:extLst>
      <p:ext uri="{BB962C8B-B14F-4D97-AF65-F5344CB8AC3E}">
        <p14:creationId xmlns:p14="http://schemas.microsoft.com/office/powerpoint/2010/main" val="1919872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a:xfrm>
            <a:off x="841248" y="310896"/>
            <a:ext cx="8549640" cy="749808"/>
          </a:xfrm>
        </p:spPr>
        <p:txBody>
          <a:bodyPr wrap="square">
            <a:noAutofit/>
          </a:bodyPr>
          <a:lstStyle/>
          <a:p>
            <a:r>
              <a:rPr lang="en-US" dirty="0" sz="1800"/>
              <a:t>Hagnaður fyrirtækja eftir skatta (leiðréttur fyrir birgðabreytingum og afskriftum </a:t>
            </a:r>
            <a:br>
              <a:rPr lang="en-US" dirty="0" sz="1800"/>
            </a:br>
            <a:r>
              <a:rPr lang="en-US" dirty="0" sz="1800"/>
              <a:t>fastafjármuna)</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4586514"/>
            <a:ext cx="10515600" cy="1514035"/>
          </a:xfrm>
        </p:spPr>
        <p:txBody>
          <a:bodyPr>
            <a:normAutofit fontScale="70000" lnSpcReduction="20000"/>
          </a:bodyPr>
          <a:lstStyle/>
          <a:p>
            <a:r>
              <a:rPr lang="en-US" dirty="0"/>
              <a:t>Fyrir árið 2008 jókst hagnaður fyrirtækja eftir skatta yfirleitt milli ára. </a:t>
            </a:r>
          </a:p>
          <a:p>
            <a:r>
              <a:rPr lang="en-US" dirty="0"/>
              <a:t>Hagnaður dróst verulega saman árið 2008 og fram á árið 2009. </a:t>
            </a:r>
          </a:p>
          <a:p>
            <a:r>
              <a:rPr lang="en-US" dirty="0"/>
              <a:t>Síðan þá hefur hagnaður almennt aukist milli ára, þó með meiri sveiflum og óreglulegri hætti. (Heimild: Federal Reserve Economic Data (FRED) https://research.stlouisfed.org/fred2/series/CPATAX)</a:t>
            </a:r>
          </a:p>
          <a:p>
            <a:endParaRPr lang="en-US" dirty="0"/>
          </a:p>
        </p:txBody>
      </p:sp>
      <p:pic>
        <p:nvPicPr>
          <p:cNvPr id="4" name="Picture 3" descr="Corporate profits after tax were around $500 billion in 2000 and climbed as high as $1,400 billion around 2007 before plummeting down around $600 billion in 2009. 2013 reports showed corporate profits after tax were around $1,800 billion.">
            <a:extLst>
              <a:ext uri="{FF2B5EF4-FFF2-40B4-BE49-F238E27FC236}">
                <a16:creationId xmlns:a16="http://schemas.microsoft.com/office/drawing/2014/main" id="{3730AEDD-2A32-8C68-92E3-8B1131E45405}"/>
              </a:ext>
            </a:extLst>
          </p:cNvPr>
          <p:cNvPicPr>
            <a:picLocks noChangeAspect="1"/>
          </p:cNvPicPr>
          <p:nvPr/>
        </p:nvPicPr>
        <p:blipFill>
          <a:blip r:embed="rId2"/>
          <a:stretch>
            <a:fillRect/>
          </a:stretch>
        </p:blipFill>
        <p:spPr>
          <a:xfrm>
            <a:off x="3096911" y="1024888"/>
            <a:ext cx="5998177" cy="3441577"/>
          </a:xfrm>
          <a:prstGeom prst="rect">
            <a:avLst/>
          </a:prstGeom>
        </p:spPr>
      </p:pic>
    </p:spTree>
    <p:extLst>
      <p:ext uri="{BB962C8B-B14F-4D97-AF65-F5344CB8AC3E}">
        <p14:creationId xmlns:p14="http://schemas.microsoft.com/office/powerpoint/2010/main" val="30690736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pPr lvl="0">
              <a:spcBef>
                <a:spcPts val="0"/>
              </a:spcBef>
            </a:pPr>
            <a:r>
              <a:rPr lang="en-US" dirty="0"/>
              <a:t>17.1 Hvernig fyrirtæki afla fjármagns</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955964"/>
            <a:ext cx="10515600" cy="4778630"/>
          </a:xfrm>
        </p:spPr>
        <p:txBody>
          <a:bodyPr>
            <a:normAutofit fontScale="92500" lnSpcReduction="20000"/>
          </a:bodyPr>
          <a:lstStyle/>
          <a:p>
            <a:r>
              <a:rPr lang="en-US" dirty="0"/>
              <a:t>Fyrirtæki taka oft ákvarðanir um útgjöld í dag með væntingar um hagnað í framtíðinni.</a:t>
            </a:r>
          </a:p>
          <a:p>
            <a:endParaRPr lang="en-US" dirty="0"/>
          </a:p>
          <a:p>
            <a:r>
              <a:rPr lang="en-US" dirty="0"/>
              <a:t>Hjá mörgum smáfyrirtækjum kemur stofnféð frá eiganda fyrirtækisins.</a:t>
            </a:r>
          </a:p>
          <a:p>
            <a:endParaRPr lang="en-US" dirty="0"/>
          </a:p>
          <a:p>
            <a:r>
              <a:rPr lang="en-US" b="1" dirty="0"/>
              <a:t>Áhættufjárfestingarfélög </a:t>
            </a:r>
            <a:r>
              <a:rPr lang="en-US" dirty="0"/>
              <a:t>– fyrirtæki sem fjárfesta í nýjum og enn fremur litlum fyrirtækjum sem eiga mikla vaxtarmöguleika.</a:t>
            </a:r>
          </a:p>
          <a:p>
            <a:pPr lvl="1"/>
            <a:r>
              <a:rPr lang="en-US" dirty="0"/>
              <a:t>Þau leggja litlum sprotafyrirtækjum til fleira en fjármagn. </a:t>
            </a:r>
          </a:p>
          <a:p>
            <a:pPr lvl="1"/>
            <a:r>
              <a:rPr lang="en-US" dirty="0"/>
              <a:t>Þau veita einnig ráðgjöf um mögulegar vörur, viðskiptavini og lykilstarfsfólk.</a:t>
            </a:r>
          </a:p>
          <a:p>
            <a:endParaRPr lang="en-US" dirty="0"/>
          </a:p>
          <a:p>
            <a:r>
              <a:rPr lang="en-US" dirty="0"/>
              <a:t>Hjá mörgum rótgrónum fyrirtækjum er endurfjárfesting eigin hagnaðar ein helsta uppspretta fjármagns.</a:t>
            </a:r>
          </a:p>
          <a:p>
            <a:endParaRPr lang="en-US" dirty="0"/>
          </a:p>
        </p:txBody>
      </p:sp>
    </p:spTree>
    <p:extLst>
      <p:ext uri="{BB962C8B-B14F-4D97-AF65-F5344CB8AC3E}">
        <p14:creationId xmlns:p14="http://schemas.microsoft.com/office/powerpoint/2010/main" val="24940458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Lántaka: bankar og skuldabréf</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p:txBody>
          <a:bodyPr/>
          <a:lstStyle/>
          <a:p>
            <a:r>
              <a:rPr lang="en-US" dirty="0"/>
              <a:t>Þegar fyrirtæki hefur sýnt að það geti aflað umtalsverðra tekna eða hagnaðar getur það fengið lánsfé. </a:t>
            </a:r>
          </a:p>
          <a:p>
            <a:endParaRPr lang="en-US" dirty="0"/>
          </a:p>
          <a:p>
            <a:r>
              <a:rPr lang="en-US" dirty="0"/>
              <a:t>Fyrirtæki hafa tvær meginleiðir til lántöku: </a:t>
            </a:r>
          </a:p>
          <a:p>
            <a:pPr lvl="1"/>
            <a:r>
              <a:rPr lang="en-US" dirty="0"/>
              <a:t>Bankalán  </a:t>
            </a:r>
          </a:p>
          <a:p>
            <a:pPr lvl="1"/>
            <a:r>
              <a:rPr lang="en-US" b="1" dirty="0"/>
              <a:t>Skuldabréf</a:t>
            </a:r>
            <a:r>
              <a:rPr lang="en-US" dirty="0"/>
              <a:t> – fjármálasamningur þar sem lántaki skuldbindur sig til að endurgreiða lánsfjárhæðina ásamt vöxtum á tilteknu tímabili.</a:t>
            </a:r>
          </a:p>
          <a:p>
            <a:endParaRPr lang="en-US" dirty="0"/>
          </a:p>
        </p:txBody>
      </p:sp>
    </p:spTree>
    <p:extLst>
      <p:ext uri="{BB962C8B-B14F-4D97-AF65-F5344CB8AC3E}">
        <p14:creationId xmlns:p14="http://schemas.microsoft.com/office/powerpoint/2010/main" val="25589850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Tegundir skuldabréfa</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955964"/>
            <a:ext cx="10515600" cy="4478185"/>
          </a:xfrm>
        </p:spPr>
        <p:txBody>
          <a:bodyPr>
            <a:normAutofit fontScale="92500" lnSpcReduction="10000"/>
          </a:bodyPr>
          <a:lstStyle/>
          <a:p>
            <a:r>
              <a:rPr lang="en-US" b="1" dirty="0"/>
              <a:t>Fyrirtækjaskuldabréf </a:t>
            </a:r>
            <a:r>
              <a:rPr lang="en-US" dirty="0"/>
              <a:t>– skuldabréf sem fyrirtæki gefa út til að afla lánsfjár.</a:t>
            </a:r>
          </a:p>
          <a:p>
            <a:r>
              <a:rPr lang="en-US" b="1" dirty="0"/>
              <a:t>Skuldabréf sveitarfélags </a:t>
            </a:r>
            <a:r>
              <a:rPr lang="en-US" dirty="0"/>
              <a:t>– skuldabréf sem borgir gefa út til að afla lánsfjár.</a:t>
            </a:r>
          </a:p>
          <a:p>
            <a:r>
              <a:rPr lang="en-US" b="1" dirty="0"/>
              <a:t>Skuldabréf fylkis </a:t>
            </a:r>
            <a:r>
              <a:rPr lang="en-US" dirty="0"/>
              <a:t>– gefið út af bandarísku fylki sem vill afla lánsfjár.</a:t>
            </a:r>
          </a:p>
          <a:p>
            <a:r>
              <a:rPr lang="en-US" b="1" dirty="0"/>
              <a:t>Ríkisskuldabréf </a:t>
            </a:r>
            <a:r>
              <a:rPr lang="en-US" dirty="0"/>
              <a:t>– gefið út af alríkisstjórn Bandaríkjanna fyrir milligöngu bandaríska fjármálaráðuneytisins.</a:t>
            </a:r>
          </a:p>
          <a:p>
            <a:endParaRPr lang="en-US" dirty="0"/>
          </a:p>
          <a:p>
            <a:r>
              <a:rPr lang="en-US" dirty="0"/>
              <a:t>Í skuldabréfi eru tilgreind lánsfjárhæð, vextir og endurgreiðslutími.</a:t>
            </a:r>
          </a:p>
          <a:p>
            <a:endParaRPr lang="en-US" dirty="0"/>
          </a:p>
          <a:p>
            <a:r>
              <a:rPr lang="en-US" b="1" dirty="0"/>
              <a:t>Skuldabréfaeigandi</a:t>
            </a:r>
            <a:r>
              <a:rPr lang="en-US" dirty="0"/>
              <a:t> – sá sem á skuldabréf og fær greiddar vaxtagreiðslur.</a:t>
            </a:r>
          </a:p>
          <a:p>
            <a:endParaRPr lang="en-US" dirty="0"/>
          </a:p>
        </p:txBody>
      </p:sp>
    </p:spTree>
    <p:extLst>
      <p:ext uri="{BB962C8B-B14F-4D97-AF65-F5344CB8AC3E}">
        <p14:creationId xmlns:p14="http://schemas.microsoft.com/office/powerpoint/2010/main" val="1557060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Hlutabréf og opinber hlutafélög</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955964"/>
            <a:ext cx="10515600" cy="4347556"/>
          </a:xfrm>
        </p:spPr>
        <p:txBody>
          <a:bodyPr>
            <a:normAutofit fontScale="92500" lnSpcReduction="10000"/>
          </a:bodyPr>
          <a:lstStyle/>
          <a:p>
            <a:r>
              <a:rPr lang="en-US" b="1" dirty="0"/>
              <a:t>Hlutafélag</a:t>
            </a:r>
            <a:r>
              <a:rPr lang="en-US" dirty="0"/>
              <a:t> – fyrirtæki í eigu hluthafa sem bera takmarkaða ábyrgð á skuldum þess en eiga hlutdeild í hagnaði þess (og tapi).</a:t>
            </a:r>
          </a:p>
          <a:p>
            <a:pPr lvl="1"/>
            <a:r>
              <a:rPr lang="en-US" dirty="0"/>
              <a:t>Getur verið einkafélag eða opinbert félag.</a:t>
            </a:r>
          </a:p>
          <a:p>
            <a:pPr lvl="1"/>
            <a:r>
              <a:rPr lang="en-US" dirty="0"/>
              <a:t>Hlutabréf þess geta verið skráð á opinberum markaði en þurfa ekki að vera það.</a:t>
            </a:r>
          </a:p>
          <a:p>
            <a:endParaRPr lang="en-US" dirty="0"/>
          </a:p>
          <a:p>
            <a:r>
              <a:rPr lang="en-US" b="1" dirty="0"/>
              <a:t>Hluthafar </a:t>
            </a:r>
            <a:r>
              <a:rPr lang="en-US" dirty="0"/>
              <a:t>– einstaklingar eða aðilar sem eiga einn eða fleiri hluti í fyrirtæki.</a:t>
            </a:r>
          </a:p>
          <a:p>
            <a:endParaRPr lang="en-US" dirty="0"/>
          </a:p>
          <a:p>
            <a:r>
              <a:rPr lang="en-US" b="1" dirty="0"/>
              <a:t>Hlutafé</a:t>
            </a:r>
            <a:r>
              <a:rPr lang="en-US" dirty="0"/>
              <a:t> – eignarhlutur í tilteknu fyrirtæki.</a:t>
            </a:r>
          </a:p>
          <a:p>
            <a:endParaRPr lang="en-US" dirty="0"/>
          </a:p>
          <a:p>
            <a:r>
              <a:rPr lang="en-US" dirty="0"/>
              <a:t>Hlutafé fyrirtækisins skiptist í einstakar einingar sem nefnast </a:t>
            </a:r>
            <a:r>
              <a:rPr lang="en-US" b="1" dirty="0"/>
              <a:t>hlutir</a:t>
            </a:r>
            <a:r>
              <a:rPr lang="en-US" dirty="0"/>
              <a:t>.</a:t>
            </a:r>
          </a:p>
          <a:p>
            <a:endParaRPr lang="en-US" dirty="0"/>
          </a:p>
        </p:txBody>
      </p:sp>
    </p:spTree>
    <p:extLst>
      <p:ext uri="{BB962C8B-B14F-4D97-AF65-F5344CB8AC3E}">
        <p14:creationId xmlns:p14="http://schemas.microsoft.com/office/powerpoint/2010/main" val="1929772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Þegar fyrirtæki er í eigu hluthafa</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p:txBody>
          <a:bodyPr>
            <a:normAutofit/>
          </a:bodyPr>
          <a:lstStyle/>
          <a:p>
            <a:r>
              <a:rPr lang="en-US" b="1" dirty="0"/>
              <a:t>Frumútboð hlutabréfa (IPO)</a:t>
            </a:r>
            <a:r>
              <a:rPr lang="en-US" dirty="0"/>
              <a:t> – fyrsta sala fyrirtækis á hlutabréfum til utanaðkomandi fjárfesta.</a:t>
            </a:r>
          </a:p>
          <a:p>
            <a:endParaRPr lang="en-US" dirty="0"/>
          </a:p>
          <a:p>
            <a:r>
              <a:rPr lang="en-US" dirty="0"/>
              <a:t>Fjárfestar vænta ávöxtunar í formi: </a:t>
            </a:r>
          </a:p>
          <a:p>
            <a:endParaRPr lang="en-US" dirty="0"/>
          </a:p>
          <a:p>
            <a:pPr lvl="1"/>
            <a:r>
              <a:rPr lang="en-US" b="1" dirty="0"/>
              <a:t>Arður </a:t>
            </a:r>
            <a:r>
              <a:rPr lang="en-US" dirty="0"/>
              <a:t>– bein greiðsla til hluthafa fyrirtækis. </a:t>
            </a:r>
          </a:p>
          <a:p>
            <a:pPr lvl="1"/>
            <a:r>
              <a:rPr lang="en-US" b="1" dirty="0"/>
              <a:t>Söluhagnaður </a:t>
            </a:r>
            <a:r>
              <a:rPr lang="en-US" dirty="0"/>
              <a:t>– fjárhagslegur ávinningur sem fæst þegar eign, svo sem hlutabréf eða húsnæði, er keypt og síðar seld á hærra verði.</a:t>
            </a:r>
          </a:p>
          <a:p>
            <a:endParaRPr lang="en-US" dirty="0"/>
          </a:p>
        </p:txBody>
      </p:sp>
    </p:spTree>
    <p:extLst>
      <p:ext uri="{BB962C8B-B14F-4D97-AF65-F5344CB8AC3E}">
        <p14:creationId xmlns:p14="http://schemas.microsoft.com/office/powerpoint/2010/main" val="356251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a:xfrm>
            <a:off x="841248" y="310896"/>
            <a:ext cx="8549640" cy="667512"/>
          </a:xfrm>
        </p:spPr>
        <p:txBody>
          <a:bodyPr wrap="square">
            <a:noAutofit/>
          </a:bodyPr>
          <a:lstStyle/>
          <a:p>
            <a:r>
              <a:rPr lang="en-US" dirty="0" sz="1800"/>
              <a:t>Tegundir fyrirtækja: einkafélög og almenningshlutafélög</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955964"/>
            <a:ext cx="10515600" cy="4765567"/>
          </a:xfrm>
        </p:spPr>
        <p:txBody>
          <a:bodyPr>
            <a:normAutofit fontScale="92500" lnSpcReduction="10000"/>
          </a:bodyPr>
          <a:lstStyle/>
          <a:p>
            <a:r>
              <a:rPr lang="en-US" b="1" dirty="0"/>
              <a:t>Einkafélag </a:t>
            </a:r>
            <a:r>
              <a:rPr lang="en-US" dirty="0"/>
              <a:t>– fyrirtæki sem er oft í eigu þeirra sem annast daglegan rekstur þess.</a:t>
            </a:r>
          </a:p>
          <a:p>
            <a:pPr lvl="1"/>
            <a:r>
              <a:rPr lang="en-US" b="1" dirty="0"/>
              <a:t>Einyrkjafyrirtæki </a:t>
            </a:r>
            <a:r>
              <a:rPr lang="en-US" dirty="0"/>
              <a:t>– fyrirtæki sem einstaklingur rekur en ekki hópur.</a:t>
            </a:r>
          </a:p>
          <a:p>
            <a:pPr lvl="1"/>
            <a:r>
              <a:rPr lang="en-US" b="1" dirty="0"/>
              <a:t>Sameignarfélag</a:t>
            </a:r>
            <a:r>
              <a:rPr lang="en-US" dirty="0"/>
              <a:t> – fyrirtæki sem hópur rekur en ekki einstaklingur.</a:t>
            </a:r>
          </a:p>
          <a:p>
            <a:pPr lvl="1"/>
            <a:r>
              <a:rPr lang="en-US" dirty="0"/>
              <a:t>Einkafélag getur einnig verið </a:t>
            </a:r>
            <a:r>
              <a:rPr lang="en-US" u="sng" dirty="0"/>
              <a:t>hlutafélag</a:t>
            </a:r>
            <a:r>
              <a:rPr lang="en-US" dirty="0"/>
              <a:t>, en án hlutabréfa sem boðin eru almenningi.</a:t>
            </a:r>
          </a:p>
          <a:p>
            <a:endParaRPr lang="en-US" dirty="0"/>
          </a:p>
          <a:p>
            <a:r>
              <a:rPr lang="en-US" b="1" dirty="0"/>
              <a:t>Almenningshlutafélag </a:t>
            </a:r>
            <a:r>
              <a:rPr lang="en-US" dirty="0"/>
              <a:t>– fyrirtæki sem hefur selt almenningi hlutabréf sem fjárfestar geta síðan keypt og selt.</a:t>
            </a:r>
          </a:p>
          <a:p>
            <a:pPr lvl="1"/>
            <a:r>
              <a:rPr lang="en-US" dirty="0"/>
              <a:t>Hluthafar eiga almenningshlutafélag.</a:t>
            </a:r>
          </a:p>
          <a:p>
            <a:endParaRPr lang="en-US" dirty="0"/>
          </a:p>
          <a:p>
            <a:r>
              <a:rPr lang="en-US" b="1" dirty="0"/>
              <a:t>Stjórnarhættir fyrirtækja </a:t>
            </a:r>
            <a:r>
              <a:rPr lang="en-US" dirty="0"/>
              <a:t>– hugtak hagfræðinga yfir þær stofnanir og reglur sem eiga að hafa eftirlit með æðstu stjórnendum.</a:t>
            </a:r>
          </a:p>
          <a:p>
            <a:endParaRPr lang="en-US" dirty="0"/>
          </a:p>
        </p:txBody>
      </p:sp>
    </p:spTree>
    <p:extLst>
      <p:ext uri="{BB962C8B-B14F-4D97-AF65-F5344CB8AC3E}">
        <p14:creationId xmlns:p14="http://schemas.microsoft.com/office/powerpoint/2010/main" val="1558500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pPr lvl="0">
              <a:spcBef>
                <a:spcPts val="0"/>
              </a:spcBef>
            </a:pPr>
            <a:r>
              <a:rPr lang="en-US" dirty="0"/>
              <a:t>17.2 Hvernig heimili leggja til fjármagn</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p:txBody>
          <a:bodyPr>
            <a:normAutofit fontScale="92500" lnSpcReduction="10000"/>
          </a:bodyPr>
          <a:lstStyle/>
          <a:p>
            <a:r>
              <a:rPr lang="en-US" dirty="0"/>
              <a:t>Sparnaðarleiðir sem heimilum standa til boða: </a:t>
            </a:r>
          </a:p>
          <a:p>
            <a:pPr lvl="1"/>
            <a:r>
              <a:rPr lang="en-US" dirty="0"/>
              <a:t>Innstæður á bankareikningum</a:t>
            </a:r>
          </a:p>
          <a:p>
            <a:pPr lvl="1"/>
            <a:r>
              <a:rPr lang="en-US" dirty="0"/>
              <a:t>Skuldabréf</a:t>
            </a:r>
          </a:p>
          <a:p>
            <a:pPr lvl="1"/>
            <a:r>
              <a:rPr lang="en-US" dirty="0"/>
              <a:t>Hlutabréf</a:t>
            </a:r>
          </a:p>
          <a:p>
            <a:pPr lvl="1"/>
            <a:r>
              <a:rPr lang="en-US" dirty="0"/>
              <a:t>Peningamarkaðssjóðir</a:t>
            </a:r>
          </a:p>
          <a:p>
            <a:pPr lvl="1"/>
            <a:r>
              <a:rPr lang="en-US" dirty="0"/>
              <a:t>Hlutabréfa- og skuldabréfasjóðir</a:t>
            </a:r>
          </a:p>
          <a:p>
            <a:pPr lvl="1"/>
            <a:r>
              <a:rPr lang="en-US" dirty="0"/>
              <a:t>Íbúðarhúsnæði og aðrar efnislegar eignir</a:t>
            </a:r>
          </a:p>
          <a:p>
            <a:endParaRPr lang="en-US" dirty="0"/>
          </a:p>
          <a:p>
            <a:r>
              <a:rPr lang="en-US" b="1" dirty="0"/>
              <a:t>Seljanleiki</a:t>
            </a:r>
            <a:r>
              <a:rPr lang="en-US" dirty="0"/>
              <a:t> – hversu auðvelt er að skipta peningum eða fjáreignum fyrir vöru eða þjónustu.</a:t>
            </a:r>
          </a:p>
          <a:p>
            <a:endParaRPr lang="en-US" dirty="0"/>
          </a:p>
        </p:txBody>
      </p:sp>
    </p:spTree>
    <p:extLst>
      <p:ext uri="{BB962C8B-B14F-4D97-AF65-F5344CB8AC3E}">
        <p14:creationId xmlns:p14="http://schemas.microsoft.com/office/powerpoint/2010/main" val="1584015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Vænt ávöxtun, áhætta og raunávöxtun</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p:txBody>
          <a:bodyPr>
            <a:normAutofit fontScale="92500" lnSpcReduction="20000"/>
          </a:bodyPr>
          <a:lstStyle/>
          <a:p>
            <a:r>
              <a:rPr lang="en-US" b="1" dirty="0"/>
              <a:t>Vænt ávöxtun </a:t>
            </a:r>
            <a:r>
              <a:rPr lang="en-US" dirty="0"/>
              <a:t>– sú ávöxtun sem búist er við að verkefni eða fjárfesting skili fjárfesti í formi framtíðarvaxtagreiðslna, söluhagnaðar eða aukinnar arðsemi.</a:t>
            </a:r>
          </a:p>
          <a:p>
            <a:endParaRPr lang="en-US" dirty="0"/>
          </a:p>
          <a:p>
            <a:r>
              <a:rPr lang="en-US" b="1" dirty="0"/>
              <a:t>Áhætta</a:t>
            </a:r>
            <a:r>
              <a:rPr lang="en-US" dirty="0"/>
              <a:t> – mælikvarði á óvissu um arðsemi verkefnisins.</a:t>
            </a:r>
          </a:p>
          <a:p>
            <a:pPr lvl="1"/>
            <a:r>
              <a:rPr lang="en-US" u="sng" dirty="0"/>
              <a:t>Vanskilahætta</a:t>
            </a:r>
            <a:r>
              <a:rPr lang="en-US" dirty="0"/>
              <a:t> – hættan á að lántaki endurgreiði ekki skuldabréf eða lán. </a:t>
            </a:r>
          </a:p>
          <a:p>
            <a:pPr lvl="1"/>
            <a:r>
              <a:rPr lang="en-US" u="sng" dirty="0"/>
              <a:t>Vaxtaáhætta</a:t>
            </a:r>
            <a:r>
              <a:rPr lang="en-US" dirty="0"/>
              <a:t> – hættan á að vextir sveiflist.</a:t>
            </a:r>
          </a:p>
          <a:p>
            <a:endParaRPr lang="en-US" dirty="0"/>
          </a:p>
          <a:p>
            <a:r>
              <a:rPr lang="en-US" b="1" dirty="0"/>
              <a:t>Raunávöxtun </a:t>
            </a:r>
            <a:r>
              <a:rPr lang="en-US" dirty="0"/>
              <a:t>– heildarávöxtun fjárfestingar við lok tímabils, að meðtöldum söluhagnaði og greiddum vöxtum.</a:t>
            </a:r>
          </a:p>
          <a:p>
            <a:endParaRPr lang="en-US" dirty="0"/>
          </a:p>
        </p:txBody>
      </p:sp>
    </p:spTree>
    <p:extLst>
      <p:ext uri="{BB962C8B-B14F-4D97-AF65-F5344CB8AC3E}">
        <p14:creationId xmlns:p14="http://schemas.microsoft.com/office/powerpoint/2010/main" val="210988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Bankareikningar</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p:txBody>
          <a:bodyPr/>
          <a:lstStyle/>
          <a:p>
            <a:r>
              <a:rPr lang="en-US" b="1" dirty="0"/>
              <a:t>Fjármálamiðlari </a:t>
            </a:r>
            <a:r>
              <a:rPr lang="en-US" dirty="0"/>
              <a:t>– stofnun sem tekur við fé frá sparifjáreigendum og veitir lántökum fjármagn.</a:t>
            </a:r>
          </a:p>
          <a:p>
            <a:endParaRPr lang="en-US" dirty="0"/>
          </a:p>
          <a:p>
            <a:r>
              <a:rPr lang="en-US" dirty="0"/>
              <a:t>Á fjármagnsmörkuðum er banki fjármálamiðlari.</a:t>
            </a:r>
          </a:p>
          <a:p>
            <a:endParaRPr lang="en-US" dirty="0"/>
          </a:p>
        </p:txBody>
      </p:sp>
    </p:spTree>
    <p:extLst>
      <p:ext uri="{BB962C8B-B14F-4D97-AF65-F5344CB8AC3E}">
        <p14:creationId xmlns:p14="http://schemas.microsoft.com/office/powerpoint/2010/main" val="1379839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Bankar sem fjármálamiðlarar</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4189689"/>
            <a:ext cx="10515600" cy="1760715"/>
          </a:xfrm>
        </p:spPr>
        <p:txBody>
          <a:bodyPr>
            <a:normAutofit fontScale="92500" lnSpcReduction="20000"/>
          </a:bodyPr>
          <a:lstStyle/>
          <a:p>
            <a:r>
              <a:rPr lang="en-US" dirty="0"/>
              <a:t>Bankar eru fjármálamiðlarar vegna þess að þeir miðla milli sparifjáreigenda og lántaka. </a:t>
            </a:r>
          </a:p>
          <a:p>
            <a:r>
              <a:rPr lang="en-US" dirty="0"/>
              <a:t>Sparifjáreigendur leggja fé inn í banka, fá greidda vexti og taka fé út. </a:t>
            </a:r>
          </a:p>
          <a:p>
            <a:r>
              <a:rPr lang="en-US" dirty="0"/>
              <a:t>Lántakar fá lán hjá bönkum og endurgreiða þau með vöxtum.</a:t>
            </a:r>
          </a:p>
          <a:p>
            <a:endParaRPr lang="en-US" dirty="0"/>
          </a:p>
        </p:txBody>
      </p:sp>
      <p:pic>
        <p:nvPicPr>
          <p:cNvPr id="4" name="Picture 3" descr="The illustration shows the circular transactions between savers, banks, and borrowers. Savers give deposits to banks, and the bank provides them with withdrawals and interest payments. Borrowers give repayment of loans and interest payments to banks, and the banks provide them with loans.">
            <a:extLst>
              <a:ext uri="{FF2B5EF4-FFF2-40B4-BE49-F238E27FC236}">
                <a16:creationId xmlns:a16="http://schemas.microsoft.com/office/drawing/2014/main" id="{6A256208-D45D-632F-8423-127092A7EBD3}"/>
              </a:ext>
            </a:extLst>
          </p:cNvPr>
          <p:cNvPicPr>
            <a:picLocks noChangeAspect="1"/>
          </p:cNvPicPr>
          <p:nvPr/>
        </p:nvPicPr>
        <p:blipFill>
          <a:blip r:embed="rId2"/>
          <a:stretch>
            <a:fillRect/>
          </a:stretch>
        </p:blipFill>
        <p:spPr>
          <a:xfrm>
            <a:off x="2799413" y="917171"/>
            <a:ext cx="6593174" cy="3174992"/>
          </a:xfrm>
          <a:prstGeom prst="rect">
            <a:avLst/>
          </a:prstGeom>
        </p:spPr>
      </p:pic>
    </p:spTree>
    <p:extLst>
      <p:ext uri="{BB962C8B-B14F-4D97-AF65-F5344CB8AC3E}">
        <p14:creationId xmlns:p14="http://schemas.microsoft.com/office/powerpoint/2010/main" val="31573347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Tegundir bankareikninga</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955964"/>
            <a:ext cx="10515600" cy="4661065"/>
          </a:xfrm>
        </p:spPr>
        <p:txBody>
          <a:bodyPr>
            <a:normAutofit fontScale="92500" lnSpcReduction="10000"/>
          </a:bodyPr>
          <a:lstStyle/>
          <a:p>
            <a:r>
              <a:rPr lang="en-US" b="1" dirty="0"/>
              <a:t>Tékkareikningur </a:t>
            </a:r>
            <a:r>
              <a:rPr lang="en-US" dirty="0"/>
              <a:t>– auðveldar viðskipti með greiðum aðgangi að fé, annaðhvort með ávísun eða debetkorti.</a:t>
            </a:r>
          </a:p>
          <a:p>
            <a:pPr lvl="1"/>
            <a:r>
              <a:rPr lang="en-US" dirty="0"/>
              <a:t>Ber litla eða enga vexti </a:t>
            </a:r>
          </a:p>
          <a:p>
            <a:r>
              <a:rPr lang="en-US" b="1" dirty="0"/>
              <a:t>Debetkort </a:t>
            </a:r>
            <a:r>
              <a:rPr lang="en-US" dirty="0"/>
              <a:t>– kort sem virkar líkt og kreditkort, en kaup eru skuldfærð samstundis af tékkareikningnum í stað þess að kreditkortafyrirtæki innheimti þau síðar. </a:t>
            </a:r>
          </a:p>
          <a:p>
            <a:r>
              <a:rPr lang="en-US" b="1" dirty="0"/>
              <a:t>Sparnaðarreikningur </a:t>
            </a:r>
            <a:r>
              <a:rPr lang="en-US" dirty="0"/>
              <a:t>– ber vexti, en til að nálgast féð þarf yfirleitt að fara í banka eða hraðbanka eða taka það út rafrænt.</a:t>
            </a:r>
          </a:p>
          <a:p>
            <a:r>
              <a:rPr lang="en-US" b="1" dirty="0"/>
              <a:t>Innstæðubréf (CD) </a:t>
            </a:r>
            <a:r>
              <a:rPr lang="en-US" dirty="0"/>
              <a:t>– sparnaðarleið þar sem fé er lagt inn í banka og bundið þar um tiltekinn tíma gegn hærri vöxtum.</a:t>
            </a:r>
          </a:p>
          <a:p>
            <a:endParaRPr lang="en-US" dirty="0"/>
          </a:p>
        </p:txBody>
      </p:sp>
    </p:spTree>
    <p:extLst>
      <p:ext uri="{BB962C8B-B14F-4D97-AF65-F5344CB8AC3E}">
        <p14:creationId xmlns:p14="http://schemas.microsoft.com/office/powerpoint/2010/main" val="1333738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a:xfrm>
            <a:off x="841248" y="310896"/>
            <a:ext cx="8549640" cy="658368"/>
          </a:xfrm>
        </p:spPr>
        <p:txBody>
          <a:bodyPr wrap="square">
            <a:noAutofit/>
          </a:bodyPr>
          <a:lstStyle/>
          <a:p>
            <a:pPr marL="0" marR="0" lvl="0" indent="0" rtl="0">
              <a:spcBef>
                <a:spcPts val="0"/>
              </a:spcBef>
            </a:pPr>
            <a:r>
              <a:rPr lang="en-US" dirty="0" sz="1900"/>
              <a:t>Vextir á sex mánaða, eins árs og fimm ára </a:t>
            </a:r>
            <a:br>
              <a:rPr lang="en-US" dirty="0" sz="1900"/>
            </a:br>
            <a:r>
              <a:rPr lang="en-US" dirty="0" sz="1900"/>
              <a:t>innstæðubréfum</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4421692"/>
            <a:ext cx="10515600" cy="1826029"/>
          </a:xfrm>
        </p:spPr>
        <p:txBody>
          <a:bodyPr>
            <a:normAutofit fontScale="70000" lnSpcReduction="20000"/>
          </a:bodyPr>
          <a:lstStyle/>
          <a:p>
            <a:r>
              <a:rPr lang="en-US" dirty="0"/>
              <a:t>Vextir á innstæðubréfum hafa sveiflast í tímans rás. </a:t>
            </a:r>
          </a:p>
          <a:p>
            <a:r>
              <a:rPr lang="en-US" dirty="0"/>
              <a:t>Háir vextir í upphafi níunda áratugarins endurspegla tiltölulega mikla verðbólgu í Bandaríkjunum á þeim tíma. </a:t>
            </a:r>
          </a:p>
          <a:p>
            <a:r>
              <a:rPr lang="en-US" u="sng" dirty="0"/>
              <a:t>Vextir sveiflast með hagsveiflunni</a:t>
            </a:r>
            <a:r>
              <a:rPr lang="en-US" dirty="0"/>
              <a:t>, yfirleitt </a:t>
            </a:r>
            <a:r>
              <a:rPr lang="en-US" i="1" dirty="0"/>
              <a:t>hækka í þenslu og lækka í samdrætti</a:t>
            </a:r>
            <a:r>
              <a:rPr lang="en-US" dirty="0"/>
              <a:t>.</a:t>
            </a:r>
          </a:p>
          <a:p>
            <a:r>
              <a:rPr lang="en-US" dirty="0"/>
              <a:t>Takið eftir mikilli lækkun vaxta á innstæðubréfum frá árinu 2008, þegar alþjóðlega fjármálakreppan hófst.</a:t>
            </a:r>
          </a:p>
          <a:p>
            <a:endParaRPr lang="en-US" dirty="0"/>
          </a:p>
        </p:txBody>
      </p:sp>
      <p:pic>
        <p:nvPicPr>
          <p:cNvPr id="4" name="Picture 3" descr="This graph illustrates the change in interest rates on 6-month, 1-year, and 5-year CDs. These changes occur over time from 1984 to 2020. The y-axis measures interest rates and the x-axis measures time. The 6-month has the lowest interest rates, the 1-year rates are slightly above this, and lying above both are the 5-year rates. Each line begins at around 10 percent to nearly 12 percent in 1984, then each line steadily declines with intermittent peaks, moving nearly in unison, to rates of between 0 and 1 percent in 2020.">
            <a:extLst>
              <a:ext uri="{FF2B5EF4-FFF2-40B4-BE49-F238E27FC236}">
                <a16:creationId xmlns:a16="http://schemas.microsoft.com/office/drawing/2014/main" id="{9FA7D412-F7DF-AFC2-6302-841BDA2B674D}"/>
              </a:ext>
            </a:extLst>
          </p:cNvPr>
          <p:cNvPicPr>
            <a:picLocks noChangeAspect="1"/>
          </p:cNvPicPr>
          <p:nvPr/>
        </p:nvPicPr>
        <p:blipFill>
          <a:blip r:embed="rId2"/>
          <a:stretch>
            <a:fillRect/>
          </a:stretch>
        </p:blipFill>
        <p:spPr>
          <a:xfrm>
            <a:off x="2912745" y="955964"/>
            <a:ext cx="6366510" cy="3465728"/>
          </a:xfrm>
          <a:prstGeom prst="rect">
            <a:avLst/>
          </a:prstGeom>
        </p:spPr>
      </p:pic>
    </p:spTree>
    <p:extLst>
      <p:ext uri="{BB962C8B-B14F-4D97-AF65-F5344CB8AC3E}">
        <p14:creationId xmlns:p14="http://schemas.microsoft.com/office/powerpoint/2010/main" val="3500026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Samantekt um banka</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p:txBody>
          <a:bodyPr>
            <a:normAutofit/>
          </a:bodyPr>
          <a:lstStyle/>
          <a:p>
            <a:r>
              <a:rPr lang="en-US" dirty="0"/>
              <a:t>Kostir bankareikninga fyrir fjárfesta:</a:t>
            </a:r>
          </a:p>
          <a:p>
            <a:pPr lvl="1"/>
            <a:r>
              <a:rPr lang="en-US" dirty="0"/>
              <a:t>auðvelt að nálgast eigið fé, </a:t>
            </a:r>
          </a:p>
          <a:p>
            <a:pPr lvl="1"/>
            <a:r>
              <a:rPr lang="en-US" dirty="0"/>
              <a:t>fé á bankareikningum er mjög öruggt.</a:t>
            </a:r>
          </a:p>
          <a:p>
            <a:endParaRPr lang="en-US" dirty="0"/>
          </a:p>
          <a:p>
            <a:r>
              <a:rPr lang="en-US" u="sng" dirty="0"/>
              <a:t>Bandaríska innstæðutryggingastofnunin</a:t>
            </a:r>
            <a:r>
              <a:rPr lang="en-US" dirty="0"/>
              <a:t> (FDIC) tryggir sparifé allt að $250,000.</a:t>
            </a:r>
          </a:p>
          <a:p>
            <a:endParaRPr lang="en-US" dirty="0"/>
          </a:p>
          <a:p>
            <a:r>
              <a:rPr lang="en-US" u="sng" dirty="0"/>
              <a:t>Bankainnstæður</a:t>
            </a:r>
            <a:r>
              <a:rPr lang="en-US" dirty="0"/>
              <a:t> fela í sér litla áhættu og lága ávöxtun en mikinn seljanleika.</a:t>
            </a:r>
          </a:p>
          <a:p>
            <a:endParaRPr lang="en-US" dirty="0"/>
          </a:p>
        </p:txBody>
      </p:sp>
    </p:spTree>
    <p:extLst>
      <p:ext uri="{BB962C8B-B14F-4D97-AF65-F5344CB8AC3E}">
        <p14:creationId xmlns:p14="http://schemas.microsoft.com/office/powerpoint/2010/main" val="24569309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Skuldabréf</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p:txBody>
          <a:bodyPr/>
          <a:lstStyle/>
          <a:p>
            <a:r>
              <a:rPr lang="en-US" dirty="0"/>
              <a:t>Bandarísk ríkisskuldabréf – bandaríska ríkið er afar traustur lántaki og getur því greitt tiltölulega lága vexti.</a:t>
            </a:r>
          </a:p>
          <a:p>
            <a:endParaRPr lang="en-US" dirty="0"/>
          </a:p>
          <a:p>
            <a:r>
              <a:rPr lang="en-US" b="1" dirty="0"/>
              <a:t>Hávaxtaskuldabréf </a:t>
            </a:r>
            <a:r>
              <a:rPr lang="en-US" dirty="0"/>
              <a:t>eða </a:t>
            </a:r>
            <a:r>
              <a:rPr lang="en-US" b="1" dirty="0"/>
              <a:t>ruslbréf </a:t>
            </a:r>
            <a:r>
              <a:rPr lang="en-US" dirty="0"/>
              <a:t>– skuldabréf sem bera háa vexti til að vega upp á móti tiltölulega mikilli vanskilahættu.</a:t>
            </a:r>
          </a:p>
          <a:p>
            <a:endParaRPr lang="en-US" dirty="0"/>
          </a:p>
        </p:txBody>
      </p:sp>
    </p:spTree>
    <p:extLst>
      <p:ext uri="{BB962C8B-B14F-4D97-AF65-F5344CB8AC3E}">
        <p14:creationId xmlns:p14="http://schemas.microsoft.com/office/powerpoint/2010/main" val="3885963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Helstu þættir skuldabréfs</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955964"/>
            <a:ext cx="10515600" cy="4517373"/>
          </a:xfrm>
        </p:spPr>
        <p:txBody>
          <a:bodyPr>
            <a:normAutofit lnSpcReduction="10000"/>
          </a:bodyPr>
          <a:lstStyle/>
          <a:p>
            <a:r>
              <a:rPr lang="en-US" dirty="0"/>
              <a:t>A </a:t>
            </a:r>
            <a:r>
              <a:rPr lang="en-US" u="sng" dirty="0"/>
              <a:t>skuldabréf</a:t>
            </a:r>
            <a:r>
              <a:rPr lang="en-US" dirty="0"/>
              <a:t> er í grunninn skuldaviðurkenning sem fjárfestir fær í skiptum fyrir fjármagn (peninga). </a:t>
            </a:r>
          </a:p>
          <a:p>
            <a:endParaRPr lang="en-US" dirty="0"/>
          </a:p>
          <a:p>
            <a:pPr lvl="1"/>
            <a:r>
              <a:rPr lang="en-US" b="1" dirty="0"/>
              <a:t>Nafnverð </a:t>
            </a:r>
            <a:r>
              <a:rPr lang="en-US" dirty="0"/>
              <a:t>– fjárhæðin sem útgefandi skuldabréfsins eða lántakinn skuldbindur sig til að greiða fjárfestinum. </a:t>
            </a:r>
          </a:p>
          <a:p>
            <a:pPr lvl="1"/>
            <a:endParaRPr lang="en-US" dirty="0"/>
          </a:p>
          <a:p>
            <a:pPr lvl="1"/>
            <a:r>
              <a:rPr lang="en-US" b="1" dirty="0"/>
              <a:t>Nafnvextir </a:t>
            </a:r>
            <a:r>
              <a:rPr lang="en-US" dirty="0"/>
              <a:t>– vextirnir sem greiddir eru af skuldabréfi.</a:t>
            </a:r>
          </a:p>
          <a:p>
            <a:pPr lvl="2"/>
            <a:r>
              <a:rPr lang="en-US" dirty="0"/>
              <a:t>Þeir eru yfirleitt greiddir hálfsárslega en greiðslutíðnin getur verið önnur.</a:t>
            </a:r>
          </a:p>
          <a:p>
            <a:endParaRPr lang="en-US" dirty="0"/>
          </a:p>
          <a:p>
            <a:r>
              <a:rPr lang="en-US" b="1" dirty="0"/>
              <a:t>Gjalddagi </a:t>
            </a:r>
            <a:r>
              <a:rPr lang="en-US" dirty="0"/>
              <a:t>– dagurinn þegar lántakinn endurgreiðir nafnverðið og innir síðustu vaxtagreiðsluna af hendi. </a:t>
            </a:r>
          </a:p>
          <a:p>
            <a:endParaRPr lang="en-US" dirty="0"/>
          </a:p>
        </p:txBody>
      </p:sp>
    </p:spTree>
    <p:extLst>
      <p:ext uri="{BB962C8B-B14F-4D97-AF65-F5344CB8AC3E}">
        <p14:creationId xmlns:p14="http://schemas.microsoft.com/office/powerpoint/2010/main" val="7554467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Helstu þættir skuldabréfs (framhald)</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955964"/>
            <a:ext cx="10515600" cy="4125487"/>
          </a:xfrm>
        </p:spPr>
        <p:txBody>
          <a:bodyPr>
            <a:normAutofit fontScale="92500" lnSpcReduction="10000"/>
          </a:bodyPr>
          <a:lstStyle/>
          <a:p>
            <a:r>
              <a:rPr lang="en-US" dirty="0"/>
              <a:t>Með hliðsjón af nafnverði, vöxtum og gjalddaga skuldabréfsins ásamt markaðsvöxtum getur kaupandi reiknað út </a:t>
            </a:r>
            <a:r>
              <a:rPr lang="en-US" u="sng" dirty="0"/>
              <a:t>núvirði skuldabréfsins</a:t>
            </a:r>
            <a:r>
              <a:rPr lang="en-US" dirty="0"/>
              <a:t>, það er hæsta verðið sem kaupandinn væri tilbúinn að greiða fyrir það. Núvirðið getur verið jafnt nafnverðinu en þarf ekki að vera það.</a:t>
            </a:r>
          </a:p>
          <a:p>
            <a:pPr lvl="1"/>
            <a:r>
              <a:rPr lang="en-US" b="1" dirty="0"/>
              <a:t>Núvirði </a:t>
            </a:r>
            <a:r>
              <a:rPr lang="en-US" dirty="0"/>
              <a:t>– verð skuldabréfs á tilteknum tíma.</a:t>
            </a:r>
          </a:p>
          <a:p>
            <a:endParaRPr lang="en-US" dirty="0"/>
          </a:p>
          <a:p>
            <a:r>
              <a:rPr lang="en-US" b="1" dirty="0"/>
              <a:t>Ávöxtunarkrafa skuldabréfs </a:t>
            </a:r>
            <a:r>
              <a:rPr lang="en-US" dirty="0"/>
              <a:t>– sú ávöxtun sem búist er við af skuldabréfi við kaup.</a:t>
            </a:r>
          </a:p>
          <a:p>
            <a:endParaRPr lang="en-US" dirty="0"/>
          </a:p>
          <a:p>
            <a:r>
              <a:rPr lang="en-US" dirty="0"/>
              <a:t>Í hnotskurn fela </a:t>
            </a:r>
            <a:r>
              <a:rPr lang="en-US" u="sng" dirty="0"/>
              <a:t>skuldabréf</a:t>
            </a:r>
            <a:r>
              <a:rPr lang="en-US" dirty="0"/>
              <a:t> í sér litla til miðlungs ávöxtun, litla til miðlungs áhættu og miðlungs seljanleika.</a:t>
            </a:r>
          </a:p>
          <a:p>
            <a:endParaRPr lang="en-US" dirty="0"/>
          </a:p>
        </p:txBody>
      </p:sp>
    </p:spTree>
    <p:extLst>
      <p:ext uri="{BB962C8B-B14F-4D97-AF65-F5344CB8AC3E}">
        <p14:creationId xmlns:p14="http://schemas.microsoft.com/office/powerpoint/2010/main" val="20337355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a:xfrm>
            <a:off x="841248" y="310896"/>
            <a:ext cx="8549640" cy="667512"/>
          </a:xfrm>
        </p:spPr>
        <p:txBody>
          <a:bodyPr wrap="square">
            <a:noAutofit/>
          </a:bodyPr>
          <a:lstStyle/>
          <a:p>
            <a:r>
              <a:rPr lang="en-US" dirty="0" sz="1800"/>
              <a:t>Vextir fyrirtækjaskuldabréfa og tíu ára bandarískra ríkisskuldabréfa</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4537076"/>
            <a:ext cx="10515600" cy="1617023"/>
          </a:xfrm>
        </p:spPr>
        <p:txBody>
          <a:bodyPr>
            <a:normAutofit fontScale="85000" lnSpcReduction="20000"/>
          </a:bodyPr>
          <a:lstStyle/>
          <a:p>
            <a:r>
              <a:rPr lang="en-US" dirty="0"/>
              <a:t>Vextir fyrirtækjaskuldabréfa og bandarískra ríkisbréfa (til tíu ára) hækka og lækka yfirleitt saman eftir aðstæðum lántaka og lánveitenda á lánamörkuðum. </a:t>
            </a:r>
          </a:p>
          <a:p>
            <a:r>
              <a:rPr lang="en-US" dirty="0"/>
              <a:t>Fyrirtækjaskuldabréf bera alltaf hærri vexti til að vega upp á móti meiri vanskilahættu en fylgir lánveitingum til bandaríska ríkisins.</a:t>
            </a:r>
          </a:p>
          <a:p>
            <a:endParaRPr lang="en-US" dirty="0"/>
          </a:p>
        </p:txBody>
      </p:sp>
      <p:pic>
        <p:nvPicPr>
          <p:cNvPr id="4" name="Picture 3" descr="This graph illustrates changes in the interest rates for corporate bonds and 10-year U.S. Treasury bonds over time, from 1998 to 2022. The y-axis measures interest rates and the x-axis measures time. The corporate bond line is higher than the 10-year Treasury bond line. In 1998 the 10-year Treasury bond is slightly under 6 percent, and the corporate bond is slightly above 6 percent. They rise and fall at nearly the same time, with each steadily declining over time, to between 2 and 3 percent in 2022.">
            <a:extLst>
              <a:ext uri="{FF2B5EF4-FFF2-40B4-BE49-F238E27FC236}">
                <a16:creationId xmlns:a16="http://schemas.microsoft.com/office/drawing/2014/main" id="{5C381286-9547-4E48-6085-5F3E6A3F1B33}"/>
              </a:ext>
            </a:extLst>
          </p:cNvPr>
          <p:cNvPicPr>
            <a:picLocks noChangeAspect="1"/>
          </p:cNvPicPr>
          <p:nvPr/>
        </p:nvPicPr>
        <p:blipFill>
          <a:blip r:embed="rId2"/>
          <a:stretch>
            <a:fillRect/>
          </a:stretch>
        </p:blipFill>
        <p:spPr>
          <a:xfrm>
            <a:off x="2853690" y="1025638"/>
            <a:ext cx="6484620" cy="3275508"/>
          </a:xfrm>
          <a:prstGeom prst="rect">
            <a:avLst/>
          </a:prstGeom>
        </p:spPr>
      </p:pic>
    </p:spTree>
    <p:extLst>
      <p:ext uri="{BB962C8B-B14F-4D97-AF65-F5344CB8AC3E}">
        <p14:creationId xmlns:p14="http://schemas.microsoft.com/office/powerpoint/2010/main" val="16711223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Hlutabréf</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955964"/>
            <a:ext cx="10515600" cy="4648002"/>
          </a:xfrm>
        </p:spPr>
        <p:txBody>
          <a:bodyPr>
            <a:normAutofit fontScale="85000" lnSpcReduction="20000"/>
          </a:bodyPr>
          <a:lstStyle/>
          <a:p>
            <a:r>
              <a:rPr lang="en-US" dirty="0"/>
              <a:t> </a:t>
            </a:r>
            <a:r>
              <a:rPr lang="en-US" u="sng" dirty="0"/>
              <a:t>Ávöxtun</a:t>
            </a:r>
            <a:r>
              <a:rPr lang="en-US" dirty="0"/>
              <a:t> af fjárfestingu í hlutabréfi getur verið með tvennum hætti: </a:t>
            </a:r>
          </a:p>
          <a:p>
            <a:pPr lvl="1"/>
            <a:r>
              <a:rPr lang="en-US" dirty="0"/>
              <a:t>Arðgreiðslur frá fyrirtækinu </a:t>
            </a:r>
          </a:p>
          <a:p>
            <a:pPr lvl="1"/>
            <a:r>
              <a:rPr lang="en-US" dirty="0"/>
              <a:t>Söluhagnaður sem fæst þegar hlutabréfið er selt á hærra verði en kaupverðið.</a:t>
            </a:r>
          </a:p>
          <a:p>
            <a:endParaRPr lang="en-US" dirty="0"/>
          </a:p>
          <a:p>
            <a:r>
              <a:rPr lang="en-US" dirty="0"/>
              <a:t>Heildarþróun hlutabréfamarkaðarins má mæla með ýmsum hætti.</a:t>
            </a:r>
          </a:p>
          <a:p>
            <a:endParaRPr lang="en-US" dirty="0"/>
          </a:p>
          <a:p>
            <a:r>
              <a:rPr lang="en-US" dirty="0"/>
              <a:t>Mælikvarðarnir byggjast á meðaltali hlutabréfaverðs mismunandi hópa fyrirtækja.</a:t>
            </a:r>
          </a:p>
          <a:p>
            <a:endParaRPr lang="en-US" dirty="0"/>
          </a:p>
          <a:p>
            <a:r>
              <a:rPr lang="en-US" dirty="0"/>
              <a:t>Dæmi:</a:t>
            </a:r>
          </a:p>
          <a:p>
            <a:pPr lvl="1"/>
            <a:r>
              <a:rPr lang="en-US" dirty="0"/>
              <a:t>Dow Jones Industrial Average</a:t>
            </a:r>
          </a:p>
          <a:p>
            <a:pPr lvl="1"/>
            <a:r>
              <a:rPr lang="en-US" dirty="0"/>
              <a:t>Standard &amp; Poor’s 500</a:t>
            </a:r>
          </a:p>
          <a:p>
            <a:pPr lvl="1"/>
            <a:r>
              <a:rPr lang="en-US" dirty="0"/>
              <a:t>Wilshire 5000</a:t>
            </a:r>
          </a:p>
          <a:p>
            <a:endParaRPr lang="en-US" dirty="0"/>
          </a:p>
        </p:txBody>
      </p:sp>
    </p:spTree>
    <p:extLst>
      <p:ext uri="{BB962C8B-B14F-4D97-AF65-F5344CB8AC3E}">
        <p14:creationId xmlns:p14="http://schemas.microsoft.com/office/powerpoint/2010/main" val="2814024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a:xfrm>
            <a:off x="841248" y="310896"/>
            <a:ext cx="8549640" cy="658368"/>
          </a:xfrm>
        </p:spPr>
        <p:txBody>
          <a:bodyPr wrap="square">
            <a:noAutofit/>
          </a:bodyPr>
          <a:lstStyle/>
          <a:p>
            <a:r>
              <a:rPr lang="en-US" dirty="0" sz="1900"/>
              <a:t>Dow Jones-vísitalan og Standard &amp; Poor’s 500-vísitalan </a:t>
            </a:r>
            <a:br>
              <a:rPr lang="en-US" dirty="0" sz="1900"/>
            </a:br>
            <a:r>
              <a:rPr lang="en-US" dirty="0" sz="1900"/>
              <a:t>1965–2021</a:t>
            </a:r>
          </a:p>
        </p:txBody>
      </p:sp>
      <p:pic>
        <p:nvPicPr>
          <p:cNvPr id="4" name="Picture 3" descr="This graph illustrates the movement in the S&amp;P 500 and Dow Jones stock price indices over time, from 1969 to 2021. Years are measured on the x-axis, from 1969 to 2021. There is a y-axis on the left, measuring the change in the S&amp;P 500, and a y-axis on the right, measuring the change in the Dow Jones. The S&amp;P price index ranges from 0 to 3,800 in increments of 200, and the Dow Jones ranges from 0 to 36,000 in increments of 2,000. The S&amp;P 500 starts in 1969 at around 100 and the Dow at around 1,000. Both are relatively flat until the mid 1980s, then they rise rapidly, to 2001, followed by a sharp decline, then another peak in 2008, followed by another sharp decline, then a long increase from 2010 to 2020, with the S&amp;P at around 3,600, and the Dow at around 33,000.">
            <a:extLst>
              <a:ext uri="{FF2B5EF4-FFF2-40B4-BE49-F238E27FC236}">
                <a16:creationId xmlns:a16="http://schemas.microsoft.com/office/drawing/2014/main" id="{6FA304CF-A5E6-D163-5541-1DFAA292E2FE}"/>
              </a:ext>
            </a:extLst>
          </p:cNvPr>
          <p:cNvPicPr>
            <a:picLocks noChangeAspect="1"/>
          </p:cNvPicPr>
          <p:nvPr/>
        </p:nvPicPr>
        <p:blipFill>
          <a:blip r:embed="rId2"/>
          <a:stretch>
            <a:fillRect/>
          </a:stretch>
        </p:blipFill>
        <p:spPr>
          <a:xfrm>
            <a:off x="838200" y="1113502"/>
            <a:ext cx="4914900" cy="5460068"/>
          </a:xfrm>
          <a:prstGeom prst="rect">
            <a:avLst/>
          </a:prstGeom>
        </p:spPr>
      </p:pic>
      <p:sp>
        <p:nvSpPr>
          <p:cNvPr id="5" name="Content Placeholder 4">
            <a:extLst>
              <a:ext uri="{FF2B5EF4-FFF2-40B4-BE49-F238E27FC236}">
                <a16:creationId xmlns:a16="http://schemas.microsoft.com/office/drawing/2014/main" id="{4E3F6F96-12F2-DC1B-125B-1169776F24E8}"/>
              </a:ext>
            </a:extLst>
          </p:cNvPr>
          <p:cNvSpPr>
            <a:spLocks noGrp="1"/>
          </p:cNvSpPr>
          <p:nvPr>
            <p:ph sz="half" idx="2"/>
          </p:nvPr>
        </p:nvSpPr>
        <p:spPr/>
        <p:txBody>
          <a:bodyPr/>
          <a:lstStyle/>
          <a:p>
            <a:r>
              <a:rPr lang="en-US" dirty="0"/>
              <a:t>Hlutabréfaverð hækkaði gríðarlega frá níunda áratugnum til um 2000. </a:t>
            </a:r>
          </a:p>
          <a:p>
            <a:r>
              <a:rPr lang="en-US" dirty="0"/>
              <a:t>Frá 2000 til 2013 sveiflaðist hlutabréfaverð upp og niður en var að lokum svipað og í upphafi tímabilsins.</a:t>
            </a:r>
          </a:p>
          <a:p>
            <a:r>
              <a:rPr lang="en-US" dirty="0"/>
              <a:t>Frá 2009 hafa báðar vísitölurnar að mestu hækkað.</a:t>
            </a:r>
          </a:p>
          <a:p>
            <a:endParaRPr lang="en-US" dirty="0"/>
          </a:p>
        </p:txBody>
      </p:sp>
    </p:spTree>
    <p:extLst>
      <p:ext uri="{BB962C8B-B14F-4D97-AF65-F5344CB8AC3E}">
        <p14:creationId xmlns:p14="http://schemas.microsoft.com/office/powerpoint/2010/main" val="2742263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Hlutabréf í hnotskurn</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p:txBody>
          <a:bodyPr/>
          <a:lstStyle/>
          <a:p>
            <a:r>
              <a:rPr lang="en-US" dirty="0"/>
              <a:t>Fjárfesting í </a:t>
            </a:r>
            <a:r>
              <a:rPr lang="en-US" u="sng" dirty="0"/>
              <a:t>hlutabréfum</a:t>
            </a:r>
            <a:r>
              <a:rPr lang="en-US" dirty="0"/>
              <a:t> skilar mikilli ávöxtun til langs tíma, en áhættan er mikil, einkum til skamms tíma, og seljanleiki er mikill.</a:t>
            </a:r>
          </a:p>
          <a:p>
            <a:endParaRPr lang="en-US" dirty="0"/>
          </a:p>
        </p:txBody>
      </p:sp>
    </p:spTree>
    <p:extLst>
      <p:ext uri="{BB962C8B-B14F-4D97-AF65-F5344CB8AC3E}">
        <p14:creationId xmlns:p14="http://schemas.microsoft.com/office/powerpoint/2010/main" val="1831585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Verðbréfasjóðir</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955964"/>
            <a:ext cx="10515600" cy="4203865"/>
          </a:xfrm>
        </p:spPr>
        <p:txBody>
          <a:bodyPr>
            <a:normAutofit fontScale="92500" lnSpcReduction="20000"/>
          </a:bodyPr>
          <a:lstStyle/>
          <a:p>
            <a:r>
              <a:rPr lang="en-US" b="1" dirty="0"/>
              <a:t>Áhættudreifing</a:t>
            </a:r>
            <a:r>
              <a:rPr lang="en-US" dirty="0"/>
              <a:t> – að kaupa hlutabréf eða skuldabréf í fjölbreyttum hópi fyrirtækja til að draga úr áhættu.</a:t>
            </a:r>
          </a:p>
          <a:p>
            <a:pPr lvl="1"/>
            <a:r>
              <a:rPr lang="en-US" dirty="0"/>
              <a:t>Getur vegið upp á móti miklum hækkunum og lækkunum á verðmæti.</a:t>
            </a:r>
          </a:p>
          <a:p>
            <a:r>
              <a:rPr lang="en-US" b="1" dirty="0"/>
              <a:t>Verðbréfasjóðir </a:t>
            </a:r>
            <a:r>
              <a:rPr lang="en-US" dirty="0"/>
              <a:t>– sjóðir sem kaupa fjölbreytt hlutabréf eða skuldabréf frá ólíkum fyrirtækjum.</a:t>
            </a:r>
          </a:p>
          <a:p>
            <a:r>
              <a:rPr lang="en-US" b="1" dirty="0"/>
              <a:t>Vísitölusjóður</a:t>
            </a:r>
            <a:r>
              <a:rPr lang="en-US" dirty="0"/>
              <a:t> – verðbréfasjóður sem leitast við að fylgja heildarþróun markaðar.</a:t>
            </a:r>
          </a:p>
          <a:p>
            <a:r>
              <a:rPr lang="en-US" u="sng" dirty="0"/>
              <a:t>Verðbréfasjóðir</a:t>
            </a:r>
            <a:r>
              <a:rPr lang="en-US" dirty="0"/>
              <a:t> skila mikilli ávöxtun til lengri tíma en áhættan er mikil og seljanleikinn mikill, að því gefnu að auðvelt sé að eiga viðskipti með verðbréfasjóðinn eða hlutabréfavísitölusjóðinn.  </a:t>
            </a:r>
          </a:p>
          <a:p>
            <a:pPr lvl="1"/>
            <a:r>
              <a:rPr lang="en-US" dirty="0"/>
              <a:t>Áhætta og ávöxtun </a:t>
            </a:r>
            <a:r>
              <a:rPr lang="en-US" u="sng" dirty="0"/>
              <a:t>einstaks verðbréfasjóðs</a:t>
            </a:r>
            <a:r>
              <a:rPr lang="en-US" dirty="0"/>
              <a:t> verða </a:t>
            </a:r>
            <a:r>
              <a:rPr lang="en-US" i="1" dirty="0"/>
              <a:t>minni</a:t>
            </a:r>
            <a:r>
              <a:rPr lang="en-US" dirty="0"/>
              <a:t> en hjá </a:t>
            </a:r>
            <a:r>
              <a:rPr lang="en-US" u="sng" dirty="0"/>
              <a:t>einstöku hlutabréfi</a:t>
            </a:r>
            <a:r>
              <a:rPr lang="en-US" dirty="0"/>
              <a:t>.</a:t>
            </a:r>
          </a:p>
          <a:p>
            <a:endParaRPr lang="en-US" dirty="0"/>
          </a:p>
        </p:txBody>
      </p:sp>
    </p:spTree>
    <p:extLst>
      <p:ext uri="{BB962C8B-B14F-4D97-AF65-F5344CB8AC3E}">
        <p14:creationId xmlns:p14="http://schemas.microsoft.com/office/powerpoint/2010/main" val="4271062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Íbúðarhúsnæði og aðrar efnislegar eignir</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p:txBody>
          <a:bodyPr>
            <a:normAutofit fontScale="92500"/>
          </a:bodyPr>
          <a:lstStyle/>
          <a:p>
            <a:r>
              <a:rPr lang="en-US" b="1" dirty="0"/>
              <a:t>Eigið fé</a:t>
            </a:r>
            <a:r>
              <a:rPr lang="en-US" dirty="0"/>
              <a:t> – sú fjárhæð sem eigandinn ætti eftir þegar húsið hefði verið selt og eftirstöðvar bankalána vegna kaupanna greiddar upp. </a:t>
            </a:r>
          </a:p>
          <a:p>
            <a:endParaRPr lang="en-US" dirty="0"/>
          </a:p>
          <a:p>
            <a:r>
              <a:rPr lang="en-US" dirty="0"/>
              <a:t>Fjárfesting í húsnæði er eðlisólík fjárfestingu á bankareikningum, í hlutabréfum og skuldabréfum því húsnæði veitir bæði </a:t>
            </a:r>
            <a:r>
              <a:rPr lang="en-US" u="sng" dirty="0"/>
              <a:t>fjárhagslega</a:t>
            </a:r>
            <a:r>
              <a:rPr lang="en-US" dirty="0"/>
              <a:t> og </a:t>
            </a:r>
            <a:r>
              <a:rPr lang="en-US" u="sng" dirty="0"/>
              <a:t>ófjárhagslega</a:t>
            </a:r>
            <a:r>
              <a:rPr lang="en-US" dirty="0"/>
              <a:t> ávöxtun.</a:t>
            </a:r>
          </a:p>
          <a:p>
            <a:pPr lvl="1"/>
            <a:r>
              <a:rPr lang="en-US" dirty="0"/>
              <a:t>Hluti af ávöxtun fjárfestingarinnar felst í notkun „húsnæðisþjónustunnar“ – því að hafa heimili.</a:t>
            </a:r>
          </a:p>
          <a:p>
            <a:pPr lvl="1"/>
            <a:r>
              <a:rPr lang="en-US" dirty="0"/>
              <a:t>Möguleiki er á söluhagnaði ef húsið er síðar selt á hærra verði en kaupverðið var.</a:t>
            </a:r>
          </a:p>
          <a:p>
            <a:endParaRPr lang="en-US" dirty="0"/>
          </a:p>
        </p:txBody>
      </p:sp>
    </p:spTree>
    <p:extLst>
      <p:ext uri="{BB962C8B-B14F-4D97-AF65-F5344CB8AC3E}">
        <p14:creationId xmlns:p14="http://schemas.microsoft.com/office/powerpoint/2010/main" val="29851249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a:xfrm>
            <a:off x="841248" y="310896"/>
            <a:ext cx="8549640" cy="658368"/>
          </a:xfrm>
        </p:spPr>
        <p:txBody>
          <a:bodyPr wrap="square">
            <a:noAutofit/>
          </a:bodyPr>
          <a:lstStyle/>
          <a:p>
            <a:r>
              <a:rPr lang="en-US" dirty="0" sz="1900"/>
              <a:t>Miðgildi söluverðs nýrra einbýlishúsa, </a:t>
            </a:r>
            <a:br>
              <a:rPr lang="en-US" dirty="0" sz="1900"/>
            </a:br>
            <a:r>
              <a:rPr lang="en-US" dirty="0" sz="1900"/>
              <a:t>1990–2015</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4405588"/>
            <a:ext cx="10515600" cy="2087286"/>
          </a:xfrm>
        </p:spPr>
        <p:txBody>
          <a:bodyPr>
            <a:normAutofit fontScale="77500" lnSpcReduction="20000"/>
          </a:bodyPr>
          <a:lstStyle/>
          <a:p>
            <a:r>
              <a:rPr lang="en-US" dirty="0"/>
              <a:t>Miðgildisverð er það verð sem helmingur söluverðs er yfir og helmingur undir. </a:t>
            </a:r>
          </a:p>
          <a:p>
            <a:r>
              <a:rPr lang="en-US" dirty="0"/>
              <a:t>Miðgildi söluverðs nýs einbýlishúss var $122,900 árið 1990. </a:t>
            </a:r>
          </a:p>
          <a:p>
            <a:r>
              <a:rPr lang="en-US" dirty="0"/>
              <a:t>Árið 2015 var miðgildi söluverðs $294,000. </a:t>
            </a:r>
          </a:p>
          <a:p>
            <a:r>
              <a:rPr lang="en-US" dirty="0"/>
              <a:t>Þetta miðgildi á landsvísu dylur mikinn staðbundinn mun, svo sem hvar húsnæðisverð er hærra eða lægra og hvernig það hefur hækkað eða lækkað á tilteknum tímabilum. (Heimild: U.S. Census)</a:t>
            </a:r>
          </a:p>
          <a:p>
            <a:endParaRPr lang="en-US" dirty="0"/>
          </a:p>
        </p:txBody>
      </p:sp>
      <p:pic>
        <p:nvPicPr>
          <p:cNvPr id="4" name="Picture 3" descr="The graph illustrates the average sales price of new homes over time. The y-axis measures the average sales price of new homes, from 0 to 500,000 dollars, in increments of 100,000 dollars. The x-axis measures years, from 1975 to 2021. The line starts in 1975 at an average price of around 50,000 dollars. It increases steadily to a peak of around 300,000 dollars in 2007, then declines to around 250,000 in 2011. It then increases again, relatively quickly, to a peak of around 475,000 dollars in 2021.">
            <a:extLst>
              <a:ext uri="{FF2B5EF4-FFF2-40B4-BE49-F238E27FC236}">
                <a16:creationId xmlns:a16="http://schemas.microsoft.com/office/drawing/2014/main" id="{6C2AEA4E-F418-69BE-9611-2A553DDFE849}"/>
              </a:ext>
            </a:extLst>
          </p:cNvPr>
          <p:cNvPicPr>
            <a:picLocks noChangeAspect="1"/>
          </p:cNvPicPr>
          <p:nvPr/>
        </p:nvPicPr>
        <p:blipFill>
          <a:blip r:embed="rId2"/>
          <a:stretch>
            <a:fillRect/>
          </a:stretch>
        </p:blipFill>
        <p:spPr>
          <a:xfrm>
            <a:off x="2952750" y="1106464"/>
            <a:ext cx="6286500" cy="3148623"/>
          </a:xfrm>
          <a:prstGeom prst="rect">
            <a:avLst/>
          </a:prstGeom>
        </p:spPr>
      </p:pic>
    </p:spTree>
    <p:extLst>
      <p:ext uri="{BB962C8B-B14F-4D97-AF65-F5344CB8AC3E}">
        <p14:creationId xmlns:p14="http://schemas.microsoft.com/office/powerpoint/2010/main" val="25438771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Aðrar efnislegar eignir</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955964"/>
            <a:ext cx="10515600" cy="4634939"/>
          </a:xfrm>
        </p:spPr>
        <p:txBody>
          <a:bodyPr>
            <a:normAutofit fontScale="92500" lnSpcReduction="20000"/>
          </a:bodyPr>
          <a:lstStyle/>
          <a:p>
            <a:r>
              <a:rPr lang="en-US" dirty="0"/>
              <a:t>Fjárfestar geta einnig lagt fé í </a:t>
            </a:r>
            <a:r>
              <a:rPr lang="en-US" u="sng" dirty="0"/>
              <a:t>aðrar efnislegar eignir</a:t>
            </a:r>
            <a:r>
              <a:rPr lang="en-US" dirty="0"/>
              <a:t> á borð við gull, silfur og aðra góðmálma eða hversdagslegri hrávörur á borð við sykur, kakó, kaffi, appelsínusafa, olíu og jarðgas. </a:t>
            </a:r>
          </a:p>
          <a:p>
            <a:pPr lvl="1"/>
            <a:r>
              <a:rPr lang="en-US" dirty="0"/>
              <a:t>Ávöxtun þessara fjárfestinga byggist á von sparifjáreigandans um að kaupa ódýrt, selja dýrt og hagnast á sölunni.</a:t>
            </a:r>
          </a:p>
          <a:p>
            <a:endParaRPr lang="en-US" dirty="0"/>
          </a:p>
          <a:p>
            <a:r>
              <a:rPr lang="en-US" dirty="0"/>
              <a:t>„Safngripir“ á borð við málverk, eðalvín, skartgripi, fornmuni eða hafnaboltaspjöld.</a:t>
            </a:r>
          </a:p>
          <a:p>
            <a:pPr lvl="1"/>
            <a:r>
              <a:rPr lang="en-US" dirty="0"/>
              <a:t>Ávöxtunin felst bæði í notagildi eignanna og möguleika á hærra söluverði síðar. </a:t>
            </a:r>
          </a:p>
          <a:p>
            <a:endParaRPr lang="en-US" dirty="0"/>
          </a:p>
          <a:p>
            <a:r>
              <a:rPr lang="en-US" dirty="0"/>
              <a:t>Fjárfesting í </a:t>
            </a:r>
            <a:r>
              <a:rPr lang="en-US" u="sng" dirty="0"/>
              <a:t>efnislegum eignum</a:t>
            </a:r>
            <a:r>
              <a:rPr lang="en-US" dirty="0"/>
              <a:t>: ávöxtun er í meðallagi; áhætta er í meðallagi vegna húsnæðis en mikil við kaup á gulli eða hafnaboltaspjöldum; seljanleiki er lítill því sala tekur oft töluverðan tíma og fyrirhöfn.</a:t>
            </a:r>
          </a:p>
          <a:p>
            <a:endParaRPr lang="en-US" dirty="0"/>
          </a:p>
        </p:txBody>
      </p:sp>
    </p:spTree>
    <p:extLst>
      <p:ext uri="{BB962C8B-B14F-4D97-AF65-F5344CB8AC3E}">
        <p14:creationId xmlns:p14="http://schemas.microsoft.com/office/powerpoint/2010/main" val="19812692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17.3 Hvernig má byggja upp eignir</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955964"/>
            <a:ext cx="10515600" cy="4752505"/>
          </a:xfrm>
        </p:spPr>
        <p:txBody>
          <a:bodyPr>
            <a:normAutofit fontScale="92500"/>
          </a:bodyPr>
          <a:lstStyle/>
          <a:p>
            <a:r>
              <a:rPr lang="en-US" dirty="0"/>
              <a:t>Grundvallarvandinn við að spá fyrir um hvaða hlutabréf muni hækka mest er að </a:t>
            </a:r>
            <a:r>
              <a:rPr lang="en-US" u="sng" dirty="0"/>
              <a:t>enginn getur spáð fyrir um framtíðarfréttir</a:t>
            </a:r>
            <a:r>
              <a:rPr lang="en-US" dirty="0"/>
              <a:t> sem breyta væntingum um hagnað. </a:t>
            </a:r>
          </a:p>
          <a:p>
            <a:r>
              <a:rPr lang="en-US" dirty="0"/>
              <a:t>Þar sem hlutabréfaverð breytist í kjölfar ófyrirsjáanlegra frétta hefur það tilhneigingu til að fylgja því sem stærðfræðingar kalla „slembigöngu með leitni“. </a:t>
            </a:r>
          </a:p>
          <a:p>
            <a:pPr lvl="1"/>
            <a:r>
              <a:rPr lang="en-US" dirty="0"/>
              <a:t>„Slembigangan“ merkir að á hverjum degi eru jafnar líkur á að hlutabréfaverð hækki og lækki. </a:t>
            </a:r>
          </a:p>
          <a:p>
            <a:pPr lvl="1"/>
            <a:r>
              <a:rPr lang="en-US" dirty="0"/>
              <a:t>„Með leitni“ merkir að til lengri tíma eru hækkanirnar yfirleitt meiri en lækkanirnar og hlutabréfaverð hækkar því smám saman. </a:t>
            </a:r>
          </a:p>
          <a:p>
            <a:r>
              <a:rPr lang="en-US" dirty="0"/>
              <a:t>Flestir fjárfestar </a:t>
            </a:r>
            <a:r>
              <a:rPr lang="en-US" u="sng" dirty="0"/>
              <a:t>ná ekki að sjá betur fyrir en markaðurinn</a:t>
            </a:r>
            <a:r>
              <a:rPr lang="en-US" dirty="0"/>
              <a:t>.</a:t>
            </a:r>
          </a:p>
          <a:p>
            <a:r>
              <a:rPr lang="en-US" dirty="0"/>
              <a:t>Að reyna að velja hlutabréf sem eiga eftir að hækka mikið er </a:t>
            </a:r>
            <a:r>
              <a:rPr lang="en-US" u="sng" dirty="0"/>
              <a:t>áhættusöm og ólíkleg leið til að verða ríkur</a:t>
            </a:r>
            <a:r>
              <a:rPr lang="en-US" dirty="0"/>
              <a:t>.</a:t>
            </a:r>
          </a:p>
          <a:p>
            <a:endParaRPr lang="en-US" dirty="0"/>
          </a:p>
        </p:txBody>
      </p:sp>
    </p:spTree>
    <p:extLst>
      <p:ext uri="{BB962C8B-B14F-4D97-AF65-F5344CB8AC3E}">
        <p14:creationId xmlns:p14="http://schemas.microsoft.com/office/powerpoint/2010/main" val="35766142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91AC8CB-1CA0-E78F-0A3C-C84F38E00341}"/>
              </a:ext>
            </a:extLst>
          </p:cNvPr>
          <p:cNvSpPr>
            <a:spLocks noGrp="1"/>
          </p:cNvSpPr>
          <p:nvPr>
            <p:ph type="title"/>
          </p:nvPr>
        </p:nvSpPr>
        <p:spPr/>
        <p:txBody>
          <a:bodyPr>
            <a:normAutofit fontScale="90000"/>
          </a:bodyPr>
          <a:lstStyle/>
          <a:p>
            <a:r>
              <a:rPr lang="en-US" dirty="0"/>
              <a:t>Hin hæga og leiðinlega leið til auðs</a:t>
            </a:r>
          </a:p>
        </p:txBody>
      </p:sp>
      <p:sp>
        <p:nvSpPr>
          <p:cNvPr id="7" name="Content Placeholder 6">
            <a:extLst>
              <a:ext uri="{FF2B5EF4-FFF2-40B4-BE49-F238E27FC236}">
                <a16:creationId xmlns:a16="http://schemas.microsoft.com/office/drawing/2014/main" id="{C5A77CBD-CC2C-4C57-240F-DCFE8FAFFB23}"/>
              </a:ext>
            </a:extLst>
          </p:cNvPr>
          <p:cNvSpPr>
            <a:spLocks noGrp="1"/>
          </p:cNvSpPr>
          <p:nvPr>
            <p:ph idx="1"/>
          </p:nvPr>
        </p:nvSpPr>
        <p:spPr>
          <a:xfrm>
            <a:off x="838200" y="955964"/>
            <a:ext cx="10515600" cy="4857007"/>
          </a:xfrm>
        </p:spPr>
        <p:txBody>
          <a:bodyPr>
            <a:normAutofit fontScale="92500" lnSpcReduction="10000"/>
          </a:bodyPr>
          <a:lstStyle/>
          <a:p>
            <a:r>
              <a:rPr lang="en-US" dirty="0"/>
              <a:t>Margir Bandaríkjamenn geta byggt upp verulegan auð á ævinni ef þeir taka tvær lykilákvarðanir:</a:t>
            </a:r>
          </a:p>
          <a:p>
            <a:endParaRPr lang="en-US" dirty="0"/>
          </a:p>
          <a:p>
            <a:pPr lvl="1"/>
            <a:r>
              <a:rPr lang="en-US" dirty="0"/>
              <a:t>Afla sér frekari menntunar og þjálfunar </a:t>
            </a:r>
          </a:p>
          <a:p>
            <a:pPr lvl="2"/>
            <a:r>
              <a:rPr lang="en-US" dirty="0"/>
              <a:t>Það er ekki aðeins þroskandi heldur skilar sér einnig fjárhagslega.</a:t>
            </a:r>
          </a:p>
          <a:p>
            <a:pPr lvl="1"/>
            <a:endParaRPr lang="en-US" dirty="0"/>
          </a:p>
          <a:p>
            <a:pPr lvl="1"/>
            <a:r>
              <a:rPr lang="en-US" dirty="0"/>
              <a:t>Byrja að spara snemma á ævinni</a:t>
            </a:r>
          </a:p>
          <a:p>
            <a:pPr lvl="2"/>
            <a:r>
              <a:rPr lang="en-US" dirty="0"/>
              <a:t>Gefa krafti vaxtavaxta tíma til að njóta sín.</a:t>
            </a:r>
          </a:p>
          <a:p>
            <a:endParaRPr lang="en-US" dirty="0"/>
          </a:p>
          <a:p>
            <a:r>
              <a:rPr lang="en-US" b="1" dirty="0"/>
              <a:t>Einfaldir vextir </a:t>
            </a:r>
            <a:r>
              <a:rPr lang="en-US" dirty="0"/>
              <a:t>– vextir sem reiknast eingöngu af höfuðstólnum.</a:t>
            </a:r>
          </a:p>
          <a:p>
            <a:endParaRPr lang="en-US" dirty="0"/>
          </a:p>
          <a:p>
            <a:r>
              <a:rPr lang="en-US" b="1" dirty="0"/>
              <a:t>Vaxtavextir </a:t>
            </a:r>
            <a:r>
              <a:rPr lang="en-US" dirty="0"/>
              <a:t>– vaxtaútreikningur af höfuðstól að viðbættum uppsöfnuðum vöxtum.</a:t>
            </a:r>
          </a:p>
          <a:p>
            <a:endParaRPr lang="en-US" dirty="0"/>
          </a:p>
        </p:txBody>
      </p:sp>
    </p:spTree>
    <p:extLst>
      <p:ext uri="{BB962C8B-B14F-4D97-AF65-F5344CB8AC3E}">
        <p14:creationId xmlns:p14="http://schemas.microsoft.com/office/powerpoint/2010/main" val="2664256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840230"/>
          </a:xfrm>
          <a:prstGeom prst="rect">
            <a:avLst/>
          </a:prstGeom>
          <a:noFill/>
        </p:spPr>
        <p:txBody>
          <a:bodyPr wrap="square" rtlCol="0">
            <a:spAutoFit/>
          </a:bodyPr>
          <a:lstStyle/>
          <a:p>
            <a:pPr lvl="0">
              <a:lnSpc>
                <a:spcPct val="90000"/>
              </a:lnSpc>
              <a:spcBef>
                <a:spcPts val="1000"/>
              </a:spcBef>
              <a:defRPr/>
            </a:pPr>
            <a:r>
              <a:rPr lang="en-US" dirty="0"/>
              <a:t>Þetta viðbótarefni frá OpenStax er © Rice University og gefið út samkvæmt alþjóðlega leyfinu CC BY-NC-SA 4.0. Heimilt er að afrita það eða breyta því eingöngu í óviðskiptalegum tilgangi, en geta verður OpenStax og Rice University og tilgreina allar breytingar. Sérhverja aðlögun verður að birta með sams konar leyfi.</a:t>
            </a:r>
            <a:endPar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703508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315</TotalTime>
  <Words>2478</Words>
  <Application>Microsoft Macintosh PowerPoint</Application>
  <PresentationFormat>Widescreen</PresentationFormat>
  <Paragraphs>200</Paragraphs>
  <Slides>31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Calibri Light</vt:lpstr>
      <vt:lpstr>Office Theme</vt:lpstr>
      <vt:lpstr>Principles of Economics 3e</vt:lpstr>
      <vt:lpstr>Ch.17 OUTLINE</vt:lpstr>
      <vt:lpstr>Building Home Equity</vt:lpstr>
      <vt:lpstr>Corporate Profits After Tax (Adjusted for Inventory and Capital  Consumption)</vt:lpstr>
      <vt:lpstr>17.1 How Businesses Raise Financial Capital</vt:lpstr>
      <vt:lpstr>Borrowing: Banks and Bonds</vt:lpstr>
      <vt:lpstr>Types of Bonds</vt:lpstr>
      <vt:lpstr>Corporate Stock and Public Firms</vt:lpstr>
      <vt:lpstr>When Shareholders Own a Company</vt:lpstr>
      <vt:lpstr>Types of Firms: Private and Public</vt:lpstr>
      <vt:lpstr>17.2 How Households Supply Financial Capital</vt:lpstr>
      <vt:lpstr>Expected Rate of Return, Risk, and Actual Rate of Return</vt:lpstr>
      <vt:lpstr>Bank Accounts</vt:lpstr>
      <vt:lpstr>Banks as Financial Intermediaries</vt:lpstr>
      <vt:lpstr>Types of Bank Accounts</vt:lpstr>
      <vt:lpstr>Interest Rates on Six-Month, One-Year, and Five-Year Certificates  of Deposit</vt:lpstr>
      <vt:lpstr>Banks in Summary</vt:lpstr>
      <vt:lpstr>Bonds</vt:lpstr>
      <vt:lpstr>Several Parts to a Bond</vt:lpstr>
      <vt:lpstr>Several Parts to a Bond (continued)</vt:lpstr>
      <vt:lpstr>Interest Rates for Corporate Bonds and Ten-Year U.S. Treasury Bond</vt:lpstr>
      <vt:lpstr>Stocks</vt:lpstr>
      <vt:lpstr>The Dow Jones Industrial Index and the Standard &amp; Poor’s 500,  1965–2021</vt:lpstr>
      <vt:lpstr>Bottom Line on Stocks</vt:lpstr>
      <vt:lpstr>Mutual Funds</vt:lpstr>
      <vt:lpstr>Housing and Other Tangible Assets</vt:lpstr>
      <vt:lpstr>The Median Average Sales Price for New Single-Family Homes,  1990–2015</vt:lpstr>
      <vt:lpstr>Other Tangible Assets</vt:lpstr>
      <vt:lpstr>17.3 How to Accumulate Personal Wealth</vt:lpstr>
      <vt:lpstr>Getting Rich the Slow, Boring Way</vt:lpstr>
      <vt:lpstr>License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Larissa Chu</dc:creator>
  <cp:lastModifiedBy>Theresa Masciale</cp:lastModifiedBy>
  <cp:revision>85</cp:revision>
  <dcterms:created xsi:type="dcterms:W3CDTF">2018-05-29T21:16:34Z</dcterms:created>
  <dcterms:modified xsi:type="dcterms:W3CDTF">2026-02-26T20:28:28Z</dcterms:modified>
</cp:coreProperties>
</file>