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8" r:id="rId12"/>
    <p:sldId id="274" r:id="rId13"/>
    <p:sldId id="275" r:id="rId14"/>
    <p:sldId id="276" r:id="rId15"/>
    <p:sldId id="277" r:id="rId16"/>
    <p:sldId id="278" r:id="rId17"/>
    <p:sldId id="279" r:id="rId18"/>
    <p:sldId id="280" r:id="rId19"/>
    <p:sldId id="281" r:id="rId20"/>
    <p:sldId id="269" r:id="rId21"/>
    <p:sldId id="270" r:id="rId22"/>
    <p:sldId id="271" r:id="rId23"/>
    <p:sldId id="272" r:id="rId24"/>
    <p:sldId id="273" r:id="rId25"/>
    <p:sldId id="261" r:id="rId26"/>
    <p:sldId id="25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microsoft.com/office/2016/11/relationships/changesInfo" Target="changesInfos/changesInfo1.xml"/><Relationship Id="rId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6ede2281a47e.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1898234d40e9.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6_115bfce92d98.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6_115bfce92d98.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7_563566379f2d.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45252a59e903.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2008417b0764.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bfe266f73a3d.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bfe266f73a3d.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0624d0f764a9.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0624d0f764a9.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ext cx="7955279" cy="1005840"/>
          </a:xfrm>
        </p:spPr>
        <p:txBody>
          <a:bodyPr>
            <a:noAutofit/>
          </a:bodyPr>
          <a:lstStyle/>
          <a:p>
            <a:r>
              <a:rPr lang="en-US" dirty="0" sz="4600"/>
              <a:t>Undirstöður hagfræði 3e</a:t>
            </a:r>
          </a:p>
        </p:txBody>
      </p:sp>
      <p:sp>
        <p:nvSpPr>
          <p:cNvPr id="2" name="Text Placeholder 23">
            <a:extLst>
              <a:ext uri="{FF2B5EF4-FFF2-40B4-BE49-F238E27FC236}">
                <a16:creationId xmlns:a16="http://schemas.microsoft.com/office/drawing/2014/main" id="{A1BEACBD-D53B-B1BC-510F-BA2B548D8921}"/>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15. KAFLI FÁTÆKT OG EFNAHAGSLEGUR ÓJÖFNUÐUR</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0136851A-0659-E6F8-C284-6A7CFC9C1C35}"/>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YFIRLIT 15. KAFLA</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p:txBody>
          <a:bodyPr/>
          <a:lstStyle/>
          <a:p>
            <a:r>
              <a:rPr lang="en-US" dirty="0"/>
              <a:t>15.1: Að ákvarða fátæktarmörk</a:t>
            </a:r>
          </a:p>
          <a:p>
            <a:r>
              <a:rPr lang="en-US" dirty="0"/>
              <a:t>15.2: Fátæktargildran</a:t>
            </a:r>
          </a:p>
          <a:p>
            <a:r>
              <a:rPr lang="en-US" dirty="0"/>
              <a:t>15.3: Félagslega öryggisnetið</a:t>
            </a:r>
          </a:p>
          <a:p>
            <a:r>
              <a:rPr lang="en-US" dirty="0"/>
              <a:t>15.4: Tekjuójöfnuður: mælingar og orsakir</a:t>
            </a:r>
          </a:p>
          <a:p>
            <a:r>
              <a:rPr lang="en-US" dirty="0"/>
              <a:t>15.5: Aðgerðir stjórnvalda til að draga úr tekjuójöfnuði</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Occupy Wall Street-mótmælin</a:t>
            </a:r>
          </a:p>
        </p:txBody>
      </p:sp>
      <p:sp>
        <p:nvSpPr>
          <p:cNvPr id="8" name="Content Placeholder 7">
            <a:extLst>
              <a:ext uri="{FF2B5EF4-FFF2-40B4-BE49-F238E27FC236}">
                <a16:creationId xmlns:a16="http://schemas.microsoft.com/office/drawing/2014/main" id="{0EDF6D4D-7447-A132-CAC5-3543F8DA9925}"/>
              </a:ext>
            </a:extLst>
          </p:cNvPr>
          <p:cNvSpPr>
            <a:spLocks noGrp="1"/>
          </p:cNvSpPr>
          <p:nvPr>
            <p:ph idx="13"/>
          </p:nvPr>
        </p:nvSpPr>
        <p:spPr/>
        <p:txBody>
          <a:bodyPr>
            <a:normAutofit lnSpcReduction="10000"/>
          </a:bodyPr>
          <a:lstStyle/>
          <a:p>
            <a:r>
              <a:rPr lang="en-US" sz="1800" dirty="0"/>
              <a:t>Occupy Wall Street-mótmælin hófust 17. september 2011 í fjármálahverfinu við Wall Street í New York. </a:t>
            </a:r>
          </a:p>
          <a:p>
            <a:endParaRPr lang="en-US" sz="1800" dirty="0"/>
          </a:p>
          <a:p>
            <a:r>
              <a:rPr lang="en-US" sz="1800" dirty="0"/>
              <a:t>(Mynd: breytt útgáfa af „Occupy Wall Street Day 2 2011 </a:t>
            </a:r>
            <a:r>
              <a:rPr lang="en-US" sz="1800" dirty="0" err="1"/>
              <a:t>Shankbone</a:t>
            </a:r>
            <a:r>
              <a:rPr lang="en-US" sz="1800" dirty="0"/>
              <a:t>“ eftir David </a:t>
            </a:r>
            <a:r>
              <a:rPr lang="en-US" sz="1800" dirty="0" err="1"/>
              <a:t>Shankbone</a:t>
            </a:r>
            <a:r>
              <a:rPr lang="en-US" sz="1800" dirty="0"/>
              <a:t>/Flickr Creative Commons, CC BY 2.0)</a:t>
            </a:r>
          </a:p>
          <a:p>
            <a:endParaRPr lang="en-US" dirty="0"/>
          </a:p>
        </p:txBody>
      </p:sp>
      <p:pic>
        <p:nvPicPr>
          <p:cNvPr id="4" name="Picture 3" descr="A large crowd of people sitting outside">
            <a:extLst>
              <a:ext uri="{FF2B5EF4-FFF2-40B4-BE49-F238E27FC236}">
                <a16:creationId xmlns:a16="http://schemas.microsoft.com/office/drawing/2014/main" id="{45A31A9F-635D-C0AD-686D-B067F485F744}"/>
              </a:ext>
            </a:extLst>
          </p:cNvPr>
          <p:cNvPicPr>
            <a:picLocks noChangeAspect="1"/>
          </p:cNvPicPr>
          <p:nvPr/>
        </p:nvPicPr>
        <p:blipFill>
          <a:blip r:embed="rId2"/>
          <a:stretch>
            <a:fillRect/>
          </a:stretch>
        </p:blipFill>
        <p:spPr>
          <a:xfrm>
            <a:off x="2833651" y="1210314"/>
            <a:ext cx="6524698" cy="3287444"/>
          </a:xfrm>
          <a:prstGeom prst="rect">
            <a:avLst/>
          </a:prstGeom>
        </p:spPr>
      </p:pic>
    </p:spTree>
    <p:extLst>
      <p:ext uri="{BB962C8B-B14F-4D97-AF65-F5344CB8AC3E}">
        <p14:creationId xmlns:p14="http://schemas.microsoft.com/office/powerpoint/2010/main" val="3170853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15.1 Að ákvarða fátæktarmörk</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955964"/>
            <a:ext cx="10515600" cy="4203865"/>
          </a:xfrm>
        </p:spPr>
        <p:txBody>
          <a:bodyPr>
            <a:normAutofit fontScale="92500" lnSpcReduction="20000"/>
          </a:bodyPr>
          <a:lstStyle/>
          <a:p>
            <a:r>
              <a:rPr lang="en-US" b="1" dirty="0"/>
              <a:t>Fátækt</a:t>
            </a:r>
            <a:r>
              <a:rPr lang="en-US" dirty="0"/>
              <a:t> – er mæld með fjölda fólks sem hefur tekjur undir tilteknu viðmiði, svonefndum fátæktarmörkum. </a:t>
            </a:r>
          </a:p>
          <a:p>
            <a:endParaRPr lang="en-US" dirty="0"/>
          </a:p>
          <a:p>
            <a:r>
              <a:rPr lang="en-US" b="1" dirty="0"/>
              <a:t>Fátæktarmörk </a:t>
            </a:r>
            <a:r>
              <a:rPr lang="en-US" dirty="0"/>
              <a:t>– sú tiltekna tekjufjárhæð sem þarf til að tryggja grundvallarlífskjör.</a:t>
            </a:r>
          </a:p>
          <a:p>
            <a:endParaRPr lang="en-US" dirty="0"/>
          </a:p>
          <a:p>
            <a:r>
              <a:rPr lang="en-US" b="1" dirty="0"/>
              <a:t>Tekjuójöfnuður </a:t>
            </a:r>
            <a:r>
              <a:rPr lang="en-US" dirty="0"/>
              <a:t>– ber saman hlutdeild ólíkra hópa í heildartekjum (eða heildarauði) samfélagsins. </a:t>
            </a:r>
          </a:p>
          <a:p>
            <a:endParaRPr lang="en-US" dirty="0"/>
          </a:p>
          <a:p>
            <a:r>
              <a:rPr lang="en-US" b="1" dirty="0"/>
              <a:t>Fátæktarhlutfall </a:t>
            </a:r>
            <a:r>
              <a:rPr lang="en-US" dirty="0"/>
              <a:t>– hlutfall íbúa undir fátæktarmörkum á tilteknu ári.</a:t>
            </a:r>
          </a:p>
          <a:p>
            <a:endParaRPr lang="en-US" dirty="0"/>
          </a:p>
        </p:txBody>
      </p:sp>
    </p:spTree>
    <p:extLst>
      <p:ext uri="{BB962C8B-B14F-4D97-AF65-F5344CB8AC3E}">
        <p14:creationId xmlns:p14="http://schemas.microsoft.com/office/powerpoint/2010/main" val="262335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Fátæktarhlutfall í Bandaríkjunum</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5076967"/>
            <a:ext cx="10515600" cy="830057"/>
          </a:xfrm>
        </p:spPr>
        <p:txBody>
          <a:bodyPr>
            <a:normAutofit fontScale="77500" lnSpcReduction="20000"/>
          </a:bodyPr>
          <a:lstStyle/>
          <a:p>
            <a:r>
              <a:rPr lang="en-US" dirty="0"/>
              <a:t>Á árunum 2010–2019 lækkaði fátæktarhlutfallið í 10,5% en hækkaði í 11,4% árið 2020 þegar COVID-19-heimsfaraldurinn hófst. (Heimild: Manntalsskrifstofa Bandaríkjanna)</a:t>
            </a:r>
          </a:p>
          <a:p>
            <a:endParaRPr lang="en-US" dirty="0"/>
          </a:p>
        </p:txBody>
      </p:sp>
      <p:pic>
        <p:nvPicPr>
          <p:cNvPr id="4" name="Picture 3" descr="This graph illustrates the percentage of people living below the poverty line over time. The y-axis measures the percentage of people below the poverty line, from 0 to 16 percent, in increments of 2 percent. The x-axis measures years, from 2011 to 2020. The line starts at 15 percent in 2011, and is fairly constant until 2014, when it begins to decline to around 11 percent in 2019. Then in 2020 it climbs to 12 percent.">
            <a:extLst>
              <a:ext uri="{FF2B5EF4-FFF2-40B4-BE49-F238E27FC236}">
                <a16:creationId xmlns:a16="http://schemas.microsoft.com/office/drawing/2014/main" id="{A3647D53-8C85-B10C-B65D-45AFDD9A22DD}"/>
              </a:ext>
            </a:extLst>
          </p:cNvPr>
          <p:cNvPicPr>
            <a:picLocks noChangeAspect="1"/>
          </p:cNvPicPr>
          <p:nvPr/>
        </p:nvPicPr>
        <p:blipFill>
          <a:blip r:embed="rId2"/>
          <a:stretch>
            <a:fillRect/>
          </a:stretch>
        </p:blipFill>
        <p:spPr>
          <a:xfrm>
            <a:off x="2860319" y="1136474"/>
            <a:ext cx="6471362" cy="3593728"/>
          </a:xfrm>
          <a:prstGeom prst="rect">
            <a:avLst/>
          </a:prstGeom>
        </p:spPr>
      </p:pic>
    </p:spTree>
    <p:extLst>
      <p:ext uri="{BB962C8B-B14F-4D97-AF65-F5344CB8AC3E}">
        <p14:creationId xmlns:p14="http://schemas.microsoft.com/office/powerpoint/2010/main" val="1626532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15.2 Fátæktargildran</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955964"/>
            <a:ext cx="10515600" cy="4230185"/>
          </a:xfrm>
        </p:spPr>
        <p:txBody>
          <a:bodyPr>
            <a:normAutofit lnSpcReduction="10000"/>
          </a:bodyPr>
          <a:lstStyle/>
          <a:p>
            <a:r>
              <a:rPr lang="en-US" dirty="0"/>
              <a:t>Er hægt að veita fólki of mikla aðstoð eða aðstoð af röngu tagi? </a:t>
            </a:r>
          </a:p>
          <a:p>
            <a:endParaRPr lang="en-US" dirty="0"/>
          </a:p>
          <a:p>
            <a:r>
              <a:rPr lang="en-US" dirty="0"/>
              <a:t>Þegar fólki er séð fyrir mat, húsaskjóli, heilbrigðisþjónustu, tekjum og öðrum nauðsynjum getur aðstoðin dregið úr hvata þess til að vinna, einkum ef launin eru lág og atvinnutekjur skerða aðstoð stjórnvalda.</a:t>
            </a:r>
          </a:p>
          <a:p>
            <a:endParaRPr lang="en-US" dirty="0"/>
          </a:p>
          <a:p>
            <a:r>
              <a:rPr lang="en-US" b="1" dirty="0"/>
              <a:t>Fátæktargildra </a:t>
            </a:r>
            <a:r>
              <a:rPr lang="en-US" dirty="0"/>
              <a:t>– myndast þegar bætur úr aðgerðum gegn fátækt skerðast verulega með hækkandi atvinnutekjum; fjárhagslegur ávinningur af vinnu verður því lítill.</a:t>
            </a:r>
          </a:p>
          <a:p>
            <a:endParaRPr lang="en-US" dirty="0"/>
          </a:p>
        </p:txBody>
      </p:sp>
    </p:spTree>
    <p:extLst>
      <p:ext uri="{BB962C8B-B14F-4D97-AF65-F5344CB8AC3E}">
        <p14:creationId xmlns:p14="http://schemas.microsoft.com/office/powerpoint/2010/main" val="3051973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pPr marL="0" marR="0" lvl="0" indent="0" rtl="0">
              <a:spcBef>
                <a:spcPts val="0"/>
              </a:spcBef>
            </a:pPr>
            <a:r>
              <a:rPr lang="en-US" dirty="0" sz="2000"/>
              <a:t>Fátæktargildran í reynd: fjárhagslína vinnu og frítíma</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274166"/>
            <a:ext cx="10515600" cy="2090057"/>
          </a:xfrm>
        </p:spPr>
        <p:txBody>
          <a:bodyPr>
            <a:normAutofit fontScale="77500" lnSpcReduction="20000"/>
          </a:bodyPr>
          <a:lstStyle/>
          <a:p>
            <a:r>
              <a:rPr lang="en-US" dirty="0"/>
              <a:t>Upphaflegi valkosturinn á </a:t>
            </a:r>
            <a:r>
              <a:rPr lang="en-US" u="sng" dirty="0"/>
              <a:t>fjárhagslínu vinnu og frítíma</a:t>
            </a:r>
            <a:r>
              <a:rPr lang="en-US" dirty="0"/>
              <a:t> felur í sér 500 frístundir, 2.000 vinnustundir við punkt A og $16,000 í tekjur. </a:t>
            </a:r>
          </a:p>
          <a:p>
            <a:r>
              <a:rPr lang="en-US" dirty="0"/>
              <a:t>Með $18,000 tekjutryggingu fengi fjölskyldan $18,000 hvort sem hún ynni ekkert eða 2.000 stundir. </a:t>
            </a:r>
          </a:p>
          <a:p>
            <a:r>
              <a:rPr lang="en-US" dirty="0"/>
              <a:t>Tekjur fjölskyldunnar fara aðeins yfir $18,000 trygginguna ef hún vinnur til dæmis 2.300 stundir – og jafnvel þá er </a:t>
            </a:r>
            <a:r>
              <a:rPr lang="en-US" u="sng" dirty="0"/>
              <a:t>jaðarávinningur tekna af svo mikilli vinnu lítill</a:t>
            </a:r>
            <a:r>
              <a:rPr lang="en-US" dirty="0"/>
              <a:t>.</a:t>
            </a:r>
          </a:p>
          <a:p>
            <a:endParaRPr lang="en-US" dirty="0"/>
          </a:p>
        </p:txBody>
      </p:sp>
      <p:pic>
        <p:nvPicPr>
          <p:cNvPr id="4" name="Picture 3" descr="The graph shows a downward sloping line that begins at $20,000 on the y-axis and ends at 2,500 on the x-axis. A horizontal line extends from $18,000 on the y-axis. A dashed plum line extends from $16,000 on the y-axis and intersects with the vertical line extending from 500 on the x-axis at point A. Beneath the x-axis is an arrow pointing to the right indicating leisure (hours) and an arrow pointing to the left indicating labor (hours).">
            <a:extLst>
              <a:ext uri="{FF2B5EF4-FFF2-40B4-BE49-F238E27FC236}">
                <a16:creationId xmlns:a16="http://schemas.microsoft.com/office/drawing/2014/main" id="{A5C2AF50-CB19-C0D1-0477-6A45FDC89DCE}"/>
              </a:ext>
            </a:extLst>
          </p:cNvPr>
          <p:cNvPicPr>
            <a:picLocks noChangeAspect="1"/>
          </p:cNvPicPr>
          <p:nvPr/>
        </p:nvPicPr>
        <p:blipFill>
          <a:blip r:embed="rId2"/>
          <a:stretch>
            <a:fillRect/>
          </a:stretch>
        </p:blipFill>
        <p:spPr>
          <a:xfrm>
            <a:off x="4271014" y="962450"/>
            <a:ext cx="3649971" cy="3138975"/>
          </a:xfrm>
          <a:prstGeom prst="rect">
            <a:avLst/>
          </a:prstGeom>
        </p:spPr>
      </p:pic>
    </p:spTree>
    <p:extLst>
      <p:ext uri="{BB962C8B-B14F-4D97-AF65-F5344CB8AC3E}">
        <p14:creationId xmlns:p14="http://schemas.microsoft.com/office/powerpoint/2010/main" val="450300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731520"/>
          </a:xfrm>
        </p:spPr>
        <p:txBody>
          <a:bodyPr>
            <a:noAutofit/>
          </a:bodyPr>
          <a:lstStyle/>
          <a:p>
            <a:pPr marL="0" marR="0" lvl="0" indent="-69850" rtl="0">
              <a:spcBef>
                <a:spcPts val="0"/>
              </a:spcBef>
            </a:pPr>
            <a:r>
              <a:rPr lang="en-US" sz="1800" dirty="0"/>
              <a:t>Dregið úr fátæktargildrunni: aðstoð stjórnvalda skert um </a:t>
            </a:r>
            <a:br>
              <a:rPr lang="en-US" sz="1800" dirty="0"/>
            </a:br>
            <a:r>
              <a:rPr lang="en-US" sz="1800" dirty="0"/>
              <a:t>50 sent fyrir hvern $1 í atvinnutekjur</a:t>
            </a:r>
            <a:endParaRPr lang="en-US" dirty="0"/>
          </a:p>
        </p:txBody>
      </p:sp>
      <p:pic>
        <p:nvPicPr>
          <p:cNvPr id="5" name="Picture 4" descr="The graph shows a downward sloping line that extends from $28,000 on the y-axis to $18,000 on the y-axis (from 0 to 2,500 on the x-axis). Two points R and S appear on the line. Another line starts at (0, $20,000) and ends at (2,500, 0). A dashed plum line extends horizontally from $18,000 on the y-axis and meets with the vertical line extending from 2,500 on the x-axis. Another dashed plum line extends from $16,000 on the y-axis and intersects with the vertical line extending from 500 on the x-axis at point P. Beneath the x-axis is an arrow pointing to the right indicating leisure (hours) and an arrow pointing to the left indicating labor (hours).">
            <a:extLst>
              <a:ext uri="{FF2B5EF4-FFF2-40B4-BE49-F238E27FC236}">
                <a16:creationId xmlns:a16="http://schemas.microsoft.com/office/drawing/2014/main" id="{68FB3C23-BB49-1873-2055-EFE8E06CE7B6}"/>
              </a:ext>
            </a:extLst>
          </p:cNvPr>
          <p:cNvPicPr>
            <a:picLocks noChangeAspect="1"/>
          </p:cNvPicPr>
          <p:nvPr/>
        </p:nvPicPr>
        <p:blipFill>
          <a:blip r:embed="rId2"/>
          <a:stretch>
            <a:fillRect/>
          </a:stretch>
        </p:blipFill>
        <p:spPr>
          <a:xfrm>
            <a:off x="1051631" y="1123569"/>
            <a:ext cx="4646605" cy="4610862"/>
          </a:xfrm>
          <a:prstGeom prst="rect">
            <a:avLst/>
          </a:prstGeom>
        </p:spPr>
      </p:pic>
      <p:sp>
        <p:nvSpPr>
          <p:cNvPr id="3" name="Content Placeholder 2">
            <a:extLst>
              <a:ext uri="{FF2B5EF4-FFF2-40B4-BE49-F238E27FC236}">
                <a16:creationId xmlns:a16="http://schemas.microsoft.com/office/drawing/2014/main" id="{4642AFF7-C58E-CFCF-53F0-7A15CC4D04FC}"/>
              </a:ext>
            </a:extLst>
          </p:cNvPr>
          <p:cNvSpPr>
            <a:spLocks noGrp="1"/>
          </p:cNvSpPr>
          <p:nvPr>
            <p:ph sz="half" idx="2"/>
          </p:nvPr>
        </p:nvSpPr>
        <p:spPr/>
        <p:txBody>
          <a:bodyPr>
            <a:normAutofit fontScale="92500"/>
          </a:bodyPr>
          <a:lstStyle/>
          <a:p>
            <a:r>
              <a:rPr lang="en-US" dirty="0"/>
              <a:t>Í upphaflega möguleikamengi vinnu og frítíma er valkostur P ákjósanlegur: 500 frístundir og $16,000 í tekjur. </a:t>
            </a:r>
          </a:p>
          <a:p>
            <a:r>
              <a:rPr lang="en-US" dirty="0"/>
              <a:t>Síðan komu stjórnvöld á fót aðgerð gegn fátækt sem tryggir $18,000 í tekjur, jafnvel þeim sem vinna ekkert.</a:t>
            </a:r>
          </a:p>
          <a:p>
            <a:r>
              <a:rPr lang="en-US" dirty="0"/>
              <a:t>Auk þess skerðast bæturnar um 50 sent fyrir hvern $1 í atvinnutekjur frá $18,000. </a:t>
            </a:r>
          </a:p>
          <a:p>
            <a:r>
              <a:rPr lang="en-US" dirty="0"/>
              <a:t>Þessi aðgerð leiðir til hærra fjárhagsmengis, eins og myndin sýnir.</a:t>
            </a:r>
          </a:p>
          <a:p>
            <a:endParaRPr lang="en-US" dirty="0"/>
          </a:p>
        </p:txBody>
      </p:sp>
    </p:spTree>
    <p:extLst>
      <p:ext uri="{BB962C8B-B14F-4D97-AF65-F5344CB8AC3E}">
        <p14:creationId xmlns:p14="http://schemas.microsoft.com/office/powerpoint/2010/main" val="4013406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731520"/>
          </a:xfrm>
        </p:spPr>
        <p:txBody>
          <a:bodyPr>
            <a:noAutofit/>
          </a:bodyPr>
          <a:lstStyle/>
          <a:p>
            <a:r>
              <a:rPr lang="en-US" sz="1800" dirty="0"/>
              <a:t>Dregið úr fátæktargildrunni: aðstoð stjórnvalda skert um </a:t>
            </a:r>
            <a:br>
              <a:rPr lang="en-US" sz="1800" dirty="0"/>
            </a:br>
            <a:r>
              <a:rPr lang="en-US" sz="1800" dirty="0"/>
              <a:t>50 sent fyrir hvern $1 í atvinnutekjur, framhald</a:t>
            </a:r>
            <a:endParaRPr lang="en-US" dirty="0"/>
          </a:p>
        </p:txBody>
      </p:sp>
      <p:pic>
        <p:nvPicPr>
          <p:cNvPr id="4" name="Picture 3" descr="The graph shows a downward sloping line that extends from $28,000 on the y-axis to $18,000 on the y-axis (from 0 to 2,500 on the x-axis). Two points R and S appear on the line. Another line starts at (0, $20,000) and ends at (2,500, 0). A dashed plum line extends horizontally from $18,000 on the y-axis and meets with the vertical line extending from 2,500 on the x-axis. Another dashed plum line extends from $16,000 on the y-axis and intersects with the vertical line extending from 500 on the x-axis at point P. Beneath the x-axis is an arrow pointing to the right indicating leisure (hours) and an arrow pointing to the left indicating labor (hours).">
            <a:extLst>
              <a:ext uri="{FF2B5EF4-FFF2-40B4-BE49-F238E27FC236}">
                <a16:creationId xmlns:a16="http://schemas.microsoft.com/office/drawing/2014/main" id="{911D7255-3E56-31CA-2C89-BBB4FFD85706}"/>
              </a:ext>
            </a:extLst>
          </p:cNvPr>
          <p:cNvPicPr>
            <a:picLocks noChangeAspect="1"/>
          </p:cNvPicPr>
          <p:nvPr/>
        </p:nvPicPr>
        <p:blipFill>
          <a:blip r:embed="rId2"/>
          <a:stretch>
            <a:fillRect/>
          </a:stretch>
        </p:blipFill>
        <p:spPr>
          <a:xfrm>
            <a:off x="1051631" y="1123569"/>
            <a:ext cx="4646605" cy="4610862"/>
          </a:xfrm>
          <a:prstGeom prst="rect">
            <a:avLst/>
          </a:prstGeom>
        </p:spPr>
      </p:pic>
      <p:sp>
        <p:nvSpPr>
          <p:cNvPr id="3" name="Content Placeholder 2">
            <a:extLst>
              <a:ext uri="{FF2B5EF4-FFF2-40B4-BE49-F238E27FC236}">
                <a16:creationId xmlns:a16="http://schemas.microsoft.com/office/drawing/2014/main" id="{690F88CF-79D4-59DD-7196-D537A5A2D4D9}"/>
              </a:ext>
            </a:extLst>
          </p:cNvPr>
          <p:cNvSpPr>
            <a:spLocks noGrp="1"/>
          </p:cNvSpPr>
          <p:nvPr>
            <p:ph sz="half" idx="2"/>
          </p:nvPr>
        </p:nvSpPr>
        <p:spPr/>
        <p:txBody>
          <a:bodyPr>
            <a:normAutofit fontScale="92500" lnSpcReduction="20000"/>
          </a:bodyPr>
          <a:lstStyle/>
          <a:p>
            <a:r>
              <a:rPr lang="en-US" dirty="0"/>
              <a:t>Aðgerðin skapar </a:t>
            </a:r>
            <a:r>
              <a:rPr lang="en-US" u="sng" dirty="0"/>
              <a:t>hvata til að vinna</a:t>
            </a:r>
            <a:r>
              <a:rPr lang="en-US" dirty="0"/>
              <a:t> jafnmargar eða fleiri stundir þrátt fyrir tekjustuðninginn.</a:t>
            </a:r>
          </a:p>
          <a:p>
            <a:pPr marL="0" indent="0">
              <a:buNone/>
            </a:pPr>
            <a:endParaRPr lang="en-US" dirty="0"/>
          </a:p>
          <a:p>
            <a:r>
              <a:rPr lang="en-US" dirty="0"/>
              <a:t>Bótaþegi gæti þó valið punkt á nýja fjárhagsmenginu, svo sem S, og þannig unnið minna, fengið meiri frítíma og haft hærri tekjur.</a:t>
            </a:r>
          </a:p>
          <a:p>
            <a:endParaRPr lang="en-US" dirty="0"/>
          </a:p>
          <a:p>
            <a:r>
              <a:rPr lang="en-US" dirty="0"/>
              <a:t>Einnig mætti velja punkt á borð við R, með sama vinnuframlagi en hærri tekjum.</a:t>
            </a:r>
          </a:p>
          <a:p>
            <a:endParaRPr lang="en-US" dirty="0"/>
          </a:p>
          <a:p>
            <a:r>
              <a:rPr lang="en-US" dirty="0"/>
              <a:t>Jafnvel mætti velja punkt vinstra megin við R, sem felur í sér meiri vinnu og hærri tekjur.</a:t>
            </a:r>
          </a:p>
          <a:p>
            <a:endParaRPr lang="en-US" dirty="0"/>
          </a:p>
        </p:txBody>
      </p:sp>
    </p:spTree>
    <p:extLst>
      <p:ext uri="{BB962C8B-B14F-4D97-AF65-F5344CB8AC3E}">
        <p14:creationId xmlns:p14="http://schemas.microsoft.com/office/powerpoint/2010/main" val="3950109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15.3 Félagslega öryggisnetið</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955964"/>
            <a:ext cx="10515600" cy="4634939"/>
          </a:xfrm>
        </p:spPr>
        <p:txBody>
          <a:bodyPr>
            <a:normAutofit/>
          </a:bodyPr>
          <a:lstStyle/>
          <a:p>
            <a:r>
              <a:rPr lang="en-US" b="1" dirty="0"/>
              <a:t>Félagslegt öryggisnet</a:t>
            </a:r>
            <a:r>
              <a:rPr lang="en-US" dirty="0"/>
              <a:t> – safn opinberra úrræða sem veita fólki sem býr við fátækt aðstoð.</a:t>
            </a:r>
          </a:p>
          <a:p>
            <a:endParaRPr lang="en-US" dirty="0"/>
          </a:p>
          <a:p>
            <a:pPr lvl="1"/>
            <a:r>
              <a:rPr lang="en-US" dirty="0"/>
              <a:t>Tímabundin aðstoð við fjölskyldur í neyð (TANF)</a:t>
            </a:r>
          </a:p>
          <a:p>
            <a:pPr lvl="1"/>
            <a:endParaRPr lang="en-US" dirty="0"/>
          </a:p>
          <a:p>
            <a:pPr lvl="1"/>
            <a:r>
              <a:rPr lang="en-US" b="1" dirty="0"/>
              <a:t>Skattaafsláttur vegna atvinnutekna (EITC) </a:t>
            </a:r>
            <a:r>
              <a:rPr lang="en-US" dirty="0"/>
              <a:t>– leið til að styðja lágtekjufólk á vinnumarkaði í gegnum skattkerfið.</a:t>
            </a:r>
          </a:p>
          <a:p>
            <a:pPr lvl="1"/>
            <a:endParaRPr lang="en-US" dirty="0"/>
          </a:p>
          <a:p>
            <a:pPr lvl="1"/>
            <a:r>
              <a:rPr lang="en-US" b="1" dirty="0"/>
              <a:t>Viðbótarnæringarstuðningsáætlunin (SNAP) </a:t>
            </a:r>
            <a:r>
              <a:rPr lang="en-US" dirty="0"/>
              <a:t>– alríkisstyrkt kerfi þar sem fólk fær mánaðarlega kort sem það getur notað til matarkaupa. </a:t>
            </a:r>
          </a:p>
          <a:p>
            <a:endParaRPr lang="en-US" dirty="0"/>
          </a:p>
        </p:txBody>
      </p:sp>
    </p:spTree>
    <p:extLst>
      <p:ext uri="{BB962C8B-B14F-4D97-AF65-F5344CB8AC3E}">
        <p14:creationId xmlns:p14="http://schemas.microsoft.com/office/powerpoint/2010/main" val="1518646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731520"/>
          </a:xfrm>
        </p:spPr>
        <p:txBody>
          <a:bodyPr>
            <a:noAutofit/>
          </a:bodyPr>
          <a:lstStyle/>
          <a:p>
            <a:pPr lvl="0" rtl="0">
              <a:spcBef>
                <a:spcPts val="0"/>
              </a:spcBef>
            </a:pPr>
            <a:r>
              <a:rPr lang="en-US" sz="1800" dirty="0"/>
              <a:t>Samanburður á útgjöldum til TANF, SNAP, HUD og annarra </a:t>
            </a:r>
            <a:br>
              <a:rPr lang="en-US" sz="1800" dirty="0"/>
            </a:br>
            <a:r>
              <a:rPr lang="en-US" sz="1800" dirty="0"/>
              <a:t>tekjutryggingarkerfa, 1988–2013 (áætl.)</a:t>
            </a:r>
            <a:endParaRPr lang="en-US" dirty="0"/>
          </a:p>
        </p:txBody>
      </p:sp>
      <p:pic>
        <p:nvPicPr>
          <p:cNvPr id="10" name="Picture 9" descr="The graph shows that since 1998, SNAP has received less funding that TANF, which has received less funding than HUD, which has received less funding that other income security programs combined.">
            <a:extLst>
              <a:ext uri="{FF2B5EF4-FFF2-40B4-BE49-F238E27FC236}">
                <a16:creationId xmlns:a16="http://schemas.microsoft.com/office/drawing/2014/main" id="{29ABDFA4-986E-7FCE-494A-C36EC66DB2F2}"/>
              </a:ext>
            </a:extLst>
          </p:cNvPr>
          <p:cNvPicPr>
            <a:picLocks noChangeAspect="1"/>
          </p:cNvPicPr>
          <p:nvPr/>
        </p:nvPicPr>
        <p:blipFill>
          <a:blip r:embed="rId2"/>
          <a:stretch>
            <a:fillRect/>
          </a:stretch>
        </p:blipFill>
        <p:spPr>
          <a:xfrm>
            <a:off x="838200" y="1316021"/>
            <a:ext cx="4604004" cy="3300984"/>
          </a:xfrm>
          <a:prstGeom prst="rect">
            <a:avLst/>
          </a:prstGeom>
        </p:spPr>
      </p:pic>
      <p:sp>
        <p:nvSpPr>
          <p:cNvPr id="5" name="Content Placeholder 7">
            <a:extLst>
              <a:ext uri="{FF2B5EF4-FFF2-40B4-BE49-F238E27FC236}">
                <a16:creationId xmlns:a16="http://schemas.microsoft.com/office/drawing/2014/main" id="{C4F68D0F-34D9-8DF6-E064-D33ECD252F1A}"/>
              </a:ext>
            </a:extLst>
          </p:cNvPr>
          <p:cNvSpPr txBox="1">
            <a:spLocks/>
          </p:cNvSpPr>
          <p:nvPr/>
        </p:nvSpPr>
        <p:spPr>
          <a:xfrm>
            <a:off x="838200" y="4918364"/>
            <a:ext cx="5181600" cy="1271731"/>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dirty="0"/>
              <a:t>(Heimild: Tafla 12.3, kafli 600, Tekjutryggingar, http://www.whitehouse.gov/sites/default/files/omb/budget/fy2013/assets/hist.pdf)</a:t>
            </a:r>
          </a:p>
        </p:txBody>
      </p:sp>
      <p:sp>
        <p:nvSpPr>
          <p:cNvPr id="3" name="Content Placeholder 2">
            <a:extLst>
              <a:ext uri="{FF2B5EF4-FFF2-40B4-BE49-F238E27FC236}">
                <a16:creationId xmlns:a16="http://schemas.microsoft.com/office/drawing/2014/main" id="{B9B2058F-0708-27AF-247F-7D447C8A97CC}"/>
              </a:ext>
            </a:extLst>
          </p:cNvPr>
          <p:cNvSpPr>
            <a:spLocks noGrp="1"/>
          </p:cNvSpPr>
          <p:nvPr>
            <p:ph sz="half" idx="2"/>
          </p:nvPr>
        </p:nvSpPr>
        <p:spPr>
          <a:xfrm>
            <a:off x="6172200" y="1010661"/>
            <a:ext cx="5181600" cy="4748694"/>
          </a:xfrm>
        </p:spPr>
        <p:txBody>
          <a:bodyPr>
            <a:normAutofit fontScale="85000" lnSpcReduction="20000"/>
          </a:bodyPr>
          <a:lstStyle/>
          <a:p>
            <a:r>
              <a:rPr lang="en-US" dirty="0"/>
              <a:t>Heildarútgjöld til tekjutrygginga héldu áfram að aukast á árunum 1988–2010.</a:t>
            </a:r>
          </a:p>
          <a:p>
            <a:r>
              <a:rPr lang="en-US" dirty="0"/>
              <a:t>Greiðslur úr TANF jukust úr 13 milljörðum Bandaríkjadala árið 1998 í áætlaða 17,3 milljarða árið 2013. Útgjöld til SNAP jukust hlutfallslega lítið. </a:t>
            </a:r>
          </a:p>
          <a:p>
            <a:r>
              <a:rPr lang="en-US" dirty="0"/>
              <a:t>Þessi tvö kerfi eru hlutfallslega lítill hluti þeirra áætluðu $106 milljarða sem varið var til tekjutrygginga árið 2013. </a:t>
            </a:r>
          </a:p>
          <a:p>
            <a:r>
              <a:rPr lang="en-US" dirty="0"/>
              <a:t>Athugið að útgjöld til annarra kerfa og húsnæðisáætlana jukust verulega á tímabilinu 2008–2010.</a:t>
            </a:r>
          </a:p>
          <a:p>
            <a:endParaRPr lang="en-US" dirty="0"/>
          </a:p>
        </p:txBody>
      </p:sp>
    </p:spTree>
    <p:extLst>
      <p:ext uri="{BB962C8B-B14F-4D97-AF65-F5344CB8AC3E}">
        <p14:creationId xmlns:p14="http://schemas.microsoft.com/office/powerpoint/2010/main" val="357114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Medicaid</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p:txBody>
          <a:bodyPr/>
          <a:lstStyle/>
          <a:p>
            <a:r>
              <a:rPr lang="en-US" b="1" dirty="0"/>
              <a:t>Medicaid</a:t>
            </a:r>
            <a:r>
              <a:rPr lang="en-US" dirty="0"/>
              <a:t>  </a:t>
            </a:r>
          </a:p>
          <a:p>
            <a:pPr lvl="1"/>
            <a:r>
              <a:rPr lang="en-US" dirty="0"/>
              <a:t>Sameiginlegt sjúkratryggingakerfi fylkjanna og alríkisstjórnarinnar.</a:t>
            </a:r>
          </a:p>
          <a:p>
            <a:pPr lvl="1"/>
            <a:r>
              <a:rPr lang="en-US" dirty="0"/>
              <a:t>Veitir tilteknum tekjulágum einstaklingum sjúkratryggingu, einkum barnafjölskyldum, öldruðum og fötluðu fólki.</a:t>
            </a:r>
          </a:p>
          <a:p>
            <a:pPr lvl="1"/>
            <a:r>
              <a:rPr lang="en-US" dirty="0"/>
              <a:t>Nær til fólks með tekjur sem nema allt að 135% eða jafnvel 185% af fátæktarmörkum.</a:t>
            </a:r>
          </a:p>
          <a:p>
            <a:endParaRPr lang="en-US" dirty="0"/>
          </a:p>
        </p:txBody>
      </p:sp>
    </p:spTree>
    <p:extLst>
      <p:ext uri="{BB962C8B-B14F-4D97-AF65-F5344CB8AC3E}">
        <p14:creationId xmlns:p14="http://schemas.microsoft.com/office/powerpoint/2010/main" val="2771384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Þátttaka og útgjöld í Medicaid</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327526"/>
            <a:ext cx="10515600" cy="1995846"/>
          </a:xfrm>
        </p:spPr>
        <p:txBody>
          <a:bodyPr>
            <a:normAutofit fontScale="77500" lnSpcReduction="20000"/>
          </a:bodyPr>
          <a:lstStyle/>
          <a:p>
            <a:r>
              <a:rPr lang="en-US" dirty="0"/>
              <a:t>(a) sýnir þátttöku í Medicaid eftir þjóðfélagshópum. Börn eru fjölmennasti hópurinn, þar á eftir koma fullorðnir og síðan blindir og fatlaðir. </a:t>
            </a:r>
          </a:p>
          <a:p>
            <a:r>
              <a:rPr lang="en-US" dirty="0"/>
              <a:t>(b) sýnir að útgjöld Medicaid renna aðallega til blindra og fatlaðra og þar á eftir til aldraðra. </a:t>
            </a:r>
          </a:p>
          <a:p>
            <a:r>
              <a:rPr lang="en-US" dirty="0"/>
              <a:t>Þótt börn séu fjölmennasti hópurinn sem Medicaid nær til fara aðeins 19% útgjaldanna til barna.</a:t>
            </a:r>
          </a:p>
          <a:p>
            <a:endParaRPr lang="en-US" dirty="0"/>
          </a:p>
        </p:txBody>
      </p:sp>
      <p:pic>
        <p:nvPicPr>
          <p:cNvPr id="4" name="Picture 3" descr="There are two pie charts here. The one on the left (a) shows Medicaid enrollment by the categories of children, adults, blind or have a disability, and aged. The biggest category is children at 39 percent, followed by adults at 38 percent, then blind or have a disability at 15 percent, and the aged at 8 percent. The pie chart on the right (b) shows Medicaid spending by the same categories. Blind or have a disability is the biggest spending component, at 38 percent, followed by adults at 28 percent, then children at 19 percent, and aged at 16 percent.">
            <a:extLst>
              <a:ext uri="{FF2B5EF4-FFF2-40B4-BE49-F238E27FC236}">
                <a16:creationId xmlns:a16="http://schemas.microsoft.com/office/drawing/2014/main" id="{E12CC825-8A1A-CABB-D606-6DC8558AB9CC}"/>
              </a:ext>
            </a:extLst>
          </p:cNvPr>
          <p:cNvPicPr>
            <a:picLocks noChangeAspect="1"/>
          </p:cNvPicPr>
          <p:nvPr/>
        </p:nvPicPr>
        <p:blipFill>
          <a:blip r:embed="rId2"/>
          <a:stretch>
            <a:fillRect/>
          </a:stretch>
        </p:blipFill>
        <p:spPr>
          <a:xfrm>
            <a:off x="1953410" y="1041792"/>
            <a:ext cx="8285179" cy="3033650"/>
          </a:xfrm>
          <a:prstGeom prst="rect">
            <a:avLst/>
          </a:prstGeom>
        </p:spPr>
      </p:pic>
    </p:spTree>
    <p:extLst>
      <p:ext uri="{BB962C8B-B14F-4D97-AF65-F5344CB8AC3E}">
        <p14:creationId xmlns:p14="http://schemas.microsoft.com/office/powerpoint/2010/main" val="4000499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r>
              <a:rPr lang="en-US" dirty="0" sz="2000"/>
              <a:t>15.4 Tekjuójöfnuður: mælingar og orsakir</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955964"/>
            <a:ext cx="10515600" cy="4347556"/>
          </a:xfrm>
        </p:spPr>
        <p:txBody>
          <a:bodyPr>
            <a:normAutofit fontScale="92500" lnSpcReduction="10000"/>
          </a:bodyPr>
          <a:lstStyle/>
          <a:p>
            <a:r>
              <a:rPr lang="en-US" dirty="0"/>
              <a:t>Tekjuójöfnuður felur í sér samanburð á hátekju-, millitekjufólki og lágtekjufólki, en ekki aðeins athugun á þeim sem eru undir eða nálægt fátæktarmörkum.</a:t>
            </a:r>
          </a:p>
          <a:p>
            <a:endParaRPr lang="en-US" dirty="0"/>
          </a:p>
          <a:p>
            <a:r>
              <a:rPr lang="en-US" b="1" dirty="0"/>
              <a:t>Tekjufimmtungur</a:t>
            </a:r>
            <a:r>
              <a:rPr lang="en-US" dirty="0"/>
              <a:t> – skipting hóps í fimm jafnstóra hluta, aðferð sem hagfræðingar nota oft til að kanna tekjudreifingu. </a:t>
            </a:r>
          </a:p>
          <a:p>
            <a:endParaRPr lang="en-US" dirty="0"/>
          </a:p>
          <a:p>
            <a:r>
              <a:rPr lang="en-US" b="1" dirty="0"/>
              <a:t>Lorenz-ferill </a:t>
            </a:r>
            <a:r>
              <a:rPr lang="en-US" dirty="0"/>
              <a:t>- </a:t>
            </a:r>
          </a:p>
          <a:p>
            <a:pPr lvl="1"/>
            <a:r>
              <a:rPr lang="en-US" dirty="0"/>
              <a:t>Línurit sem ber saman uppsafnaðar rauntekjur og fullkomlega jafna tekjudreifingu.</a:t>
            </a:r>
          </a:p>
          <a:p>
            <a:pPr lvl="1"/>
            <a:r>
              <a:rPr lang="en-US" dirty="0"/>
              <a:t>Sýnir uppsafnað hlutfall mannfjöldans á lárétta ásnum og uppsafnað hlutfall heildartekna á lóðrétta ásnum.</a:t>
            </a:r>
          </a:p>
          <a:p>
            <a:endParaRPr lang="en-US" dirty="0"/>
          </a:p>
        </p:txBody>
      </p:sp>
    </p:spTree>
    <p:extLst>
      <p:ext uri="{BB962C8B-B14F-4D97-AF65-F5344CB8AC3E}">
        <p14:creationId xmlns:p14="http://schemas.microsoft.com/office/powerpoint/2010/main" val="457996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Lorenz-ferillinn</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349556"/>
            <a:ext cx="10515600" cy="1891343"/>
          </a:xfrm>
        </p:spPr>
        <p:txBody>
          <a:bodyPr>
            <a:normAutofit fontScale="92500" lnSpcReduction="10000"/>
          </a:bodyPr>
          <a:lstStyle/>
          <a:p>
            <a:r>
              <a:rPr lang="en-US" dirty="0"/>
              <a:t/>
            </a:r>
            <a:r>
              <a:rPr lang="en-US" u="sng" dirty="0"/>
              <a:t>Lorenz-ferillinn</a:t>
            </a:r>
            <a:r>
              <a:rPr lang="en-US" dirty="0"/>
              <a:t> sýnir uppsafnaðan hlut tekna sem allir til og með tilteknum tekjufimmtungi fá. </a:t>
            </a:r>
          </a:p>
          <a:p>
            <a:r>
              <a:rPr lang="en-US" dirty="0"/>
              <a:t>Tekjudreifingin árið 1980 var nær línu fullkomins jafnaðar en árið 2020. Tekjudreifing í Bandaríkjunum varð því ójafnari með tímanum.</a:t>
            </a:r>
          </a:p>
          <a:p>
            <a:endParaRPr lang="en-US" dirty="0"/>
          </a:p>
        </p:txBody>
      </p:sp>
      <p:pic>
        <p:nvPicPr>
          <p:cNvPr id="4" name="Picture 3" descr="The graph illustrates two Lorenz Curves, one for 1980 and one for 2020. The y-axis shows the cumulative share of income, measured as a percentage, in increments of 10 percent. The x-axis shows the income quintiles, measured as 20, 40, 60, 80, and 100. Beginning at the origin there is a dashed, upward-sloping 45-degree line, which shows perfect equality of the income distribution. The 1980 Lorenz Curve slopes upward, curves out and away from the 45-degree line, and gets steeper. The 2020 Lorenz curve slopes upward, curves out and away from the 45-degree line, and gets steeper. The 1980 Lorenz Curve is closer to the 45-degree line than the 2020 Lorenz Curve. This shows that in the U.S., income distribution has become more unequal over time.">
            <a:extLst>
              <a:ext uri="{FF2B5EF4-FFF2-40B4-BE49-F238E27FC236}">
                <a16:creationId xmlns:a16="http://schemas.microsoft.com/office/drawing/2014/main" id="{B02EC379-BB4A-04BF-FC8A-613ACA0ED20F}"/>
              </a:ext>
            </a:extLst>
          </p:cNvPr>
          <p:cNvPicPr>
            <a:picLocks noChangeAspect="1"/>
          </p:cNvPicPr>
          <p:nvPr/>
        </p:nvPicPr>
        <p:blipFill>
          <a:blip r:embed="rId2"/>
          <a:stretch>
            <a:fillRect/>
          </a:stretch>
        </p:blipFill>
        <p:spPr>
          <a:xfrm>
            <a:off x="3658362" y="859535"/>
            <a:ext cx="4875276" cy="3420194"/>
          </a:xfrm>
          <a:prstGeom prst="rect">
            <a:avLst/>
          </a:prstGeom>
        </p:spPr>
      </p:pic>
    </p:spTree>
    <p:extLst>
      <p:ext uri="{BB962C8B-B14F-4D97-AF65-F5344CB8AC3E}">
        <p14:creationId xmlns:p14="http://schemas.microsoft.com/office/powerpoint/2010/main" val="1170200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off x="838200" y="365126"/>
            <a:ext cx="8549640" cy="694944"/>
          </a:xfrm>
        </p:spPr>
        <p:txBody>
          <a:bodyPr>
            <a:noAutofit/>
          </a:bodyPr>
          <a:lstStyle/>
          <a:p>
            <a:pPr lvl="0">
              <a:spcBef>
                <a:spcPts val="0"/>
              </a:spcBef>
            </a:pPr>
            <a:r>
              <a:rPr lang="en-US" dirty="0" sz="2000"/>
              <a:t>Orsakir vaxandi ójöfnuðar: breytt samsetning </a:t>
            </a:r>
            <a:br>
              <a:rPr lang="en-US" dirty="0" sz="2000"/>
            </a:br>
            <a:r>
              <a:rPr lang="en-US" dirty="0" sz="2000"/>
              <a:t>bandarískra heimila</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1123406"/>
            <a:ext cx="10515600" cy="3628703"/>
          </a:xfrm>
        </p:spPr>
        <p:txBody>
          <a:bodyPr/>
          <a:lstStyle/>
          <a:p>
            <a:r>
              <a:rPr lang="en-US" dirty="0"/>
              <a:t>Sú þróun að heimili hafi </a:t>
            </a:r>
            <a:r>
              <a:rPr lang="en-US" u="sng" dirty="0"/>
              <a:t>tvo hátekjueinstaklinga</a:t>
            </a:r>
            <a:r>
              <a:rPr lang="en-US" dirty="0"/>
              <a:t> (hátekjueinstaklingur gengur að eiga annan hátekjueinstakling) eykur gjarnan hlutfall hátekjuheimila.</a:t>
            </a:r>
          </a:p>
          <a:p>
            <a:endParaRPr lang="en-US" dirty="0"/>
          </a:p>
          <a:p>
            <a:r>
              <a:rPr lang="en-US" dirty="0"/>
              <a:t>Fjöldi </a:t>
            </a:r>
            <a:r>
              <a:rPr lang="en-US" u="sng" dirty="0"/>
              <a:t>heimila einstæðra foreldra</a:t>
            </a:r>
            <a:r>
              <a:rPr lang="en-US" dirty="0"/>
              <a:t>, þar sem einstæð móðir er oft fyrirvinna, hefur aukist og fátæktarhlutfall þessara heimila er gjarnan tiltölulega hátt.</a:t>
            </a:r>
          </a:p>
          <a:p>
            <a:endParaRPr lang="en-US" dirty="0"/>
          </a:p>
        </p:txBody>
      </p:sp>
    </p:spTree>
    <p:extLst>
      <p:ext uri="{BB962C8B-B14F-4D97-AF65-F5344CB8AC3E}">
        <p14:creationId xmlns:p14="http://schemas.microsoft.com/office/powerpoint/2010/main" val="230741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pPr lvl="0">
              <a:spcBef>
                <a:spcPts val="0"/>
              </a:spcBef>
            </a:pPr>
            <a:r>
              <a:rPr lang="en-US" dirty="0" sz="2000"/>
              <a:t>Orsakir vaxandi ójöfnuðar: breyting á launadreifingu</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p:txBody>
          <a:bodyPr>
            <a:normAutofit lnSpcReduction="10000"/>
          </a:bodyPr>
          <a:lstStyle/>
          <a:p>
            <a:r>
              <a:rPr lang="en-US" dirty="0"/>
              <a:t>Laun hámenntaðs vinnuafls hafa hækkað miðað við laun lítt menntaðs vinnuafls.</a:t>
            </a:r>
          </a:p>
          <a:p>
            <a:endParaRPr lang="en-US" dirty="0"/>
          </a:p>
          <a:p>
            <a:r>
              <a:rPr lang="en-US" dirty="0"/>
              <a:t>Vinnumarkaðir þar sem sigurvegarinn hirðir allt hafa orðið til vegna tæknibreytinga sem hafa aukið </a:t>
            </a:r>
            <a:r>
              <a:rPr lang="en-US" u="sng" dirty="0"/>
              <a:t>alþjóðlega eftirspurn eftir „stjörnum“</a:t>
            </a:r>
            <a:r>
              <a:rPr lang="en-US" dirty="0"/>
              <a:t>.</a:t>
            </a:r>
          </a:p>
          <a:p>
            <a:r>
              <a:rPr lang="en-US" dirty="0"/>
              <a:t>Þessi alþjóðlega eftirspurn hækkar laun langt umfram þann framleiðnimun sem rekja má til mismunandi menntunar.</a:t>
            </a:r>
          </a:p>
          <a:p>
            <a:r>
              <a:rPr lang="en-US" dirty="0"/>
              <a:t>Því er haldið fram að launamunurinn milli miðgildisins og tekjuhæsta 1 prósentsins stafi </a:t>
            </a:r>
            <a:r>
              <a:rPr lang="en-US" u="sng" dirty="0"/>
              <a:t>ekki af mismunandi menntun</a:t>
            </a:r>
            <a:r>
              <a:rPr lang="en-US" dirty="0"/>
              <a:t>.</a:t>
            </a:r>
          </a:p>
          <a:p>
            <a:endParaRPr lang="en-US" dirty="0"/>
          </a:p>
        </p:txBody>
      </p:sp>
    </p:spTree>
    <p:extLst>
      <p:ext uri="{BB962C8B-B14F-4D97-AF65-F5344CB8AC3E}">
        <p14:creationId xmlns:p14="http://schemas.microsoft.com/office/powerpoint/2010/main" val="804328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pPr marL="0" marR="0" lvl="0" indent="0" rtl="0">
              <a:spcBef>
                <a:spcPts val="0"/>
              </a:spcBef>
            </a:pPr>
            <a:r>
              <a:rPr lang="en-US" dirty="0" sz="2000"/>
              <a:t>Hvers vegna hækka laun hámenntaðs vinnuafls?</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394346"/>
            <a:ext cx="10515600" cy="1695400"/>
          </a:xfrm>
        </p:spPr>
        <p:txBody>
          <a:bodyPr>
            <a:normAutofit fontScale="92500"/>
          </a:bodyPr>
          <a:lstStyle/>
          <a:p>
            <a:r>
              <a:rPr lang="en-US" dirty="0"/>
              <a:t>Hlutfall vinnandi fólks sem hefur stundað háskólanám hefur aukist á undanförnum áratugum og því hefur </a:t>
            </a:r>
            <a:r>
              <a:rPr lang="en-US" u="sng" dirty="0"/>
              <a:t>framboðsferill</a:t>
            </a:r>
            <a:r>
              <a:rPr lang="en-US" dirty="0"/>
              <a:t> hámenntaðs vinnuafls færst frá S</a:t>
            </a:r>
            <a:r>
              <a:rPr lang="en-US" baseline="-25000" dirty="0"/>
              <a:t>0</a:t>
            </a:r>
            <a:r>
              <a:rPr lang="en-US" dirty="0"/>
              <a:t> til S</a:t>
            </a:r>
            <a:r>
              <a:rPr lang="en-US" baseline="-25000" dirty="0"/>
              <a:t>1</a:t>
            </a:r>
            <a:r>
              <a:rPr lang="en-US" dirty="0"/>
              <a:t>. </a:t>
            </a:r>
          </a:p>
          <a:p>
            <a:r>
              <a:rPr lang="en-US" dirty="0"/>
              <a:t>Hefði eftirspurn eftir hámenntuðu vinnuafli haldist við D</a:t>
            </a:r>
            <a:r>
              <a:rPr lang="en-US" baseline="-25000" dirty="0"/>
              <a:t>0</a:t>
            </a:r>
            <a:r>
              <a:rPr lang="en-US" dirty="0"/>
              <a:t>, hefði þessi hliðrun framboðs leitt til lægri launa hámenntaðs vinnuafls. </a:t>
            </a:r>
          </a:p>
          <a:p>
            <a:endParaRPr lang="en-US" dirty="0"/>
          </a:p>
        </p:txBody>
      </p:sp>
      <p:pic>
        <p:nvPicPr>
          <p:cNvPr id="4" name="Picture 3" descr="The graph shows how wages rise for high-skilled labor even though supply increases. The graph has two upward sloping supply curves, two downward sloping demand curves, and two points of equilibrium.">
            <a:extLst>
              <a:ext uri="{FF2B5EF4-FFF2-40B4-BE49-F238E27FC236}">
                <a16:creationId xmlns:a16="http://schemas.microsoft.com/office/drawing/2014/main" id="{3BEE3FD2-28A6-7BB5-E76C-39CF68D3958C}"/>
              </a:ext>
            </a:extLst>
          </p:cNvPr>
          <p:cNvPicPr>
            <a:picLocks noChangeAspect="1"/>
          </p:cNvPicPr>
          <p:nvPr/>
        </p:nvPicPr>
        <p:blipFill>
          <a:blip r:embed="rId2"/>
          <a:stretch>
            <a:fillRect/>
          </a:stretch>
        </p:blipFill>
        <p:spPr>
          <a:xfrm>
            <a:off x="3134868" y="947628"/>
            <a:ext cx="5922264" cy="3288798"/>
          </a:xfrm>
          <a:prstGeom prst="rect">
            <a:avLst/>
          </a:prstGeom>
        </p:spPr>
      </p:pic>
    </p:spTree>
    <p:extLst>
      <p:ext uri="{BB962C8B-B14F-4D97-AF65-F5344CB8AC3E}">
        <p14:creationId xmlns:p14="http://schemas.microsoft.com/office/powerpoint/2010/main" val="896412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pPr marL="0" marR="0" lvl="0" indent="0" rtl="0">
              <a:spcBef>
                <a:spcPts val="0"/>
              </a:spcBef>
            </a:pPr>
            <a:r>
              <a:rPr lang="en-US" dirty="0" sz="2000"/>
              <a:t>Hvers vegna hækka laun hámenntaðs vinnuafls? Framhald</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236426"/>
            <a:ext cx="10515600" cy="2104570"/>
          </a:xfrm>
        </p:spPr>
        <p:txBody>
          <a:bodyPr>
            <a:normAutofit fontScale="77500" lnSpcReduction="20000"/>
          </a:bodyPr>
          <a:lstStyle/>
          <a:p>
            <a:r>
              <a:rPr lang="en-US" dirty="0"/>
              <a:t>Laun hámenntaðs vinnuafls hafa þó hækkað þrátt fyrir hliðrun framboðsferilsins til hægri.</a:t>
            </a:r>
          </a:p>
          <a:p>
            <a:r>
              <a:rPr lang="en-US" dirty="0"/>
              <a:t>Skýringin hlýtur að felast í hliðrun eftirspurnarferils eftir hámenntuðu vinnuafli til hægri, frá D</a:t>
            </a:r>
            <a:r>
              <a:rPr lang="en-US" baseline="-25000" dirty="0"/>
              <a:t>0</a:t>
            </a:r>
            <a:r>
              <a:rPr lang="en-US" dirty="0"/>
              <a:t> til D</a:t>
            </a:r>
            <a:r>
              <a:rPr lang="en-US" baseline="-25000" dirty="0"/>
              <a:t>1</a:t>
            </a:r>
            <a:r>
              <a:rPr lang="en-US" dirty="0"/>
              <a:t>. </a:t>
            </a:r>
          </a:p>
          <a:p>
            <a:r>
              <a:rPr lang="en-US" dirty="0"/>
              <a:t>Samanlögð hliðrun framboðs og eftirspurnar leiddi bæði til </a:t>
            </a:r>
            <a:r>
              <a:rPr lang="en-US" u="sng" dirty="0"/>
              <a:t>aukningar á magni</a:t>
            </a:r>
            <a:r>
              <a:rPr lang="en-US" dirty="0"/>
              <a:t> ráðins hámenntaðs vinnuafls og </a:t>
            </a:r>
            <a:r>
              <a:rPr lang="en-US" u="sng" dirty="0"/>
              <a:t>hækkunar launa</a:t>
            </a:r>
            <a:r>
              <a:rPr lang="en-US" dirty="0"/>
              <a:t> fyrir slíkt vinnuafl, úr W</a:t>
            </a:r>
            <a:r>
              <a:rPr lang="en-US" baseline="-25000" dirty="0"/>
              <a:t>0</a:t>
            </a:r>
            <a:r>
              <a:rPr lang="en-US" dirty="0"/>
              <a:t> í W</a:t>
            </a:r>
            <a:r>
              <a:rPr lang="en-US" baseline="-25000" dirty="0"/>
              <a:t>1</a:t>
            </a:r>
            <a:r>
              <a:rPr lang="en-US" dirty="0"/>
              <a:t>.</a:t>
            </a:r>
          </a:p>
          <a:p>
            <a:endParaRPr lang="en-US" dirty="0"/>
          </a:p>
        </p:txBody>
      </p:sp>
      <p:pic>
        <p:nvPicPr>
          <p:cNvPr id="4" name="Picture 3" descr="The graph shows how wages rise for high-skilled labor even though supply increases. The graph has two upward sloping supply curves, two downward sloping demand curves, and two points of equilibrium.">
            <a:extLst>
              <a:ext uri="{FF2B5EF4-FFF2-40B4-BE49-F238E27FC236}">
                <a16:creationId xmlns:a16="http://schemas.microsoft.com/office/drawing/2014/main" id="{48D0AC55-3377-A050-6C07-9A22D41B1C7D}"/>
              </a:ext>
            </a:extLst>
          </p:cNvPr>
          <p:cNvPicPr>
            <a:picLocks noChangeAspect="1"/>
          </p:cNvPicPr>
          <p:nvPr/>
        </p:nvPicPr>
        <p:blipFill>
          <a:blip r:embed="rId2"/>
          <a:stretch>
            <a:fillRect/>
          </a:stretch>
        </p:blipFill>
        <p:spPr>
          <a:xfrm>
            <a:off x="3134868" y="947628"/>
            <a:ext cx="5922264" cy="3288798"/>
          </a:xfrm>
          <a:prstGeom prst="rect">
            <a:avLst/>
          </a:prstGeom>
        </p:spPr>
      </p:pic>
    </p:spTree>
    <p:extLst>
      <p:ext uri="{BB962C8B-B14F-4D97-AF65-F5344CB8AC3E}">
        <p14:creationId xmlns:p14="http://schemas.microsoft.com/office/powerpoint/2010/main" val="3809789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pPr lvl="0">
              <a:spcBef>
                <a:spcPts val="0"/>
              </a:spcBef>
            </a:pPr>
            <a:r>
              <a:rPr lang="en-US" dirty="0" sz="2000"/>
              <a:t>15.5 Aðgerðir stjórnvalda til að draga úr tekjuójöfnuði</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955964"/>
            <a:ext cx="10515600" cy="4425933"/>
          </a:xfrm>
        </p:spPr>
        <p:txBody>
          <a:bodyPr>
            <a:normAutofit fontScale="92500" lnSpcReduction="20000"/>
          </a:bodyPr>
          <a:lstStyle/>
          <a:p>
            <a:r>
              <a:rPr lang="en-US" dirty="0"/>
              <a:t>Ef samfélag ákveður að draga úr efnahagslegum ójöfnuði hefur það yfir 3 meginúrræðum að ráða: </a:t>
            </a:r>
          </a:p>
          <a:p>
            <a:endParaRPr lang="en-US" dirty="0"/>
          </a:p>
          <a:p>
            <a:pPr lvl="1"/>
            <a:r>
              <a:rPr lang="en-US" dirty="0"/>
              <a:t>Endurdreifingu tekna frá tekjuháum til tekjulágra.</a:t>
            </a:r>
          </a:p>
          <a:p>
            <a:pPr lvl="1"/>
            <a:r>
              <a:rPr lang="en-US" dirty="0"/>
              <a:t>Að tryggja sem flestum greiðan aðgang að tækifærum til framfara. </a:t>
            </a:r>
          </a:p>
          <a:p>
            <a:pPr lvl="1"/>
            <a:r>
              <a:rPr lang="en-US" dirty="0"/>
              <a:t>Erfðafjárskatti.</a:t>
            </a:r>
          </a:p>
          <a:p>
            <a:endParaRPr lang="en-US" dirty="0"/>
          </a:p>
          <a:p>
            <a:r>
              <a:rPr lang="en-US" b="1" dirty="0"/>
              <a:t>Tekjur</a:t>
            </a:r>
            <a:r>
              <a:rPr lang="en-US" dirty="0"/>
              <a:t> – innstreymi fjármuna, oft mælt á mánaðar- eða ársgrundvelli.</a:t>
            </a:r>
          </a:p>
          <a:p>
            <a:endParaRPr lang="en-US" dirty="0"/>
          </a:p>
          <a:p>
            <a:r>
              <a:rPr lang="en-US" b="1" dirty="0"/>
              <a:t>Auður</a:t>
            </a:r>
            <a:r>
              <a:rPr lang="en-US" dirty="0"/>
              <a:t> – samanlagt verðmæti allra eigna, þar á meðal innstæðna á bankareikningum, fjármálafjárfestinga, lífeyrissparnaðar og húsnæðis.</a:t>
            </a:r>
          </a:p>
          <a:p>
            <a:endParaRPr lang="en-US" dirty="0"/>
          </a:p>
        </p:txBody>
      </p:sp>
    </p:spTree>
    <p:extLst>
      <p:ext uri="{BB962C8B-B14F-4D97-AF65-F5344CB8AC3E}">
        <p14:creationId xmlns:p14="http://schemas.microsoft.com/office/powerpoint/2010/main" val="1802286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Endurdreifing</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p:txBody>
          <a:bodyPr/>
          <a:lstStyle/>
          <a:p>
            <a:r>
              <a:rPr lang="en-US" b="1" dirty="0"/>
              <a:t>Endurdreifing </a:t>
            </a:r>
            <a:r>
              <a:rPr lang="en-US" dirty="0"/>
              <a:t>– að færa tekjur frá tekjuhærri einstaklingum til tekjulægri einstaklinga.</a:t>
            </a:r>
          </a:p>
          <a:p>
            <a:endParaRPr lang="en-US" dirty="0"/>
          </a:p>
          <a:p>
            <a:r>
              <a:rPr lang="en-US" b="1" dirty="0"/>
              <a:t>Stighækkandi skattkerfi </a:t>
            </a:r>
            <a:r>
              <a:rPr lang="en-US" dirty="0"/>
              <a:t>– skattkerfi þar sem tekjuháir greiða hærra hlutfall tekna sinna í skatt, en ekki aðeins hærri fjárhæð.</a:t>
            </a:r>
          </a:p>
          <a:p>
            <a:endParaRPr lang="en-US" dirty="0"/>
          </a:p>
          <a:p>
            <a:r>
              <a:rPr lang="en-US" b="1" dirty="0"/>
              <a:t>Virkt tekjuskattshlutfall </a:t>
            </a:r>
            <a:r>
              <a:rPr lang="en-US" dirty="0"/>
              <a:t>– heildarskattar sem greiddir eru, deilt með heildartekjum.</a:t>
            </a:r>
          </a:p>
          <a:p>
            <a:endParaRPr lang="en-US" dirty="0"/>
          </a:p>
        </p:txBody>
      </p:sp>
    </p:spTree>
    <p:extLst>
      <p:ext uri="{BB962C8B-B14F-4D97-AF65-F5344CB8AC3E}">
        <p14:creationId xmlns:p14="http://schemas.microsoft.com/office/powerpoint/2010/main" val="1815539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Tækifærastiginn</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955964"/>
            <a:ext cx="10515600" cy="4700253"/>
          </a:xfrm>
        </p:spPr>
        <p:txBody>
          <a:bodyPr>
            <a:normAutofit/>
          </a:bodyPr>
          <a:lstStyle/>
          <a:p>
            <a:r>
              <a:rPr lang="en-US" u="sng" dirty="0"/>
              <a:t>Tækifærastiginn </a:t>
            </a:r>
            <a:r>
              <a:rPr lang="en-US" dirty="0"/>
              <a:t>– þótt börn búi aldrei öll við sömu fjölskylduaðstæður eða gangi í sambærilega skóla hafi hvert barn raunhæft tækifæri til að skapa sér efnahagslega stöðu í samfélaginu.</a:t>
            </a:r>
          </a:p>
          <a:p>
            <a:endParaRPr lang="en-US" dirty="0"/>
          </a:p>
          <a:p>
            <a:r>
              <a:rPr lang="en-US" dirty="0"/>
              <a:t>Dæmi um opinberar aðgerðir sem efla tækifærastigann:</a:t>
            </a:r>
          </a:p>
          <a:p>
            <a:pPr lvl="1"/>
            <a:r>
              <a:rPr lang="en-US" dirty="0"/>
              <a:t>Bætt dagvistun</a:t>
            </a:r>
          </a:p>
          <a:p>
            <a:pPr lvl="1"/>
            <a:r>
              <a:rPr lang="en-US" dirty="0"/>
              <a:t>Þroska- og námsörvandi úrræði fyrir leikskólabörn</a:t>
            </a:r>
          </a:p>
          <a:p>
            <a:pPr lvl="1"/>
            <a:r>
              <a:rPr lang="en-US" dirty="0"/>
              <a:t>Bættir opinberir skólar</a:t>
            </a:r>
          </a:p>
          <a:p>
            <a:pPr lvl="1"/>
            <a:r>
              <a:rPr lang="en-US" dirty="0"/>
              <a:t>Námslán og námsstyrkir fyrir fólk í fjárhagslegri þörf</a:t>
            </a:r>
          </a:p>
          <a:p>
            <a:pPr lvl="1"/>
            <a:r>
              <a:rPr lang="en-US" dirty="0"/>
              <a:t>Tækifæri til endurmenntunar og öflunar nýrrar færni</a:t>
            </a:r>
          </a:p>
          <a:p>
            <a:pPr lvl="1"/>
            <a:r>
              <a:rPr lang="en-US" dirty="0"/>
              <a:t>Bann við mismunun á vinnumarkaði og húsnæðismarkaði</a:t>
            </a:r>
          </a:p>
          <a:p>
            <a:endParaRPr lang="en-US" dirty="0"/>
          </a:p>
        </p:txBody>
      </p:sp>
    </p:spTree>
    <p:extLst>
      <p:ext uri="{BB962C8B-B14F-4D97-AF65-F5344CB8AC3E}">
        <p14:creationId xmlns:p14="http://schemas.microsoft.com/office/powerpoint/2010/main" val="191641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p:txBody>
          <a:bodyPr>
            <a:normAutofit fontScale="90000"/>
          </a:bodyPr>
          <a:lstStyle/>
          <a:p>
            <a:r>
              <a:rPr lang="en-US" dirty="0"/>
              <a:t>Erfðafjárskattar</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p:txBody>
          <a:bodyPr/>
          <a:lstStyle/>
          <a:p>
            <a:r>
              <a:rPr lang="en-US" b="1" dirty="0"/>
              <a:t>Erfðafjárskattur </a:t>
            </a:r>
            <a:r>
              <a:rPr lang="en-US" dirty="0"/>
              <a:t>– skattur sem lagður er á verðmæti arfs.</a:t>
            </a:r>
          </a:p>
          <a:p>
            <a:endParaRPr lang="en-US" dirty="0"/>
          </a:p>
          <a:p>
            <a:r>
              <a:rPr lang="en-US" dirty="0"/>
              <a:t>Gildir aðeins um dánarbú þar sem arfur nemur meira en 12,06 milljónum Bandaríkjadala (árið 2022) og því </a:t>
            </a:r>
            <a:r>
              <a:rPr lang="en-US" u="sng" dirty="0"/>
              <a:t>nær skatturinn aðeins til örlítils hlutfalls</a:t>
            </a:r>
            <a:r>
              <a:rPr lang="en-US" dirty="0"/>
              <a:t> hinna allra auðugustu.</a:t>
            </a:r>
          </a:p>
          <a:p>
            <a:endParaRPr lang="en-US" dirty="0"/>
          </a:p>
        </p:txBody>
      </p:sp>
    </p:spTree>
    <p:extLst>
      <p:ext uri="{BB962C8B-B14F-4D97-AF65-F5344CB8AC3E}">
        <p14:creationId xmlns:p14="http://schemas.microsoft.com/office/powerpoint/2010/main" val="515934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r>
              <a:rPr lang="en-US" dirty="0" sz="2000"/>
              <a:t>Málamiðlunin milli hvata og efnahagslegs jöfnuðar</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506216"/>
            <a:ext cx="10515600" cy="1068383"/>
          </a:xfrm>
        </p:spPr>
        <p:txBody>
          <a:bodyPr>
            <a:normAutofit fontScale="92500" lnSpcReduction="10000"/>
          </a:bodyPr>
          <a:lstStyle/>
          <a:p>
            <a:r>
              <a:rPr lang="en-US" dirty="0"/>
              <a:t>Í (a) stendur samfélagið frammi fyrir málamiðlun: Sérhver tilraun til að auka jöfnuð, svo sem færsla frá valkosti A til B, dregur úr efnahagslegri framleiðslu. </a:t>
            </a:r>
          </a:p>
          <a:p>
            <a:endParaRPr lang="en-US" dirty="0"/>
          </a:p>
        </p:txBody>
      </p:sp>
      <p:pic>
        <p:nvPicPr>
          <p:cNvPr id="4" name="Picture 3" descr="The graph on the left shows an inverted downward slope with points A and B. The graph on the right shows a more severe inverted downward slope with points C, D, E, F.">
            <a:extLst>
              <a:ext uri="{FF2B5EF4-FFF2-40B4-BE49-F238E27FC236}">
                <a16:creationId xmlns:a16="http://schemas.microsoft.com/office/drawing/2014/main" id="{0F43BEFB-49E4-C0ED-2A43-292DC15C816A}"/>
              </a:ext>
            </a:extLst>
          </p:cNvPr>
          <p:cNvPicPr>
            <a:picLocks noChangeAspect="1"/>
          </p:cNvPicPr>
          <p:nvPr/>
        </p:nvPicPr>
        <p:blipFill>
          <a:blip r:embed="rId2"/>
          <a:stretch>
            <a:fillRect/>
          </a:stretch>
        </p:blipFill>
        <p:spPr>
          <a:xfrm>
            <a:off x="1900428" y="1037508"/>
            <a:ext cx="8391144" cy="3220909"/>
          </a:xfrm>
          <a:prstGeom prst="rect">
            <a:avLst/>
          </a:prstGeom>
        </p:spPr>
      </p:pic>
    </p:spTree>
    <p:extLst>
      <p:ext uri="{BB962C8B-B14F-4D97-AF65-F5344CB8AC3E}">
        <p14:creationId xmlns:p14="http://schemas.microsoft.com/office/powerpoint/2010/main" val="306282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1A870C-A047-D0B3-3A64-CB27690D2682}"/>
              </a:ext>
            </a:extLst>
          </p:cNvPr>
          <p:cNvSpPr>
            <a:spLocks noGrp="1"/>
          </p:cNvSpPr>
          <p:nvPr>
            <p:ph type="title"/>
          </p:nvPr>
        </p:nvSpPr>
        <p:spPr>
          <a:xfrm>
            <a:ext cx="8549640" cy="530352"/>
          </a:xfrm>
        </p:spPr>
        <p:txBody>
          <a:bodyPr>
            <a:noAutofit/>
          </a:bodyPr>
          <a:lstStyle/>
          <a:p>
            <a:r>
              <a:rPr lang="en-US" dirty="0" sz="2000"/>
              <a:t>Málamiðlunin milli hvata og efnahagslegs jöfnuðar (framhald)</a:t>
            </a:r>
          </a:p>
        </p:txBody>
      </p:sp>
      <p:sp>
        <p:nvSpPr>
          <p:cNvPr id="7" name="Content Placeholder 6">
            <a:extLst>
              <a:ext uri="{FF2B5EF4-FFF2-40B4-BE49-F238E27FC236}">
                <a16:creationId xmlns:a16="http://schemas.microsoft.com/office/drawing/2014/main" id="{A29542C2-9BF4-03CD-B884-DB10E34D4C8B}"/>
              </a:ext>
            </a:extLst>
          </p:cNvPr>
          <p:cNvSpPr>
            <a:spLocks noGrp="1"/>
          </p:cNvSpPr>
          <p:nvPr>
            <p:ph idx="1"/>
          </p:nvPr>
        </p:nvSpPr>
        <p:spPr>
          <a:xfrm>
            <a:off x="838200" y="4347399"/>
            <a:ext cx="10515600" cy="1956658"/>
          </a:xfrm>
        </p:spPr>
        <p:txBody>
          <a:bodyPr>
            <a:normAutofit fontScale="85000" lnSpcReduction="20000"/>
          </a:bodyPr>
          <a:lstStyle/>
          <a:p>
            <a:r>
              <a:rPr lang="en-US" dirty="0"/>
              <a:t>Í (b) geta komið upp aðstæður eins og við punkt C, þar sem unnt er að auka bæði jöfnuð og efnahagslega framleiðslu með færslu að valkosti á borð við D. </a:t>
            </a:r>
          </a:p>
          <a:p>
            <a:r>
              <a:rPr lang="en-US" dirty="0"/>
              <a:t>Einnig kann að vera hægt að auka jöfnuð með litlum áhrifum á efnahagslega framleiðslu, eins og við færslu frá valkosti D til E. </a:t>
            </a:r>
          </a:p>
          <a:p>
            <a:r>
              <a:rPr lang="en-US" dirty="0"/>
              <a:t>Á einhverjum tímapunkti mun þó of langt gengin sókn að jöfnuði hafa tilhneigingu til að draga úr efnahagslegri framleiðslu, eins og við færsluna frá E til F.</a:t>
            </a:r>
          </a:p>
          <a:p>
            <a:endParaRPr lang="en-US" dirty="0"/>
          </a:p>
        </p:txBody>
      </p:sp>
      <p:pic>
        <p:nvPicPr>
          <p:cNvPr id="3" name="Picture 2" descr="The graph on the left shows an inverted downward slope with points A and B. The graph on the right shows a more severe inverted downward slope with points C, D, E, F.">
            <a:extLst>
              <a:ext uri="{FF2B5EF4-FFF2-40B4-BE49-F238E27FC236}">
                <a16:creationId xmlns:a16="http://schemas.microsoft.com/office/drawing/2014/main" id="{D0DB9ED0-4256-B9F4-5D47-461D6FBEC4C9}"/>
              </a:ext>
            </a:extLst>
          </p:cNvPr>
          <p:cNvPicPr>
            <a:picLocks noChangeAspect="1"/>
          </p:cNvPicPr>
          <p:nvPr/>
        </p:nvPicPr>
        <p:blipFill>
          <a:blip r:embed="rId2"/>
          <a:stretch>
            <a:fillRect/>
          </a:stretch>
        </p:blipFill>
        <p:spPr>
          <a:xfrm>
            <a:off x="1900428" y="958099"/>
            <a:ext cx="8391144" cy="3220909"/>
          </a:xfrm>
          <a:prstGeom prst="rect">
            <a:avLst/>
          </a:prstGeom>
        </p:spPr>
      </p:pic>
    </p:spTree>
    <p:extLst>
      <p:ext uri="{BB962C8B-B14F-4D97-AF65-F5344CB8AC3E}">
        <p14:creationId xmlns:p14="http://schemas.microsoft.com/office/powerpoint/2010/main" val="1194158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notkunarleyfinu CC BY-NC-SA 4.0. Heimilt er að afrita það eða breyta því eingöngu í óviðskiptalegum tilgangi, en geta verður OpenStax og Rice University og gera grein fyrir öllum breytingum. Öllum aðlögunum verður að deila með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379</TotalTime>
  <Words>1863</Words>
  <Application>Microsoft Macintosh PowerPoint</Application>
  <PresentationFormat>Widescreen</PresentationFormat>
  <Paragraphs>135</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Principles of Economics 3e</vt:lpstr>
      <vt:lpstr>Ch.15 OUTLINE</vt:lpstr>
      <vt:lpstr>Occupying Wall Street</vt:lpstr>
      <vt:lpstr>15.1 Drawing the Poverty Line</vt:lpstr>
      <vt:lpstr>The U.S. Poverty Rate</vt:lpstr>
      <vt:lpstr>15.2 The Poverty Trap</vt:lpstr>
      <vt:lpstr>The Poverty Trap in Action: A Labor-Leisure Budget Constraint</vt:lpstr>
      <vt:lpstr>Loosening the Poverty Trap: Reducing Government Assistance by  50 Cents for Every $1 Earned</vt:lpstr>
      <vt:lpstr>Loosening the Poverty Trap: Reducing Government Assistance by  50 Cents for Every $1 Earned, Cont.</vt:lpstr>
      <vt:lpstr>15.3 The Safety Net</vt:lpstr>
      <vt:lpstr>Expenditure Comparison of TANF, SNAP, HUD, and Other Income  Security Programs, 1988–2013 (est.)</vt:lpstr>
      <vt:lpstr>Medicaid</vt:lpstr>
      <vt:lpstr>Medicaid Enrollment and Spending</vt:lpstr>
      <vt:lpstr>15.4 Income Inequality: Measurement and Causes</vt:lpstr>
      <vt:lpstr>The Lorenz Curve</vt:lpstr>
      <vt:lpstr>Causes of Growing Inequality: The Changing Composition of  American Households</vt:lpstr>
      <vt:lpstr>Causes of Growing Inequality: A Shift in the Distribution of Wages</vt:lpstr>
      <vt:lpstr>Why Would Wages Rise for High-Skilled Labor?</vt:lpstr>
      <vt:lpstr>Why Would Wages Rise for High-Skilled Labor?, Continued</vt:lpstr>
      <vt:lpstr>15.5 Government Policies to Reduce Income Inequality</vt:lpstr>
      <vt:lpstr>Redistribution</vt:lpstr>
      <vt:lpstr>The Ladder of Opportunity</vt:lpstr>
      <vt:lpstr>Inheritance Taxes</vt:lpstr>
      <vt:lpstr>The Tradeoff between Incentives and Economic Equality</vt:lpstr>
      <vt:lpstr>The Tradeoff between Incentives and Economic Equality (continued)</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88</cp:revision>
  <dcterms:created xsi:type="dcterms:W3CDTF">2018-05-29T21:16:34Z</dcterms:created>
  <dcterms:modified xsi:type="dcterms:W3CDTF">2026-02-26T20:27:57Z</dcterms:modified>
</cp:coreProperties>
</file>