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embeddings/oleObject1.bin" ContentType="application/vnd.openxmlformats-officedocument.oleObject"/>
  <Override PartName="/ppt/embeddings/oleObject2.bin" ContentType="application/vnd.openxmlformats-officedocument.oleObject"/>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5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microsoft.com/office/2016/11/relationships/changesInfo" Target="changesInfos/changesInfo1.xml"/><Relationship Id="rId3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0021C3-4082-4448-BC10-F9E887B45964}" type="datetimeFigureOut">
              <a:rPr lang="en-US" smtClean="0"/>
              <a:t>2/26/26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FD9563-A824-4778-88C2-B60B850956BF}" type="slidenum">
              <a:rPr lang="en-US" smtClean="0"/>
              <a:t>‹#›</a:t>
            </a:fld>
            <a:endParaRPr lang="en-US"/>
          </a:p>
        </p:txBody>
      </p:sp>
    </p:spTree>
    <p:extLst>
      <p:ext uri="{BB962C8B-B14F-4D97-AF65-F5344CB8AC3E}">
        <p14:creationId xmlns:p14="http://schemas.microsoft.com/office/powerpoint/2010/main" val="740147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FD9563-A824-4778-88C2-B60B850956BF}" type="slidenum">
              <a:rPr lang="en-US" smtClean="0"/>
              <a:t>22</a:t>
            </a:fld>
            <a:endParaRPr lang="en-US"/>
          </a:p>
        </p:txBody>
      </p:sp>
    </p:spTree>
    <p:extLst>
      <p:ext uri="{BB962C8B-B14F-4D97-AF65-F5344CB8AC3E}">
        <p14:creationId xmlns:p14="http://schemas.microsoft.com/office/powerpoint/2010/main" val="2083948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71c5fca3d109.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bin"/><Relationship Id="rId3" Type="http://schemas.openxmlformats.org/officeDocument/2006/relationships/image" Target="../media/image5.wmf"/><Relationship Id="rId4" Type="http://schemas.openxmlformats.org/officeDocument/2006/relationships/oleObject" Target="../embeddings/oleObject2.bin"/><Relationship Id="rId5" Type="http://schemas.openxmlformats.org/officeDocument/2006/relationships/image" Target="../media/image6.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jpg" /><Relationship Id="rId3" Type="http://schemas.openxmlformats.org/officeDocument/2006/relationships/image" Target="../media/v3_image8_3e3a215c3623.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1fc5a5442fac.png" /><Relationship Id="rId3" Type="http://schemas.openxmlformats.org/officeDocument/2006/relationships/image" Target="../media/v3_image10_792dd671a6a1.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5d26240e98ea.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48b0b2b07734.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5_734c381f0fb9.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6_97fed1a5a563.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7_7f6c1b1490ae.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8_726d1ad36a68.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1527048" y="438912"/>
            <a:ext cx="9144000" cy="658368"/>
          </a:xfrm>
        </p:spPr>
        <p:txBody>
          <a:bodyPr wrap="none">
            <a:noAutofit/>
          </a:bodyPr>
          <a:lstStyle/>
          <a:p>
            <a:r>
              <a:rPr lang="en-US" dirty="0" sz="3200"/>
              <a:t>Undirstöður hagfræði, 3. útgáfa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a:xfrm>
            <a:off x="1524000" y="1509712"/>
            <a:ext cx="9144000" cy="750161"/>
          </a:xfrm>
        </p:spPr>
        <p:txBody>
          <a:bodyPr>
            <a:normAutofit fontScale="85000" lnSpcReduction="20000"/>
          </a:bodyPr>
          <a:lstStyle/>
          <a:p>
            <a:r>
              <a:rPr lang="en-US" dirty="0"/>
              <a:t>5. kafli TEYGNI</a:t>
            </a:r>
          </a:p>
          <a:p>
            <a:r>
              <a:rPr lang="en-US" sz="2400" cap="none" dirty="0">
                <a:solidFill>
                  <a:schemeClr val="tx1"/>
                </a:solidFill>
                <a:latin typeface="+mn-lt"/>
              </a:rPr>
              <a:t>Myndasýning í PowerPoint</a:t>
            </a:r>
          </a:p>
          <a:p>
            <a:endParaRPr lang="en-US" dirty="0"/>
          </a:p>
        </p:txBody>
      </p:sp>
      <p:pic>
        <p:nvPicPr>
          <p:cNvPr id="2" name="Picture 1"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C41618A8-DAA9-6C9F-69AD-426B3999CCF0}"/>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YFIRLIT 5. KAFLA</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p:txBody>
          <a:bodyPr/>
          <a:lstStyle/>
          <a:p>
            <a:r>
              <a:rPr lang="en-US" dirty="0"/>
              <a:t>5.1: Verðteygni eftirspurnar og verðteygni framboðs</a:t>
            </a:r>
          </a:p>
          <a:p>
            <a:r>
              <a:rPr lang="en-US" dirty="0"/>
              <a:t>5.2: Öfgatilvik teygni og föst teygni</a:t>
            </a:r>
          </a:p>
          <a:p>
            <a:r>
              <a:rPr lang="en-US" dirty="0"/>
              <a:t>5.3: Teygni og verðlagning</a:t>
            </a:r>
          </a:p>
          <a:p>
            <a:r>
              <a:rPr lang="en-US" dirty="0"/>
              <a:t>5.4: Teygni gagnvart öðrum þáttum en verði</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Netflix og teygni í hagfræði</a:t>
            </a:r>
          </a:p>
        </p:txBody>
      </p:sp>
      <p:sp>
        <p:nvSpPr>
          <p:cNvPr id="8" name="Content Placeholder 7">
            <a:extLst>
              <a:ext uri="{FF2B5EF4-FFF2-40B4-BE49-F238E27FC236}">
                <a16:creationId xmlns:a16="http://schemas.microsoft.com/office/drawing/2014/main" id="{59413D4B-1F99-7EF3-EB49-6EACED38306A}"/>
              </a:ext>
            </a:extLst>
          </p:cNvPr>
          <p:cNvSpPr>
            <a:spLocks noGrp="1"/>
          </p:cNvSpPr>
          <p:nvPr>
            <p:ph idx="13"/>
          </p:nvPr>
        </p:nvSpPr>
        <p:spPr/>
        <p:txBody>
          <a:bodyPr>
            <a:normAutofit/>
          </a:bodyPr>
          <a:lstStyle/>
          <a:p>
            <a:r>
              <a:rPr lang="en-US" sz="1800" dirty="0"/>
              <a:t>Margar streymisveitur á netinu, svo sem Netflix, hafa tekið upp þrepaskipta verðlagningu eftir aðgangi að þjónustu. Hvaða áhrif hefur þetta verð á kaupákvarðanir neytenda? (Mynd: breytt útgáfa af „160906_FF_CreditCardAgreements“ eftir </a:t>
            </a:r>
            <a:r>
              <a:rPr lang="en-US" sz="1800" dirty="0" err="1"/>
              <a:t>kdiwavvou</a:t>
            </a:r>
            <a:r>
              <a:rPr lang="en-US" sz="1800" dirty="0"/>
              <a:t>/Flickr, í almenningseigu)</a:t>
            </a:r>
          </a:p>
        </p:txBody>
      </p:sp>
      <p:pic>
        <p:nvPicPr>
          <p:cNvPr id="5" name="Picture 4" descr="An image shows a woman holding a credit card in her hand and looking at a laptop. ">
            <a:extLst>
              <a:ext uri="{FF2B5EF4-FFF2-40B4-BE49-F238E27FC236}">
                <a16:creationId xmlns:a16="http://schemas.microsoft.com/office/drawing/2014/main" id="{6E2F3609-E066-94EC-4C8E-DF57E3E8FC62}"/>
              </a:ext>
            </a:extLst>
          </p:cNvPr>
          <p:cNvPicPr>
            <a:picLocks noChangeAspect="1"/>
          </p:cNvPicPr>
          <p:nvPr/>
        </p:nvPicPr>
        <p:blipFill>
          <a:blip r:embed="rId2"/>
          <a:stretch>
            <a:fillRect/>
          </a:stretch>
        </p:blipFill>
        <p:spPr>
          <a:xfrm>
            <a:off x="3269389" y="968904"/>
            <a:ext cx="5653222" cy="3770264"/>
          </a:xfrm>
          <a:prstGeom prst="rect">
            <a:avLst/>
          </a:prstGeom>
        </p:spPr>
      </p:pic>
    </p:spTree>
    <p:extLst>
      <p:ext uri="{BB962C8B-B14F-4D97-AF65-F5344CB8AC3E}">
        <p14:creationId xmlns:p14="http://schemas.microsoft.com/office/powerpoint/2010/main" val="2320646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5.1 Verðteygni eftirspurnar og verðteygni framboðs</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4634939"/>
          </a:xfrm>
        </p:spPr>
        <p:txBody>
          <a:bodyPr>
            <a:normAutofit fontScale="92500" lnSpcReduction="20000"/>
          </a:bodyPr>
          <a:lstStyle/>
          <a:p>
            <a:r>
              <a:rPr lang="en-US" b="1" dirty="0"/>
              <a:t>Teygni</a:t>
            </a:r>
            <a:r>
              <a:rPr lang="en-US" dirty="0"/>
              <a:t> er hagfræðilegt hugtak sem mælir hversu næm ein breyta er fyrir breytingum á annarri breytu.</a:t>
            </a:r>
          </a:p>
          <a:p>
            <a:endParaRPr lang="en-US" dirty="0"/>
          </a:p>
          <a:p>
            <a:r>
              <a:rPr lang="en-US" b="1" dirty="0"/>
              <a:t>Verðteygni</a:t>
            </a:r>
            <a:r>
              <a:rPr lang="en-US" dirty="0"/>
              <a:t> er hlutfallið milli prósentubreytingar á eftirspurðu magni (</a:t>
            </a:r>
            <a:r>
              <a:rPr lang="en-US" dirty="0" err="1"/>
              <a:t>Qd</a:t>
            </a:r>
            <a:r>
              <a:rPr lang="en-US" dirty="0"/>
              <a:t>) eða framboðnu magni (Qs) og samsvarandi prósentubreytingar á verði.</a:t>
            </a:r>
          </a:p>
          <a:p>
            <a:endParaRPr lang="en-US" dirty="0"/>
          </a:p>
          <a:p>
            <a:r>
              <a:rPr lang="en-US" b="1" dirty="0"/>
              <a:t>Verðteygni eftirspurnar </a:t>
            </a:r>
            <a:r>
              <a:rPr lang="en-US" dirty="0"/>
              <a:t>– prósentubreyting á eftirspurðu magni vöru eða þjónustu deilt með prósentubreytingu á verði.</a:t>
            </a:r>
          </a:p>
          <a:p>
            <a:endParaRPr lang="en-US" dirty="0"/>
          </a:p>
          <a:p>
            <a:r>
              <a:rPr lang="en-US" b="1" dirty="0"/>
              <a:t>Verðteygni framboðs </a:t>
            </a:r>
            <a:r>
              <a:rPr lang="en-US" dirty="0"/>
              <a:t>– prósentubreyting á framboðnu magni deilt með prósentubreytingu á verði.</a:t>
            </a:r>
          </a:p>
          <a:p>
            <a:endParaRPr lang="en-US" dirty="0"/>
          </a:p>
        </p:txBody>
      </p:sp>
    </p:spTree>
    <p:extLst>
      <p:ext uri="{BB962C8B-B14F-4D97-AF65-F5344CB8AC3E}">
        <p14:creationId xmlns:p14="http://schemas.microsoft.com/office/powerpoint/2010/main" val="1019098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Teygni, óteygni og einingarteygni: þrjú tilvik</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3380905"/>
          </a:xfrm>
        </p:spPr>
        <p:txBody>
          <a:bodyPr/>
          <a:lstStyle/>
          <a:p>
            <a:r>
              <a:rPr lang="en-US" dirty="0"/>
              <a:t>Þegar </a:t>
            </a:r>
            <a:r>
              <a:rPr lang="en-US" b="1" dirty="0"/>
              <a:t>eftirspurn er teygin </a:t>
            </a:r>
            <a:r>
              <a:rPr lang="en-US" dirty="0"/>
              <a:t>eða </a:t>
            </a:r>
            <a:r>
              <a:rPr lang="en-US" b="1" dirty="0"/>
              <a:t>framboð er teygið, </a:t>
            </a:r>
            <a:r>
              <a:rPr lang="en-US" dirty="0"/>
              <a:t>er teygni meiri en einn og viðbrögð magns við verðbreytingum mikil.</a:t>
            </a:r>
          </a:p>
          <a:p>
            <a:r>
              <a:rPr lang="en-US" b="1" dirty="0"/>
              <a:t>Þegar eftirspurn er óteygin </a:t>
            </a:r>
            <a:r>
              <a:rPr lang="en-US" dirty="0"/>
              <a:t>eða </a:t>
            </a:r>
            <a:r>
              <a:rPr lang="en-US" b="1" dirty="0"/>
              <a:t>framboð er óteygið, </a:t>
            </a:r>
            <a:r>
              <a:rPr lang="en-US" dirty="0"/>
              <a:t>er teygni minni en einn og viðbrögð magns við verðbreytingum lítil.</a:t>
            </a:r>
          </a:p>
          <a:p>
            <a:r>
              <a:rPr lang="en-US" b="1" dirty="0"/>
              <a:t>Einingarteygni </a:t>
            </a:r>
            <a:r>
              <a:rPr lang="en-US" dirty="0"/>
              <a:t>felur í sér að eftirspurt eða framboðið magn breytist hlutfallslega jafnmikið og verð.</a:t>
            </a:r>
          </a:p>
          <a:p>
            <a:pPr marL="0" indent="0">
              <a:buNone/>
            </a:pPr>
            <a:endParaRPr lang="en-US" dirty="0"/>
          </a:p>
        </p:txBody>
      </p:sp>
      <p:pic>
        <p:nvPicPr>
          <p:cNvPr id="2" name="Shape 72" descr="If percentage change in quantity is greater than percentage change in price then percentage change in quantity divided by percentage change in price is greater than 1, and it is called “Elastic.” If percentage change in quantity is equal to percentage change in price then percentage change in quantity divided by percentage change in price is equal to 1, and it is called “Unitary.” If percentage change in quantity is less than percentage change in price then percentage change in quantity divided by percentage change in price is less than 1, and it is called “Inelastic.”">
            <a:extLst>
              <a:ext uri="{FF2B5EF4-FFF2-40B4-BE49-F238E27FC236}">
                <a16:creationId xmlns:a16="http://schemas.microsoft.com/office/drawing/2014/main" id="{18D8659A-953F-D595-7557-E8F37F10139A}"/>
              </a:ext>
            </a:extLst>
          </p:cNvPr>
          <p:cNvPicPr preferRelativeResize="0"/>
          <p:nvPr/>
        </p:nvPicPr>
        <p:blipFill>
          <a:blip r:embed="rId2">
            <a:alphaModFix/>
          </a:blip>
          <a:stretch>
            <a:fillRect/>
          </a:stretch>
        </p:blipFill>
        <p:spPr>
          <a:xfrm>
            <a:off x="2133575" y="4115134"/>
            <a:ext cx="7924850" cy="2271225"/>
          </a:xfrm>
          <a:prstGeom prst="rect">
            <a:avLst/>
          </a:prstGeom>
          <a:noFill/>
          <a:ln>
            <a:noFill/>
          </a:ln>
        </p:spPr>
      </p:pic>
    </p:spTree>
    <p:extLst>
      <p:ext uri="{BB962C8B-B14F-4D97-AF65-F5344CB8AC3E}">
        <p14:creationId xmlns:p14="http://schemas.microsoft.com/office/powerpoint/2010/main" val="2273201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Útreikningur á teygni ferils</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4282242"/>
          </a:xfrm>
        </p:spPr>
        <p:txBody>
          <a:bodyPr>
            <a:normAutofit lnSpcReduction="10000"/>
          </a:bodyPr>
          <a:lstStyle/>
          <a:p>
            <a:pPr marL="0" indent="0">
              <a:buNone/>
            </a:pPr>
            <a:r>
              <a:rPr lang="en-US" dirty="0"/>
              <a:t>Við útreikning á teygni eftir eftirspurnar- eða framboðsferli nota hagfræðingar meðaltalsprósentubreytingu bæði magns og verðs.</a:t>
            </a:r>
          </a:p>
          <a:p>
            <a:endParaRPr lang="en-US" dirty="0"/>
          </a:p>
          <a:p>
            <a:pPr marL="0" indent="0">
              <a:buNone/>
            </a:pPr>
            <a:r>
              <a:rPr lang="en-US" u="sng" dirty="0"/>
              <a:t>Miðpunktsaðferð við útreikning teygni</a:t>
            </a:r>
            <a:r>
              <a:rPr lang="en-US" dirty="0"/>
              <a:t>:</a:t>
            </a:r>
          </a:p>
          <a:p>
            <a:endParaRPr lang="en-US" dirty="0"/>
          </a:p>
          <a:p>
            <a:pPr marL="0" indent="0">
              <a:buNone/>
            </a:pPr>
            <a:r>
              <a:rPr lang="en-US" dirty="0"/>
              <a:t>% breyting á magni = </a:t>
            </a:r>
          </a:p>
          <a:p>
            <a:pPr marL="0" indent="0">
              <a:buNone/>
            </a:pPr>
            <a:endParaRPr lang="en-US" dirty="0"/>
          </a:p>
          <a:p>
            <a:pPr marL="0" indent="0">
              <a:buNone/>
            </a:pPr>
            <a:endParaRPr lang="en-US" dirty="0"/>
          </a:p>
          <a:p>
            <a:pPr marL="0" indent="0">
              <a:buNone/>
            </a:pPr>
            <a:r>
              <a:rPr lang="en-US" dirty="0"/>
              <a:t>% breyting á verði =</a:t>
            </a:r>
          </a:p>
        </p:txBody>
      </p:sp>
      <p:graphicFrame>
        <p:nvGraphicFramePr>
          <p:cNvPr id="4" name="Object 3" descr="fraction with numerator Q2 minus Q1, denominator open parenthesis Q2 plus Q1 close parenthesis divided by 2, multiplied by 100.">
            <a:extLst>
              <a:ext uri="{FF2B5EF4-FFF2-40B4-BE49-F238E27FC236}">
                <a16:creationId xmlns:a16="http://schemas.microsoft.com/office/drawing/2014/main" id="{2626390D-DCB4-2680-C2E2-FC2F870B93BE}"/>
              </a:ext>
            </a:extLst>
          </p:cNvPr>
          <p:cNvGraphicFramePr>
            <a:graphicFrameLocks noChangeAspect="1"/>
          </p:cNvGraphicFramePr>
          <p:nvPr>
            <p:extLst>
              <p:ext uri="{D42A27DB-BD31-4B8C-83A1-F6EECF244321}">
                <p14:modId xmlns:p14="http://schemas.microsoft.com/office/powerpoint/2010/main" val="3297514473"/>
              </p:ext>
            </p:extLst>
          </p:nvPr>
        </p:nvGraphicFramePr>
        <p:xfrm>
          <a:off x="4351745" y="2854036"/>
          <a:ext cx="2941611" cy="1055143"/>
        </p:xfrm>
        <a:graphic>
          <a:graphicData uri="http://schemas.openxmlformats.org/presentationml/2006/ole">
            <mc:AlternateContent xmlns:mc="http://schemas.openxmlformats.org/markup-compatibility/2006">
              <mc:Choice xmlns:v="urn:schemas-microsoft-com:vml" Requires="v">
                <p:oleObj name="Equation" r:id="rId2" imgW="1168200" imgH="419040" progId="Equation.DSMT4">
                  <p:embed/>
                </p:oleObj>
              </mc:Choice>
              <mc:Fallback>
                <p:oleObj name="Equation" r:id="rId2" imgW="1168200" imgH="419040" progId="Equation.DSMT4">
                  <p:embed/>
                  <p:pic>
                    <p:nvPicPr>
                      <p:cNvPr id="0" name=""/>
                      <p:cNvPicPr/>
                      <p:nvPr/>
                    </p:nvPicPr>
                    <p:blipFill>
                      <a:blip r:embed="rId3"/>
                      <a:stretch>
                        <a:fillRect/>
                      </a:stretch>
                    </p:blipFill>
                    <p:spPr>
                      <a:xfrm>
                        <a:off x="4351745" y="2854036"/>
                        <a:ext cx="2941611" cy="1055143"/>
                      </a:xfrm>
                      <a:prstGeom prst="rect">
                        <a:avLst/>
                      </a:prstGeom>
                    </p:spPr>
                  </p:pic>
                </p:oleObj>
              </mc:Fallback>
            </mc:AlternateContent>
          </a:graphicData>
        </a:graphic>
      </p:graphicFrame>
      <p:graphicFrame>
        <p:nvGraphicFramePr>
          <p:cNvPr id="5" name="Object 4" descr="fraction with numerator P2 minus P1, denominator open parenthesis P2 plus P1 close parenthesis divided by 2, multiplied by 100.">
            <a:extLst>
              <a:ext uri="{FF2B5EF4-FFF2-40B4-BE49-F238E27FC236}">
                <a16:creationId xmlns:a16="http://schemas.microsoft.com/office/drawing/2014/main" id="{4701EE6A-D07D-BC11-908F-B7DB5750CC42}"/>
              </a:ext>
            </a:extLst>
          </p:cNvPr>
          <p:cNvGraphicFramePr>
            <a:graphicFrameLocks noChangeAspect="1"/>
          </p:cNvGraphicFramePr>
          <p:nvPr>
            <p:extLst>
              <p:ext uri="{D42A27DB-BD31-4B8C-83A1-F6EECF244321}">
                <p14:modId xmlns:p14="http://schemas.microsoft.com/office/powerpoint/2010/main" val="2128695462"/>
              </p:ext>
            </p:extLst>
          </p:nvPr>
        </p:nvGraphicFramePr>
        <p:xfrm>
          <a:off x="4415692" y="4320005"/>
          <a:ext cx="2813715" cy="1055143"/>
        </p:xfrm>
        <a:graphic>
          <a:graphicData uri="http://schemas.openxmlformats.org/presentationml/2006/ole">
            <mc:AlternateContent xmlns:mc="http://schemas.openxmlformats.org/markup-compatibility/2006">
              <mc:Choice xmlns:v="urn:schemas-microsoft-com:vml" Requires="v">
                <p:oleObj name="Equation" r:id="rId4" imgW="1117440" imgH="419040" progId="Equation.DSMT4">
                  <p:embed/>
                </p:oleObj>
              </mc:Choice>
              <mc:Fallback>
                <p:oleObj name="Equation" r:id="rId4" imgW="1117440" imgH="419040" progId="Equation.DSMT4">
                  <p:embed/>
                  <p:pic>
                    <p:nvPicPr>
                      <p:cNvPr id="0" name=""/>
                      <p:cNvPicPr/>
                      <p:nvPr/>
                    </p:nvPicPr>
                    <p:blipFill>
                      <a:blip r:embed="rId5"/>
                      <a:stretch>
                        <a:fillRect/>
                      </a:stretch>
                    </p:blipFill>
                    <p:spPr>
                      <a:xfrm>
                        <a:off x="4415692" y="4320005"/>
                        <a:ext cx="2813715" cy="1055143"/>
                      </a:xfrm>
                      <a:prstGeom prst="rect">
                        <a:avLst/>
                      </a:prstGeom>
                    </p:spPr>
                  </p:pic>
                </p:oleObj>
              </mc:Fallback>
            </mc:AlternateContent>
          </a:graphicData>
        </a:graphic>
      </p:graphicFrame>
    </p:spTree>
    <p:extLst>
      <p:ext uri="{BB962C8B-B14F-4D97-AF65-F5344CB8AC3E}">
        <p14:creationId xmlns:p14="http://schemas.microsoft.com/office/powerpoint/2010/main" val="270566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pPr marL="0" marR="0" lvl="0" indent="0" rtl="0">
              <a:spcBef>
                <a:spcPts val="0"/>
              </a:spcBef>
            </a:pPr>
            <a:r>
              <a:rPr lang="en-US" dirty="0"/>
              <a:t>Dæmi – Útreikningur á verðteygni eftirspurnar</a:t>
            </a:r>
          </a:p>
        </p:txBody>
      </p:sp>
      <p:pic>
        <p:nvPicPr>
          <p:cNvPr id="5" name="Picture 4" descr="This graph illustrates a downward-sloping demand curve. Different price and quantity demanded combinations are shown, with different letters representing those points. The top left combination is point H, a price of 130 dollars and quantity of 1600. The next point is point G, a price of 120 dollars and quantity of 1800. Moving down the demand curve the last two points illustrated are B and A. B is price of 70 dollars and quantity of 2800. A is a price of 60 dollars and quantity of 3000. These points and their different prices and quantities can be used to calculate price elasticity of demand.">
            <a:extLst>
              <a:ext uri="{FF2B5EF4-FFF2-40B4-BE49-F238E27FC236}">
                <a16:creationId xmlns:a16="http://schemas.microsoft.com/office/drawing/2014/main" id="{36607A46-3B9D-1174-9EE4-15FA2D8ADF8E}"/>
              </a:ext>
            </a:extLst>
          </p:cNvPr>
          <p:cNvPicPr>
            <a:picLocks noChangeAspect="1"/>
          </p:cNvPicPr>
          <p:nvPr/>
        </p:nvPicPr>
        <p:blipFill>
          <a:blip r:embed="rId2"/>
          <a:stretch>
            <a:fillRect/>
          </a:stretch>
        </p:blipFill>
        <p:spPr>
          <a:xfrm>
            <a:off x="3850489" y="789708"/>
            <a:ext cx="4491022" cy="2958737"/>
          </a:xfrm>
          <a:prstGeom prst="rect">
            <a:avLst/>
          </a:prstGeom>
        </p:spPr>
      </p:pic>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3748446"/>
            <a:ext cx="5257800" cy="2639290"/>
          </a:xfrm>
        </p:spPr>
        <p:txBody>
          <a:bodyPr>
            <a:normAutofit fontScale="77500" lnSpcReduction="20000"/>
          </a:bodyPr>
          <a:lstStyle/>
          <a:p>
            <a:r>
              <a:rPr lang="en-US" dirty="0"/>
              <a:t>Verðteygni eftirspurnar er reiknuð sem prósentubreyting á magni deilt með prósentubreytingu á verði.</a:t>
            </a:r>
          </a:p>
          <a:p>
            <a:endParaRPr lang="en-US" dirty="0"/>
          </a:p>
          <a:p>
            <a:r>
              <a:rPr lang="en-US" dirty="0"/>
              <a:t>Teygni eftirspurnar milli þessara tveggja punkta er því 0,45, sem er </a:t>
            </a:r>
            <a:r>
              <a:rPr lang="en-US" i="1" dirty="0"/>
              <a:t>minna</a:t>
            </a:r>
            <a:r>
              <a:rPr lang="en-US" dirty="0"/>
              <a:t> en einn og sýnir að eftirspurnin er </a:t>
            </a:r>
            <a:r>
              <a:rPr lang="en-US" u="sng" dirty="0"/>
              <a:t>óteygin</a:t>
            </a:r>
            <a:r>
              <a:rPr lang="en-US" dirty="0"/>
              <a:t> á þessu bili.</a:t>
            </a:r>
          </a:p>
        </p:txBody>
      </p:sp>
      <p:pic>
        <p:nvPicPr>
          <p:cNvPr id="2" name="Shape 90" descr="The image shows one or more math equations. Alternate text is coming soon.">
            <a:extLst>
              <a:ext uri="{FF2B5EF4-FFF2-40B4-BE49-F238E27FC236}">
                <a16:creationId xmlns:a16="http://schemas.microsoft.com/office/drawing/2014/main" id="{6B01A9B3-5488-5219-7460-8BE27209408B}"/>
              </a:ext>
            </a:extLst>
          </p:cNvPr>
          <p:cNvPicPr preferRelativeResize="0"/>
          <p:nvPr/>
        </p:nvPicPr>
        <p:blipFill>
          <a:blip r:embed="rId3">
            <a:alphaModFix/>
          </a:blip>
          <a:stretch>
            <a:fillRect/>
          </a:stretch>
        </p:blipFill>
        <p:spPr>
          <a:xfrm>
            <a:off x="7370064" y="3748446"/>
            <a:ext cx="3983736" cy="2478025"/>
          </a:xfrm>
          <a:prstGeom prst="rect">
            <a:avLst/>
          </a:prstGeom>
          <a:noFill/>
          <a:ln>
            <a:noFill/>
          </a:ln>
        </p:spPr>
      </p:pic>
    </p:spTree>
    <p:extLst>
      <p:ext uri="{BB962C8B-B14F-4D97-AF65-F5344CB8AC3E}">
        <p14:creationId xmlns:p14="http://schemas.microsoft.com/office/powerpoint/2010/main" val="4037972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pPr marL="0" marR="0" lvl="0" indent="0" rtl="0">
              <a:spcBef>
                <a:spcPts val="0"/>
              </a:spcBef>
            </a:pPr>
            <a:r>
              <a:rPr lang="en-US" dirty="0"/>
              <a:t>Dæmi – Útreikningur á verðteygni framboðs</a:t>
            </a:r>
          </a:p>
        </p:txBody>
      </p:sp>
      <p:pic>
        <p:nvPicPr>
          <p:cNvPr id="5" name="Picture 4" descr="The graph shows an upward sloping line that represents the supply of apartment rentals.">
            <a:extLst>
              <a:ext uri="{FF2B5EF4-FFF2-40B4-BE49-F238E27FC236}">
                <a16:creationId xmlns:a16="http://schemas.microsoft.com/office/drawing/2014/main" id="{026076AA-C7DB-55C0-D55B-DB38ABE29941}"/>
              </a:ext>
            </a:extLst>
          </p:cNvPr>
          <p:cNvPicPr>
            <a:picLocks noChangeAspect="1"/>
          </p:cNvPicPr>
          <p:nvPr/>
        </p:nvPicPr>
        <p:blipFill>
          <a:blip r:embed="rId2"/>
          <a:stretch>
            <a:fillRect/>
          </a:stretch>
        </p:blipFill>
        <p:spPr>
          <a:xfrm>
            <a:off x="838200" y="880988"/>
            <a:ext cx="3916681" cy="3175525"/>
          </a:xfrm>
          <a:prstGeom prst="rect">
            <a:avLst/>
          </a:prstGeom>
        </p:spPr>
      </p:pic>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4147793"/>
            <a:ext cx="5257800" cy="2152995"/>
          </a:xfrm>
        </p:spPr>
        <p:txBody>
          <a:bodyPr>
            <a:normAutofit fontScale="85000" lnSpcReduction="20000"/>
          </a:bodyPr>
          <a:lstStyle/>
          <a:p>
            <a:r>
              <a:rPr lang="en-US" dirty="0"/>
              <a:t>Verðteygni framboðs er reiknuð sem prósentubreyting á magni deilt með prósentubreytingu á verði.</a:t>
            </a:r>
          </a:p>
          <a:p>
            <a:endParaRPr lang="en-US" dirty="0"/>
          </a:p>
          <a:p>
            <a:r>
              <a:rPr lang="en-US" dirty="0"/>
              <a:t>Í hvaða flokk teygni fellur niðurstaðan?</a:t>
            </a:r>
          </a:p>
          <a:p>
            <a:endParaRPr lang="en-US" dirty="0"/>
          </a:p>
        </p:txBody>
      </p:sp>
      <p:pic>
        <p:nvPicPr>
          <p:cNvPr id="2" name="Shape 99" descr="Calculation of price elasticity of supply showing step-by-step math: percent change in quantity equals fraction with numerator 13,000 minus 10,000, denominator open parenthesis 13,000 plus 10,000 close parenthesis divided by 2, multiplied by 100, which simplifies to 3,000 over 11,500 times 100 equals 26.1. Percent change in price equals fraction with numerator 700 dollars minus 650 dollars, denominator open parenthesis 700 dollars plus 650 dollars close parenthesis divided by 2, multiplied by 100, which simplifies to 50 over 675 times 100 equals 7.4. Price elasticity of supply equals 26.1 percent divided by 7.4 percent equals 3.53.">
            <a:extLst>
              <a:ext uri="{FF2B5EF4-FFF2-40B4-BE49-F238E27FC236}">
                <a16:creationId xmlns:a16="http://schemas.microsoft.com/office/drawing/2014/main" id="{2D7172AA-80F4-6EF0-8DAA-E6D1757790A6}"/>
              </a:ext>
            </a:extLst>
          </p:cNvPr>
          <p:cNvPicPr preferRelativeResize="0"/>
          <p:nvPr/>
        </p:nvPicPr>
        <p:blipFill>
          <a:blip r:embed="rId3">
            <a:alphaModFix/>
          </a:blip>
          <a:stretch>
            <a:fillRect/>
          </a:stretch>
        </p:blipFill>
        <p:spPr>
          <a:xfrm>
            <a:off x="6794470" y="1031966"/>
            <a:ext cx="4559330" cy="3115827"/>
          </a:xfrm>
          <a:prstGeom prst="rect">
            <a:avLst/>
          </a:prstGeom>
          <a:noFill/>
          <a:ln>
            <a:noFill/>
          </a:ln>
        </p:spPr>
      </p:pic>
    </p:spTree>
    <p:extLst>
      <p:ext uri="{BB962C8B-B14F-4D97-AF65-F5344CB8AC3E}">
        <p14:creationId xmlns:p14="http://schemas.microsoft.com/office/powerpoint/2010/main" val="335625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5.2 Öfgatilvik teygni og föst teygni</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2375065"/>
          </a:xfrm>
        </p:spPr>
        <p:txBody>
          <a:bodyPr>
            <a:normAutofit fontScale="77500" lnSpcReduction="20000"/>
          </a:bodyPr>
          <a:lstStyle/>
          <a:p>
            <a:r>
              <a:rPr lang="en-US" b="1" dirty="0"/>
              <a:t>Óendanleg teygni </a:t>
            </a:r>
            <a:r>
              <a:rPr lang="en-US" dirty="0"/>
              <a:t>eða </a:t>
            </a:r>
            <a:r>
              <a:rPr lang="en-US" b="1" dirty="0"/>
              <a:t>fullkomin teygni </a:t>
            </a:r>
            <a:r>
              <a:rPr lang="en-US" dirty="0"/>
              <a:t>– annaðhvort breytist eftirspurt magn (</a:t>
            </a:r>
            <a:r>
              <a:rPr lang="en-US" dirty="0" err="1"/>
              <a:t>Qd</a:t>
            </a:r>
            <a:r>
              <a:rPr lang="en-US" dirty="0"/>
              <a:t>) eða framboðið magn (Qs) um óendanlega mikið við hvers kyns breytingu á verði.  </a:t>
            </a:r>
          </a:p>
          <a:p>
            <a:endParaRPr lang="en-US" dirty="0"/>
          </a:p>
          <a:p>
            <a:r>
              <a:rPr lang="en-US" dirty="0"/>
              <a:t>Í báðum tilvikum eru framboðs- og eftirspurnarferlarnir </a:t>
            </a:r>
            <a:r>
              <a:rPr lang="en-US" i="1" dirty="0"/>
              <a:t>láréttir</a:t>
            </a:r>
            <a:r>
              <a:rPr lang="en-US" dirty="0"/>
              <a:t>.</a:t>
            </a:r>
          </a:p>
          <a:p>
            <a:endParaRPr lang="en-US" dirty="0"/>
          </a:p>
          <a:p>
            <a:r>
              <a:rPr lang="en-US" dirty="0"/>
              <a:t>Framboðið magn eða eftirspurt magn er afar næmt fyrir verðbreytingum og fer úr núlli þegar verðið er nálægt P í óendanlegt magn þegar verðið nær P.</a:t>
            </a:r>
          </a:p>
          <a:p>
            <a:endParaRPr lang="en-US" dirty="0"/>
          </a:p>
        </p:txBody>
      </p:sp>
      <p:pic>
        <p:nvPicPr>
          <p:cNvPr id="4" name="Picture 3" descr="Two graphs, side by side, show that perfectly elastic demand and perfectly elastic supply are both straight, horizontal lines.">
            <a:extLst>
              <a:ext uri="{FF2B5EF4-FFF2-40B4-BE49-F238E27FC236}">
                <a16:creationId xmlns:a16="http://schemas.microsoft.com/office/drawing/2014/main" id="{F9E3641D-A4FF-8FD7-716C-A7C4B5B5966E}"/>
              </a:ext>
            </a:extLst>
          </p:cNvPr>
          <p:cNvPicPr>
            <a:picLocks noChangeAspect="1"/>
          </p:cNvPicPr>
          <p:nvPr/>
        </p:nvPicPr>
        <p:blipFill>
          <a:blip r:embed="rId2"/>
          <a:stretch>
            <a:fillRect/>
          </a:stretch>
        </p:blipFill>
        <p:spPr>
          <a:xfrm>
            <a:off x="2931268" y="3429000"/>
            <a:ext cx="6329464" cy="2743200"/>
          </a:xfrm>
          <a:prstGeom prst="rect">
            <a:avLst/>
          </a:prstGeom>
        </p:spPr>
      </p:pic>
    </p:spTree>
    <p:extLst>
      <p:ext uri="{BB962C8B-B14F-4D97-AF65-F5344CB8AC3E}">
        <p14:creationId xmlns:p14="http://schemas.microsoft.com/office/powerpoint/2010/main" val="486547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Núllteygni</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2048493"/>
          </a:xfrm>
        </p:spPr>
        <p:txBody>
          <a:bodyPr>
            <a:normAutofit fontScale="92500" lnSpcReduction="20000"/>
          </a:bodyPr>
          <a:lstStyle/>
          <a:p>
            <a:r>
              <a:rPr lang="en-US" b="1" dirty="0"/>
              <a:t>Núllteygni </a:t>
            </a:r>
            <a:r>
              <a:rPr lang="en-US" dirty="0"/>
              <a:t>eða </a:t>
            </a:r>
            <a:r>
              <a:rPr lang="en-US" b="1" dirty="0"/>
              <a:t>fullkomin óteygni </a:t>
            </a:r>
            <a:r>
              <a:rPr lang="en-US" dirty="0"/>
              <a:t>– hversu mikil sem hlutfallsleg verðbreyting er verður engin breyting á magni.</a:t>
            </a:r>
          </a:p>
          <a:p>
            <a:endParaRPr lang="en-US" dirty="0"/>
          </a:p>
          <a:p>
            <a:r>
              <a:rPr lang="en-US" dirty="0"/>
              <a:t>Bæði </a:t>
            </a:r>
            <a:r>
              <a:rPr lang="en-US" i="1" dirty="0"/>
              <a:t>lóðrétti</a:t>
            </a:r>
            <a:r>
              <a:rPr lang="en-US" dirty="0"/>
              <a:t> framboðsferillinn og </a:t>
            </a:r>
            <a:r>
              <a:rPr lang="en-US" i="1" dirty="0"/>
              <a:t>lóðrétti</a:t>
            </a:r>
            <a:r>
              <a:rPr lang="en-US" dirty="0"/>
              <a:t> eftirspurnarferillinn sýna að engin hlutfallsleg breyting verður á (a) framboðnu magni eða (b) eftirspurðu magni, óháð verði. </a:t>
            </a:r>
          </a:p>
          <a:p>
            <a:endParaRPr lang="en-US" dirty="0"/>
          </a:p>
        </p:txBody>
      </p:sp>
      <p:pic>
        <p:nvPicPr>
          <p:cNvPr id="5" name="Picture 4" descr="The two graphs show that zero elasticity of supply and zero elasticity of demand are straight, vertical lines.">
            <a:extLst>
              <a:ext uri="{FF2B5EF4-FFF2-40B4-BE49-F238E27FC236}">
                <a16:creationId xmlns:a16="http://schemas.microsoft.com/office/drawing/2014/main" id="{DBF3E19A-36C8-249D-3822-693D0F489DAD}"/>
              </a:ext>
            </a:extLst>
          </p:cNvPr>
          <p:cNvPicPr>
            <a:picLocks noChangeAspect="1"/>
          </p:cNvPicPr>
          <p:nvPr/>
        </p:nvPicPr>
        <p:blipFill>
          <a:blip r:embed="rId2"/>
          <a:stretch>
            <a:fillRect/>
          </a:stretch>
        </p:blipFill>
        <p:spPr>
          <a:xfrm>
            <a:off x="2978205" y="3218688"/>
            <a:ext cx="6235590" cy="2683348"/>
          </a:xfrm>
          <a:prstGeom prst="rect">
            <a:avLst/>
          </a:prstGeom>
        </p:spPr>
      </p:pic>
    </p:spTree>
    <p:extLst>
      <p:ext uri="{BB962C8B-B14F-4D97-AF65-F5344CB8AC3E}">
        <p14:creationId xmlns:p14="http://schemas.microsoft.com/office/powerpoint/2010/main" val="3936586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Föst einingarteygni</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5"/>
            <a:ext cx="10515600" cy="977338"/>
          </a:xfrm>
        </p:spPr>
        <p:txBody>
          <a:bodyPr>
            <a:normAutofit fontScale="92500" lnSpcReduction="20000"/>
          </a:bodyPr>
          <a:lstStyle/>
          <a:p>
            <a:r>
              <a:rPr lang="en-US" b="1" dirty="0"/>
              <a:t>Föst einingarteygni</a:t>
            </a:r>
            <a:r>
              <a:rPr lang="en-US" dirty="0"/>
              <a:t>, hvort sem er á framboðs- eða eftirspurnarferli, er til staðar þegar eins prósents verðbreyting leiðir til eins prósents breytingar á magni.</a:t>
            </a:r>
          </a:p>
          <a:p>
            <a:endParaRPr lang="en-US" dirty="0"/>
          </a:p>
        </p:txBody>
      </p:sp>
      <p:pic>
        <p:nvPicPr>
          <p:cNvPr id="3" name="Picture 2" descr="A demand curve that illustrates unitary elasticity along its entire length is shown. Because of unitary elasticity, it will always have a curved shape. This curved shape represents that the percentage change in quantity demanded divided by the percentage change in price will always equal one. Four points with four different combinations of price and quantity are shown, and the percentage changes in price and quantity between the points are illustrated. At all the points, these percentage changes are 66.7 percent.">
            <a:extLst>
              <a:ext uri="{FF2B5EF4-FFF2-40B4-BE49-F238E27FC236}">
                <a16:creationId xmlns:a16="http://schemas.microsoft.com/office/drawing/2014/main" id="{57303A85-E3DE-08D0-23AE-532CA4BCF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2175" y="1625736"/>
            <a:ext cx="4147650" cy="3410585"/>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6">
            <a:extLst>
              <a:ext uri="{FF2B5EF4-FFF2-40B4-BE49-F238E27FC236}">
                <a16:creationId xmlns:a16="http://schemas.microsoft.com/office/drawing/2014/main" id="{349EE699-13E6-1F32-0DBF-D89429764D94}"/>
              </a:ext>
            </a:extLst>
          </p:cNvPr>
          <p:cNvSpPr txBox="1">
            <a:spLocks/>
          </p:cNvSpPr>
          <p:nvPr/>
        </p:nvSpPr>
        <p:spPr>
          <a:xfrm>
            <a:off x="886097" y="5036321"/>
            <a:ext cx="10515600" cy="117328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
            </a:r>
            <a:r>
              <a:rPr lang="en-US" u="sng" dirty="0"/>
              <a:t>Eftirspurnar</a:t>
            </a:r>
            <a:r>
              <a:rPr lang="en-US" dirty="0"/>
              <a:t>ferill með fasta einingarteygni er </a:t>
            </a:r>
            <a:r>
              <a:rPr lang="en-US" i="1" dirty="0"/>
              <a:t>bogin</a:t>
            </a:r>
            <a:r>
              <a:rPr lang="en-US" dirty="0"/>
              <a:t> lína. </a:t>
            </a:r>
          </a:p>
          <a:p>
            <a:r>
              <a:rPr lang="en-US" dirty="0"/>
              <a:t>Takið eftir að verð og eftirspurt magn breytast jafnmikið við hvert skref niður eftir eftirspurnarferlinum.</a:t>
            </a:r>
          </a:p>
          <a:p>
            <a:pPr marL="0" indent="0">
              <a:buNone/>
            </a:pPr>
            <a:endParaRPr lang="en-US" dirty="0"/>
          </a:p>
        </p:txBody>
      </p:sp>
    </p:spTree>
    <p:extLst>
      <p:ext uri="{BB962C8B-B14F-4D97-AF65-F5344CB8AC3E}">
        <p14:creationId xmlns:p14="http://schemas.microsoft.com/office/powerpoint/2010/main" val="3601074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Föst einingarteygni (framhald)</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4748348"/>
            <a:ext cx="10515600" cy="1323109"/>
          </a:xfrm>
        </p:spPr>
        <p:txBody>
          <a:bodyPr>
            <a:normAutofit fontScale="85000" lnSpcReduction="20000"/>
          </a:bodyPr>
          <a:lstStyle/>
          <a:p>
            <a:r>
              <a:rPr lang="en-US" dirty="0"/>
              <a:t>Ferill með fasta einingarteygni í </a:t>
            </a:r>
            <a:r>
              <a:rPr lang="en-US" u="sng" dirty="0"/>
              <a:t>framboði</a:t>
            </a:r>
            <a:r>
              <a:rPr lang="en-US" dirty="0"/>
              <a:t> er </a:t>
            </a:r>
            <a:r>
              <a:rPr lang="en-US" i="1" dirty="0"/>
              <a:t>bein</a:t>
            </a:r>
            <a:r>
              <a:rPr lang="en-US" dirty="0"/>
              <a:t> lína sem liggur upp frá upphafspunktinum. </a:t>
            </a:r>
          </a:p>
          <a:p>
            <a:r>
              <a:rPr lang="en-US" dirty="0"/>
              <a:t>Á milli sérhverra tveggja punkta er hlutfallsleg aukning framboðins magns sú sama og hlutfallsleg verðhækkun.</a:t>
            </a:r>
          </a:p>
          <a:p>
            <a:endParaRPr lang="en-US" dirty="0"/>
          </a:p>
        </p:txBody>
      </p:sp>
      <p:pic>
        <p:nvPicPr>
          <p:cNvPr id="3" name="Picture 2" descr="This graph shows that a supply curve with unitary elasticity at all points will always be a straight line.">
            <a:extLst>
              <a:ext uri="{FF2B5EF4-FFF2-40B4-BE49-F238E27FC236}">
                <a16:creationId xmlns:a16="http://schemas.microsoft.com/office/drawing/2014/main" id="{7C824DA9-6B3C-BAC5-ACE8-5925C68B3909}"/>
              </a:ext>
            </a:extLst>
          </p:cNvPr>
          <p:cNvPicPr>
            <a:picLocks noChangeAspect="1"/>
          </p:cNvPicPr>
          <p:nvPr/>
        </p:nvPicPr>
        <p:blipFill>
          <a:blip r:embed="rId2"/>
          <a:stretch>
            <a:fillRect/>
          </a:stretch>
        </p:blipFill>
        <p:spPr>
          <a:xfrm>
            <a:off x="2670855" y="883735"/>
            <a:ext cx="6850290" cy="3770587"/>
          </a:xfrm>
          <a:prstGeom prst="rect">
            <a:avLst/>
          </a:prstGeom>
        </p:spPr>
      </p:pic>
    </p:spTree>
    <p:extLst>
      <p:ext uri="{BB962C8B-B14F-4D97-AF65-F5344CB8AC3E}">
        <p14:creationId xmlns:p14="http://schemas.microsoft.com/office/powerpoint/2010/main" val="940524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5.3 Teygni og verðlagning</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p:txBody>
          <a:bodyPr/>
          <a:lstStyle/>
          <a:p>
            <a:r>
              <a:rPr lang="en-US" dirty="0"/>
              <a:t>Flest fyrirtæki leita daglega leiða til að lækka framleiðslukostnað og auka þannig hagnað sinn. </a:t>
            </a:r>
          </a:p>
          <a:p>
            <a:endParaRPr lang="en-US" dirty="0"/>
          </a:p>
          <a:p>
            <a:r>
              <a:rPr lang="en-US" dirty="0"/>
              <a:t>Stundum getur verð mikilvægs aðfangs þó hækkað eða lækkað án þess að fyrirtækið hafi nokkra stjórn á því.</a:t>
            </a:r>
          </a:p>
          <a:p>
            <a:endParaRPr lang="en-US" dirty="0"/>
          </a:p>
          <a:p>
            <a:r>
              <a:rPr lang="en-US" dirty="0"/>
              <a:t>Geta fyrirtæki velt kostnaði (eða kostnaðarsparnaði) yfir á neytendur?</a:t>
            </a:r>
          </a:p>
          <a:p>
            <a:endParaRPr lang="en-US" dirty="0"/>
          </a:p>
        </p:txBody>
      </p:sp>
    </p:spTree>
    <p:extLst>
      <p:ext uri="{BB962C8B-B14F-4D97-AF65-F5344CB8AC3E}">
        <p14:creationId xmlns:p14="http://schemas.microsoft.com/office/powerpoint/2010/main" val="22397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a:xfrm>
            <a:off x="841248" y="365760"/>
            <a:ext cx="9144000" cy="420624"/>
          </a:xfrm>
        </p:spPr>
        <p:txBody>
          <a:bodyPr wrap="none">
            <a:noAutofit/>
          </a:bodyPr>
          <a:lstStyle/>
          <a:p>
            <a:r>
              <a:rPr sz="2100"/>
              <a:t>Kostnaðarsparnaði skilað til neytenda – tækniframfarir</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4088675"/>
            <a:ext cx="10515600" cy="2204852"/>
          </a:xfrm>
        </p:spPr>
        <p:txBody>
          <a:bodyPr>
            <a:normAutofit fontScale="77500" lnSpcReduction="20000"/>
          </a:bodyPr>
          <a:lstStyle/>
          <a:p>
            <a:r>
              <a:rPr lang="en-US" dirty="0"/>
              <a:t>Kostnaðarsparnaður hliðrar framboðsferlinum til hægri, frá S</a:t>
            </a:r>
            <a:r>
              <a:rPr lang="en-US" baseline="-25000" dirty="0"/>
              <a:t>0</a:t>
            </a:r>
            <a:r>
              <a:rPr lang="en-US" dirty="0"/>
              <a:t> til S</a:t>
            </a:r>
            <a:r>
              <a:rPr lang="en-US" baseline="-25000" dirty="0"/>
              <a:t>1</a:t>
            </a:r>
            <a:r>
              <a:rPr lang="en-US" dirty="0"/>
              <a:t>; við hvert gefið verð eru fyrirtæki því tilbúin að bjóða fram meira magn. </a:t>
            </a:r>
          </a:p>
          <a:p>
            <a:r>
              <a:rPr lang="en-US" dirty="0"/>
              <a:t>Ef </a:t>
            </a:r>
            <a:r>
              <a:rPr lang="en-US" u="sng" dirty="0"/>
              <a:t>eftirspurn</a:t>
            </a:r>
            <a:r>
              <a:rPr lang="en-US" dirty="0"/>
              <a:t> er </a:t>
            </a:r>
            <a:r>
              <a:rPr lang="en-US" u="sng" dirty="0"/>
              <a:t>óteygin</a:t>
            </a:r>
            <a:r>
              <a:rPr lang="en-US" dirty="0"/>
              <a:t>, eins og í (a), leiða þessar kostnaðarlækkandi tækniframfarir til verulega lægra verðs. </a:t>
            </a:r>
          </a:p>
          <a:p>
            <a:r>
              <a:rPr lang="en-US" dirty="0"/>
              <a:t>Ef </a:t>
            </a:r>
            <a:r>
              <a:rPr lang="en-US" u="sng" dirty="0"/>
              <a:t>eftirspurn</a:t>
            </a:r>
            <a:r>
              <a:rPr lang="en-US" dirty="0"/>
              <a:t> er </a:t>
            </a:r>
            <a:r>
              <a:rPr lang="en-US" u="sng" dirty="0"/>
              <a:t>teygin</a:t>
            </a:r>
            <a:r>
              <a:rPr lang="en-US" dirty="0"/>
              <a:t>, eins og í (b), lækkar verðið hins vegar aðeins lítillega. </a:t>
            </a:r>
          </a:p>
          <a:p>
            <a:r>
              <a:rPr lang="en-US" dirty="0"/>
              <a:t>Neytendur hagnast í báðum tilvikum á meira magni á lægra verði, en ávinningurinn er meiri þegar eftirspurn er óteygin, eins og í (a).</a:t>
            </a:r>
          </a:p>
          <a:p>
            <a:endParaRPr lang="en-US" dirty="0"/>
          </a:p>
        </p:txBody>
      </p:sp>
      <p:pic>
        <p:nvPicPr>
          <p:cNvPr id="4" name="Picture 3" descr="The two graphs show a highly elastic demand curve (on the left) and highly inelastic demand curve (on the right).">
            <a:extLst>
              <a:ext uri="{FF2B5EF4-FFF2-40B4-BE49-F238E27FC236}">
                <a16:creationId xmlns:a16="http://schemas.microsoft.com/office/drawing/2014/main" id="{049AEBCC-E025-1AAC-9D06-7857CAF3B747}"/>
              </a:ext>
            </a:extLst>
          </p:cNvPr>
          <p:cNvPicPr>
            <a:picLocks noChangeAspect="1"/>
          </p:cNvPicPr>
          <p:nvPr/>
        </p:nvPicPr>
        <p:blipFill>
          <a:blip r:embed="rId2"/>
          <a:stretch>
            <a:fillRect/>
          </a:stretch>
        </p:blipFill>
        <p:spPr>
          <a:xfrm>
            <a:off x="3678248" y="1078546"/>
            <a:ext cx="4835503" cy="2908238"/>
          </a:xfrm>
          <a:prstGeom prst="rect">
            <a:avLst/>
          </a:prstGeom>
        </p:spPr>
      </p:pic>
    </p:spTree>
    <p:extLst>
      <p:ext uri="{BB962C8B-B14F-4D97-AF65-F5344CB8AC3E}">
        <p14:creationId xmlns:p14="http://schemas.microsoft.com/office/powerpoint/2010/main" val="1873017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pPr marL="0" marR="0" lvl="0" indent="0" rtl="0">
              <a:spcBef>
                <a:spcPts val="0"/>
              </a:spcBef>
            </a:pPr>
            <a:r>
              <a:rPr lang="en-US" dirty="0"/>
              <a:t>Hærri kostnaði velt yfir á neytendur – hækkandi skattar</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3958046"/>
            <a:ext cx="10515600" cy="2534828"/>
          </a:xfrm>
        </p:spPr>
        <p:txBody>
          <a:bodyPr>
            <a:normAutofit fontScale="70000" lnSpcReduction="20000"/>
          </a:bodyPr>
          <a:lstStyle/>
          <a:p>
            <a:r>
              <a:rPr lang="en-US" dirty="0"/>
              <a:t>Hærri kostnaður, til dæmis hærri skattur á sígarettufyrirtæki, hliðrar framboðsferlinum til vinstri. Hliðrunin er sú sama í (a) og (b). </a:t>
            </a:r>
          </a:p>
          <a:p>
            <a:r>
              <a:rPr lang="en-US" dirty="0"/>
              <a:t>Í (a), þar sem </a:t>
            </a:r>
            <a:r>
              <a:rPr lang="en-US" u="sng" dirty="0"/>
              <a:t>eftirspurn</a:t>
            </a:r>
            <a:r>
              <a:rPr lang="en-US" dirty="0"/>
              <a:t> er </a:t>
            </a:r>
            <a:r>
              <a:rPr lang="en-US" u="sng" dirty="0"/>
              <a:t>óteygin</a:t>
            </a:r>
            <a:r>
              <a:rPr lang="en-US" dirty="0"/>
              <a:t>, má þó að mestu velta kostnaðaraukningunni yfir á neytendur með hærra verði án þess að jafnvægismagn minnki mikið. </a:t>
            </a:r>
          </a:p>
          <a:p>
            <a:r>
              <a:rPr lang="en-US" dirty="0"/>
              <a:t>Í (b) er </a:t>
            </a:r>
            <a:r>
              <a:rPr lang="en-US" u="sng" dirty="0"/>
              <a:t>eftirspurn</a:t>
            </a:r>
            <a:r>
              <a:rPr lang="en-US" dirty="0"/>
              <a:t>hins vegar </a:t>
            </a:r>
            <a:r>
              <a:rPr lang="en-US" u="sng" dirty="0"/>
              <a:t>teygin</a:t>
            </a:r>
            <a:r>
              <a:rPr lang="en-US" dirty="0"/>
              <a:t>, þannig að hliðrun framboðsins leiðir fyrst og fremst til minna jafnvægismagns. </a:t>
            </a:r>
          </a:p>
          <a:p>
            <a:r>
              <a:rPr lang="en-US" dirty="0"/>
              <a:t>Neytendur tapa í báðum tilvikum, en í (a) greiða þeir </a:t>
            </a:r>
            <a:r>
              <a:rPr lang="en-US" u="sng" dirty="0"/>
              <a:t>hærra verð</a:t>
            </a:r>
            <a:r>
              <a:rPr lang="en-US" dirty="0"/>
              <a:t> fyrir sama magn, en í (b) verða þeir að kaupa </a:t>
            </a:r>
            <a:r>
              <a:rPr lang="en-US" u="sng" dirty="0"/>
              <a:t>minna magn</a:t>
            </a:r>
            <a:r>
              <a:rPr lang="en-US" dirty="0"/>
              <a:t> (og þurfa væntanlega að beina neyslu sinni annað).</a:t>
            </a:r>
          </a:p>
          <a:p>
            <a:endParaRPr lang="en-US" dirty="0"/>
          </a:p>
        </p:txBody>
      </p:sp>
      <p:pic>
        <p:nvPicPr>
          <p:cNvPr id="5" name="Picture 4" descr="These two graphs show how a supply shift affects price and quantity. Figure (a) shows how supply shifts when demand is inelastic and figure (b) shows how supply shifts when demand is elastic.">
            <a:extLst>
              <a:ext uri="{FF2B5EF4-FFF2-40B4-BE49-F238E27FC236}">
                <a16:creationId xmlns:a16="http://schemas.microsoft.com/office/drawing/2014/main" id="{96FC9CCF-3244-66B8-D9BE-0F5A03ECC3C4}"/>
              </a:ext>
            </a:extLst>
          </p:cNvPr>
          <p:cNvPicPr>
            <a:picLocks noChangeAspect="1"/>
          </p:cNvPicPr>
          <p:nvPr/>
        </p:nvPicPr>
        <p:blipFill>
          <a:blip r:embed="rId2"/>
          <a:stretch>
            <a:fillRect/>
          </a:stretch>
        </p:blipFill>
        <p:spPr>
          <a:xfrm>
            <a:off x="3041546" y="980577"/>
            <a:ext cx="6108907" cy="2786601"/>
          </a:xfrm>
          <a:prstGeom prst="rect">
            <a:avLst/>
          </a:prstGeom>
        </p:spPr>
      </p:pic>
    </p:spTree>
    <p:extLst>
      <p:ext uri="{BB962C8B-B14F-4D97-AF65-F5344CB8AC3E}">
        <p14:creationId xmlns:p14="http://schemas.microsoft.com/office/powerpoint/2010/main" val="1338979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Teygni og skipting skattbyrði</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p:txBody>
          <a:bodyPr/>
          <a:lstStyle/>
          <a:p>
            <a:r>
              <a:rPr lang="en-US" b="1" dirty="0"/>
              <a:t>Skipting skattbyrði</a:t>
            </a:r>
            <a:r>
              <a:rPr lang="en-US" dirty="0"/>
              <a:t> – hvernig skattbyrðin skiptist milli kaupenda og seljenda.</a:t>
            </a:r>
          </a:p>
          <a:p>
            <a:endParaRPr lang="en-US" dirty="0"/>
          </a:p>
          <a:p>
            <a:r>
              <a:rPr lang="en-US" dirty="0"/>
              <a:t>Ef </a:t>
            </a:r>
            <a:r>
              <a:rPr lang="en-US" u="sng" dirty="0"/>
              <a:t>eftirspurn er óteygnari</a:t>
            </a:r>
            <a:r>
              <a:rPr lang="en-US" dirty="0"/>
              <a:t> en framboð, </a:t>
            </a:r>
            <a:r>
              <a:rPr lang="en-US" u="sng" dirty="0"/>
              <a:t>neytendur</a:t>
            </a:r>
            <a:r>
              <a:rPr lang="en-US" dirty="0"/>
              <a:t> bera stærstan hluta skattbyrðarinnar. </a:t>
            </a:r>
          </a:p>
          <a:p>
            <a:endParaRPr lang="en-US" dirty="0"/>
          </a:p>
          <a:p>
            <a:r>
              <a:rPr lang="en-US" dirty="0"/>
              <a:t>Ef </a:t>
            </a:r>
            <a:r>
              <a:rPr lang="en-US" u="sng" dirty="0"/>
              <a:t>framboð er óteygnara</a:t>
            </a:r>
            <a:r>
              <a:rPr lang="en-US" dirty="0"/>
              <a:t> en eftirspurn, </a:t>
            </a:r>
            <a:r>
              <a:rPr lang="en-US" u="sng" dirty="0"/>
              <a:t>seljendur</a:t>
            </a:r>
            <a:r>
              <a:rPr lang="en-US" dirty="0"/>
              <a:t> bera stærstan hluta skattbyrðarinnar.</a:t>
            </a:r>
          </a:p>
          <a:p>
            <a:endParaRPr lang="en-US" dirty="0"/>
          </a:p>
        </p:txBody>
      </p:sp>
    </p:spTree>
    <p:extLst>
      <p:ext uri="{BB962C8B-B14F-4D97-AF65-F5344CB8AC3E}">
        <p14:creationId xmlns:p14="http://schemas.microsoft.com/office/powerpoint/2010/main" val="2714076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Teygni og skipting skattbyrði (framhald)</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3683726"/>
            <a:ext cx="10515600" cy="2609800"/>
          </a:xfrm>
        </p:spPr>
        <p:txBody>
          <a:bodyPr>
            <a:normAutofit fontScale="85000" lnSpcReduction="10000"/>
          </a:bodyPr>
          <a:lstStyle/>
          <a:p>
            <a:r>
              <a:rPr lang="en-US" dirty="0"/>
              <a:t>Vörugjald myndar bil milli verðsins sem neytendur greiða (Pc) og verðsins sem framleiðendur fá (Pp). </a:t>
            </a:r>
          </a:p>
          <a:p>
            <a:r>
              <a:rPr lang="en-US" dirty="0"/>
              <a:t>Því teygnari sem eftirspurnar- og framboðsferlarnir eru, þeim mun minni verða skatttekjurnar.</a:t>
            </a:r>
          </a:p>
          <a:p>
            <a:pPr marL="0" indent="0">
              <a:buNone/>
            </a:pPr>
            <a:r>
              <a:rPr lang="en-US" dirty="0">
                <a:solidFill>
                  <a:srgbClr val="0070C0"/>
                </a:solidFill>
              </a:rPr>
              <a:t>(a) </a:t>
            </a:r>
            <a:r>
              <a:rPr lang="en-US" dirty="0"/>
              <a:t>Þegar eftirspurn er teygnari en framboð er skattbyrði neytenda, Pc – Pe, minni en skattbyrði framleiðenda, Pe – Pp. </a:t>
            </a:r>
          </a:p>
          <a:p>
            <a:pPr marL="0" indent="0">
              <a:buNone/>
            </a:pPr>
            <a:r>
              <a:rPr lang="en-US" dirty="0">
                <a:solidFill>
                  <a:srgbClr val="0070C0"/>
                </a:solidFill>
              </a:rPr>
              <a:t>(b) </a:t>
            </a:r>
            <a:r>
              <a:rPr lang="en-US" dirty="0"/>
              <a:t>Þegar framboð er teygnara en eftirspurn er skattbyrði neytenda, Pc – Pe, meiri en skattbyrði framleiðenda, Pe – Pp.</a:t>
            </a:r>
          </a:p>
          <a:p>
            <a:endParaRPr lang="en-US" dirty="0"/>
          </a:p>
        </p:txBody>
      </p:sp>
      <p:pic>
        <p:nvPicPr>
          <p:cNvPr id="4" name="Picture 3" descr="This graph shows two images that represent the relationship between elasticity and tax incidence. Image (a) shows the situation that occurs when demand is elastic and supply is inelastic: tax incidence is lower on consumers. Image (b) shows the situation that occurs when demand is inelastic and supply is elastic: tax incidence is lower on producers.">
            <a:extLst>
              <a:ext uri="{FF2B5EF4-FFF2-40B4-BE49-F238E27FC236}">
                <a16:creationId xmlns:a16="http://schemas.microsoft.com/office/drawing/2014/main" id="{5F8070AD-7FEE-92D4-EBCF-BB16FF2FCC7D}"/>
              </a:ext>
            </a:extLst>
          </p:cNvPr>
          <p:cNvPicPr>
            <a:picLocks noChangeAspect="1"/>
          </p:cNvPicPr>
          <p:nvPr/>
        </p:nvPicPr>
        <p:blipFill>
          <a:blip r:embed="rId2"/>
          <a:stretch>
            <a:fillRect/>
          </a:stretch>
        </p:blipFill>
        <p:spPr>
          <a:xfrm>
            <a:off x="2663315" y="789709"/>
            <a:ext cx="6865369" cy="2894017"/>
          </a:xfrm>
          <a:prstGeom prst="rect">
            <a:avLst/>
          </a:prstGeom>
        </p:spPr>
      </p:pic>
    </p:spTree>
    <p:extLst>
      <p:ext uri="{BB962C8B-B14F-4D97-AF65-F5344CB8AC3E}">
        <p14:creationId xmlns:p14="http://schemas.microsoft.com/office/powerpoint/2010/main" val="4037916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Áhrif til langs og skamms tíma</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4791693"/>
          </a:xfrm>
        </p:spPr>
        <p:txBody>
          <a:bodyPr>
            <a:normAutofit fontScale="92500" lnSpcReduction="10000"/>
          </a:bodyPr>
          <a:lstStyle/>
          <a:p>
            <a:r>
              <a:rPr lang="en-US" dirty="0"/>
              <a:t>Teygni er oft minni til skamms tíma en til langs tíma.</a:t>
            </a:r>
          </a:p>
          <a:p>
            <a:endParaRPr lang="en-US" dirty="0"/>
          </a:p>
          <a:p>
            <a:r>
              <a:rPr lang="en-US" dirty="0"/>
              <a:t>Á </a:t>
            </a:r>
            <a:r>
              <a:rPr lang="en-US" u="sng" dirty="0"/>
              <a:t>eftirspurnarhlið</a:t>
            </a:r>
            <a:r>
              <a:rPr lang="en-US" dirty="0"/>
              <a:t> markaðarins getur stundum verið erfitt að breyta </a:t>
            </a:r>
            <a:r>
              <a:rPr lang="en-US" dirty="0" err="1"/>
              <a:t>Qd</a:t>
            </a:r>
            <a:r>
              <a:rPr lang="en-US" dirty="0"/>
              <a:t> til skamms tíma en auðveldara til langs tíma. </a:t>
            </a:r>
          </a:p>
          <a:p>
            <a:endParaRPr lang="en-US" dirty="0"/>
          </a:p>
          <a:p>
            <a:r>
              <a:rPr lang="en-US" dirty="0"/>
              <a:t>Á </a:t>
            </a:r>
            <a:r>
              <a:rPr lang="en-US" u="sng" dirty="0"/>
              <a:t>framboðshlið</a:t>
            </a:r>
            <a:r>
              <a:rPr lang="en-US" dirty="0"/>
              <a:t> markaða eiga framleiðendur vöru og þjónustu yfirleitt auðveldara með að auka framleiðslu til langs tíma, yfir nokkur ár, en til skamms tíma, yfir fáa mánuði.</a:t>
            </a:r>
          </a:p>
          <a:p>
            <a:endParaRPr lang="en-US" dirty="0"/>
          </a:p>
          <a:p>
            <a:r>
              <a:rPr lang="en-US" dirty="0"/>
              <a:t>Á flestum mörkuðum fyrir vöru og þjónustu: </a:t>
            </a:r>
          </a:p>
          <a:p>
            <a:pPr lvl="1"/>
            <a:r>
              <a:rPr lang="en-US" dirty="0"/>
              <a:t>til skamms tíma sveiflast verð meira en magn.</a:t>
            </a:r>
          </a:p>
          <a:p>
            <a:pPr lvl="1"/>
            <a:r>
              <a:rPr lang="en-US" dirty="0"/>
              <a:t>til langs tíma breytist magn oft meira en verð.</a:t>
            </a:r>
          </a:p>
          <a:p>
            <a:endParaRPr lang="en-US" dirty="0"/>
          </a:p>
        </p:txBody>
      </p:sp>
    </p:spTree>
    <p:extLst>
      <p:ext uri="{BB962C8B-B14F-4D97-AF65-F5344CB8AC3E}">
        <p14:creationId xmlns:p14="http://schemas.microsoft.com/office/powerpoint/2010/main" val="1397507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Viðbrögð eftirspurnar við verðbreytingum á hráolíu</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3618411"/>
            <a:ext cx="10515600" cy="2675115"/>
          </a:xfrm>
        </p:spPr>
        <p:txBody>
          <a:bodyPr>
            <a:normAutofit fontScale="70000" lnSpcReduction="20000"/>
          </a:bodyPr>
          <a:lstStyle/>
          <a:p>
            <a:r>
              <a:rPr lang="en-US" dirty="0"/>
              <a:t>Skurðpunktur (E</a:t>
            </a:r>
            <a:r>
              <a:rPr lang="en-US" baseline="-25000" dirty="0"/>
              <a:t>0</a:t>
            </a:r>
            <a:r>
              <a:rPr lang="en-US" dirty="0"/>
              <a:t>) eftirspurnarferils D og framboðsferils S</a:t>
            </a:r>
            <a:r>
              <a:rPr lang="en-US" baseline="-25000" dirty="0"/>
              <a:t>0</a:t>
            </a:r>
            <a:r>
              <a:rPr lang="en-US" dirty="0"/>
              <a:t> er sá sami á myndum (a) og (b). </a:t>
            </a:r>
          </a:p>
          <a:p>
            <a:r>
              <a:rPr lang="en-US" dirty="0"/>
              <a:t>Hliðrun framboðs til vinstri frá S</a:t>
            </a:r>
            <a:r>
              <a:rPr lang="en-US" baseline="-25000" dirty="0"/>
              <a:t>0</a:t>
            </a:r>
            <a:r>
              <a:rPr lang="en-US" dirty="0"/>
              <a:t> til S</a:t>
            </a:r>
            <a:r>
              <a:rPr lang="en-US" baseline="-25000" dirty="0"/>
              <a:t>1</a:t>
            </a:r>
            <a:r>
              <a:rPr lang="en-US" dirty="0"/>
              <a:t> er sú sama á myndum (a) og (b).</a:t>
            </a:r>
          </a:p>
          <a:p>
            <a:r>
              <a:rPr lang="en-US" dirty="0"/>
              <a:t>Nýja jafnvægið (E</a:t>
            </a:r>
            <a:r>
              <a:rPr lang="en-US" baseline="-25000" dirty="0"/>
              <a:t>1</a:t>
            </a:r>
            <a:r>
              <a:rPr lang="en-US" dirty="0"/>
              <a:t>) hefur hærra verð og minna magn en upphaflega jafnvægið (E</a:t>
            </a:r>
            <a:r>
              <a:rPr lang="en-US" baseline="-25000" dirty="0"/>
              <a:t>0</a:t>
            </a:r>
            <a:r>
              <a:rPr lang="en-US" dirty="0"/>
              <a:t>) á myndum (a) og (b). </a:t>
            </a:r>
          </a:p>
          <a:p>
            <a:r>
              <a:rPr lang="en-US" dirty="0"/>
              <a:t>Lögun eftirspurnarferils D er hins vegar ólík í (a) og (b). </a:t>
            </a:r>
          </a:p>
          <a:p>
            <a:r>
              <a:rPr lang="en-US" dirty="0"/>
              <a:t>Því getur hliðrun framboðs leitt til nýs jafnvægis með mun hærra verði en aðeins lítillega minna magni, eins og í (a).</a:t>
            </a:r>
          </a:p>
          <a:p>
            <a:r>
              <a:rPr lang="en-US" dirty="0"/>
              <a:t>Eða til nýs jafnvægis þar sem verð hækkar aðeins lítillega en magn minnkar hlutfallslega meira, eins og í (b).</a:t>
            </a:r>
          </a:p>
          <a:p>
            <a:endParaRPr lang="en-US" dirty="0"/>
          </a:p>
        </p:txBody>
      </p:sp>
      <p:pic>
        <p:nvPicPr>
          <p:cNvPr id="5" name="Picture 4" descr="Two graphs that show an inelastic demand curve means that a shift in supply will mainly affect price and that an elastic demand curve means that a shift in supply will mainly affect quantity.">
            <a:extLst>
              <a:ext uri="{FF2B5EF4-FFF2-40B4-BE49-F238E27FC236}">
                <a16:creationId xmlns:a16="http://schemas.microsoft.com/office/drawing/2014/main" id="{6DF4FBBD-72E4-8321-3859-C8501B6073C9}"/>
              </a:ext>
            </a:extLst>
          </p:cNvPr>
          <p:cNvPicPr>
            <a:picLocks noChangeAspect="1"/>
          </p:cNvPicPr>
          <p:nvPr/>
        </p:nvPicPr>
        <p:blipFill>
          <a:blip r:embed="rId2"/>
          <a:stretch>
            <a:fillRect/>
          </a:stretch>
        </p:blipFill>
        <p:spPr>
          <a:xfrm>
            <a:off x="3124200" y="888927"/>
            <a:ext cx="5943600" cy="2729484"/>
          </a:xfrm>
          <a:prstGeom prst="rect">
            <a:avLst/>
          </a:prstGeom>
        </p:spPr>
      </p:pic>
    </p:spTree>
    <p:extLst>
      <p:ext uri="{BB962C8B-B14F-4D97-AF65-F5344CB8AC3E}">
        <p14:creationId xmlns:p14="http://schemas.microsoft.com/office/powerpoint/2010/main" val="1770756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5.4 Teygni gagnvart öðrum þáttum en verði</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p:txBody>
          <a:bodyPr>
            <a:normAutofit fontScale="92500"/>
          </a:bodyPr>
          <a:lstStyle/>
          <a:p>
            <a:r>
              <a:rPr lang="en-US" b="1" dirty="0"/>
              <a:t>Tekjuteygni eftirspurnar  </a:t>
            </a:r>
          </a:p>
          <a:p>
            <a:pPr marL="0" indent="0" algn="ctr">
              <a:buNone/>
            </a:pPr>
            <a:r>
              <a:rPr lang="en-US" u="sng" dirty="0"/>
              <a:t>% breyting á eftirspurðu magni</a:t>
            </a:r>
          </a:p>
          <a:p>
            <a:pPr marL="0" indent="0" algn="ctr">
              <a:buNone/>
            </a:pPr>
            <a:r>
              <a:rPr lang="en-US" dirty="0"/>
              <a:t>% breyting á tekjum</a:t>
            </a:r>
          </a:p>
          <a:p>
            <a:endParaRPr lang="en-US" dirty="0"/>
          </a:p>
          <a:p>
            <a:r>
              <a:rPr lang="en-US" dirty="0"/>
              <a:t>Tekjuteygni eftirspurnar er yfirleitt jákvæð fyrir flestar vörur: </a:t>
            </a:r>
          </a:p>
          <a:p>
            <a:endParaRPr lang="en-US" dirty="0"/>
          </a:p>
          <a:p>
            <a:r>
              <a:rPr lang="en-US" dirty="0"/>
              <a:t>Með öðrum orðum eykst eftirspurt magn þegar tekjur hækka.</a:t>
            </a:r>
          </a:p>
          <a:p>
            <a:endParaRPr lang="en-US" dirty="0"/>
          </a:p>
        </p:txBody>
      </p:sp>
      <p:sp>
        <p:nvSpPr>
          <p:cNvPr id="2" name="Shape 195">
            <a:extLst>
              <a:ext uri="{FF2B5EF4-FFF2-40B4-BE49-F238E27FC236}">
                <a16:creationId xmlns:a16="http://schemas.microsoft.com/office/drawing/2014/main" id="{37BB1235-117F-AB7B-FAE7-FC862FF430CA}"/>
              </a:ext>
            </a:extLst>
          </p:cNvPr>
          <p:cNvSpPr txBox="1"/>
          <p:nvPr/>
        </p:nvSpPr>
        <p:spPr>
          <a:xfrm>
            <a:off x="3526606" y="1680600"/>
            <a:ext cx="492300" cy="297600"/>
          </a:xfrm>
          <a:prstGeom prst="rect">
            <a:avLst/>
          </a:prstGeom>
          <a:noFill/>
          <a:ln>
            <a:noFill/>
          </a:ln>
        </p:spPr>
        <p:txBody>
          <a:bodyPr wrap="square" lIns="91425" tIns="91425" rIns="91425" bIns="91425" anchor="t" anchorCtr="0">
            <a:noAutofit/>
          </a:bodyPr>
          <a:lstStyle/>
          <a:p>
            <a:pPr lvl="0">
              <a:spcBef>
                <a:spcPts val="0"/>
              </a:spcBef>
              <a:buNone/>
            </a:pPr>
            <a:r>
              <a:rPr lang="en-US" sz="2000" dirty="0"/>
              <a:t>=</a:t>
            </a:r>
          </a:p>
        </p:txBody>
      </p:sp>
    </p:spTree>
    <p:extLst>
      <p:ext uri="{BB962C8B-B14F-4D97-AF65-F5344CB8AC3E}">
        <p14:creationId xmlns:p14="http://schemas.microsoft.com/office/powerpoint/2010/main" val="397825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Krossverðteygni eftirspurnar</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4229990"/>
          </a:xfrm>
        </p:spPr>
        <p:txBody>
          <a:bodyPr>
            <a:normAutofit fontScale="85000" lnSpcReduction="20000"/>
          </a:bodyPr>
          <a:lstStyle/>
          <a:p>
            <a:r>
              <a:rPr lang="en-US" dirty="0"/>
              <a:t>Verðbreyting á einni vöru getur breytt eftirspurðu magni annarrar vöru.</a:t>
            </a:r>
          </a:p>
          <a:p>
            <a:endParaRPr lang="en-US" dirty="0"/>
          </a:p>
          <a:p>
            <a:r>
              <a:rPr lang="en-US" b="1" dirty="0"/>
              <a:t>Krossverðteygni eftirspurnar </a:t>
            </a:r>
            <a:r>
              <a:rPr lang="en-US" dirty="0"/>
              <a:t>– prósentubreyting á eftirspurðu magni vöru A vegna prósentubreytingar á verði vöru B.</a:t>
            </a:r>
          </a:p>
          <a:p>
            <a:endParaRPr lang="en-US" dirty="0"/>
          </a:p>
          <a:p>
            <a:pPr marL="0" indent="0" algn="ctr">
              <a:buNone/>
            </a:pPr>
            <a:r>
              <a:rPr lang="en-US" u="sng" dirty="0"/>
              <a:t>% breyting á </a:t>
            </a:r>
            <a:r>
              <a:rPr lang="en-US" u="sng" dirty="0" err="1"/>
              <a:t>Qd</a:t>
            </a:r>
            <a:r>
              <a:rPr lang="en-US" u="sng" dirty="0"/>
              <a:t> fyrir vöru A</a:t>
            </a:r>
          </a:p>
          <a:p>
            <a:pPr marL="0" indent="0" algn="ctr">
              <a:buNone/>
            </a:pPr>
            <a:r>
              <a:rPr lang="en-US" dirty="0"/>
              <a:t>% breyting á verði vöru B</a:t>
            </a:r>
          </a:p>
          <a:p>
            <a:endParaRPr lang="en-US" dirty="0"/>
          </a:p>
          <a:p>
            <a:r>
              <a:rPr lang="en-US" b="1" dirty="0"/>
              <a:t>Umræðuspurning</a:t>
            </a:r>
            <a:r>
              <a:rPr lang="en-US" dirty="0"/>
              <a:t>: Nefnið dæmi um fyllivörur og staðkvæmdarvörur þar sem verðbreyting á annarri vörunni breytir eftirspurn eftir hinni.</a:t>
            </a:r>
          </a:p>
          <a:p>
            <a:endParaRPr lang="en-US" dirty="0"/>
          </a:p>
        </p:txBody>
      </p:sp>
      <p:sp>
        <p:nvSpPr>
          <p:cNvPr id="2" name="Shape 203">
            <a:extLst>
              <a:ext uri="{FF2B5EF4-FFF2-40B4-BE49-F238E27FC236}">
                <a16:creationId xmlns:a16="http://schemas.microsoft.com/office/drawing/2014/main" id="{EE59748B-2659-3E34-2FF5-DD8D488A3A8B}"/>
              </a:ext>
            </a:extLst>
          </p:cNvPr>
          <p:cNvSpPr txBox="1"/>
          <p:nvPr/>
        </p:nvSpPr>
        <p:spPr>
          <a:xfrm>
            <a:off x="3983806" y="3070959"/>
            <a:ext cx="492300" cy="297600"/>
          </a:xfrm>
          <a:prstGeom prst="rect">
            <a:avLst/>
          </a:prstGeom>
          <a:noFill/>
          <a:ln>
            <a:noFill/>
          </a:ln>
        </p:spPr>
        <p:txBody>
          <a:bodyPr wrap="square" lIns="91425" tIns="91425" rIns="91425" bIns="91425" anchor="t" anchorCtr="0">
            <a:noAutofit/>
          </a:bodyPr>
          <a:lstStyle/>
          <a:p>
            <a:pPr lvl="0" rtl="0">
              <a:spcBef>
                <a:spcPts val="0"/>
              </a:spcBef>
              <a:buNone/>
            </a:pPr>
            <a:r>
              <a:rPr lang="en-US" sz="2000" dirty="0"/>
              <a:t>=</a:t>
            </a:r>
          </a:p>
        </p:txBody>
      </p:sp>
    </p:spTree>
    <p:extLst>
      <p:ext uri="{BB962C8B-B14F-4D97-AF65-F5344CB8AC3E}">
        <p14:creationId xmlns:p14="http://schemas.microsoft.com/office/powerpoint/2010/main" val="1558933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Teygni á vinnumarkaði </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4334493"/>
          </a:xfrm>
        </p:spPr>
        <p:txBody>
          <a:bodyPr>
            <a:normAutofit fontScale="85000" lnSpcReduction="20000"/>
          </a:bodyPr>
          <a:lstStyle/>
          <a:p>
            <a:r>
              <a:rPr lang="en-US" b="1" dirty="0"/>
              <a:t>Launateygni vinnuframboðs </a:t>
            </a:r>
            <a:r>
              <a:rPr lang="en-US" dirty="0"/>
              <a:t>– hlutfallsleg breyting á framboðnu vinnuafli deilt með hlutfallslegri breytingu á launum.</a:t>
            </a:r>
          </a:p>
          <a:p>
            <a:endParaRPr lang="en-US" dirty="0"/>
          </a:p>
          <a:p>
            <a:pPr marL="0" indent="0" algn="ctr">
              <a:buNone/>
            </a:pPr>
            <a:r>
              <a:rPr lang="en-US" u="sng" dirty="0"/>
              <a:t>% breyting á framboðnu vinnuafli</a:t>
            </a:r>
          </a:p>
          <a:p>
            <a:pPr marL="0" indent="0" algn="ctr">
              <a:buNone/>
            </a:pPr>
            <a:r>
              <a:rPr lang="en-US" dirty="0"/>
              <a:t>% breyting á launum</a:t>
            </a:r>
          </a:p>
          <a:p>
            <a:endParaRPr lang="en-US" dirty="0"/>
          </a:p>
          <a:p>
            <a:endParaRPr lang="en-US" dirty="0"/>
          </a:p>
          <a:p>
            <a:r>
              <a:rPr lang="en-US" b="1" dirty="0"/>
              <a:t>Launateygni eftirspurnar eftir vinnuafli </a:t>
            </a:r>
            <a:r>
              <a:rPr lang="en-US" dirty="0"/>
              <a:t>– hlutfallsleg breyting á eftirspurðu vinnuafli deilt með hlutfallslegri breytingu á launum.</a:t>
            </a:r>
          </a:p>
          <a:p>
            <a:endParaRPr lang="en-US" dirty="0"/>
          </a:p>
          <a:p>
            <a:pPr marL="0" indent="0" algn="ctr">
              <a:buNone/>
            </a:pPr>
            <a:r>
              <a:rPr lang="en-US" u="sng" dirty="0"/>
              <a:t>% breyting á eftirspurðu vinnuafli</a:t>
            </a:r>
          </a:p>
          <a:p>
            <a:pPr marL="0" indent="0" algn="ctr">
              <a:buNone/>
            </a:pPr>
            <a:r>
              <a:rPr lang="en-US" dirty="0"/>
              <a:t>% breyting á launum</a:t>
            </a:r>
          </a:p>
          <a:p>
            <a:endParaRPr lang="en-US" dirty="0"/>
          </a:p>
        </p:txBody>
      </p:sp>
      <p:sp>
        <p:nvSpPr>
          <p:cNvPr id="2" name="Shape 212">
            <a:extLst>
              <a:ext uri="{FF2B5EF4-FFF2-40B4-BE49-F238E27FC236}">
                <a16:creationId xmlns:a16="http://schemas.microsoft.com/office/drawing/2014/main" id="{F89CC049-06FB-94FF-0449-2496A068A930}"/>
              </a:ext>
            </a:extLst>
          </p:cNvPr>
          <p:cNvSpPr txBox="1"/>
          <p:nvPr/>
        </p:nvSpPr>
        <p:spPr>
          <a:xfrm>
            <a:off x="3175323" y="4526634"/>
            <a:ext cx="492300" cy="297600"/>
          </a:xfrm>
          <a:prstGeom prst="rect">
            <a:avLst/>
          </a:prstGeom>
          <a:noFill/>
          <a:ln>
            <a:noFill/>
          </a:ln>
        </p:spPr>
        <p:txBody>
          <a:bodyPr wrap="square" lIns="91425" tIns="91425" rIns="91425" bIns="91425" anchor="t" anchorCtr="0">
            <a:noAutofit/>
          </a:bodyPr>
          <a:lstStyle/>
          <a:p>
            <a:pPr lvl="0" rtl="0">
              <a:spcBef>
                <a:spcPts val="0"/>
              </a:spcBef>
              <a:buNone/>
            </a:pPr>
            <a:r>
              <a:rPr lang="en-US" sz="2000" dirty="0"/>
              <a:t>=</a:t>
            </a:r>
          </a:p>
        </p:txBody>
      </p:sp>
      <p:sp>
        <p:nvSpPr>
          <p:cNvPr id="3" name="Shape 212">
            <a:extLst>
              <a:ext uri="{FF2B5EF4-FFF2-40B4-BE49-F238E27FC236}">
                <a16:creationId xmlns:a16="http://schemas.microsoft.com/office/drawing/2014/main" id="{C3C7E9C7-29E5-78ED-5AD4-B80F58A6B7DA}"/>
              </a:ext>
            </a:extLst>
          </p:cNvPr>
          <p:cNvSpPr txBox="1"/>
          <p:nvPr/>
        </p:nvSpPr>
        <p:spPr>
          <a:xfrm>
            <a:off x="3330531" y="2026701"/>
            <a:ext cx="492300" cy="297600"/>
          </a:xfrm>
          <a:prstGeom prst="rect">
            <a:avLst/>
          </a:prstGeom>
          <a:noFill/>
          <a:ln>
            <a:noFill/>
          </a:ln>
        </p:spPr>
        <p:txBody>
          <a:bodyPr wrap="square" lIns="91425" tIns="91425" rIns="91425" bIns="91425" anchor="t" anchorCtr="0">
            <a:noAutofit/>
          </a:bodyPr>
          <a:lstStyle/>
          <a:p>
            <a:pPr lvl="0" rtl="0">
              <a:spcBef>
                <a:spcPts val="0"/>
              </a:spcBef>
              <a:buNone/>
            </a:pPr>
            <a:r>
              <a:rPr lang="en-US" sz="2000" dirty="0"/>
              <a:t>=</a:t>
            </a:r>
          </a:p>
        </p:txBody>
      </p:sp>
    </p:spTree>
    <p:extLst>
      <p:ext uri="{BB962C8B-B14F-4D97-AF65-F5344CB8AC3E}">
        <p14:creationId xmlns:p14="http://schemas.microsoft.com/office/powerpoint/2010/main" val="2781203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Teygni á fjármagnsmörkuðum</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4941253"/>
          </a:xfrm>
        </p:spPr>
        <p:txBody>
          <a:bodyPr>
            <a:normAutofit fontScale="92500" lnSpcReduction="10000"/>
          </a:bodyPr>
          <a:lstStyle/>
          <a:p>
            <a:r>
              <a:rPr lang="en-US" b="1" dirty="0"/>
              <a:t>Teygni sparnaðar </a:t>
            </a:r>
            <a:r>
              <a:rPr lang="en-US" dirty="0"/>
              <a:t>– hlutfallsleg breyting á sparnaði deilt með hlutfallslegri breytingu á vöxtum.</a:t>
            </a:r>
          </a:p>
          <a:p>
            <a:endParaRPr lang="en-US" dirty="0"/>
          </a:p>
          <a:p>
            <a:pPr marL="0" indent="0" algn="ctr">
              <a:buNone/>
            </a:pPr>
            <a:r>
              <a:rPr lang="en-US" u="sng" dirty="0"/>
              <a:t>% breyting á sparnaði</a:t>
            </a:r>
          </a:p>
          <a:p>
            <a:pPr marL="0" indent="0" algn="ctr">
              <a:buNone/>
            </a:pPr>
            <a:r>
              <a:rPr lang="en-US" dirty="0"/>
              <a:t>% breyting á vöxtum</a:t>
            </a:r>
          </a:p>
          <a:p>
            <a:endParaRPr lang="en-US" dirty="0"/>
          </a:p>
          <a:p>
            <a:r>
              <a:rPr lang="en-US" b="1" dirty="0"/>
              <a:t>Vaxtateygni lántöku </a:t>
            </a:r>
            <a:r>
              <a:rPr lang="en-US" dirty="0"/>
              <a:t>– hlutfallsleg breyting á lántöku deilt með hlutfallslegri breytingu á vöxtum.</a:t>
            </a:r>
          </a:p>
          <a:p>
            <a:endParaRPr lang="en-US" dirty="0"/>
          </a:p>
          <a:p>
            <a:pPr marL="0" indent="0" algn="ctr">
              <a:buNone/>
            </a:pPr>
            <a:r>
              <a:rPr lang="en-US" u="sng" dirty="0"/>
              <a:t>% breyting á fjárhagslegri lántöku</a:t>
            </a:r>
          </a:p>
          <a:p>
            <a:pPr marL="0" indent="0" algn="ctr">
              <a:buNone/>
            </a:pPr>
            <a:r>
              <a:rPr lang="en-US" dirty="0"/>
              <a:t>% breyting á vöxtum</a:t>
            </a:r>
          </a:p>
          <a:p>
            <a:endParaRPr lang="en-US" dirty="0"/>
          </a:p>
        </p:txBody>
      </p:sp>
      <p:sp>
        <p:nvSpPr>
          <p:cNvPr id="2" name="Shape 220">
            <a:extLst>
              <a:ext uri="{FF2B5EF4-FFF2-40B4-BE49-F238E27FC236}">
                <a16:creationId xmlns:a16="http://schemas.microsoft.com/office/drawing/2014/main" id="{019E4F0F-E062-C96C-B7EC-56F8865A7C7E}"/>
              </a:ext>
            </a:extLst>
          </p:cNvPr>
          <p:cNvSpPr txBox="1"/>
          <p:nvPr/>
        </p:nvSpPr>
        <p:spPr>
          <a:xfrm>
            <a:off x="2963483" y="2260382"/>
            <a:ext cx="492300" cy="297600"/>
          </a:xfrm>
          <a:prstGeom prst="rect">
            <a:avLst/>
          </a:prstGeom>
          <a:noFill/>
          <a:ln>
            <a:noFill/>
          </a:ln>
        </p:spPr>
        <p:txBody>
          <a:bodyPr wrap="square" lIns="91425" tIns="91425" rIns="91425" bIns="91425" anchor="t" anchorCtr="0">
            <a:noAutofit/>
          </a:bodyPr>
          <a:lstStyle/>
          <a:p>
            <a:pPr lvl="0" rtl="0">
              <a:spcBef>
                <a:spcPts val="0"/>
              </a:spcBef>
              <a:buNone/>
            </a:pPr>
            <a:r>
              <a:rPr lang="en-US" sz="2000" dirty="0"/>
              <a:t>=</a:t>
            </a:r>
          </a:p>
        </p:txBody>
      </p:sp>
      <p:sp>
        <p:nvSpPr>
          <p:cNvPr id="3" name="Shape 220">
            <a:extLst>
              <a:ext uri="{FF2B5EF4-FFF2-40B4-BE49-F238E27FC236}">
                <a16:creationId xmlns:a16="http://schemas.microsoft.com/office/drawing/2014/main" id="{B527A11D-0AAC-3FBA-6CEF-0E58A54D8FCA}"/>
              </a:ext>
            </a:extLst>
          </p:cNvPr>
          <p:cNvSpPr txBox="1"/>
          <p:nvPr/>
        </p:nvSpPr>
        <p:spPr>
          <a:xfrm>
            <a:off x="2717333" y="4818052"/>
            <a:ext cx="492300" cy="297600"/>
          </a:xfrm>
          <a:prstGeom prst="rect">
            <a:avLst/>
          </a:prstGeom>
          <a:noFill/>
          <a:ln>
            <a:noFill/>
          </a:ln>
        </p:spPr>
        <p:txBody>
          <a:bodyPr wrap="square" lIns="91425" tIns="91425" rIns="91425" bIns="91425" anchor="t" anchorCtr="0">
            <a:noAutofit/>
          </a:bodyPr>
          <a:lstStyle/>
          <a:p>
            <a:pPr lvl="0" rtl="0">
              <a:spcBef>
                <a:spcPts val="0"/>
              </a:spcBef>
              <a:buNone/>
            </a:pPr>
            <a:r>
              <a:rPr lang="en-US" sz="2000" dirty="0"/>
              <a:t>=</a:t>
            </a:r>
          </a:p>
        </p:txBody>
      </p:sp>
    </p:spTree>
    <p:extLst>
      <p:ext uri="{BB962C8B-B14F-4D97-AF65-F5344CB8AC3E}">
        <p14:creationId xmlns:p14="http://schemas.microsoft.com/office/powerpoint/2010/main" val="2633808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1A7479-65DA-69D3-46CE-B0CFA8D7B701}"/>
              </a:ext>
            </a:extLst>
          </p:cNvPr>
          <p:cNvSpPr>
            <a:spLocks noGrp="1"/>
          </p:cNvSpPr>
          <p:nvPr>
            <p:ph type="title"/>
          </p:nvPr>
        </p:nvSpPr>
        <p:spPr/>
        <p:txBody>
          <a:bodyPr>
            <a:normAutofit fontScale="90000"/>
          </a:bodyPr>
          <a:lstStyle/>
          <a:p>
            <a:r>
              <a:rPr lang="en-US" dirty="0"/>
              <a:t>Aftur að Netflix</a:t>
            </a:r>
          </a:p>
        </p:txBody>
      </p:sp>
      <p:sp>
        <p:nvSpPr>
          <p:cNvPr id="7" name="Content Placeholder 6">
            <a:extLst>
              <a:ext uri="{FF2B5EF4-FFF2-40B4-BE49-F238E27FC236}">
                <a16:creationId xmlns:a16="http://schemas.microsoft.com/office/drawing/2014/main" id="{2027E8B6-B57E-F620-240E-4BB252513E65}"/>
              </a:ext>
            </a:extLst>
          </p:cNvPr>
          <p:cNvSpPr>
            <a:spLocks noGrp="1"/>
          </p:cNvSpPr>
          <p:nvPr>
            <p:ph idx="1"/>
          </p:nvPr>
        </p:nvSpPr>
        <p:spPr>
          <a:xfrm>
            <a:off x="838200" y="955964"/>
            <a:ext cx="10515600" cy="5272558"/>
          </a:xfrm>
        </p:spPr>
        <p:txBody>
          <a:bodyPr>
            <a:normAutofit fontScale="92500" lnSpcReduction="10000"/>
          </a:bodyPr>
          <a:lstStyle/>
          <a:p>
            <a:pPr marL="0" indent="0">
              <a:buNone/>
            </a:pPr>
            <a:r>
              <a:rPr lang="en-US" dirty="0"/>
              <a:t>Hvaða afleiðingar hafði 60% verðhækkunin árið 2011 fyrir Netflix?</a:t>
            </a:r>
          </a:p>
          <a:p>
            <a:pPr lvl="1"/>
            <a:r>
              <a:rPr lang="en-US" dirty="0"/>
              <a:t>Fyrir verðhækkunina – 24,6 milljónir áskrifenda í Bandaríkjunum. </a:t>
            </a:r>
          </a:p>
          <a:p>
            <a:pPr lvl="1"/>
            <a:r>
              <a:rPr lang="en-US" dirty="0"/>
              <a:t>Eftir verðhækkunina – 810.000 bandarískir neytendur sögðu upp áskrift sinni.  </a:t>
            </a:r>
          </a:p>
          <a:p>
            <a:pPr lvl="1"/>
            <a:r>
              <a:rPr lang="en-US" dirty="0"/>
              <a:t>Í júní 2013 voru 36 milljónir áskrifenda að streymisþjónustu Netflix í Bandaríkjunum.</a:t>
            </a:r>
          </a:p>
          <a:p>
            <a:pPr lvl="2"/>
            <a:r>
              <a:rPr lang="en-US" dirty="0"/>
              <a:t>Meðalfjölgunin var um 1,6 milljónir á ársfjórðungi.</a:t>
            </a:r>
          </a:p>
          <a:p>
            <a:pPr lvl="2"/>
            <a:r>
              <a:rPr lang="en-US" dirty="0"/>
              <a:t>Fjölgunin var </a:t>
            </a:r>
            <a:r>
              <a:rPr lang="en-US" u="sng" dirty="0"/>
              <a:t>minni</a:t>
            </a:r>
            <a:r>
              <a:rPr lang="en-US" dirty="0"/>
              <a:t> en þær 2 milljónir á ársfjórðungi sem höfðu verið venjan fyrir verðhækkunina.</a:t>
            </a:r>
          </a:p>
          <a:p>
            <a:pPr marL="0" indent="0">
              <a:buNone/>
            </a:pPr>
            <a:r>
              <a:rPr lang="en-US" dirty="0"/>
              <a:t>Hvers vegna reyndist matið á brottfalli viðskiptavina svona rangt? Hvaða mistök gerðu stjórnendur Netflix?</a:t>
            </a:r>
          </a:p>
          <a:p>
            <a:r>
              <a:rPr lang="en-US" dirty="0"/>
              <a:t/>
            </a:r>
            <a:r>
              <a:rPr lang="en-US" dirty="0" err="1"/>
              <a:t>Rangt mat</a:t>
            </a:r>
            <a:r>
              <a:rPr lang="en-US" dirty="0"/>
              <a:t> á eftirspurnarteygni. </a:t>
            </a:r>
          </a:p>
          <a:p>
            <a:pPr lvl="1"/>
            <a:r>
              <a:rPr lang="en-US" dirty="0"/>
              <a:t>Vegna fjölgunar náinna staðkvæmdarvara (Vudu, Amazon Prime, Hulu, Redbox).</a:t>
            </a:r>
          </a:p>
          <a:p>
            <a:r>
              <a:rPr lang="en-US" dirty="0" err="1"/>
              <a:t>Rangt mat</a:t>
            </a:r>
            <a:r>
              <a:rPr lang="en-US" dirty="0"/>
              <a:t> á óskum og smekk viðskiptavina.</a:t>
            </a:r>
          </a:p>
          <a:p>
            <a:pPr lvl="1"/>
            <a:r>
              <a:rPr lang="en-US" dirty="0"/>
              <a:t>Margir neytendur kusu enn DVD-disk fremur en streymt myndefni.</a:t>
            </a:r>
          </a:p>
          <a:p>
            <a:endParaRPr lang="en-US" dirty="0"/>
          </a:p>
        </p:txBody>
      </p:sp>
    </p:spTree>
    <p:extLst>
      <p:ext uri="{BB962C8B-B14F-4D97-AF65-F5344CB8AC3E}">
        <p14:creationId xmlns:p14="http://schemas.microsoft.com/office/powerpoint/2010/main" val="743199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691640"/>
            <a:ext cx="10518058" cy="1828800"/>
          </a:xfrm>
          <a:prstGeom prst="rect">
            <a:avLst/>
          </a:prstGeom>
          <a:noFill/>
        </p:spPr>
        <p:txBody>
          <a:bodyPr wrap="square" rtlCol="0">
            <a:noAutofit/>
          </a:bodyPr>
          <a:lstStyle/>
          <a:p>
            <a:pPr lvl="0">
              <a:lnSpc>
                <a:spcPct val="90000"/>
              </a:lnSpc>
              <a:spcBef>
                <a:spcPts val="1000"/>
              </a:spcBef>
              <a:defRPr/>
            </a:pPr>
            <a:r>
              <a:rPr lang="en-US" dirty="0" sz="1600"/>
              <a:t>Þetta ítarefni frá OpenStax er © Rice University og gefið út samkvæmt alþjóðlega CC BY-NC-SA 4.0 notkunarleyfinu. Aðeins má afrita það eða breyta því í tilgangi sem ekki er viðskiptalegs eðlis, en geta verður OpenStax og Rice University sem höfunda og tilgreina allar breytingar. Öllum aðlöguðum útgáfum skal deilt samkvæmt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351</TotalTime>
  <Words>1931</Words>
  <Application>Microsoft Macintosh PowerPoint</Application>
  <PresentationFormat>Widescreen</PresentationFormat>
  <Paragraphs>159</Paragraphs>
  <Slides>25</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0" baseType="lpstr">
      <vt:lpstr>Arial</vt:lpstr>
      <vt:lpstr>Calibri</vt:lpstr>
      <vt:lpstr>Calibri Light</vt:lpstr>
      <vt:lpstr>Office Theme</vt:lpstr>
      <vt:lpstr>Equation</vt:lpstr>
      <vt:lpstr>Principles of Economics 3e</vt:lpstr>
      <vt:lpstr>Ch.5 OUTLINE</vt:lpstr>
      <vt:lpstr>Netflix and Economic Elasticity</vt:lpstr>
      <vt:lpstr>5.1 Price Elasticity of Demand and Price Elasticity of Supply</vt:lpstr>
      <vt:lpstr>Elastic, Inelastic, and Unitary: Three Cases of Elasticity</vt:lpstr>
      <vt:lpstr>Calculate Elasticity of a Curve</vt:lpstr>
      <vt:lpstr>Example - Calculating the Price Elasticity of Demand</vt:lpstr>
      <vt:lpstr>Example - Calculating the Price Elasticity of Supply</vt:lpstr>
      <vt:lpstr>5.2 Polar Cases of Elasticity and Constant Elasticity</vt:lpstr>
      <vt:lpstr>Zero Elasticity</vt:lpstr>
      <vt:lpstr>Constant Unitary Elasticity</vt:lpstr>
      <vt:lpstr>Constant Unitary Elasticity (continued)</vt:lpstr>
      <vt:lpstr>5.3 Elasticity and Pricing</vt:lpstr>
      <vt:lpstr>Passing Along Cost Savings to Consumers -Technological  Improvements</vt:lpstr>
      <vt:lpstr>Passing Along Higher Costs to Consumers - Rising Taxes</vt:lpstr>
      <vt:lpstr>Elasticity and Tax Incidence</vt:lpstr>
      <vt:lpstr>Elasticity and Tax Incidence (continued)</vt:lpstr>
      <vt:lpstr>Long-Run vs. Short-Run Impact</vt:lpstr>
      <vt:lpstr>Responsiveness of Demand to Price Changes of Crude Oil</vt:lpstr>
      <vt:lpstr>5.4 Elasticity in Areas Other Than Price</vt:lpstr>
      <vt:lpstr>Cross-Price Elasticity of Demand</vt:lpstr>
      <vt:lpstr>Elasticity in Labor </vt:lpstr>
      <vt:lpstr>Elasticity in Financial Capital Markets</vt:lpstr>
      <vt:lpstr>Back to Netflix</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94</cp:revision>
  <dcterms:created xsi:type="dcterms:W3CDTF">2018-05-29T21:16:34Z</dcterms:created>
  <dcterms:modified xsi:type="dcterms:W3CDTF">2026-02-26T20:23:09Z</dcterms:modified>
</cp:coreProperties>
</file>