
<file path=[Content_Types].xml><?xml version="1.0" encoding="utf-8"?>
<Types xmlns="http://schemas.openxmlformats.org/package/2006/content-types">
  <Default Extension="jpeg" ContentType="image/jpeg"/>
  <Default Extension="jpg" ContentType="image/jpeg"/>
  <Default Extension="rels" ContentType="application/vnd.openxmlformats-package.relationships+xml"/>
  <Default Extension="xml" ContentType="application/xml"/>
  <Override PartName="/docProps/app.xml" ContentType="application/vnd.openxmlformats-officedocument.extended-properties+xml"/>
  <Override PartName="/docProps/core.xml" ContentType="application/vnd.openxmlformats-package.core-properties+xml"/>
  <Override PartName="/ppt/changesInfos/changesInfo1.xml" ContentType="application/vnd.ms-powerpoint.changesinfo+xml"/>
  <Override PartName="/ppt/presProps.xml" ContentType="application/vnd.openxmlformats-officedocument.presentationml.presProps+xml"/>
  <Override PartName="/ppt/presentation.xml" ContentType="application/vnd.openxmlformats-officedocument.presentationml.presentation.main+xml"/>
  <Override PartName="/ppt/revisionInfo.xml" ContentType="application/vnd.ms-powerpoint.revisioninfo+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Masters/slideMaster1.xml" ContentType="application/vnd.openxmlformats-officedocument.presentationml.slideMaster+xml"/>
  <Override PartName="/ppt/slides/slide1.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tableStyles.xml" ContentType="application/vnd.openxmlformats-officedocument.presentationml.tableStyles+xml"/>
  <Override PartName="/ppt/theme/theme1.xml" ContentType="application/vnd.openxmlformats-officedocument.theme+xml"/>
  <Override PartName="/ppt/viewProps.xml" ContentType="application/vnd.openxmlformats-officedocument.presentationml.viewProps+xml"/>
  <Default Extension="png" ContentType="image/png"/>
</Types>
</file>

<file path=_rels/.rels><?xml version='1.0' encoding='UTF-8' standalone='yes'?>
<Relationships xmlns="http://schemas.openxmlformats.org/package/2006/relationships"><Relationship Id="rId1" Type="http://schemas.openxmlformats.org/officeDocument/2006/relationships/officeDocument" Target="ppt/presentation.xml"/><Relationship Id="rId2" Type="http://schemas.openxmlformats.org/package/2006/relationships/metadata/thumbnail" Target="docProps/thumbnail.jpeg"/><Relationship Id="rId3" Type="http://schemas.openxmlformats.org/package/2006/relationships/metadata/core-properties" Target="docProps/core.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sldIdLst>
    <p:sldId id="256" r:id="rId2"/>
    <p:sldId id="257" r:id="rId3"/>
    <p:sldId id="259" r:id="rId4"/>
    <p:sldId id="260" r:id="rId5"/>
    <p:sldId id="261" r:id="rId6"/>
    <p:sldId id="262" r:id="rId7"/>
    <p:sldId id="263" r:id="rId8"/>
    <p:sldId id="264" r:id="rId9"/>
    <p:sldId id="265" r:id="rId10"/>
    <p:sldId id="266" r:id="rId11"/>
    <p:sldId id="267" r:id="rId12"/>
    <p:sldId id="268" r:id="rId13"/>
    <p:sldId id="269" r:id="rId14"/>
    <p:sldId id="270" r:id="rId15"/>
    <p:sldId id="271" r:id="rId16"/>
    <p:sldId id="272" r:id="rId17"/>
    <p:sldId id="273" r:id="rId18"/>
    <p:sldId id="274" r:id="rId19"/>
    <p:sldId id="275" r:id="rId20"/>
    <p:sldId id="276" r:id="rId21"/>
    <p:sldId id="277" r:id="rId22"/>
    <p:sldId id="278" r:id="rId23"/>
    <p:sldId id="279" r:id="rId24"/>
    <p:sldId id="280" r:id="rId25"/>
    <p:sldId id="281" r:id="rId26"/>
    <p:sldId id="282" r:id="rId27"/>
    <p:sldId id="283" r:id="rId28"/>
    <p:sldId id="284" r:id="rId29"/>
    <p:sldId id="285" r:id="rId30"/>
    <p:sldId id="286" r:id="rId31"/>
    <p:sldId id="258" r:id="rId32"/>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3D07F4C7-6843-4202-BE17-4CEDC4A59E56}" v="1" dt="2021-04-13T03:49:35.317"/>
  </p1510:revLst>
</p1510:revInfo>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23623"/>
    <p:restoredTop sz="94658"/>
  </p:normalViewPr>
  <p:slideViewPr>
    <p:cSldViewPr snapToGrid="0" snapToObjects="1">
      <p:cViewPr varScale="1">
        <p:scale>
          <a:sx n="115" d="100"/>
          <a:sy n="115" d="100"/>
        </p:scale>
        <p:origin x="232" y="304"/>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slide" Target="slides/slide1.xml"/><Relationship Id="rId3" Type="http://schemas.openxmlformats.org/officeDocument/2006/relationships/slide" Target="slides/slide2.xml"/><Relationship Id="rId4" Type="http://schemas.openxmlformats.org/officeDocument/2006/relationships/slide" Target="slides/slide3.xml"/><Relationship Id="rId5" Type="http://schemas.openxmlformats.org/officeDocument/2006/relationships/slide" Target="slides/slide4.xml"/><Relationship Id="rId6" Type="http://schemas.openxmlformats.org/officeDocument/2006/relationships/slide" Target="slides/slide5.xml"/><Relationship Id="rId7" Type="http://schemas.openxmlformats.org/officeDocument/2006/relationships/slide" Target="slides/slide6.xml"/><Relationship Id="rId8" Type="http://schemas.openxmlformats.org/officeDocument/2006/relationships/slide" Target="slides/slide7.xml"/><Relationship Id="rId9" Type="http://schemas.openxmlformats.org/officeDocument/2006/relationships/slide" Target="slides/slide8.xml"/><Relationship Id="rId10" Type="http://schemas.openxmlformats.org/officeDocument/2006/relationships/slide" Target="slides/slide9.xml"/><Relationship Id="rId11" Type="http://schemas.openxmlformats.org/officeDocument/2006/relationships/slide" Target="slides/slide10.xml"/><Relationship Id="rId12" Type="http://schemas.openxmlformats.org/officeDocument/2006/relationships/slide" Target="slides/slide11.xml"/><Relationship Id="rId13" Type="http://schemas.openxmlformats.org/officeDocument/2006/relationships/slide" Target="slides/slide12.xml"/><Relationship Id="rId14" Type="http://schemas.openxmlformats.org/officeDocument/2006/relationships/slide" Target="slides/slide13.xml"/><Relationship Id="rId15" Type="http://schemas.openxmlformats.org/officeDocument/2006/relationships/slide" Target="slides/slide14.xml"/><Relationship Id="rId16" Type="http://schemas.openxmlformats.org/officeDocument/2006/relationships/slide" Target="slides/slide15.xml"/><Relationship Id="rId17" Type="http://schemas.openxmlformats.org/officeDocument/2006/relationships/slide" Target="slides/slide16.xml"/><Relationship Id="rId18" Type="http://schemas.openxmlformats.org/officeDocument/2006/relationships/slide" Target="slides/slide17.xml"/><Relationship Id="rId19" Type="http://schemas.openxmlformats.org/officeDocument/2006/relationships/slide" Target="slides/slide18.xml"/><Relationship Id="rId20" Type="http://schemas.openxmlformats.org/officeDocument/2006/relationships/slide" Target="slides/slide19.xml"/><Relationship Id="rId21" Type="http://schemas.openxmlformats.org/officeDocument/2006/relationships/slide" Target="slides/slide20.xml"/><Relationship Id="rId22" Type="http://schemas.openxmlformats.org/officeDocument/2006/relationships/slide" Target="slides/slide21.xml"/><Relationship Id="rId23" Type="http://schemas.openxmlformats.org/officeDocument/2006/relationships/slide" Target="slides/slide22.xml"/><Relationship Id="rId24" Type="http://schemas.openxmlformats.org/officeDocument/2006/relationships/slide" Target="slides/slide23.xml"/><Relationship Id="rId25" Type="http://schemas.openxmlformats.org/officeDocument/2006/relationships/slide" Target="slides/slide24.xml"/><Relationship Id="rId26" Type="http://schemas.openxmlformats.org/officeDocument/2006/relationships/slide" Target="slides/slide25.xml"/><Relationship Id="rId27" Type="http://schemas.openxmlformats.org/officeDocument/2006/relationships/slide" Target="slides/slide26.xml"/><Relationship Id="rId28" Type="http://schemas.openxmlformats.org/officeDocument/2006/relationships/slide" Target="slides/slide27.xml"/><Relationship Id="rId29" Type="http://schemas.openxmlformats.org/officeDocument/2006/relationships/slide" Target="slides/slide28.xml"/><Relationship Id="rId30" Type="http://schemas.openxmlformats.org/officeDocument/2006/relationships/slide" Target="slides/slide29.xml"/><Relationship Id="rId31" Type="http://schemas.openxmlformats.org/officeDocument/2006/relationships/slide" Target="slides/slide30.xml"/><Relationship Id="rId32" Type="http://schemas.openxmlformats.org/officeDocument/2006/relationships/slide" Target="slides/slide31.xml"/><Relationship Id="rId33" Type="http://schemas.openxmlformats.org/officeDocument/2006/relationships/presProps" Target="presProps.xml"/><Relationship Id="rId34" Type="http://schemas.openxmlformats.org/officeDocument/2006/relationships/viewProps" Target="viewProps.xml"/><Relationship Id="rId35" Type="http://schemas.openxmlformats.org/officeDocument/2006/relationships/theme" Target="theme/theme1.xml"/><Relationship Id="rId36" Type="http://schemas.openxmlformats.org/officeDocument/2006/relationships/tableStyles" Target="tableStyles.xml"/><Relationship Id="rId37" Type="http://schemas.microsoft.com/office/2016/11/relationships/changesInfo" Target="changesInfos/changesInfo1.xml"/><Relationship Id="rId38" Type="http://schemas.microsoft.com/office/2015/10/relationships/revisionInfo" Target="revisionInfo.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April Yang" clId="Web-{3D07F4C7-6843-4202-BE17-4CEDC4A59E56}"/>
    <pc:docChg chg="addSld">
      <pc:chgData name="April Yang" userId="" providerId="" clId="Web-{3D07F4C7-6843-4202-BE17-4CEDC4A59E56}" dt="2021-04-13T03:49:35.317" v="0"/>
      <pc:docMkLst>
        <pc:docMk/>
      </pc:docMkLst>
      <pc:sldChg chg="new">
        <pc:chgData name="April Yang" userId="" providerId="" clId="Web-{3D07F4C7-6843-4202-BE17-4CEDC4A59E56}" dt="2021-04-13T03:49:35.317" v="0"/>
        <pc:sldMkLst>
          <pc:docMk/>
          <pc:sldMk cId="1067035083" sldId="258"/>
        </pc:sldMkLst>
      </pc:sldChg>
    </pc:docChg>
  </pc:docChgLst>
</pc:chgInfo>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1.jpg"/></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Title Slide">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2" name="Title 1"/>
          <p:cNvSpPr>
            <a:spLocks noGrp="1"/>
          </p:cNvSpPr>
          <p:nvPr>
            <p:ph type="ctrTitle" hasCustomPrompt="1"/>
          </p:nvPr>
        </p:nvSpPr>
        <p:spPr>
          <a:xfrm>
            <a:off x="1524000" y="498249"/>
            <a:ext cx="9144000" cy="1011237"/>
          </a:xfrm>
        </p:spPr>
        <p:txBody>
          <a:bodyPr anchor="b"/>
          <a:lstStyle>
            <a:lvl1pPr algn="ctr">
              <a:defRPr sz="6000"/>
            </a:lvl1pPr>
          </a:lstStyle>
          <a:p>
            <a:r>
              <a:rPr lang="en-US" dirty="0"/>
              <a:t>Title of the Book</a:t>
            </a:r>
          </a:p>
        </p:txBody>
      </p:sp>
      <p:sp>
        <p:nvSpPr>
          <p:cNvPr id="5" name="Footer Placeholder 4"/>
          <p:cNvSpPr>
            <a:spLocks noGrp="1"/>
          </p:cNvSpPr>
          <p:nvPr>
            <p:ph type="ftr" sz="quarter" idx="11"/>
          </p:nvPr>
        </p:nvSpPr>
        <p:spPr>
          <a:xfrm>
            <a:off x="1523999" y="6356350"/>
            <a:ext cx="8549898" cy="354416"/>
          </a:xfrm>
        </p:spPr>
        <p:txBody>
          <a:bodyPr/>
          <a:lstStyle/>
          <a:p>
            <a:endParaRPr lang="en-US"/>
          </a:p>
        </p:txBody>
      </p:sp>
      <p:sp>
        <p:nvSpPr>
          <p:cNvPr id="9" name="Picture Placeholder 8"/>
          <p:cNvSpPr>
            <a:spLocks noGrp="1"/>
          </p:cNvSpPr>
          <p:nvPr>
            <p:ph type="pic" sz="quarter" idx="13"/>
          </p:nvPr>
        </p:nvSpPr>
        <p:spPr>
          <a:xfrm>
            <a:off x="3983831" y="2390620"/>
            <a:ext cx="4224337" cy="3851130"/>
          </a:xfrm>
        </p:spPr>
        <p:txBody>
          <a:bodyPr>
            <a:normAutofit/>
          </a:bodyPr>
          <a:lstStyle>
            <a:lvl1pPr marL="0" indent="0">
              <a:buNone/>
              <a:defRPr sz="1200"/>
            </a:lvl1pPr>
          </a:lstStyle>
          <a:p>
            <a:endParaRPr lang="en-US" dirty="0"/>
          </a:p>
        </p:txBody>
      </p:sp>
      <p:sp>
        <p:nvSpPr>
          <p:cNvPr id="10" name="Title 1"/>
          <p:cNvSpPr txBox="1">
            <a:spLocks/>
          </p:cNvSpPr>
          <p:nvPr userDrawn="1"/>
        </p:nvSpPr>
        <p:spPr>
          <a:xfrm>
            <a:off x="1523999" y="1509485"/>
            <a:ext cx="9144000" cy="672883"/>
          </a:xfrm>
          <a:prstGeom prst="rect">
            <a:avLst/>
          </a:prstGeom>
        </p:spPr>
        <p:txBody>
          <a:bodyPr vert="horz" lIns="91440" tIns="45720" rIns="91440" bIns="45720" rtlCol="0" anchor="b">
            <a:normAutofit fontScale="77500" lnSpcReduction="20000"/>
          </a:bodyPr>
          <a:lstStyle>
            <a:lvl1pPr algn="ctr" defTabSz="914400" rtl="0" eaLnBrk="1" latinLnBrk="0" hangingPunct="1">
              <a:lnSpc>
                <a:spcPct val="90000"/>
              </a:lnSpc>
              <a:spcBef>
                <a:spcPct val="0"/>
              </a:spcBef>
              <a:buNone/>
              <a:defRPr sz="6000" kern="1200">
                <a:solidFill>
                  <a:schemeClr val="accent6"/>
                </a:solidFill>
                <a:latin typeface="+mj-lt"/>
                <a:ea typeface="+mj-ea"/>
                <a:cs typeface="+mj-cs"/>
              </a:defRPr>
            </a:lvl1pPr>
          </a:lstStyle>
          <a:p>
            <a:endParaRPr lang="en-US" sz="6400" dirty="0">
              <a:solidFill>
                <a:schemeClr val="accent5"/>
              </a:solidFill>
            </a:endParaRPr>
          </a:p>
        </p:txBody>
      </p:sp>
      <p:sp>
        <p:nvSpPr>
          <p:cNvPr id="11" name="Text Placeholder 10"/>
          <p:cNvSpPr>
            <a:spLocks noGrp="1"/>
          </p:cNvSpPr>
          <p:nvPr>
            <p:ph type="body" sz="quarter" idx="14" hasCustomPrompt="1"/>
          </p:nvPr>
        </p:nvSpPr>
        <p:spPr>
          <a:xfrm>
            <a:off x="1524000" y="1509713"/>
            <a:ext cx="9144000" cy="443778"/>
          </a:xfrm>
        </p:spPr>
        <p:txBody>
          <a:bodyPr/>
          <a:lstStyle>
            <a:lvl1pPr marL="0" indent="0" algn="ctr">
              <a:buNone/>
              <a:defRPr baseline="0">
                <a:solidFill>
                  <a:schemeClr val="accent5"/>
                </a:solidFill>
              </a:defRPr>
            </a:lvl1pPr>
            <a:lvl2pPr marL="457200" indent="0" algn="ctr">
              <a:buNone/>
              <a:defRPr/>
            </a:lvl2pPr>
            <a:lvl3pPr marL="914400" indent="0" algn="ctr">
              <a:buNone/>
              <a:defRPr/>
            </a:lvl3pPr>
            <a:lvl4pPr marL="1371600" indent="0" algn="ctr">
              <a:buNone/>
              <a:defRPr/>
            </a:lvl4pPr>
            <a:lvl5pPr marL="1828800" indent="0" algn="ctr">
              <a:buNone/>
              <a:defRPr/>
            </a:lvl5pPr>
          </a:lstStyle>
          <a:p>
            <a:pPr lvl="0"/>
            <a:r>
              <a:rPr lang="en-US" dirty="0"/>
              <a:t>Chapter # CHAPTER TITLE</a:t>
            </a:r>
          </a:p>
        </p:txBody>
      </p:sp>
    </p:spTree>
    <p:extLst>
      <p:ext uri="{BB962C8B-B14F-4D97-AF65-F5344CB8AC3E}">
        <p14:creationId xmlns:p14="http://schemas.microsoft.com/office/powerpoint/2010/main" val="100249393"/>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Title and Content">
    <p:spTree>
      <p:nvGrpSpPr>
        <p:cNvPr id="1" name=""/>
        <p:cNvGrpSpPr/>
        <p:nvPr/>
      </p:nvGrpSpPr>
      <p:grpSpPr>
        <a:xfrm>
          <a:off x="0" y="0"/>
          <a:ext cx="0" cy="0"/>
          <a:chOff x="0" y="0"/>
          <a:chExt cx="0" cy="0"/>
        </a:xfrm>
      </p:grpSpPr>
      <p:sp>
        <p:nvSpPr>
          <p:cNvPr id="2" name="Title 1"/>
          <p:cNvSpPr>
            <a:spLocks noGrp="1"/>
          </p:cNvSpPr>
          <p:nvPr>
            <p:ph type="title" hasCustomPrompt="1"/>
          </p:nvPr>
        </p:nvSpPr>
        <p:spPr>
          <a:xfrm>
            <a:off x="838200" y="365126"/>
            <a:ext cx="10515600" cy="424583"/>
          </a:xfrm>
        </p:spPr>
        <p:txBody>
          <a:bodyPr>
            <a:normAutofit/>
          </a:bodyPr>
          <a:lstStyle>
            <a:lvl1pPr>
              <a:defRPr sz="2800" b="1"/>
            </a:lvl1pPr>
          </a:lstStyle>
          <a:p>
            <a:r>
              <a:rPr lang="en-US" dirty="0"/>
              <a:t>Title</a:t>
            </a:r>
          </a:p>
        </p:txBody>
      </p:sp>
      <p:sp>
        <p:nvSpPr>
          <p:cNvPr id="3" name="Content Placeholder 2"/>
          <p:cNvSpPr>
            <a:spLocks noGrp="1"/>
          </p:cNvSpPr>
          <p:nvPr>
            <p:ph idx="1"/>
          </p:nvPr>
        </p:nvSpPr>
        <p:spPr>
          <a:xfrm>
            <a:off x="838200" y="955964"/>
            <a:ext cx="10515600" cy="3796145"/>
          </a:xfrm>
        </p:spPr>
        <p:txBody>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5" name="Footer Placeholder 4"/>
          <p:cNvSpPr>
            <a:spLocks noGrp="1"/>
          </p:cNvSpPr>
          <p:nvPr>
            <p:ph type="ftr" sz="quarter" idx="11"/>
          </p:nvPr>
        </p:nvSpPr>
        <p:spPr>
          <a:xfrm>
            <a:off x="838200" y="6356350"/>
            <a:ext cx="9428018" cy="365125"/>
          </a:xfrm>
        </p:spPr>
        <p:txBody>
          <a:bodyPr/>
          <a:lstStyle/>
          <a:p>
            <a:endParaRPr lang="en-US"/>
          </a:p>
        </p:txBody>
      </p:sp>
      <p:sp>
        <p:nvSpPr>
          <p:cNvPr id="7" name="Content Placeholder 2"/>
          <p:cNvSpPr>
            <a:spLocks noGrp="1"/>
          </p:cNvSpPr>
          <p:nvPr>
            <p:ph idx="13" hasCustomPrompt="1"/>
          </p:nvPr>
        </p:nvSpPr>
        <p:spPr>
          <a:xfrm>
            <a:off x="838200" y="4918364"/>
            <a:ext cx="10515600" cy="1271731"/>
          </a:xfrm>
        </p:spPr>
        <p:txBody>
          <a:bodyPr>
            <a:normAutofit/>
          </a:bodyPr>
          <a:lstStyle>
            <a:lvl1pPr marL="0" indent="0">
              <a:buNone/>
              <a:defRPr sz="1600"/>
            </a:lvl1pPr>
          </a:lstStyle>
          <a:p>
            <a:pPr lvl="0"/>
            <a:r>
              <a:rPr lang="en-US" dirty="0"/>
              <a:t>Caption</a:t>
            </a:r>
          </a:p>
        </p:txBody>
      </p:sp>
    </p:spTree>
    <p:extLst>
      <p:ext uri="{BB962C8B-B14F-4D97-AF65-F5344CB8AC3E}">
        <p14:creationId xmlns:p14="http://schemas.microsoft.com/office/powerpoint/2010/main" val="1927627511"/>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hasCustomPrompt="1"/>
          </p:nvPr>
        </p:nvSpPr>
        <p:spPr>
          <a:xfrm>
            <a:off x="838200" y="365126"/>
            <a:ext cx="10515600" cy="466148"/>
          </a:xfrm>
        </p:spPr>
        <p:txBody>
          <a:bodyPr>
            <a:normAutofit/>
          </a:bodyPr>
          <a:lstStyle>
            <a:lvl1pPr>
              <a:defRPr sz="2800" b="1"/>
            </a:lvl1pPr>
          </a:lstStyle>
          <a:p>
            <a:r>
              <a:rPr lang="en-US" dirty="0"/>
              <a:t>Title</a:t>
            </a:r>
          </a:p>
        </p:txBody>
      </p:sp>
      <p:sp>
        <p:nvSpPr>
          <p:cNvPr id="3" name="Content Placeholder 2"/>
          <p:cNvSpPr>
            <a:spLocks noGrp="1"/>
          </p:cNvSpPr>
          <p:nvPr>
            <p:ph sz="half" idx="1"/>
          </p:nvPr>
        </p:nvSpPr>
        <p:spPr>
          <a:xfrm>
            <a:off x="838200" y="1010661"/>
            <a:ext cx="5181600" cy="5166302"/>
          </a:xfrm>
        </p:spPr>
        <p:txBody>
          <a:bodyPr/>
          <a:lstStyle/>
          <a:p>
            <a:pPr lvl="0"/>
            <a:r>
              <a:rPr lang="en-US"/>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4" name="Content Placeholder 3"/>
          <p:cNvSpPr>
            <a:spLocks noGrp="1"/>
          </p:cNvSpPr>
          <p:nvPr>
            <p:ph sz="half" idx="2"/>
          </p:nvPr>
        </p:nvSpPr>
        <p:spPr>
          <a:xfrm>
            <a:off x="6172200" y="1010661"/>
            <a:ext cx="5181600" cy="5166302"/>
          </a:xfrm>
        </p:spPr>
        <p:txBody>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6" name="Footer Placeholder 5"/>
          <p:cNvSpPr>
            <a:spLocks noGrp="1"/>
          </p:cNvSpPr>
          <p:nvPr>
            <p:ph type="ftr" sz="quarter" idx="11"/>
          </p:nvPr>
        </p:nvSpPr>
        <p:spPr>
          <a:xfrm>
            <a:off x="838200" y="6356350"/>
            <a:ext cx="9414164" cy="365125"/>
          </a:xfrm>
        </p:spPr>
        <p:txBody>
          <a:bodyPr/>
          <a:lstStyle/>
          <a:p>
            <a:endParaRPr lang="en-US"/>
          </a:p>
        </p:txBody>
      </p:sp>
    </p:spTree>
    <p:extLst>
      <p:ext uri="{BB962C8B-B14F-4D97-AF65-F5344CB8AC3E}">
        <p14:creationId xmlns:p14="http://schemas.microsoft.com/office/powerpoint/2010/main" val="345437466"/>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Last Slide">
    <p:spTree>
      <p:nvGrpSpPr>
        <p:cNvPr id="1" name=""/>
        <p:cNvGrpSpPr/>
        <p:nvPr/>
      </p:nvGrpSpPr>
      <p:grpSpPr>
        <a:xfrm>
          <a:off x="0" y="0"/>
          <a:ext cx="0" cy="0"/>
          <a:chOff x="0" y="0"/>
          <a:chExt cx="0" cy="0"/>
        </a:xfrm>
      </p:grpSpPr>
      <p:sp>
        <p:nvSpPr>
          <p:cNvPr id="2" name="Title 1"/>
          <p:cNvSpPr>
            <a:spLocks noGrp="1"/>
          </p:cNvSpPr>
          <p:nvPr>
            <p:ph type="title" hasCustomPrompt="1"/>
          </p:nvPr>
        </p:nvSpPr>
        <p:spPr>
          <a:xfrm>
            <a:off x="838200" y="365126"/>
            <a:ext cx="10515600" cy="535420"/>
          </a:xfrm>
        </p:spPr>
        <p:txBody>
          <a:bodyPr>
            <a:normAutofit/>
          </a:bodyPr>
          <a:lstStyle>
            <a:lvl1pPr>
              <a:defRPr sz="2800" b="1" baseline="0"/>
            </a:lvl1pPr>
          </a:lstStyle>
          <a:p>
            <a:r>
              <a:rPr lang="en-US" dirty="0"/>
              <a:t>Title</a:t>
            </a:r>
          </a:p>
        </p:txBody>
      </p:sp>
      <p:sp>
        <p:nvSpPr>
          <p:cNvPr id="7" name="Content Placeholder 6"/>
          <p:cNvSpPr>
            <a:spLocks noGrp="1"/>
          </p:cNvSpPr>
          <p:nvPr>
            <p:ph sz="quarter" idx="12"/>
          </p:nvPr>
        </p:nvSpPr>
        <p:spPr>
          <a:xfrm>
            <a:off x="838200" y="1011383"/>
            <a:ext cx="10515600" cy="325581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Content Placeholder 6"/>
          <p:cNvSpPr>
            <a:spLocks noGrp="1"/>
          </p:cNvSpPr>
          <p:nvPr>
            <p:ph sz="quarter" idx="13" hasCustomPrompt="1"/>
          </p:nvPr>
        </p:nvSpPr>
        <p:spPr>
          <a:xfrm>
            <a:off x="838200" y="4378037"/>
            <a:ext cx="10515600" cy="1627909"/>
          </a:xfrm>
        </p:spPr>
        <p:txBody>
          <a:bodyPr>
            <a:normAutofit/>
          </a:bodyPr>
          <a:lstStyle>
            <a:lvl1pPr marL="0" indent="0">
              <a:buNone/>
              <a:defRPr sz="1600"/>
            </a:lvl1pPr>
          </a:lstStyle>
          <a:p>
            <a:pPr lvl="0"/>
            <a:r>
              <a:rPr lang="en-US" dirty="0"/>
              <a:t>Caption</a:t>
            </a:r>
          </a:p>
        </p:txBody>
      </p:sp>
      <p:sp>
        <p:nvSpPr>
          <p:cNvPr id="6" name="Text Placeholder 5">
            <a:extLst>
              <a:ext uri="{FF2B5EF4-FFF2-40B4-BE49-F238E27FC236}">
                <a16:creationId xmlns:a16="http://schemas.microsoft.com/office/drawing/2014/main" id="{6E14F94F-1E52-2B42-BC75-C0C106E8BEC0}"/>
              </a:ext>
            </a:extLst>
          </p:cNvPr>
          <p:cNvSpPr>
            <a:spLocks noGrp="1"/>
          </p:cNvSpPr>
          <p:nvPr>
            <p:ph type="body" sz="quarter" idx="14" hasCustomPrompt="1"/>
          </p:nvPr>
        </p:nvSpPr>
        <p:spPr>
          <a:xfrm>
            <a:off x="838200" y="6271576"/>
            <a:ext cx="10515600" cy="442595"/>
          </a:xfrm>
        </p:spPr>
        <p:txBody>
          <a:bodyPr>
            <a:normAutofit/>
          </a:bodyPr>
          <a:lstStyle>
            <a:lvl1pPr marL="0" indent="0" algn="l">
              <a:buNone/>
              <a:defRPr sz="1200">
                <a:solidFill>
                  <a:schemeClr val="tx1"/>
                </a:solidFill>
              </a:defRPr>
            </a:lvl1pPr>
          </a:lstStyle>
          <a:p>
            <a:pPr algn="l"/>
            <a:r>
              <a:rPr lang="en-US" dirty="0"/>
              <a:t>This OpenStax ancillary resource is © Rice University under a CC BY 4.0 International license; it may be reproduced or modified but must be attributed to OpenStax, Rice University and any changes must be noted.</a:t>
            </a:r>
          </a:p>
        </p:txBody>
      </p:sp>
    </p:spTree>
    <p:extLst>
      <p:ext uri="{BB962C8B-B14F-4D97-AF65-F5344CB8AC3E}">
        <p14:creationId xmlns:p14="http://schemas.microsoft.com/office/powerpoint/2010/main" val="1686173281"/>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userDrawn="1">
  <p:cSld name="Custom Layout">
    <p:spTree>
      <p:nvGrpSpPr>
        <p:cNvPr id="1" name=""/>
        <p:cNvGrpSpPr/>
        <p:nvPr/>
      </p:nvGrpSpPr>
      <p:grpSpPr>
        <a:xfrm>
          <a:off x="0" y="0"/>
          <a:ext cx="0" cy="0"/>
          <a:chOff x="0" y="0"/>
          <a:chExt cx="0" cy="0"/>
        </a:xfrm>
      </p:grpSpPr>
      <p:sp>
        <p:nvSpPr>
          <p:cNvPr id="2" name="Title 1"/>
          <p:cNvSpPr>
            <a:spLocks noGrp="1"/>
          </p:cNvSpPr>
          <p:nvPr>
            <p:ph type="title" hasCustomPrompt="1"/>
          </p:nvPr>
        </p:nvSpPr>
        <p:spPr/>
        <p:txBody>
          <a:bodyPr/>
          <a:lstStyle>
            <a:lvl1pPr>
              <a:defRPr b="1"/>
            </a:lvl1pPr>
          </a:lstStyle>
          <a:p>
            <a:r>
              <a:rPr lang="en-US" dirty="0"/>
              <a:t>Title (optional)</a:t>
            </a:r>
          </a:p>
        </p:txBody>
      </p:sp>
      <p:sp>
        <p:nvSpPr>
          <p:cNvPr id="3" name="Footer Placeholder 2"/>
          <p:cNvSpPr>
            <a:spLocks noGrp="1"/>
          </p:cNvSpPr>
          <p:nvPr>
            <p:ph type="ftr" sz="quarter" idx="10"/>
          </p:nvPr>
        </p:nvSpPr>
        <p:spPr/>
        <p:txBody>
          <a:bodyPr/>
          <a:lstStyle/>
          <a:p>
            <a:endParaRPr lang="en-US"/>
          </a:p>
        </p:txBody>
      </p:sp>
      <p:sp>
        <p:nvSpPr>
          <p:cNvPr id="5" name="Content Placeholder 4"/>
          <p:cNvSpPr>
            <a:spLocks noGrp="1"/>
          </p:cNvSpPr>
          <p:nvPr>
            <p:ph sz="quarter" idx="11"/>
          </p:nvPr>
        </p:nvSpPr>
        <p:spPr>
          <a:xfrm>
            <a:off x="838200" y="900545"/>
            <a:ext cx="10515600" cy="5347855"/>
          </a:xfrm>
        </p:spPr>
        <p:txBody>
          <a:bodyPr/>
          <a:lstStyle/>
          <a:p>
            <a:pPr lvl="0"/>
            <a:r>
              <a:rPr lang="en-US"/>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Tree>
    <p:extLst>
      <p:ext uri="{BB962C8B-B14F-4D97-AF65-F5344CB8AC3E}">
        <p14:creationId xmlns:p14="http://schemas.microsoft.com/office/powerpoint/2010/main" val="882568294"/>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preserve="1" userDrawn="1">
  <p:cSld name="1_Custom Layout">
    <p:spTree>
      <p:nvGrpSpPr>
        <p:cNvPr id="1" name=""/>
        <p:cNvGrpSpPr/>
        <p:nvPr/>
      </p:nvGrpSpPr>
      <p:grpSpPr>
        <a:xfrm>
          <a:off x="0" y="0"/>
          <a:ext cx="0" cy="0"/>
          <a:chOff x="0" y="0"/>
          <a:chExt cx="0" cy="0"/>
        </a:xfrm>
      </p:grpSpPr>
      <p:sp>
        <p:nvSpPr>
          <p:cNvPr id="2" name="Title 1"/>
          <p:cNvSpPr>
            <a:spLocks noGrp="1"/>
          </p:cNvSpPr>
          <p:nvPr>
            <p:ph type="title" hasCustomPrompt="1"/>
          </p:nvPr>
        </p:nvSpPr>
        <p:spPr/>
        <p:txBody>
          <a:bodyPr/>
          <a:lstStyle>
            <a:lvl1pPr>
              <a:defRPr b="1"/>
            </a:lvl1pPr>
          </a:lstStyle>
          <a:p>
            <a:r>
              <a:rPr lang="en-US" dirty="0"/>
              <a:t>Title (optional)</a:t>
            </a:r>
          </a:p>
        </p:txBody>
      </p:sp>
      <p:sp>
        <p:nvSpPr>
          <p:cNvPr id="3" name="Footer Placeholder 2"/>
          <p:cNvSpPr>
            <a:spLocks noGrp="1"/>
          </p:cNvSpPr>
          <p:nvPr>
            <p:ph type="ftr" sz="quarter" idx="10"/>
          </p:nvPr>
        </p:nvSpPr>
        <p:spPr/>
        <p:txBody>
          <a:bodyPr/>
          <a:lstStyle/>
          <a:p>
            <a:endParaRPr lang="en-US"/>
          </a:p>
        </p:txBody>
      </p:sp>
      <p:sp>
        <p:nvSpPr>
          <p:cNvPr id="5" name="Content Placeholder 4"/>
          <p:cNvSpPr>
            <a:spLocks noGrp="1"/>
          </p:cNvSpPr>
          <p:nvPr>
            <p:ph sz="quarter" idx="11" hasCustomPrompt="1"/>
          </p:nvPr>
        </p:nvSpPr>
        <p:spPr>
          <a:xfrm>
            <a:off x="838200" y="900545"/>
            <a:ext cx="10515600" cy="5347855"/>
          </a:xfrm>
        </p:spPr>
        <p:txBody>
          <a:bodyPr/>
          <a:lstStyle>
            <a:lvl1pPr marL="514350" indent="-514350">
              <a:buFont typeface="+mj-lt"/>
              <a:buAutoNum type="arabicPeriod"/>
              <a:defRPr/>
            </a:lvl1pPr>
            <a:lvl2pPr marL="914400" marR="0" indent="-457200" algn="l" defTabSz="914400" rtl="0" eaLnBrk="1" fontAlgn="auto" latinLnBrk="0" hangingPunct="1">
              <a:lnSpc>
                <a:spcPct val="90000"/>
              </a:lnSpc>
              <a:spcBef>
                <a:spcPts val="500"/>
              </a:spcBef>
              <a:spcAft>
                <a:spcPts val="0"/>
              </a:spcAft>
              <a:buClrTx/>
              <a:buSzTx/>
              <a:buFont typeface="+mj-lt"/>
              <a:buAutoNum type="alphaLcPeriod"/>
              <a:tabLst/>
              <a:defRPr/>
            </a:lvl2pPr>
          </a:lstStyle>
          <a:p>
            <a:pPr lvl="0"/>
            <a:r>
              <a:rPr lang="en-US" dirty="0"/>
              <a:t>Discussion question 1</a:t>
            </a:r>
          </a:p>
          <a:p>
            <a:pPr lvl="1"/>
            <a:r>
              <a:rPr lang="en-US" dirty="0"/>
              <a:t>Distractor (optional)</a:t>
            </a:r>
          </a:p>
          <a:p>
            <a:pPr lvl="1"/>
            <a:r>
              <a:rPr lang="en-US" dirty="0"/>
              <a:t>Distractor (optional)</a:t>
            </a:r>
          </a:p>
          <a:p>
            <a:pPr lvl="1"/>
            <a:r>
              <a:rPr lang="en-US" dirty="0"/>
              <a:t>Distractor (optional)</a:t>
            </a:r>
          </a:p>
          <a:p>
            <a:pPr lvl="1"/>
            <a:r>
              <a:rPr lang="en-US" dirty="0"/>
              <a:t>Distractor (optional)</a:t>
            </a:r>
          </a:p>
          <a:p>
            <a:pPr lvl="0"/>
            <a:r>
              <a:rPr lang="en-US" dirty="0"/>
              <a:t>Discussion question 2</a:t>
            </a:r>
          </a:p>
          <a:p>
            <a:pPr lvl="1"/>
            <a:r>
              <a:rPr lang="en-US" dirty="0"/>
              <a:t>Distractor (optional)</a:t>
            </a:r>
          </a:p>
          <a:p>
            <a:pPr lvl="1"/>
            <a:r>
              <a:rPr lang="en-US" dirty="0"/>
              <a:t>Distractor (optional)</a:t>
            </a:r>
          </a:p>
          <a:p>
            <a:pPr marL="914400" marR="0" lvl="1" indent="-457200" algn="l" defTabSz="914400" rtl="0" eaLnBrk="1" fontAlgn="auto" latinLnBrk="0" hangingPunct="1">
              <a:lnSpc>
                <a:spcPct val="90000"/>
              </a:lnSpc>
              <a:spcBef>
                <a:spcPts val="500"/>
              </a:spcBef>
              <a:spcAft>
                <a:spcPts val="0"/>
              </a:spcAft>
              <a:buClrTx/>
              <a:buSzTx/>
              <a:buFont typeface="+mj-lt"/>
              <a:buAutoNum type="alphaLcPeriod"/>
              <a:tabLst/>
              <a:defRPr/>
            </a:pPr>
            <a:r>
              <a:rPr lang="en-US" dirty="0"/>
              <a:t>Distractor (optional)</a:t>
            </a:r>
          </a:p>
          <a:p>
            <a:pPr lvl="1"/>
            <a:r>
              <a:rPr lang="en-US" dirty="0"/>
              <a:t>Distractor (optional)</a:t>
            </a:r>
          </a:p>
        </p:txBody>
      </p:sp>
    </p:spTree>
    <p:extLst>
      <p:ext uri="{BB962C8B-B14F-4D97-AF65-F5344CB8AC3E}">
        <p14:creationId xmlns:p14="http://schemas.microsoft.com/office/powerpoint/2010/main" val="1648461715"/>
      </p:ext>
    </p:extLst>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theme" Target="../theme/theme1.xml"/><Relationship Id="rId8" Type="http://schemas.openxmlformats.org/officeDocument/2006/relationships/image" Target="../media/image1.jpg"/></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blipFill dpi="0" rotWithShape="1">
          <a:blip r:embed="rId8">
            <a:lum/>
          </a:blip>
          <a:srcRect/>
          <a:stretch>
            <a:fillRect/>
          </a:stretch>
        </a:blipFill>
        <a:effectLst/>
      </p:bgPr>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838200" y="365125"/>
            <a:ext cx="10515600" cy="434975"/>
          </a:xfrm>
          <a:prstGeom prst="rect">
            <a:avLst/>
          </a:prstGeom>
        </p:spPr>
        <p:txBody>
          <a:bodyPr vert="horz" lIns="91440" tIns="45720" rIns="91440" bIns="45720" rtlCol="0" anchor="ctr">
            <a:normAutofit/>
          </a:bodyPr>
          <a:lstStyle/>
          <a:p>
            <a:r>
              <a:rPr lang="en-US" dirty="0"/>
              <a:t>Title (optional)</a:t>
            </a:r>
          </a:p>
        </p:txBody>
      </p:sp>
      <p:sp>
        <p:nvSpPr>
          <p:cNvPr id="3" name="Text Placeholder 2"/>
          <p:cNvSpPr>
            <a:spLocks noGrp="1"/>
          </p:cNvSpPr>
          <p:nvPr>
            <p:ph type="body" idx="1"/>
          </p:nvPr>
        </p:nvSpPr>
        <p:spPr>
          <a:xfrm>
            <a:off x="838200" y="990601"/>
            <a:ext cx="10515600" cy="5219130"/>
          </a:xfrm>
          <a:prstGeom prst="rect">
            <a:avLst/>
          </a:prstGeom>
        </p:spPr>
        <p:txBody>
          <a:bodyPr vert="horz" lIns="91440" tIns="45720" rIns="91440" bIns="45720" rtlCol="0">
            <a:normAutofit/>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5" name="Footer Placeholder 4"/>
          <p:cNvSpPr>
            <a:spLocks noGrp="1"/>
          </p:cNvSpPr>
          <p:nvPr>
            <p:ph type="ftr" sz="quarter" idx="3"/>
          </p:nvPr>
        </p:nvSpPr>
        <p:spPr>
          <a:xfrm>
            <a:off x="838200" y="6356350"/>
            <a:ext cx="1051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4" name="Slide Number Placeholder 3">
            <a:extLst>
              <a:ext uri="{FF2B5EF4-FFF2-40B4-BE49-F238E27FC236}">
                <a16:creationId xmlns:a16="http://schemas.microsoft.com/office/drawing/2014/main" id="{95599AE0-B13C-E741-A969-DCDFA4F7E342}"/>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D78677BF-C91A-CA46-9BF6-A28F3D13AFBD}" type="slidenum">
              <a:rPr lang="en-US" smtClean="0"/>
              <a:t>‹#›</a:t>
            </a:fld>
            <a:endParaRPr lang="en-US"/>
          </a:p>
        </p:txBody>
      </p:sp>
    </p:spTree>
    <p:extLst>
      <p:ext uri="{BB962C8B-B14F-4D97-AF65-F5344CB8AC3E}">
        <p14:creationId xmlns:p14="http://schemas.microsoft.com/office/powerpoint/2010/main" val="1516162385"/>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2" r:id="rId3"/>
    <p:sldLayoutId id="2147483660" r:id="rId4"/>
    <p:sldLayoutId id="2147483661" r:id="rId5"/>
    <p:sldLayoutId id="2147483662" r:id="rId6"/>
  </p:sldLayoutIdLst>
  <p:txStyles>
    <p:titleStyle>
      <a:lvl1pPr algn="l" defTabSz="914400" rtl="0" eaLnBrk="1" latinLnBrk="0" hangingPunct="1">
        <a:lnSpc>
          <a:spcPct val="90000"/>
        </a:lnSpc>
        <a:spcBef>
          <a:spcPct val="0"/>
        </a:spcBef>
        <a:buNone/>
        <a:defRPr sz="2800" b="1" kern="1200" baseline="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a:buChar char="•"/>
        <a:defRPr sz="2800" kern="1200">
          <a:solidFill>
            <a:schemeClr val="accent3"/>
          </a:solidFill>
          <a:latin typeface="+mn-lt"/>
          <a:ea typeface="+mn-ea"/>
          <a:cs typeface="+mn-cs"/>
        </a:defRPr>
      </a:lvl1pPr>
      <a:lvl2pPr marL="685800" indent="-228600" algn="l" defTabSz="914400" rtl="0" eaLnBrk="1" latinLnBrk="0" hangingPunct="1">
        <a:lnSpc>
          <a:spcPct val="90000"/>
        </a:lnSpc>
        <a:spcBef>
          <a:spcPts val="500"/>
        </a:spcBef>
        <a:buFont typeface="Arial"/>
        <a:buChar char="•"/>
        <a:defRPr sz="2400" kern="1200">
          <a:solidFill>
            <a:schemeClr val="accent5"/>
          </a:solidFill>
          <a:latin typeface="+mn-lt"/>
          <a:ea typeface="+mn-ea"/>
          <a:cs typeface="+mn-cs"/>
        </a:defRPr>
      </a:lvl2pPr>
      <a:lvl3pPr marL="1143000" indent="-228600" algn="l" defTabSz="914400" rtl="0" eaLnBrk="1" latinLnBrk="0" hangingPunct="1">
        <a:lnSpc>
          <a:spcPct val="90000"/>
        </a:lnSpc>
        <a:spcBef>
          <a:spcPts val="500"/>
        </a:spcBef>
        <a:buFont typeface="Arial"/>
        <a:buChar char="•"/>
        <a:defRPr sz="2000" kern="1200" baseline="0">
          <a:solidFill>
            <a:schemeClr val="accent2">
              <a:lumMod val="50000"/>
            </a:schemeClr>
          </a:solidFill>
          <a:latin typeface="+mn-lt"/>
          <a:ea typeface="+mn-ea"/>
          <a:cs typeface="+mn-cs"/>
        </a:defRPr>
      </a:lvl3pPr>
      <a:lvl4pPr marL="1600200" indent="-228600" algn="l" defTabSz="914400" rtl="0" eaLnBrk="1" latinLnBrk="0" hangingPunct="1">
        <a:lnSpc>
          <a:spcPct val="90000"/>
        </a:lnSpc>
        <a:spcBef>
          <a:spcPts val="500"/>
        </a:spcBef>
        <a:buFont typeface="Arial"/>
        <a:buChar char="•"/>
        <a:defRPr sz="1800" kern="1200">
          <a:solidFill>
            <a:schemeClr val="accent3"/>
          </a:solidFill>
          <a:latin typeface="+mn-lt"/>
          <a:ea typeface="+mn-ea"/>
          <a:cs typeface="+mn-cs"/>
        </a:defRPr>
      </a:lvl4pPr>
      <a:lvl5pPr marL="20574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 /><Relationship Id="rId2" Type="http://schemas.openxmlformats.org/officeDocument/2006/relationships/image" Target="../media/v3_image2_a82d7d2d0aae.png" /></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 /><Relationship Id="rId2" Type="http://schemas.openxmlformats.org/officeDocument/2006/relationships/image" Target="../media/v3_image3_058a06fc2b03.png" /></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 /><Relationship Id="rId2" Type="http://schemas.openxmlformats.org/officeDocument/2006/relationships/image" Target="../media/v3_image4_efe88e6ae64b.png" /></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 /><Relationship Id="rId2" Type="http://schemas.openxmlformats.org/officeDocument/2006/relationships/image" Target="../media/v3_image5_427fbfe5fff3.png" /></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 /><Relationship Id="rId2" Type="http://schemas.openxmlformats.org/officeDocument/2006/relationships/image" Target="../media/v3_image6_a0d30165ee08.png" /></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 /><Relationship Id="rId2" Type="http://schemas.openxmlformats.org/officeDocument/2006/relationships/image" Target="../media/v3_image7_1875ea02c7b4.png" /></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hyperlink" Target="https://fred.stlouisfed.org/categories/10" TargetMode="Externa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 /><Relationship Id="rId2" Type="http://schemas.openxmlformats.org/officeDocument/2006/relationships/image" Target="../media/v3_image8_9d8b94233111.png" /></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3.xml" /><Relationship Id="rId2" Type="http://schemas.openxmlformats.org/officeDocument/2006/relationships/image" Target="../media/v3_image9_e3d48d395739.png" /></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 /><Relationship Id="rId2" Type="http://schemas.openxmlformats.org/officeDocument/2006/relationships/image" Target="../media/v3_image10_36eba01bf068.png" /></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 /><Relationship Id="rId2" Type="http://schemas.openxmlformats.org/officeDocument/2006/relationships/image" Target="../media/v3_image11_f42c0346097d.png" /></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 /><Relationship Id="rId2" Type="http://schemas.openxmlformats.org/officeDocument/2006/relationships/image" Target="../media/v3_image12_5cabc08adf52.png" /></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 /><Relationship Id="rId2" Type="http://schemas.openxmlformats.org/officeDocument/2006/relationships/image" Target="../media/v3_image13_dd54819c90bf.png" /></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2.xml" /><Relationship Id="rId2" Type="http://schemas.openxmlformats.org/officeDocument/2006/relationships/image" Target="../media/v3_image14_a0a6980e7ac5.png" /></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2.xml" /><Relationship Id="rId2" Type="http://schemas.openxmlformats.org/officeDocument/2006/relationships/image" Target="../media/v3_image15_4bd41baee6b7.png" /></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2.xml" /><Relationship Id="rId2" Type="http://schemas.openxmlformats.org/officeDocument/2006/relationships/image" Target="../media/v3_image16_049c9ec5fc19.png" /></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2.xml" /><Relationship Id="rId2" Type="http://schemas.openxmlformats.org/officeDocument/2006/relationships/image" Target="../media/v3_image17_67c3f578020f.png" /></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2.xml" /><Relationship Id="rId2" Type="http://schemas.openxmlformats.org/officeDocument/2006/relationships/image" Target="../media/v3_image18_961d08228944.png" /></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 name="Title 21">
            <a:extLst>
              <a:ext uri="{FF2B5EF4-FFF2-40B4-BE49-F238E27FC236}">
                <a16:creationId xmlns:a16="http://schemas.microsoft.com/office/drawing/2014/main" id="{96D634E8-4422-6744-BAAE-52C9030B199D}"/>
              </a:ext>
            </a:extLst>
          </p:cNvPr>
          <p:cNvSpPr>
            <a:spLocks noGrp="1"/>
          </p:cNvSpPr>
          <p:nvPr>
            <p:ph type="ctrTitle"/>
          </p:nvPr>
        </p:nvSpPr>
        <p:spPr/>
        <p:txBody>
          <a:bodyPr/>
          <a:lstStyle/>
          <a:p>
            <a:r>
              <a:rPr lang="en-US" dirty="0" sz="4600"/>
              <a:t>Undirstöður hagfræði 3e</a:t>
            </a:r>
          </a:p>
        </p:txBody>
      </p:sp>
      <p:sp>
        <p:nvSpPr>
          <p:cNvPr id="2" name="Text Placeholder 23">
            <a:extLst>
              <a:ext uri="{FF2B5EF4-FFF2-40B4-BE49-F238E27FC236}">
                <a16:creationId xmlns:a16="http://schemas.microsoft.com/office/drawing/2014/main" id="{719BD38F-9385-F147-B4C7-E4250C4D123E}"/>
              </a:ext>
            </a:extLst>
          </p:cNvPr>
          <p:cNvSpPr>
            <a:spLocks noGrp="1"/>
          </p:cNvSpPr>
          <p:nvPr>
            <p:ph type="body" sz="quarter" idx="14"/>
          </p:nvPr>
        </p:nvSpPr>
        <p:spPr>
          <a:xfrm>
            <a:off x="1524000" y="1509713"/>
            <a:ext cx="9144000" cy="717294"/>
          </a:xfrm>
        </p:spPr>
        <p:txBody>
          <a:bodyPr>
            <a:normAutofit fontScale="47500" lnSpcReduction="20000"/>
          </a:bodyPr>
          <a:lstStyle/>
          <a:p>
            <a:r>
              <a:rPr lang="en-US" sz="5500" dirty="0"/>
              <a:t>14. kafli VINNUMARKAÐUR OG TEKJUR</a:t>
            </a:r>
          </a:p>
          <a:p>
            <a:r>
              <a:rPr lang="en-US" sz="4300" cap="none" dirty="0">
                <a:solidFill>
                  <a:schemeClr val="tx1"/>
                </a:solidFill>
                <a:latin typeface="+mn-lt"/>
              </a:rPr>
              <a:t>PowerPoint-myndasýning</a:t>
            </a:r>
          </a:p>
          <a:p>
            <a:endParaRPr lang="en-US" dirty="0"/>
          </a:p>
        </p:txBody>
      </p:sp>
      <p:pic>
        <p:nvPicPr>
          <p:cNvPr id="3" name="Picture 2" descr="Book cover of Principles of Economics 3e textbook. Orange background with dark gray text stating the title of the book, and a white Openstax logo in the top right corner.&#10;">
            <a:extLst>
              <a:ext uri="{FF2B5EF4-FFF2-40B4-BE49-F238E27FC236}">
                <a16:creationId xmlns:a16="http://schemas.microsoft.com/office/drawing/2014/main" id="{8E361E2D-068A-E1DA-173C-7C9215A08984}"/>
              </a:ext>
            </a:extLst>
          </p:cNvPr>
          <p:cNvPicPr>
            <a:picLocks noChangeAspect="1"/>
          </p:cNvPicPr>
          <p:nvPr/>
        </p:nvPicPr>
        <p:blipFill>
          <a:blip r:embed="rId2"/>
          <a:stretch>
            <a:fillRect/>
          </a:stretch>
        </p:blipFill>
        <p:spPr>
          <a:xfrm>
            <a:off x="4446487" y="2336189"/>
            <a:ext cx="3299025" cy="4269327"/>
          </a:xfrm>
          <a:prstGeom prst="rect">
            <a:avLst/>
          </a:prstGeom>
        </p:spPr>
      </p:pic>
    </p:spTree>
    <p:extLst>
      <p:ext uri="{BB962C8B-B14F-4D97-AF65-F5344CB8AC3E}">
        <p14:creationId xmlns:p14="http://schemas.microsoft.com/office/powerpoint/2010/main" val="2119115294"/>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le 5">
            <a:extLst>
              <a:ext uri="{FF2B5EF4-FFF2-40B4-BE49-F238E27FC236}">
                <a16:creationId xmlns:a16="http://schemas.microsoft.com/office/drawing/2014/main" id="{73FA8EF7-3B36-463E-4BD4-EEF4EEA6162B}"/>
              </a:ext>
            </a:extLst>
          </p:cNvPr>
          <p:cNvSpPr>
            <a:spLocks noGrp="1"/>
          </p:cNvSpPr>
          <p:nvPr>
            <p:ph type="title"/>
          </p:nvPr>
        </p:nvSpPr>
        <p:spPr/>
        <p:txBody>
          <a:bodyPr>
            <a:normAutofit fontScale="90000"/>
          </a:bodyPr>
          <a:lstStyle/>
          <a:p>
            <a:r>
              <a:rPr lang="en-US" dirty="0"/>
              <a:t>YFIRLIT 14. KAFLA</a:t>
            </a:r>
          </a:p>
        </p:txBody>
      </p:sp>
      <p:sp>
        <p:nvSpPr>
          <p:cNvPr id="7" name="Content Placeholder 6">
            <a:extLst>
              <a:ext uri="{FF2B5EF4-FFF2-40B4-BE49-F238E27FC236}">
                <a16:creationId xmlns:a16="http://schemas.microsoft.com/office/drawing/2014/main" id="{26C888D1-036C-E0E6-E910-7A1FE97C1E3C}"/>
              </a:ext>
            </a:extLst>
          </p:cNvPr>
          <p:cNvSpPr>
            <a:spLocks noGrp="1"/>
          </p:cNvSpPr>
          <p:nvPr>
            <p:ph idx="1"/>
          </p:nvPr>
        </p:nvSpPr>
        <p:spPr/>
        <p:txBody>
          <a:bodyPr>
            <a:normAutofit/>
          </a:bodyPr>
          <a:lstStyle/>
          <a:p>
            <a:r>
              <a:rPr lang="en-US" dirty="0"/>
              <a:t>14.1: Kenningar um vinnumarkað</a:t>
            </a:r>
          </a:p>
          <a:p>
            <a:r>
              <a:rPr lang="en-US" dirty="0"/>
              <a:t>14.2: Laun og atvinna á vinnumarkaði með ófullkominni samkeppni</a:t>
            </a:r>
          </a:p>
          <a:p>
            <a:r>
              <a:rPr lang="en-US" dirty="0"/>
              <a:t>14.3: Markaðsstyrkur á framboðshlið vinnumarkaðarins: stéttarfélög</a:t>
            </a:r>
          </a:p>
          <a:p>
            <a:r>
              <a:rPr lang="en-US" dirty="0"/>
              <a:t>14.4: Tvíhliða einokun</a:t>
            </a:r>
          </a:p>
          <a:p>
            <a:r>
              <a:rPr lang="en-US" dirty="0"/>
              <a:t>14.5: Mismunun á vinnumarkaði</a:t>
            </a:r>
          </a:p>
          <a:p>
            <a:r>
              <a:rPr lang="en-US" dirty="0"/>
              <a:t>14.6: Innflytjendamál</a:t>
            </a:r>
          </a:p>
          <a:p>
            <a:endParaRPr lang="en-US" dirty="0"/>
          </a:p>
        </p:txBody>
      </p:sp>
    </p:spTree>
    <p:extLst>
      <p:ext uri="{BB962C8B-B14F-4D97-AF65-F5344CB8AC3E}">
        <p14:creationId xmlns:p14="http://schemas.microsoft.com/office/powerpoint/2010/main" val="3808343284"/>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le 5">
            <a:extLst>
              <a:ext uri="{FF2B5EF4-FFF2-40B4-BE49-F238E27FC236}">
                <a16:creationId xmlns:a16="http://schemas.microsoft.com/office/drawing/2014/main" id="{73FA8EF7-3B36-463E-4BD4-EEF4EEA6162B}"/>
              </a:ext>
            </a:extLst>
          </p:cNvPr>
          <p:cNvSpPr>
            <a:spLocks noGrp="1"/>
          </p:cNvSpPr>
          <p:nvPr>
            <p:ph type="title"/>
          </p:nvPr>
        </p:nvSpPr>
        <p:spPr/>
        <p:txBody>
          <a:bodyPr>
            <a:normAutofit fontScale="90000"/>
          </a:bodyPr>
          <a:lstStyle/>
          <a:p>
            <a:r>
              <a:rPr lang="en-US" dirty="0"/>
              <a:t>Aukið verðmæti háskólagráðu</a:t>
            </a:r>
          </a:p>
        </p:txBody>
      </p:sp>
      <p:sp>
        <p:nvSpPr>
          <p:cNvPr id="8" name="Content Placeholder 7">
            <a:extLst>
              <a:ext uri="{FF2B5EF4-FFF2-40B4-BE49-F238E27FC236}">
                <a16:creationId xmlns:a16="http://schemas.microsoft.com/office/drawing/2014/main" id="{502C1B87-8135-50F5-80D9-7AACC005A9E1}"/>
              </a:ext>
            </a:extLst>
          </p:cNvPr>
          <p:cNvSpPr>
            <a:spLocks noGrp="1"/>
          </p:cNvSpPr>
          <p:nvPr>
            <p:ph idx="13"/>
          </p:nvPr>
        </p:nvSpPr>
        <p:spPr/>
        <p:txBody>
          <a:bodyPr/>
          <a:lstStyle/>
          <a:p>
            <a:r>
              <a:rPr lang="en-US" sz="1800" dirty="0"/>
              <a:t>Í Bandaríkjunum ráðast tekjur af verðmæti einstaklings fyrir vinnuveitanda, sem ræðst að hluta af menntun. </a:t>
            </a:r>
          </a:p>
          <a:p>
            <a:r>
              <a:rPr lang="en-US" sz="1800" dirty="0"/>
              <a:t>(Mynd: breytt útgáfa af verkum AFL-CIO America's Unions/Flickr Creative Commons og COD Newsroom/Flickr Creative Commons)</a:t>
            </a:r>
          </a:p>
          <a:p>
            <a:endParaRPr lang="en-US" dirty="0"/>
          </a:p>
        </p:txBody>
      </p:sp>
      <p:pic>
        <p:nvPicPr>
          <p:cNvPr id="2" name="Shape 58" descr="Two images side by side. The left image shows people protesting. The right image shows students at a graduation.">
            <a:extLst>
              <a:ext uri="{FF2B5EF4-FFF2-40B4-BE49-F238E27FC236}">
                <a16:creationId xmlns:a16="http://schemas.microsoft.com/office/drawing/2014/main" id="{9C889857-0E75-16DE-5DEB-B588738C0093}"/>
              </a:ext>
            </a:extLst>
          </p:cNvPr>
          <p:cNvPicPr preferRelativeResize="0"/>
          <p:nvPr/>
        </p:nvPicPr>
        <p:blipFill>
          <a:blip r:embed="rId2">
            <a:alphaModFix/>
          </a:blip>
          <a:stretch>
            <a:fillRect/>
          </a:stretch>
        </p:blipFill>
        <p:spPr>
          <a:xfrm>
            <a:off x="2814744" y="1217131"/>
            <a:ext cx="6562512" cy="3273810"/>
          </a:xfrm>
          <a:prstGeom prst="rect">
            <a:avLst/>
          </a:prstGeom>
          <a:noFill/>
          <a:ln>
            <a:noFill/>
          </a:ln>
        </p:spPr>
      </p:pic>
    </p:spTree>
    <p:extLst>
      <p:ext uri="{BB962C8B-B14F-4D97-AF65-F5344CB8AC3E}">
        <p14:creationId xmlns:p14="http://schemas.microsoft.com/office/powerpoint/2010/main" val="2145791714"/>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le 5">
            <a:extLst>
              <a:ext uri="{FF2B5EF4-FFF2-40B4-BE49-F238E27FC236}">
                <a16:creationId xmlns:a16="http://schemas.microsoft.com/office/drawing/2014/main" id="{73FA8EF7-3B36-463E-4BD4-EEF4EEA6162B}"/>
              </a:ext>
            </a:extLst>
          </p:cNvPr>
          <p:cNvSpPr>
            <a:spLocks noGrp="1"/>
          </p:cNvSpPr>
          <p:nvPr>
            <p:ph type="title"/>
          </p:nvPr>
        </p:nvSpPr>
        <p:spPr/>
        <p:txBody>
          <a:bodyPr>
            <a:normAutofit fontScale="90000"/>
          </a:bodyPr>
          <a:lstStyle/>
          <a:p>
            <a:r>
              <a:rPr lang="en-US" dirty="0"/>
              <a:t>14.1 Kenningar um vinnumarkað</a:t>
            </a:r>
          </a:p>
        </p:txBody>
      </p:sp>
      <p:sp>
        <p:nvSpPr>
          <p:cNvPr id="7" name="Content Placeholder 6">
            <a:extLst>
              <a:ext uri="{FF2B5EF4-FFF2-40B4-BE49-F238E27FC236}">
                <a16:creationId xmlns:a16="http://schemas.microsoft.com/office/drawing/2014/main" id="{26C888D1-036C-E0E6-E910-7A1FE97C1E3C}"/>
              </a:ext>
            </a:extLst>
          </p:cNvPr>
          <p:cNvSpPr>
            <a:spLocks noGrp="1"/>
          </p:cNvSpPr>
          <p:nvPr>
            <p:ph idx="1"/>
          </p:nvPr>
        </p:nvSpPr>
        <p:spPr>
          <a:xfrm>
            <a:off x="838200" y="955964"/>
            <a:ext cx="10515600" cy="4399807"/>
          </a:xfrm>
        </p:spPr>
        <p:txBody>
          <a:bodyPr>
            <a:normAutofit fontScale="92500" lnSpcReduction="10000"/>
          </a:bodyPr>
          <a:lstStyle/>
          <a:p>
            <a:r>
              <a:rPr lang="en-US" b="1" dirty="0"/>
              <a:t>Fyrsta regla vinnumarkaða </a:t>
            </a:r>
            <a:r>
              <a:rPr lang="en-US" dirty="0"/>
              <a:t>– fyrirtæki sem vill hámarka hagnað greiðir starfsmanni aldrei meira í laun og hlunnindi en sem nemur verðmæti jaðarframleiðni hans fyrir fyrirtækið.</a:t>
            </a:r>
          </a:p>
          <a:p>
            <a:endParaRPr lang="en-US" dirty="0"/>
          </a:p>
          <a:p>
            <a:r>
              <a:rPr lang="en-US" dirty="0"/>
              <a:t>Skilgreina má </a:t>
            </a:r>
            <a:r>
              <a:rPr lang="en-US" u="sng" dirty="0"/>
              <a:t>eftirspurn eftir vinnuafli</a:t>
            </a:r>
            <a:r>
              <a:rPr lang="en-US" dirty="0"/>
              <a:t> sem jaðarframleiðslu vinnuafls margfaldaða með verðmæti framleiðslunnar fyrir fyrirtækið. </a:t>
            </a:r>
          </a:p>
          <a:p>
            <a:endParaRPr lang="en-US" dirty="0"/>
          </a:p>
          <a:p>
            <a:r>
              <a:rPr lang="en-US" dirty="0"/>
              <a:t>Eftirspurn eftir vinnuafli = MP</a:t>
            </a:r>
            <a:r>
              <a:rPr lang="en-US" baseline="-25000" dirty="0"/>
              <a:t>L</a:t>
            </a:r>
            <a:r>
              <a:rPr lang="en-US" dirty="0"/>
              <a:t> x P = verðmæti jaðarframleiðslu vinnuafls</a:t>
            </a:r>
          </a:p>
          <a:p>
            <a:endParaRPr lang="en-US" dirty="0"/>
          </a:p>
          <a:p>
            <a:r>
              <a:rPr lang="en-US" b="1" dirty="0"/>
              <a:t>Vinnumarkaður með fullkomna samkeppni </a:t>
            </a:r>
            <a:r>
              <a:rPr lang="en-US" dirty="0"/>
              <a:t>– fyrirtæki geta ráðið eins mikið vinnuafl og þau vilja á ríkjandi markaðslaunum.</a:t>
            </a:r>
          </a:p>
          <a:p>
            <a:endParaRPr lang="en-US" dirty="0"/>
          </a:p>
        </p:txBody>
      </p:sp>
    </p:spTree>
    <p:extLst>
      <p:ext uri="{BB962C8B-B14F-4D97-AF65-F5344CB8AC3E}">
        <p14:creationId xmlns:p14="http://schemas.microsoft.com/office/powerpoint/2010/main" val="527995305"/>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le 5">
            <a:extLst>
              <a:ext uri="{FF2B5EF4-FFF2-40B4-BE49-F238E27FC236}">
                <a16:creationId xmlns:a16="http://schemas.microsoft.com/office/drawing/2014/main" id="{73FA8EF7-3B36-463E-4BD4-EEF4EEA6162B}"/>
              </a:ext>
            </a:extLst>
          </p:cNvPr>
          <p:cNvSpPr>
            <a:spLocks noGrp="1"/>
          </p:cNvSpPr>
          <p:nvPr>
            <p:ph type="title"/>
          </p:nvPr>
        </p:nvSpPr>
        <p:spPr/>
        <p:txBody>
          <a:bodyPr>
            <a:normAutofit fontScale="90000"/>
          </a:bodyPr>
          <a:lstStyle/>
          <a:p>
            <a:r>
              <a:rPr lang="en-US" dirty="0"/>
              <a:t>Jaðarframleiðsla vinnuafls</a:t>
            </a:r>
          </a:p>
        </p:txBody>
      </p:sp>
      <p:sp>
        <p:nvSpPr>
          <p:cNvPr id="7" name="Content Placeholder 6">
            <a:extLst>
              <a:ext uri="{FF2B5EF4-FFF2-40B4-BE49-F238E27FC236}">
                <a16:creationId xmlns:a16="http://schemas.microsoft.com/office/drawing/2014/main" id="{26C888D1-036C-E0E6-E910-7A1FE97C1E3C}"/>
              </a:ext>
            </a:extLst>
          </p:cNvPr>
          <p:cNvSpPr>
            <a:spLocks noGrp="1"/>
          </p:cNvSpPr>
          <p:nvPr>
            <p:ph idx="1"/>
          </p:nvPr>
        </p:nvSpPr>
        <p:spPr>
          <a:xfrm>
            <a:off x="838200" y="4846320"/>
            <a:ext cx="10515600" cy="924692"/>
          </a:xfrm>
        </p:spPr>
        <p:txBody>
          <a:bodyPr/>
          <a:lstStyle/>
          <a:p>
            <a:r>
              <a:rPr lang="en-US" dirty="0"/>
              <a:t>Vegna fasts fjármagns minnkar jaðarframleiðsla vinnuafls eftir því sem vinnuveitandinn ræður fleiri starfsmenn.</a:t>
            </a:r>
          </a:p>
          <a:p>
            <a:endParaRPr lang="en-US" dirty="0"/>
          </a:p>
        </p:txBody>
      </p:sp>
      <p:pic>
        <p:nvPicPr>
          <p:cNvPr id="4" name="Picture 3" descr="The graph shows the marginal product of labor. The x-axis is Labor, and has values from 0 through 4. The y-axis is Marginal Product (MP_1) and has values from 0 through 4. The curve proceeds downward as Labor increases. When labor is equal to 1, the Marginal Product is 4. But when Labor equals 4, the Marginal Product is 1.">
            <a:extLst>
              <a:ext uri="{FF2B5EF4-FFF2-40B4-BE49-F238E27FC236}">
                <a16:creationId xmlns:a16="http://schemas.microsoft.com/office/drawing/2014/main" id="{DEC9EFAC-9FF9-5A89-9E25-1DCCA36C4972}"/>
              </a:ext>
            </a:extLst>
          </p:cNvPr>
          <p:cNvPicPr>
            <a:picLocks noChangeAspect="1"/>
          </p:cNvPicPr>
          <p:nvPr/>
        </p:nvPicPr>
        <p:blipFill>
          <a:blip r:embed="rId2"/>
          <a:stretch>
            <a:fillRect/>
          </a:stretch>
        </p:blipFill>
        <p:spPr>
          <a:xfrm>
            <a:off x="3693414" y="1042832"/>
            <a:ext cx="4805172" cy="3550365"/>
          </a:xfrm>
          <a:prstGeom prst="rect">
            <a:avLst/>
          </a:prstGeom>
        </p:spPr>
      </p:pic>
    </p:spTree>
    <p:extLst>
      <p:ext uri="{BB962C8B-B14F-4D97-AF65-F5344CB8AC3E}">
        <p14:creationId xmlns:p14="http://schemas.microsoft.com/office/powerpoint/2010/main" val="3274004561"/>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le 5">
            <a:extLst>
              <a:ext uri="{FF2B5EF4-FFF2-40B4-BE49-F238E27FC236}">
                <a16:creationId xmlns:a16="http://schemas.microsoft.com/office/drawing/2014/main" id="{73FA8EF7-3B36-463E-4BD4-EEF4EEA6162B}"/>
              </a:ext>
            </a:extLst>
          </p:cNvPr>
          <p:cNvSpPr>
            <a:spLocks noGrp="1"/>
          </p:cNvSpPr>
          <p:nvPr>
            <p:ph type="title"/>
          </p:nvPr>
        </p:nvSpPr>
        <p:spPr/>
        <p:txBody>
          <a:bodyPr>
            <a:normAutofit fontScale="90000"/>
          </a:bodyPr>
          <a:lstStyle/>
          <a:p>
            <a:r>
              <a:rPr lang="en-US" dirty="0"/>
              <a:t>Verðmæti jaðarframleiðslu vinnuafls</a:t>
            </a:r>
          </a:p>
        </p:txBody>
      </p:sp>
      <p:sp>
        <p:nvSpPr>
          <p:cNvPr id="7" name="Content Placeholder 6">
            <a:extLst>
              <a:ext uri="{FF2B5EF4-FFF2-40B4-BE49-F238E27FC236}">
                <a16:creationId xmlns:a16="http://schemas.microsoft.com/office/drawing/2014/main" id="{26C888D1-036C-E0E6-E910-7A1FE97C1E3C}"/>
              </a:ext>
            </a:extLst>
          </p:cNvPr>
          <p:cNvSpPr>
            <a:spLocks noGrp="1"/>
          </p:cNvSpPr>
          <p:nvPr>
            <p:ph idx="1"/>
          </p:nvPr>
        </p:nvSpPr>
        <p:spPr>
          <a:xfrm>
            <a:off x="838200" y="4340589"/>
            <a:ext cx="10515600" cy="1630086"/>
          </a:xfrm>
        </p:spPr>
        <p:txBody>
          <a:bodyPr>
            <a:normAutofit fontScale="92500" lnSpcReduction="20000"/>
          </a:bodyPr>
          <a:lstStyle/>
          <a:p>
            <a:r>
              <a:rPr lang="en-US" dirty="0"/>
              <a:t>Hjá fyrirtækjum á samkeppnismarkaði fyrir afurðir jafngildir verðmæti viðbótarframleiðslu söluverði hennar.</a:t>
            </a:r>
          </a:p>
          <a:p>
            <a:r>
              <a:rPr lang="en-US" dirty="0"/>
              <a:t>Þar sem MP</a:t>
            </a:r>
            <a:r>
              <a:rPr lang="en-US" baseline="-25000" dirty="0"/>
              <a:t>L</a:t>
            </a:r>
            <a:r>
              <a:rPr lang="en-US" dirty="0"/>
              <a:t> minnkar þegar fleira vinnuafl er ráðið og jaðarframleiðslan er metin á markaðsverði, minnkar verðmæti jaðarframleiðslunnar þegar atvinnustig eykst.</a:t>
            </a:r>
          </a:p>
          <a:p>
            <a:endParaRPr lang="en-US" dirty="0"/>
          </a:p>
        </p:txBody>
      </p:sp>
      <p:pic>
        <p:nvPicPr>
          <p:cNvPr id="5" name="Picture 4" descr="The graph illustrates the value of the marginal product of labor. The x-axis shows the amount of labor, indicating units of labor from 0 to 4. The y-axis shows the value of the marginal product of labor, and ranges from 0 to 16 in increments of 4. The initial point shown is labor equal to 1 with a value of marginal product of 16. The curve is downward sloping from there, to a point of labor equal to 4 and a value of marginal product equal to 4. The value of marginal product equation is shown as marginal product of labor times price.">
            <a:extLst>
              <a:ext uri="{FF2B5EF4-FFF2-40B4-BE49-F238E27FC236}">
                <a16:creationId xmlns:a16="http://schemas.microsoft.com/office/drawing/2014/main" id="{72EED506-A81A-B66D-7DA7-FC2CF53A0B83}"/>
              </a:ext>
            </a:extLst>
          </p:cNvPr>
          <p:cNvPicPr>
            <a:picLocks noChangeAspect="1"/>
          </p:cNvPicPr>
          <p:nvPr/>
        </p:nvPicPr>
        <p:blipFill>
          <a:blip r:embed="rId2"/>
          <a:stretch>
            <a:fillRect/>
          </a:stretch>
        </p:blipFill>
        <p:spPr>
          <a:xfrm>
            <a:off x="4035344" y="1008561"/>
            <a:ext cx="4121311" cy="3113175"/>
          </a:xfrm>
          <a:prstGeom prst="rect">
            <a:avLst/>
          </a:prstGeom>
        </p:spPr>
      </p:pic>
    </p:spTree>
    <p:extLst>
      <p:ext uri="{BB962C8B-B14F-4D97-AF65-F5344CB8AC3E}">
        <p14:creationId xmlns:p14="http://schemas.microsoft.com/office/powerpoint/2010/main" val="2147960104"/>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le 5">
            <a:extLst>
              <a:ext uri="{FF2B5EF4-FFF2-40B4-BE49-F238E27FC236}">
                <a16:creationId xmlns:a16="http://schemas.microsoft.com/office/drawing/2014/main" id="{73FA8EF7-3B36-463E-4BD4-EEF4EEA6162B}"/>
              </a:ext>
            </a:extLst>
          </p:cNvPr>
          <p:cNvSpPr>
            <a:spLocks noGrp="1"/>
          </p:cNvSpPr>
          <p:nvPr>
            <p:ph type="title"/>
          </p:nvPr>
        </p:nvSpPr>
        <p:spPr>
          <a:xfrm>
            <a:ext cx="8549640" cy="640080"/>
          </a:xfrm>
        </p:spPr>
        <p:txBody>
          <a:bodyPr>
            <a:noAutofit/>
          </a:bodyPr>
          <a:lstStyle/>
          <a:p>
            <a:r>
              <a:rPr lang="en-US" dirty="0" sz="2000"/>
              <a:t>Jafnvægisatvinnustig fyrirtækja á samkeppnismarkaði vinnuafls</a:t>
            </a:r>
          </a:p>
        </p:txBody>
      </p:sp>
      <p:sp>
        <p:nvSpPr>
          <p:cNvPr id="7" name="Content Placeholder 6">
            <a:extLst>
              <a:ext uri="{FF2B5EF4-FFF2-40B4-BE49-F238E27FC236}">
                <a16:creationId xmlns:a16="http://schemas.microsoft.com/office/drawing/2014/main" id="{26C888D1-036C-E0E6-E910-7A1FE97C1E3C}"/>
              </a:ext>
            </a:extLst>
          </p:cNvPr>
          <p:cNvSpPr>
            <a:spLocks noGrp="1"/>
          </p:cNvSpPr>
          <p:nvPr>
            <p:ph idx="1"/>
          </p:nvPr>
        </p:nvSpPr>
        <p:spPr>
          <a:xfrm>
            <a:off x="838200" y="4572000"/>
            <a:ext cx="10515600" cy="1486395"/>
          </a:xfrm>
        </p:spPr>
        <p:txBody>
          <a:bodyPr>
            <a:normAutofit fontScale="92500" lnSpcReduction="20000"/>
          </a:bodyPr>
          <a:lstStyle/>
          <a:p>
            <a:r>
              <a:rPr lang="en-US" dirty="0"/>
              <a:t>Á vinnumarkaði með fullkomna samkeppni geta fyrirtæki ráðið eins mikið vinnuafl og þau vilja á ríkjandi markaðslaunum. </a:t>
            </a:r>
          </a:p>
          <a:p>
            <a:r>
              <a:rPr lang="en-US" dirty="0"/>
              <a:t>Þau ráða starfsfólk að punktinum L</a:t>
            </a:r>
            <a:r>
              <a:rPr lang="en-US" baseline="-25000" dirty="0"/>
              <a:t>1</a:t>
            </a:r>
            <a:r>
              <a:rPr lang="en-US" dirty="0"/>
              <a:t>, þar sem ríkjandi markaðslaun jafngilda verðmæti jaðarframleiðslu vinnuafls.</a:t>
            </a:r>
          </a:p>
          <a:p>
            <a:endParaRPr lang="en-US" dirty="0"/>
          </a:p>
        </p:txBody>
      </p:sp>
      <p:pic>
        <p:nvPicPr>
          <p:cNvPr id="5" name="Picture 4" descr="The graph shows the Marginal Product of Labor. The x-axis is Labor. The y-axis is Wage. The curve proceeds from right to left in a downward direction. A horizontal line indicating the going market wage projects from about halfway up the y-axis. Where the curve and the horizontal line meet, it is point L1. The caption provides context.">
            <a:extLst>
              <a:ext uri="{FF2B5EF4-FFF2-40B4-BE49-F238E27FC236}">
                <a16:creationId xmlns:a16="http://schemas.microsoft.com/office/drawing/2014/main" id="{DA4C2462-0D83-A440-5193-07DF366E8BCF}"/>
              </a:ext>
            </a:extLst>
          </p:cNvPr>
          <p:cNvPicPr>
            <a:picLocks noChangeAspect="1"/>
          </p:cNvPicPr>
          <p:nvPr/>
        </p:nvPicPr>
        <p:blipFill>
          <a:blip r:embed="rId2"/>
          <a:stretch>
            <a:fillRect/>
          </a:stretch>
        </p:blipFill>
        <p:spPr>
          <a:xfrm>
            <a:off x="3923157" y="1075420"/>
            <a:ext cx="4345686" cy="3210868"/>
          </a:xfrm>
          <a:prstGeom prst="rect">
            <a:avLst/>
          </a:prstGeom>
        </p:spPr>
      </p:pic>
    </p:spTree>
    <p:extLst>
      <p:ext uri="{BB962C8B-B14F-4D97-AF65-F5344CB8AC3E}">
        <p14:creationId xmlns:p14="http://schemas.microsoft.com/office/powerpoint/2010/main" val="2016211345"/>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le 5">
            <a:extLst>
              <a:ext uri="{FF2B5EF4-FFF2-40B4-BE49-F238E27FC236}">
                <a16:creationId xmlns:a16="http://schemas.microsoft.com/office/drawing/2014/main" id="{73FA8EF7-3B36-463E-4BD4-EEF4EEA6162B}"/>
              </a:ext>
            </a:extLst>
          </p:cNvPr>
          <p:cNvSpPr>
            <a:spLocks noGrp="1"/>
          </p:cNvSpPr>
          <p:nvPr>
            <p:ph type="title"/>
          </p:nvPr>
        </p:nvSpPr>
        <p:spPr>
          <a:xfrm>
            <a:ext cx="8549640" cy="640080"/>
          </a:xfrm>
        </p:spPr>
        <p:txBody>
          <a:bodyPr>
            <a:noAutofit/>
          </a:bodyPr>
          <a:lstStyle/>
          <a:p>
            <a:pPr lvl="0">
              <a:spcBef>
                <a:spcPts val="0"/>
              </a:spcBef>
            </a:pPr>
            <a:r>
              <a:rPr lang="en-US" dirty="0" sz="1800"/>
              <a:t>Eftirspurn eftir vinnuafli á afurðamörkuðum með ófullkomna samkeppni</a:t>
            </a:r>
          </a:p>
        </p:txBody>
      </p:sp>
      <p:sp>
        <p:nvSpPr>
          <p:cNvPr id="7" name="Content Placeholder 6">
            <a:extLst>
              <a:ext uri="{FF2B5EF4-FFF2-40B4-BE49-F238E27FC236}">
                <a16:creationId xmlns:a16="http://schemas.microsoft.com/office/drawing/2014/main" id="{26C888D1-036C-E0E6-E910-7A1FE97C1E3C}"/>
              </a:ext>
            </a:extLst>
          </p:cNvPr>
          <p:cNvSpPr>
            <a:spLocks noGrp="1"/>
          </p:cNvSpPr>
          <p:nvPr>
            <p:ph idx="1"/>
          </p:nvPr>
        </p:nvSpPr>
        <p:spPr/>
        <p:txBody>
          <a:bodyPr>
            <a:normAutofit lnSpcReduction="10000"/>
          </a:bodyPr>
          <a:lstStyle/>
          <a:p>
            <a:r>
              <a:rPr lang="en-US" dirty="0"/>
              <a:t>Ef vinnuveitandinn selur ekki afurðir sínar á markaði með fullkomna samkeppni stendur hann frammi fyrir </a:t>
            </a:r>
            <a:r>
              <a:rPr lang="en-US" i="1" dirty="0"/>
              <a:t>niðurhallandi</a:t>
            </a:r>
            <a:r>
              <a:rPr lang="en-US" dirty="0"/>
              <a:t> </a:t>
            </a:r>
            <a:r>
              <a:rPr lang="en-US" u="sng" dirty="0"/>
              <a:t>eftirspurnarferli eftir afurðum</a:t>
            </a:r>
            <a:r>
              <a:rPr lang="en-US" dirty="0"/>
              <a:t>. Til að selja meiri framleiðslu þarf fyrirtækið því að </a:t>
            </a:r>
            <a:r>
              <a:rPr lang="en-US" u="sng" dirty="0"/>
              <a:t>lækka verðið</a:t>
            </a:r>
            <a:r>
              <a:rPr lang="en-US" dirty="0"/>
              <a:t>. </a:t>
            </a:r>
          </a:p>
          <a:p>
            <a:endParaRPr lang="en-US" dirty="0"/>
          </a:p>
          <a:p>
            <a:r>
              <a:rPr lang="en-US" dirty="0"/>
              <a:t>Eftirspurn eftir vinnuafli er því jaðarframleiðslan margfölduð með jaðartekjunum.</a:t>
            </a:r>
          </a:p>
          <a:p>
            <a:endParaRPr lang="en-US" dirty="0"/>
          </a:p>
          <a:p>
            <a:r>
              <a:rPr lang="en-US" dirty="0"/>
              <a:t>Eftirspurn eftir vinnuafli = MP</a:t>
            </a:r>
            <a:r>
              <a:rPr lang="en-US" baseline="-25000" dirty="0"/>
              <a:t>L</a:t>
            </a:r>
            <a:r>
              <a:rPr lang="en-US" dirty="0"/>
              <a:t> x MR = jaðartekjuafurð</a:t>
            </a:r>
          </a:p>
          <a:p>
            <a:endParaRPr lang="en-US" dirty="0"/>
          </a:p>
        </p:txBody>
      </p:sp>
    </p:spTree>
    <p:extLst>
      <p:ext uri="{BB962C8B-B14F-4D97-AF65-F5344CB8AC3E}">
        <p14:creationId xmlns:p14="http://schemas.microsoft.com/office/powerpoint/2010/main" val="1493517345"/>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le 5">
            <a:extLst>
              <a:ext uri="{FF2B5EF4-FFF2-40B4-BE49-F238E27FC236}">
                <a16:creationId xmlns:a16="http://schemas.microsoft.com/office/drawing/2014/main" id="{73FA8EF7-3B36-463E-4BD4-EEF4EEA6162B}"/>
              </a:ext>
            </a:extLst>
          </p:cNvPr>
          <p:cNvSpPr>
            <a:spLocks noGrp="1"/>
          </p:cNvSpPr>
          <p:nvPr>
            <p:ph type="title"/>
          </p:nvPr>
        </p:nvSpPr>
        <p:spPr/>
        <p:txBody>
          <a:bodyPr>
            <a:normAutofit fontScale="90000"/>
          </a:bodyPr>
          <a:lstStyle/>
          <a:p>
            <a:r>
              <a:rPr lang="en-US" dirty="0"/>
              <a:t>Jafnvægisatvinnustig fyrirtækja með markaðsstyrk</a:t>
            </a:r>
          </a:p>
        </p:txBody>
      </p:sp>
      <p:sp>
        <p:nvSpPr>
          <p:cNvPr id="7" name="Content Placeholder 6">
            <a:extLst>
              <a:ext uri="{FF2B5EF4-FFF2-40B4-BE49-F238E27FC236}">
                <a16:creationId xmlns:a16="http://schemas.microsoft.com/office/drawing/2014/main" id="{26C888D1-036C-E0E6-E910-7A1FE97C1E3C}"/>
              </a:ext>
            </a:extLst>
          </p:cNvPr>
          <p:cNvSpPr>
            <a:spLocks noGrp="1"/>
          </p:cNvSpPr>
          <p:nvPr>
            <p:ph idx="1"/>
          </p:nvPr>
        </p:nvSpPr>
        <p:spPr>
          <a:xfrm>
            <a:off x="838200" y="3892730"/>
            <a:ext cx="10515600" cy="2100349"/>
          </a:xfrm>
        </p:spPr>
        <p:txBody>
          <a:bodyPr>
            <a:normAutofit fontScale="77500" lnSpcReduction="20000"/>
          </a:bodyPr>
          <a:lstStyle/>
          <a:p>
            <a:r>
              <a:rPr lang="en-US" dirty="0"/>
              <a:t>Fyrirtæki með markaðsstyrk á afurðamarkaði velja þann fjölda starfsmanna, L</a:t>
            </a:r>
            <a:r>
              <a:rPr lang="en-US" baseline="-25000" dirty="0"/>
              <a:t>2</a:t>
            </a:r>
            <a:r>
              <a:rPr lang="en-US" dirty="0"/>
              <a:t>, þar sem </a:t>
            </a:r>
            <a:r>
              <a:rPr lang="en-US" dirty="0" err="1"/>
              <a:t>W</a:t>
            </a:r>
            <a:r>
              <a:rPr lang="en-US" baseline="-25000" dirty="0" err="1"/>
              <a:t>mkt</a:t>
            </a:r>
            <a:r>
              <a:rPr lang="en-US" dirty="0"/>
              <a:t> = MRP</a:t>
            </a:r>
            <a:r>
              <a:rPr lang="en-US" baseline="-25000" dirty="0"/>
              <a:t>L</a:t>
            </a:r>
            <a:r>
              <a:rPr lang="en-US" dirty="0"/>
              <a:t>. </a:t>
            </a:r>
          </a:p>
          <a:p>
            <a:r>
              <a:rPr lang="en-US" dirty="0"/>
              <a:t>Þar sem jaðartekjur eru lægri en verðið er </a:t>
            </a:r>
            <a:r>
              <a:rPr lang="en-US" u="sng" dirty="0"/>
              <a:t>eftirspurn eftir vinnuafli</a:t>
            </a:r>
            <a:r>
              <a:rPr lang="en-US" dirty="0"/>
              <a:t> hjá </a:t>
            </a:r>
            <a:r>
              <a:rPr lang="en-US" u="sng" dirty="0"/>
              <a:t>fyrirtæki með markaðsstyrk</a:t>
            </a:r>
            <a:r>
              <a:rPr lang="en-US" dirty="0"/>
              <a:t> á afurðamarkaði </a:t>
            </a:r>
            <a:r>
              <a:rPr lang="en-US" i="1" dirty="0"/>
              <a:t>minni</a:t>
            </a:r>
            <a:r>
              <a:rPr lang="en-US" dirty="0"/>
              <a:t> en eftirspurnin eftir vinnuafli (L</a:t>
            </a:r>
            <a:r>
              <a:rPr lang="en-US" baseline="-25000" dirty="0"/>
              <a:t>1</a:t>
            </a:r>
            <a:r>
              <a:rPr lang="en-US" dirty="0"/>
              <a:t>) hjá </a:t>
            </a:r>
            <a:r>
              <a:rPr lang="en-US" u="sng" dirty="0"/>
              <a:t>fyrirtæki í fullkominni samkeppni</a:t>
            </a:r>
            <a:r>
              <a:rPr lang="en-US" dirty="0"/>
              <a:t>. </a:t>
            </a:r>
          </a:p>
          <a:p>
            <a:r>
              <a:rPr lang="en-US" dirty="0"/>
              <a:t>Atvinnustig </a:t>
            </a:r>
            <a:r>
              <a:rPr lang="en-US" u="sng" dirty="0"/>
              <a:t>verður</a:t>
            </a:r>
            <a:r>
              <a:rPr lang="en-US" dirty="0"/>
              <a:t> því </a:t>
            </a:r>
            <a:r>
              <a:rPr lang="en-US" u="sng" dirty="0"/>
              <a:t>lægra</a:t>
            </a:r>
            <a:r>
              <a:rPr lang="en-US" dirty="0"/>
              <a:t> í </a:t>
            </a:r>
            <a:r>
              <a:rPr lang="en-US" u="sng" dirty="0"/>
              <a:t>atvinnugrein með ófullkomna samkeppni</a:t>
            </a:r>
            <a:r>
              <a:rPr lang="en-US" dirty="0"/>
              <a:t> en í atvinnugrein með fullkomna samkeppni.</a:t>
            </a:r>
          </a:p>
          <a:p>
            <a:endParaRPr lang="en-US" dirty="0"/>
          </a:p>
        </p:txBody>
      </p:sp>
      <p:pic>
        <p:nvPicPr>
          <p:cNvPr id="10" name="Picture 9" descr="The graph shows the Marginal Product of Labor. The x-axis is Labor. The y-axis is Wage. A horizontal line indicating the going market wage projects from about halfway up the y-axis. Two curves are includesd in order to demonstrate the difference for firms with market power. The first curve represents normal firms, and proceeds from right to left in a downward direction; where it intersects the Wage horizontal line, it is point L1. The second curve, representing firms with market power, is steeper, and intersects the Wage line earlier (at a lower level of employment), at point L2, where the going market wage equal's the firm's marginal revenue product. ">
            <a:extLst>
              <a:ext uri="{FF2B5EF4-FFF2-40B4-BE49-F238E27FC236}">
                <a16:creationId xmlns:a16="http://schemas.microsoft.com/office/drawing/2014/main" id="{63AA8263-707F-C2E6-CAC9-6BB04AB61578}"/>
              </a:ext>
            </a:extLst>
          </p:cNvPr>
          <p:cNvPicPr>
            <a:picLocks noChangeAspect="1"/>
          </p:cNvPicPr>
          <p:nvPr/>
        </p:nvPicPr>
        <p:blipFill>
          <a:blip r:embed="rId2"/>
          <a:stretch>
            <a:fillRect/>
          </a:stretch>
        </p:blipFill>
        <p:spPr>
          <a:xfrm>
            <a:off x="4077951" y="847863"/>
            <a:ext cx="4036097" cy="2986712"/>
          </a:xfrm>
          <a:prstGeom prst="rect">
            <a:avLst/>
          </a:prstGeom>
        </p:spPr>
      </p:pic>
    </p:spTree>
    <p:extLst>
      <p:ext uri="{BB962C8B-B14F-4D97-AF65-F5344CB8AC3E}">
        <p14:creationId xmlns:p14="http://schemas.microsoft.com/office/powerpoint/2010/main" val="3133104192"/>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le 5">
            <a:extLst>
              <a:ext uri="{FF2B5EF4-FFF2-40B4-BE49-F238E27FC236}">
                <a16:creationId xmlns:a16="http://schemas.microsoft.com/office/drawing/2014/main" id="{73FA8EF7-3B36-463E-4BD4-EEF4EEA6162B}"/>
              </a:ext>
            </a:extLst>
          </p:cNvPr>
          <p:cNvSpPr>
            <a:spLocks noGrp="1"/>
          </p:cNvSpPr>
          <p:nvPr>
            <p:ph type="title"/>
          </p:nvPr>
        </p:nvSpPr>
        <p:spPr/>
        <p:txBody>
          <a:bodyPr>
            <a:normAutofit fontScale="90000"/>
          </a:bodyPr>
          <a:lstStyle/>
          <a:p>
            <a:r>
              <a:rPr lang="en-US" dirty="0"/>
              <a:t>Hvað ákvarðar ríkjandi markaðslaun?</a:t>
            </a:r>
          </a:p>
        </p:txBody>
      </p:sp>
      <p:sp>
        <p:nvSpPr>
          <p:cNvPr id="7" name="Content Placeholder 6">
            <a:extLst>
              <a:ext uri="{FF2B5EF4-FFF2-40B4-BE49-F238E27FC236}">
                <a16:creationId xmlns:a16="http://schemas.microsoft.com/office/drawing/2014/main" id="{26C888D1-036C-E0E6-E910-7A1FE97C1E3C}"/>
              </a:ext>
            </a:extLst>
          </p:cNvPr>
          <p:cNvSpPr>
            <a:spLocks noGrp="1"/>
          </p:cNvSpPr>
          <p:nvPr>
            <p:ph idx="1"/>
          </p:nvPr>
        </p:nvSpPr>
        <p:spPr/>
        <p:txBody>
          <a:bodyPr/>
          <a:lstStyle/>
          <a:p>
            <a:r>
              <a:rPr lang="en-US" dirty="0"/>
              <a:t>Markaðslaun ákvarðast af samspili framboðs og eftirspurnar á vinnumarkaði.</a:t>
            </a:r>
          </a:p>
          <a:p>
            <a:endParaRPr lang="en-US" dirty="0"/>
          </a:p>
          <a:p>
            <a:r>
              <a:rPr lang="en-US" dirty="0"/>
              <a:t>FRED-gagnagrunnurinn geymir umfangsmikil gögn um vinnumarkaði, meðal annars laun og fjölda ráðinna starfsmanna (sjá </a:t>
            </a:r>
            <a:r>
              <a:rPr lang="en-US" dirty="0">
                <a:hlinkClick r:id="rId2"/>
              </a:rPr>
              <a:t>FRED-gögn</a:t>
            </a:r>
            <a:r>
              <a:rPr lang="en-US" dirty="0"/>
              <a:t>).</a:t>
            </a:r>
          </a:p>
          <a:p>
            <a:endParaRPr lang="en-US" dirty="0"/>
          </a:p>
        </p:txBody>
      </p:sp>
    </p:spTree>
    <p:extLst>
      <p:ext uri="{BB962C8B-B14F-4D97-AF65-F5344CB8AC3E}">
        <p14:creationId xmlns:p14="http://schemas.microsoft.com/office/powerpoint/2010/main" val="2686719404"/>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le 5">
            <a:extLst>
              <a:ext uri="{FF2B5EF4-FFF2-40B4-BE49-F238E27FC236}">
                <a16:creationId xmlns:a16="http://schemas.microsoft.com/office/drawing/2014/main" id="{73FA8EF7-3B36-463E-4BD4-EEF4EEA6162B}"/>
              </a:ext>
            </a:extLst>
          </p:cNvPr>
          <p:cNvSpPr>
            <a:spLocks noGrp="1"/>
          </p:cNvSpPr>
          <p:nvPr>
            <p:ph type="title"/>
          </p:nvPr>
        </p:nvSpPr>
        <p:spPr/>
        <p:txBody>
          <a:bodyPr>
            <a:normAutofit fontScale="90000"/>
          </a:bodyPr>
          <a:lstStyle/>
          <a:p>
            <a:r>
              <a:rPr lang="en-US" dirty="0"/>
              <a:t>Markaðslaun</a:t>
            </a:r>
          </a:p>
        </p:txBody>
      </p:sp>
      <p:sp>
        <p:nvSpPr>
          <p:cNvPr id="7" name="Content Placeholder 6">
            <a:extLst>
              <a:ext uri="{FF2B5EF4-FFF2-40B4-BE49-F238E27FC236}">
                <a16:creationId xmlns:a16="http://schemas.microsoft.com/office/drawing/2014/main" id="{26C888D1-036C-E0E6-E910-7A1FE97C1E3C}"/>
              </a:ext>
            </a:extLst>
          </p:cNvPr>
          <p:cNvSpPr>
            <a:spLocks noGrp="1"/>
          </p:cNvSpPr>
          <p:nvPr>
            <p:ph idx="1"/>
          </p:nvPr>
        </p:nvSpPr>
        <p:spPr>
          <a:xfrm>
            <a:off x="838200" y="4571999"/>
            <a:ext cx="10515600" cy="1330483"/>
          </a:xfrm>
        </p:spPr>
        <p:txBody>
          <a:bodyPr>
            <a:normAutofit fontScale="85000" lnSpcReduction="20000"/>
          </a:bodyPr>
          <a:lstStyle/>
          <a:p>
            <a:r>
              <a:rPr lang="en-US" dirty="0"/>
              <a:t>Á </a:t>
            </a:r>
            <a:r>
              <a:rPr lang="en-US" u="sng" dirty="0"/>
              <a:t>samkeppnismarkaði</a:t>
            </a:r>
            <a:r>
              <a:rPr lang="en-US" dirty="0"/>
              <a:t> fyrir vinnu ákvarðast jafnvægislaun og atvinnustig þar sem:</a:t>
            </a:r>
          </a:p>
          <a:p>
            <a:endParaRPr lang="en-US" dirty="0"/>
          </a:p>
          <a:p>
            <a:pPr lvl="1"/>
            <a:r>
              <a:rPr lang="en-US" dirty="0"/>
              <a:t>Markaðseftirspurn eftir vinnu = markaðsframboð vinnu.</a:t>
            </a:r>
          </a:p>
          <a:p>
            <a:endParaRPr lang="en-US" dirty="0"/>
          </a:p>
        </p:txBody>
      </p:sp>
      <p:pic>
        <p:nvPicPr>
          <p:cNvPr id="4" name="Picture 3" descr="The graph compares the demand and supply for labor. The x-axis is Labor, and the y-axis is Wages. The Demand for Labor curve slopes downward from the top left to the bottom right. The Supply for Labor slopes upward from the bottom left to the top right. The two curves intersect at the equilibrium wage and employment level. ">
            <a:extLst>
              <a:ext uri="{FF2B5EF4-FFF2-40B4-BE49-F238E27FC236}">
                <a16:creationId xmlns:a16="http://schemas.microsoft.com/office/drawing/2014/main" id="{1094F9D2-2A5F-097B-6274-420135DA32F6}"/>
              </a:ext>
            </a:extLst>
          </p:cNvPr>
          <p:cNvPicPr>
            <a:picLocks noChangeAspect="1"/>
          </p:cNvPicPr>
          <p:nvPr/>
        </p:nvPicPr>
        <p:blipFill>
          <a:blip r:embed="rId2"/>
          <a:stretch>
            <a:fillRect/>
          </a:stretch>
        </p:blipFill>
        <p:spPr>
          <a:xfrm>
            <a:off x="3790950" y="975117"/>
            <a:ext cx="4610100" cy="3411474"/>
          </a:xfrm>
          <a:prstGeom prst="rect">
            <a:avLst/>
          </a:prstGeom>
        </p:spPr>
      </p:pic>
    </p:spTree>
    <p:extLst>
      <p:ext uri="{BB962C8B-B14F-4D97-AF65-F5344CB8AC3E}">
        <p14:creationId xmlns:p14="http://schemas.microsoft.com/office/powerpoint/2010/main" val="2877194531"/>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le 5">
            <a:extLst>
              <a:ext uri="{FF2B5EF4-FFF2-40B4-BE49-F238E27FC236}">
                <a16:creationId xmlns:a16="http://schemas.microsoft.com/office/drawing/2014/main" id="{73FA8EF7-3B36-463E-4BD4-EEF4EEA6162B}"/>
              </a:ext>
            </a:extLst>
          </p:cNvPr>
          <p:cNvSpPr>
            <a:spLocks noGrp="1"/>
          </p:cNvSpPr>
          <p:nvPr>
            <p:ph type="title"/>
          </p:nvPr>
        </p:nvSpPr>
        <p:spPr>
          <a:xfrm>
            <a:off x="838200" y="365126"/>
            <a:ext cx="10515600" cy="590838"/>
          </a:xfrm>
        </p:spPr>
        <p:txBody>
          <a:bodyPr>
            <a:normAutofit fontScale="90000"/>
          </a:bodyPr>
          <a:lstStyle/>
          <a:p>
            <a:pPr lvl="0">
              <a:spcBef>
                <a:spcPts val="0"/>
              </a:spcBef>
            </a:pPr>
            <a:r>
              <a:rPr lang="en-US" dirty="0"/>
              <a:t>14.2 Laun og atvinna á vinnumarkaði</a:t>
            </a:r>
            <a:br>
              <a:rPr lang="en-US" dirty="0"/>
            </a:br>
            <a:r>
              <a:rPr lang="en-US" dirty="0"/>
              <a:t>með ófullkominni samkeppni</a:t>
            </a:r>
          </a:p>
        </p:txBody>
      </p:sp>
      <p:sp>
        <p:nvSpPr>
          <p:cNvPr id="7" name="Content Placeholder 6">
            <a:extLst>
              <a:ext uri="{FF2B5EF4-FFF2-40B4-BE49-F238E27FC236}">
                <a16:creationId xmlns:a16="http://schemas.microsoft.com/office/drawing/2014/main" id="{26C888D1-036C-E0E6-E910-7A1FE97C1E3C}"/>
              </a:ext>
            </a:extLst>
          </p:cNvPr>
          <p:cNvSpPr>
            <a:spLocks noGrp="1"/>
          </p:cNvSpPr>
          <p:nvPr>
            <p:ph idx="1"/>
          </p:nvPr>
        </p:nvSpPr>
        <p:spPr>
          <a:xfrm>
            <a:off x="838200" y="1123406"/>
            <a:ext cx="10515600" cy="3628703"/>
          </a:xfrm>
        </p:spPr>
        <p:txBody>
          <a:bodyPr>
            <a:normAutofit fontScale="92500" lnSpcReduction="10000"/>
          </a:bodyPr>
          <a:lstStyle/>
          <a:p>
            <a:r>
              <a:rPr lang="en-US" dirty="0"/>
              <a:t>Tvær uppsprettur ófullkominnar samkeppni á vinnumörkuðum: </a:t>
            </a:r>
          </a:p>
          <a:p>
            <a:pPr lvl="1"/>
            <a:r>
              <a:rPr lang="en-US" dirty="0"/>
              <a:t>Á eftirspurnarhlið – markaðsvald atvinnurekenda á vinnumarkaði </a:t>
            </a:r>
          </a:p>
          <a:p>
            <a:pPr lvl="1"/>
            <a:r>
              <a:rPr lang="en-US" dirty="0"/>
              <a:t>Á framboðshlið – markaðsvald launafólks á vinnumarkaði. </a:t>
            </a:r>
          </a:p>
          <a:p>
            <a:pPr lvl="1"/>
            <a:endParaRPr lang="en-US" dirty="0"/>
          </a:p>
          <a:p>
            <a:r>
              <a:rPr lang="en-US" b="1" dirty="0"/>
              <a:t>Einkaupsmarkaður</a:t>
            </a:r>
            <a:r>
              <a:rPr lang="en-US" dirty="0"/>
              <a:t> – markaður þar sem einn atvinnurekandi ræður starfsfólk án beinnar samkeppni og nýtir markaðsvald sitt til að bjóða lægri laun en tíðkuðust á samkeppnismarkaði.</a:t>
            </a:r>
          </a:p>
          <a:p>
            <a:endParaRPr lang="en-US" dirty="0"/>
          </a:p>
          <a:p>
            <a:r>
              <a:rPr lang="en-US" b="1" dirty="0"/>
              <a:t>Jaðarkostnaður vinnuafls</a:t>
            </a:r>
            <a:r>
              <a:rPr lang="en-US" dirty="0"/>
              <a:t> – kostnaður fyrirtækisins við að ráða einn starfsmann til viðbótar.</a:t>
            </a:r>
          </a:p>
          <a:p>
            <a:endParaRPr lang="en-US" dirty="0"/>
          </a:p>
        </p:txBody>
      </p:sp>
    </p:spTree>
    <p:extLst>
      <p:ext uri="{BB962C8B-B14F-4D97-AF65-F5344CB8AC3E}">
        <p14:creationId xmlns:p14="http://schemas.microsoft.com/office/powerpoint/2010/main" val="225934396"/>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le 5">
            <a:extLst>
              <a:ext uri="{FF2B5EF4-FFF2-40B4-BE49-F238E27FC236}">
                <a16:creationId xmlns:a16="http://schemas.microsoft.com/office/drawing/2014/main" id="{73FA8EF7-3B36-463E-4BD4-EEF4EEA6162B}"/>
              </a:ext>
            </a:extLst>
          </p:cNvPr>
          <p:cNvSpPr>
            <a:spLocks noGrp="1"/>
          </p:cNvSpPr>
          <p:nvPr>
            <p:ph type="title"/>
          </p:nvPr>
        </p:nvSpPr>
        <p:spPr/>
        <p:txBody>
          <a:bodyPr>
            <a:normAutofit fontScale="90000"/>
          </a:bodyPr>
          <a:lstStyle/>
          <a:p>
            <a:r>
              <a:rPr lang="en-US" dirty="0"/>
              <a:t>Jaðarkostnaður vinnuafls á einkaupsmarkaði</a:t>
            </a:r>
          </a:p>
        </p:txBody>
      </p:sp>
      <p:pic>
        <p:nvPicPr>
          <p:cNvPr id="7" name="Picture 6" descr="The graph illustrates the data in Table 14.5. The x-axis is Labor, and the y-axis is Wages. There are two curves. The curve representing typical market supply for labor slopes upward from the bottom left to the top right. The curve representing the marginal cost of hiring additional workers also, slopes from the bottom left to the top right, but it is steeper, and therefore always above the regular market supply curve.">
            <a:extLst>
              <a:ext uri="{FF2B5EF4-FFF2-40B4-BE49-F238E27FC236}">
                <a16:creationId xmlns:a16="http://schemas.microsoft.com/office/drawing/2014/main" id="{45E535D1-C626-2B4D-046A-9D664D75E25D}"/>
              </a:ext>
            </a:extLst>
          </p:cNvPr>
          <p:cNvPicPr>
            <a:picLocks noChangeAspect="1"/>
          </p:cNvPicPr>
          <p:nvPr/>
        </p:nvPicPr>
        <p:blipFill>
          <a:blip r:embed="rId2"/>
          <a:stretch>
            <a:fillRect/>
          </a:stretch>
        </p:blipFill>
        <p:spPr>
          <a:xfrm>
            <a:off x="838200" y="1640315"/>
            <a:ext cx="4841721" cy="3577370"/>
          </a:xfrm>
          <a:prstGeom prst="rect">
            <a:avLst/>
          </a:prstGeom>
        </p:spPr>
      </p:pic>
      <p:sp>
        <p:nvSpPr>
          <p:cNvPr id="3" name="Content Placeholder 2">
            <a:extLst>
              <a:ext uri="{FF2B5EF4-FFF2-40B4-BE49-F238E27FC236}">
                <a16:creationId xmlns:a16="http://schemas.microsoft.com/office/drawing/2014/main" id="{BDA76465-7AB0-9A2B-AF13-7CB8B0EAEF52}"/>
              </a:ext>
            </a:extLst>
          </p:cNvPr>
          <p:cNvSpPr>
            <a:spLocks noGrp="1"/>
          </p:cNvSpPr>
          <p:nvPr>
            <p:ph sz="half" idx="2"/>
          </p:nvPr>
        </p:nvSpPr>
        <p:spPr/>
        <p:txBody>
          <a:bodyPr>
            <a:normAutofit fontScale="92500" lnSpcReduction="10000"/>
          </a:bodyPr>
          <a:lstStyle/>
          <a:p>
            <a:r>
              <a:rPr lang="en-US" dirty="0"/>
              <a:t>Þar sem fyrirtæki á einkaupsmarkaði er </a:t>
            </a:r>
            <a:r>
              <a:rPr lang="en-US" u="sng" dirty="0"/>
              <a:t>eini kaupandi vinnuafls</a:t>
            </a:r>
            <a:r>
              <a:rPr lang="en-US" dirty="0"/>
              <a:t> blasir markaðsframboðsferill vinnuafls við því. </a:t>
            </a:r>
          </a:p>
          <a:p>
            <a:r>
              <a:rPr lang="en-US" dirty="0"/>
              <a:t>Til að fjölga starfsfólki verður það að hækka laun, ekki aðeins nýrra starfsmanna heldur </a:t>
            </a:r>
            <a:r>
              <a:rPr lang="en-US" i="1" dirty="0"/>
              <a:t>alls starfsfólks sem þegar er í vinnu</a:t>
            </a:r>
            <a:r>
              <a:rPr lang="en-US" dirty="0"/>
              <a:t> og hefði verið hægt að ráða á fyrri, lægri launum. </a:t>
            </a:r>
          </a:p>
          <a:p>
            <a:r>
              <a:rPr lang="en-US" dirty="0"/>
              <a:t>Afleiðingin er sú að </a:t>
            </a:r>
            <a:r>
              <a:rPr lang="en-US" u="sng" dirty="0"/>
              <a:t>jaðarkostnaður við að ráða viðbótarvinnuafl</a:t>
            </a:r>
            <a:r>
              <a:rPr lang="en-US" dirty="0"/>
              <a:t> er hærri en launin. Við öll atvinnustig umfram fyrsta starfsmanninn er MC</a:t>
            </a:r>
            <a:r>
              <a:rPr lang="en-US" baseline="-25000" dirty="0"/>
              <a:t>L</a:t>
            </a:r>
            <a:r>
              <a:rPr lang="en-US" dirty="0"/>
              <a:t> því ofan við markaðsframboðsferil vinnuafls.</a:t>
            </a:r>
          </a:p>
          <a:p>
            <a:endParaRPr lang="en-US" dirty="0"/>
          </a:p>
        </p:txBody>
      </p:sp>
    </p:spTree>
    <p:extLst>
      <p:ext uri="{BB962C8B-B14F-4D97-AF65-F5344CB8AC3E}">
        <p14:creationId xmlns:p14="http://schemas.microsoft.com/office/powerpoint/2010/main" val="4207065188"/>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le 5">
            <a:extLst>
              <a:ext uri="{FF2B5EF4-FFF2-40B4-BE49-F238E27FC236}">
                <a16:creationId xmlns:a16="http://schemas.microsoft.com/office/drawing/2014/main" id="{73FA8EF7-3B36-463E-4BD4-EEF4EEA6162B}"/>
              </a:ext>
            </a:extLst>
          </p:cNvPr>
          <p:cNvSpPr>
            <a:spLocks noGrp="1"/>
          </p:cNvSpPr>
          <p:nvPr>
            <p:ph type="title"/>
          </p:nvPr>
        </p:nvSpPr>
        <p:spPr/>
        <p:txBody>
          <a:bodyPr>
            <a:normAutofit fontScale="90000"/>
          </a:bodyPr>
          <a:lstStyle/>
          <a:p>
            <a:r>
              <a:rPr lang="en-US" dirty="0"/>
              <a:t>Niðurstöður á vinnumarkaði við einkaupsaðstæður</a:t>
            </a:r>
          </a:p>
        </p:txBody>
      </p:sp>
      <p:sp>
        <p:nvSpPr>
          <p:cNvPr id="7" name="Content Placeholder 6">
            <a:extLst>
              <a:ext uri="{FF2B5EF4-FFF2-40B4-BE49-F238E27FC236}">
                <a16:creationId xmlns:a16="http://schemas.microsoft.com/office/drawing/2014/main" id="{26C888D1-036C-E0E6-E910-7A1FE97C1E3C}"/>
              </a:ext>
            </a:extLst>
          </p:cNvPr>
          <p:cNvSpPr>
            <a:spLocks noGrp="1"/>
          </p:cNvSpPr>
          <p:nvPr>
            <p:ph idx="1"/>
          </p:nvPr>
        </p:nvSpPr>
        <p:spPr>
          <a:xfrm>
            <a:off x="838200" y="4506686"/>
            <a:ext cx="10515600" cy="1170115"/>
          </a:xfrm>
        </p:spPr>
        <p:txBody>
          <a:bodyPr>
            <a:normAutofit lnSpcReduction="10000"/>
          </a:bodyPr>
          <a:lstStyle/>
          <a:p>
            <a:r>
              <a:rPr lang="en-US" dirty="0"/>
              <a:t>Fyrirtæki á einkaupsmarkaði ræður starfsfólk að þeim punkti </a:t>
            </a:r>
            <a:r>
              <a:rPr lang="en-US" dirty="0" err="1"/>
              <a:t>L</a:t>
            </a:r>
            <a:r>
              <a:rPr lang="en-US" baseline="-25000" dirty="0" err="1"/>
              <a:t>m</a:t>
            </a:r>
            <a:r>
              <a:rPr lang="en-US" dirty="0"/>
              <a:t> þar sem eftirspurn þess eftir vinnuafli er jöfn jaðarkostnaði við viðbótarvinnuafl og greiðir launin W</a:t>
            </a:r>
            <a:r>
              <a:rPr lang="en-US" baseline="-25000" dirty="0"/>
              <a:t>m</a:t>
            </a:r>
            <a:r>
              <a:rPr lang="en-US" dirty="0"/>
              <a:t> sem framboðsferill vinnuafls gefur til að fá </a:t>
            </a:r>
            <a:r>
              <a:rPr lang="en-US" dirty="0" err="1"/>
              <a:t>L</a:t>
            </a:r>
            <a:r>
              <a:rPr lang="en-US" baseline="-25000" dirty="0" err="1"/>
              <a:t>m</a:t>
            </a:r>
            <a:r>
              <a:rPr lang="en-US" dirty="0"/>
              <a:t> starfsmenn.</a:t>
            </a:r>
          </a:p>
          <a:p>
            <a:endParaRPr lang="en-US" dirty="0"/>
          </a:p>
        </p:txBody>
      </p:sp>
      <p:pic>
        <p:nvPicPr>
          <p:cNvPr id="4" name="Picture 3" descr="The x-axis is Labor, and the y-axis is Wages.  There are three curves.  The curve representing typical market supply for labor slopes upward from the bottom left to the top right.  The curve representing the marginal cost of hiring additional workers also, slopes from the bottom left to the top right, but it is steeper, and therefore always above the regular market supply curve.   The third curve is the labor demand, sloping from the top left to the bottom right.  Graphically, we can draw a vertical line up from Lm to the Supply Curve for label and then read the wage Wm off the vertical axis to the left.">
            <a:extLst>
              <a:ext uri="{FF2B5EF4-FFF2-40B4-BE49-F238E27FC236}">
                <a16:creationId xmlns:a16="http://schemas.microsoft.com/office/drawing/2014/main" id="{8D082087-B58D-482E-7418-01A438BD1DC8}"/>
              </a:ext>
            </a:extLst>
          </p:cNvPr>
          <p:cNvPicPr>
            <a:picLocks noChangeAspect="1"/>
          </p:cNvPicPr>
          <p:nvPr/>
        </p:nvPicPr>
        <p:blipFill>
          <a:blip r:embed="rId2"/>
          <a:stretch>
            <a:fillRect/>
          </a:stretch>
        </p:blipFill>
        <p:spPr>
          <a:xfrm>
            <a:off x="3751707" y="916085"/>
            <a:ext cx="4688586" cy="3464224"/>
          </a:xfrm>
          <a:prstGeom prst="rect">
            <a:avLst/>
          </a:prstGeom>
        </p:spPr>
      </p:pic>
    </p:spTree>
    <p:extLst>
      <p:ext uri="{BB962C8B-B14F-4D97-AF65-F5344CB8AC3E}">
        <p14:creationId xmlns:p14="http://schemas.microsoft.com/office/powerpoint/2010/main" val="600384696"/>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le 5">
            <a:extLst>
              <a:ext uri="{FF2B5EF4-FFF2-40B4-BE49-F238E27FC236}">
                <a16:creationId xmlns:a16="http://schemas.microsoft.com/office/drawing/2014/main" id="{73FA8EF7-3B36-463E-4BD4-EEF4EEA6162B}"/>
              </a:ext>
            </a:extLst>
          </p:cNvPr>
          <p:cNvSpPr>
            <a:spLocks noGrp="1"/>
          </p:cNvSpPr>
          <p:nvPr>
            <p:ph type="title"/>
          </p:nvPr>
        </p:nvSpPr>
        <p:spPr>
          <a:xfrm>
            <a:off x="838200" y="365126"/>
            <a:ext cx="8549640" cy="590838"/>
          </a:xfrm>
        </p:spPr>
        <p:txBody>
          <a:bodyPr>
            <a:normAutofit fontScale="90000"/>
          </a:bodyPr>
          <a:lstStyle/>
          <a:p>
            <a:r>
              <a:rPr lang="en-US" dirty="0" sz="1800"/>
              <a:t>Samanburður á niðurstöðum vinnumarkaðar: einkaupsmarkaður og fullkomin </a:t>
            </a:r>
            <a:br>
              <a:rPr lang="en-US" dirty="0" sz="1800"/>
            </a:br>
            <a:r>
              <a:rPr lang="en-US" dirty="0" sz="1800"/>
              <a:t>samkeppni</a:t>
            </a:r>
          </a:p>
        </p:txBody>
      </p:sp>
      <p:sp>
        <p:nvSpPr>
          <p:cNvPr id="7" name="Content Placeholder 6">
            <a:extLst>
              <a:ext uri="{FF2B5EF4-FFF2-40B4-BE49-F238E27FC236}">
                <a16:creationId xmlns:a16="http://schemas.microsoft.com/office/drawing/2014/main" id="{26C888D1-036C-E0E6-E910-7A1FE97C1E3C}"/>
              </a:ext>
            </a:extLst>
          </p:cNvPr>
          <p:cNvSpPr>
            <a:spLocks noGrp="1"/>
          </p:cNvSpPr>
          <p:nvPr>
            <p:ph idx="1"/>
          </p:nvPr>
        </p:nvSpPr>
        <p:spPr>
          <a:xfrm>
            <a:off x="838200" y="4389120"/>
            <a:ext cx="10515600" cy="1577834"/>
          </a:xfrm>
        </p:spPr>
        <p:txBody>
          <a:bodyPr>
            <a:normAutofit fontScale="92500" lnSpcReduction="10000"/>
          </a:bodyPr>
          <a:lstStyle/>
          <a:p>
            <a:r>
              <a:rPr lang="en-US" dirty="0"/>
              <a:t>Fyrirtæki á einkaupsmarkaði ræður færri starfsmenn (</a:t>
            </a:r>
            <a:r>
              <a:rPr lang="en-US" dirty="0" err="1"/>
              <a:t>L</a:t>
            </a:r>
            <a:r>
              <a:rPr lang="en-US" baseline="-25000" dirty="0" err="1"/>
              <a:t>m</a:t>
            </a:r>
            <a:r>
              <a:rPr lang="en-US" dirty="0"/>
              <a:t>) en ráðnir væru á samkeppnismarkaði fyrir vinnuafl (L</a:t>
            </a:r>
            <a:r>
              <a:rPr lang="en-US" baseline="-25000" dirty="0"/>
              <a:t>C</a:t>
            </a:r>
            <a:r>
              <a:rPr lang="en-US" dirty="0"/>
              <a:t>). </a:t>
            </a:r>
          </a:p>
          <a:p>
            <a:r>
              <a:rPr lang="en-US" dirty="0"/>
              <a:t>Með því að nýta markaðsvald sitt getur fyrirtæki á </a:t>
            </a:r>
            <a:r>
              <a:rPr lang="en-US" u="sng" dirty="0"/>
              <a:t>einkaupsmarkaði greitt lægri laun</a:t>
            </a:r>
            <a:r>
              <a:rPr lang="en-US" dirty="0"/>
              <a:t> (W</a:t>
            </a:r>
            <a:r>
              <a:rPr lang="en-US" baseline="-25000" dirty="0"/>
              <a:t>m</a:t>
            </a:r>
            <a:r>
              <a:rPr lang="en-US" dirty="0"/>
              <a:t>) en starfsfólk fengi á samkeppnismarkaði fyrir vinnuafl (W</a:t>
            </a:r>
            <a:r>
              <a:rPr lang="en-US" baseline="-25000" dirty="0"/>
              <a:t>C</a:t>
            </a:r>
            <a:r>
              <a:rPr lang="en-US" dirty="0"/>
              <a:t>).</a:t>
            </a:r>
          </a:p>
          <a:p>
            <a:endParaRPr lang="en-US" dirty="0"/>
          </a:p>
        </p:txBody>
      </p:sp>
      <p:pic>
        <p:nvPicPr>
          <p:cNvPr id="3" name="Picture 2" descr="The graph illustrates a labor market with the demand for labor shown as downward-sloping, and an upward-sloping labor supply curve. The x-axis is Labor, and the y-axis is Wages. These intersect at the competitive equilibrium, and the amount of labor is labeled L C and the wage rate is W C. The marginal cost of labor curve is also shown. It is upward-sloping, steeper than, and above the labor supply curve. It intersects labor demand at a point higher up the labor demand curve. From this intersection, a dashed vertical line is drawn down that intersects the labor supply curve, and from that point a dashed horizontal line is drawn over to the wage axis. This shows a lower wage rate, W M, the monopsony wage. Also shown is the lower amount of monopsony labor, L M.">
            <a:extLst>
              <a:ext uri="{FF2B5EF4-FFF2-40B4-BE49-F238E27FC236}">
                <a16:creationId xmlns:a16="http://schemas.microsoft.com/office/drawing/2014/main" id="{480204A8-3DC1-8439-08C3-05C563DDEA2B}"/>
              </a:ext>
            </a:extLst>
          </p:cNvPr>
          <p:cNvPicPr>
            <a:picLocks noChangeAspect="1"/>
          </p:cNvPicPr>
          <p:nvPr/>
        </p:nvPicPr>
        <p:blipFill>
          <a:blip r:embed="rId2"/>
          <a:stretch>
            <a:fillRect/>
          </a:stretch>
        </p:blipFill>
        <p:spPr>
          <a:xfrm>
            <a:off x="4021206" y="1103147"/>
            <a:ext cx="4149587" cy="3138790"/>
          </a:xfrm>
          <a:prstGeom prst="rect">
            <a:avLst/>
          </a:prstGeom>
        </p:spPr>
      </p:pic>
    </p:spTree>
    <p:extLst>
      <p:ext uri="{BB962C8B-B14F-4D97-AF65-F5344CB8AC3E}">
        <p14:creationId xmlns:p14="http://schemas.microsoft.com/office/powerpoint/2010/main" val="742864782"/>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le 5">
            <a:extLst>
              <a:ext uri="{FF2B5EF4-FFF2-40B4-BE49-F238E27FC236}">
                <a16:creationId xmlns:a16="http://schemas.microsoft.com/office/drawing/2014/main" id="{73FA8EF7-3B36-463E-4BD4-EEF4EEA6162B}"/>
              </a:ext>
            </a:extLst>
          </p:cNvPr>
          <p:cNvSpPr>
            <a:spLocks noGrp="1"/>
          </p:cNvSpPr>
          <p:nvPr>
            <p:ph type="title"/>
          </p:nvPr>
        </p:nvSpPr>
        <p:spPr>
          <a:xfrm>
            <a:ext cx="8549640" cy="640080"/>
          </a:xfrm>
        </p:spPr>
        <p:txBody>
          <a:bodyPr>
            <a:noAutofit/>
          </a:bodyPr>
          <a:lstStyle/>
          <a:p>
            <a:r>
              <a:rPr lang="en-US" dirty="0" sz="1800"/>
              <a:t>14.3 Markaðsstyrkur á framboðshlið vinnumarkaðarins: stéttarfélög</a:t>
            </a:r>
          </a:p>
        </p:txBody>
      </p:sp>
      <p:sp>
        <p:nvSpPr>
          <p:cNvPr id="7" name="Content Placeholder 6">
            <a:extLst>
              <a:ext uri="{FF2B5EF4-FFF2-40B4-BE49-F238E27FC236}">
                <a16:creationId xmlns:a16="http://schemas.microsoft.com/office/drawing/2014/main" id="{26C888D1-036C-E0E6-E910-7A1FE97C1E3C}"/>
              </a:ext>
            </a:extLst>
          </p:cNvPr>
          <p:cNvSpPr>
            <a:spLocks noGrp="1"/>
          </p:cNvSpPr>
          <p:nvPr>
            <p:ph idx="1"/>
          </p:nvPr>
        </p:nvSpPr>
        <p:spPr/>
        <p:txBody>
          <a:bodyPr>
            <a:normAutofit fontScale="92500" lnSpcReduction="20000"/>
          </a:bodyPr>
          <a:lstStyle/>
          <a:p>
            <a:r>
              <a:rPr lang="en-US" dirty="0"/>
              <a:t/>
            </a:r>
            <a:r>
              <a:rPr lang="en-US" b="1" dirty="0"/>
              <a:t>Stéttarfélag </a:t>
            </a:r>
            <a:r>
              <a:rPr lang="en-US" dirty="0"/>
              <a:t>er félag launafólks sem semur við atvinnurekendur um laun og starfsskilyrði.</a:t>
            </a:r>
          </a:p>
          <a:p>
            <a:endParaRPr lang="en-US" dirty="0"/>
          </a:p>
          <a:p>
            <a:r>
              <a:rPr lang="en-US" dirty="0"/>
              <a:t>Stéttarfélag leitast við að breyta valdahlutföllum atvinnurekenda og launafólks með því að krefjast þess að atvinnurekendur semji við starfsfólkið </a:t>
            </a:r>
            <a:r>
              <a:rPr lang="en-US" u="sng" dirty="0"/>
              <a:t>sameiginlega</a:t>
            </a:r>
            <a:r>
              <a:rPr lang="en-US" dirty="0"/>
              <a:t>, en ekki við hvern starfsmann fyrir sig. </a:t>
            </a:r>
          </a:p>
          <a:p>
            <a:endParaRPr lang="en-US" dirty="0"/>
          </a:p>
          <a:p>
            <a:r>
              <a:rPr lang="en-US" dirty="0"/>
              <a:t>Stéttarfélag starfar líkt og einokunaraðili á vinnumarkaði.</a:t>
            </a:r>
          </a:p>
          <a:p>
            <a:endParaRPr lang="en-US" dirty="0"/>
          </a:p>
          <a:p>
            <a:r>
              <a:rPr lang="en-US" b="1" dirty="0"/>
              <a:t>Kjarasamningar </a:t>
            </a:r>
            <a:r>
              <a:rPr lang="en-US" dirty="0"/>
              <a:t>– samningar milli stéttarfélaga og eins eða fleiri fyrirtækja.</a:t>
            </a:r>
          </a:p>
          <a:p>
            <a:endParaRPr lang="en-US" dirty="0"/>
          </a:p>
        </p:txBody>
      </p:sp>
    </p:spTree>
    <p:extLst>
      <p:ext uri="{BB962C8B-B14F-4D97-AF65-F5344CB8AC3E}">
        <p14:creationId xmlns:p14="http://schemas.microsoft.com/office/powerpoint/2010/main" val="807478076"/>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le 5">
            <a:extLst>
              <a:ext uri="{FF2B5EF4-FFF2-40B4-BE49-F238E27FC236}">
                <a16:creationId xmlns:a16="http://schemas.microsoft.com/office/drawing/2014/main" id="{73FA8EF7-3B36-463E-4BD4-EEF4EEA6162B}"/>
              </a:ext>
            </a:extLst>
          </p:cNvPr>
          <p:cNvSpPr>
            <a:spLocks noGrp="1"/>
          </p:cNvSpPr>
          <p:nvPr>
            <p:ph type="title"/>
          </p:nvPr>
        </p:nvSpPr>
        <p:spPr/>
        <p:txBody>
          <a:bodyPr>
            <a:normAutofit fontScale="90000"/>
          </a:bodyPr>
          <a:lstStyle/>
          <a:p>
            <a:pPr lvl="0">
              <a:spcBef>
                <a:spcPts val="0"/>
              </a:spcBef>
            </a:pPr>
            <a:r>
              <a:rPr lang="en-US" dirty="0"/>
              <a:t>Hlutfall launafólks sem á aðild að stéttarfélagi</a:t>
            </a:r>
          </a:p>
        </p:txBody>
      </p:sp>
      <p:sp>
        <p:nvSpPr>
          <p:cNvPr id="7" name="Content Placeholder 6">
            <a:extLst>
              <a:ext uri="{FF2B5EF4-FFF2-40B4-BE49-F238E27FC236}">
                <a16:creationId xmlns:a16="http://schemas.microsoft.com/office/drawing/2014/main" id="{26C888D1-036C-E0E6-E910-7A1FE97C1E3C}"/>
              </a:ext>
            </a:extLst>
          </p:cNvPr>
          <p:cNvSpPr>
            <a:spLocks noGrp="1"/>
          </p:cNvSpPr>
          <p:nvPr>
            <p:ph idx="1"/>
          </p:nvPr>
        </p:nvSpPr>
        <p:spPr>
          <a:xfrm>
            <a:off x="838200" y="4327526"/>
            <a:ext cx="10515600" cy="1323109"/>
          </a:xfrm>
        </p:spPr>
        <p:txBody>
          <a:bodyPr>
            <a:normAutofit/>
          </a:bodyPr>
          <a:lstStyle/>
          <a:p>
            <a:r>
              <a:rPr lang="en-US" dirty="0"/>
              <a:t>Hlutfall launafólks í stéttarfélögum jókst hratt á fjórða og fimmta áratug 20. aldar en hefur síðan lækkað og var 10,3% árið 2021.</a:t>
            </a:r>
          </a:p>
          <a:p>
            <a:endParaRPr lang="en-US" dirty="0"/>
          </a:p>
        </p:txBody>
      </p:sp>
      <p:pic>
        <p:nvPicPr>
          <p:cNvPr id="4" name="Picture 3" descr="The graph shows the percentage of workers belonging to unions. The x-axis contains the years, starting at 1930 and extending to 2020, in increments of 10 years. The y-axis is the percentage of the wage and salaried workers who belong to unions. The graph line begins at about 15 percent in 1930, and increases steeply until it peaks at about 30 percent in 1952. The graph then proceeds in the downward direction over the next six decades, ending at about 12 percent in 2015.">
            <a:extLst>
              <a:ext uri="{FF2B5EF4-FFF2-40B4-BE49-F238E27FC236}">
                <a16:creationId xmlns:a16="http://schemas.microsoft.com/office/drawing/2014/main" id="{FA12539F-F683-743B-E4CD-9E9A3B94ABD4}"/>
              </a:ext>
            </a:extLst>
          </p:cNvPr>
          <p:cNvPicPr>
            <a:picLocks noChangeAspect="1"/>
          </p:cNvPicPr>
          <p:nvPr/>
        </p:nvPicPr>
        <p:blipFill>
          <a:blip r:embed="rId2"/>
          <a:stretch>
            <a:fillRect/>
          </a:stretch>
        </p:blipFill>
        <p:spPr>
          <a:xfrm>
            <a:off x="2998080" y="998537"/>
            <a:ext cx="6195839" cy="3120161"/>
          </a:xfrm>
          <a:prstGeom prst="rect">
            <a:avLst/>
          </a:prstGeom>
        </p:spPr>
      </p:pic>
    </p:spTree>
    <p:extLst>
      <p:ext uri="{BB962C8B-B14F-4D97-AF65-F5344CB8AC3E}">
        <p14:creationId xmlns:p14="http://schemas.microsoft.com/office/powerpoint/2010/main" val="2585672314"/>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le 5">
            <a:extLst>
              <a:ext uri="{FF2B5EF4-FFF2-40B4-BE49-F238E27FC236}">
                <a16:creationId xmlns:a16="http://schemas.microsoft.com/office/drawing/2014/main" id="{73FA8EF7-3B36-463E-4BD4-EEF4EEA6162B}"/>
              </a:ext>
            </a:extLst>
          </p:cNvPr>
          <p:cNvSpPr>
            <a:spLocks noGrp="1"/>
          </p:cNvSpPr>
          <p:nvPr>
            <p:ph type="title"/>
          </p:nvPr>
        </p:nvSpPr>
        <p:spPr/>
        <p:txBody>
          <a:bodyPr>
            <a:normAutofit fontScale="90000"/>
          </a:bodyPr>
          <a:lstStyle/>
          <a:p>
            <a:r>
              <a:rPr lang="en-US" dirty="0"/>
              <a:t>Kjaraviðræður stéttarfélaga</a:t>
            </a:r>
          </a:p>
        </p:txBody>
      </p:sp>
      <p:sp>
        <p:nvSpPr>
          <p:cNvPr id="7" name="Content Placeholder 6">
            <a:extLst>
              <a:ext uri="{FF2B5EF4-FFF2-40B4-BE49-F238E27FC236}">
                <a16:creationId xmlns:a16="http://schemas.microsoft.com/office/drawing/2014/main" id="{26C888D1-036C-E0E6-E910-7A1FE97C1E3C}"/>
              </a:ext>
            </a:extLst>
          </p:cNvPr>
          <p:cNvSpPr>
            <a:spLocks noGrp="1"/>
          </p:cNvSpPr>
          <p:nvPr>
            <p:ph idx="1"/>
          </p:nvPr>
        </p:nvSpPr>
        <p:spPr>
          <a:xfrm>
            <a:off x="838200" y="4191000"/>
            <a:ext cx="10515600" cy="1932708"/>
          </a:xfrm>
        </p:spPr>
        <p:txBody>
          <a:bodyPr>
            <a:normAutofit fontScale="92500" lnSpcReduction="10000"/>
          </a:bodyPr>
          <a:lstStyle/>
          <a:p>
            <a:r>
              <a:rPr lang="en-US" dirty="0"/>
              <a:t>Án stéttarfélags hefði jafnvægið í E falið í sér launin W</a:t>
            </a:r>
            <a:r>
              <a:rPr lang="en-US" baseline="-25000" dirty="0"/>
              <a:t>e</a:t>
            </a:r>
            <a:r>
              <a:rPr lang="en-US" dirty="0"/>
              <a:t> og vinnuaflsmagnið </a:t>
            </a:r>
            <a:r>
              <a:rPr lang="en-US" dirty="0" err="1"/>
              <a:t>Qe</a:t>
            </a:r>
            <a:r>
              <a:rPr lang="en-US" dirty="0"/>
              <a:t>. </a:t>
            </a:r>
          </a:p>
          <a:p>
            <a:r>
              <a:rPr lang="en-US" dirty="0"/>
              <a:t>Stéttarfélagið getur nýtt samningsstöðu sína til að hækka launin í W</a:t>
            </a:r>
            <a:r>
              <a:rPr lang="en-US" baseline="-25000" dirty="0"/>
              <a:t>u</a:t>
            </a:r>
            <a:r>
              <a:rPr lang="en-US" dirty="0"/>
              <a:t>. </a:t>
            </a:r>
          </a:p>
          <a:p>
            <a:r>
              <a:rPr lang="en-US" dirty="0"/>
              <a:t>Afleiðingin er umframframboð vinnuafls í stéttarfélagsbundnum störfum: framboðið magn, Q</a:t>
            </a:r>
            <a:r>
              <a:rPr lang="en-US" baseline="-25000" dirty="0"/>
              <a:t>s</a:t>
            </a:r>
            <a:r>
              <a:rPr lang="en-US" dirty="0"/>
              <a:t> er meira en eftirspurt magn fyrirtækja, </a:t>
            </a:r>
            <a:r>
              <a:rPr lang="en-US" dirty="0" err="1"/>
              <a:t>Q</a:t>
            </a:r>
            <a:r>
              <a:rPr lang="en-US" baseline="-25000" dirty="0" err="1"/>
              <a:t>d</a:t>
            </a:r>
            <a:r>
              <a:rPr lang="en-US" dirty="0"/>
              <a:t>.</a:t>
            </a:r>
          </a:p>
          <a:p>
            <a:endParaRPr lang="en-US" dirty="0"/>
          </a:p>
        </p:txBody>
      </p:sp>
      <p:pic>
        <p:nvPicPr>
          <p:cNvPr id="5" name="Picture 4" descr="This graph illustrates a labor market, with an upward-sloping labor supply curve and a downward-sloping labor demand. The x-axis shows the quantity of labor and the y-axis shows the wage rate. Labor demand and labor supply intersect at a point labeled E, labor market equilibrium, with an equilibrium wage of W e and an equilibrium quantity of labor of Q e. There is a union wage depicted, W u, which is above W e. This leads to an excess supply of labor, which is represented by a dashed horizontal line between labor demand and labor supply.">
            <a:extLst>
              <a:ext uri="{FF2B5EF4-FFF2-40B4-BE49-F238E27FC236}">
                <a16:creationId xmlns:a16="http://schemas.microsoft.com/office/drawing/2014/main" id="{9CC6DFC8-76BA-B470-8FB8-E2FFDAE43184}"/>
              </a:ext>
            </a:extLst>
          </p:cNvPr>
          <p:cNvPicPr>
            <a:picLocks noChangeAspect="1"/>
          </p:cNvPicPr>
          <p:nvPr/>
        </p:nvPicPr>
        <p:blipFill>
          <a:blip r:embed="rId2"/>
          <a:stretch>
            <a:fillRect/>
          </a:stretch>
        </p:blipFill>
        <p:spPr>
          <a:xfrm>
            <a:off x="4352925" y="940358"/>
            <a:ext cx="3486150" cy="3099992"/>
          </a:xfrm>
          <a:prstGeom prst="rect">
            <a:avLst/>
          </a:prstGeom>
        </p:spPr>
      </p:pic>
    </p:spTree>
    <p:extLst>
      <p:ext uri="{BB962C8B-B14F-4D97-AF65-F5344CB8AC3E}">
        <p14:creationId xmlns:p14="http://schemas.microsoft.com/office/powerpoint/2010/main" val="3122951514"/>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le 5">
            <a:extLst>
              <a:ext uri="{FF2B5EF4-FFF2-40B4-BE49-F238E27FC236}">
                <a16:creationId xmlns:a16="http://schemas.microsoft.com/office/drawing/2014/main" id="{73FA8EF7-3B36-463E-4BD4-EEF4EEA6162B}"/>
              </a:ext>
            </a:extLst>
          </p:cNvPr>
          <p:cNvSpPr>
            <a:spLocks noGrp="1"/>
          </p:cNvSpPr>
          <p:nvPr>
            <p:ph type="title"/>
          </p:nvPr>
        </p:nvSpPr>
        <p:spPr/>
        <p:txBody>
          <a:bodyPr>
            <a:normAutofit fontScale="90000"/>
          </a:bodyPr>
          <a:lstStyle/>
          <a:p>
            <a:r>
              <a:rPr lang="en-US" dirty="0"/>
              <a:t>Aðild að stéttarfélögum í Bandaríkjunum</a:t>
            </a:r>
          </a:p>
        </p:txBody>
      </p:sp>
      <p:sp>
        <p:nvSpPr>
          <p:cNvPr id="7" name="Content Placeholder 6">
            <a:extLst>
              <a:ext uri="{FF2B5EF4-FFF2-40B4-BE49-F238E27FC236}">
                <a16:creationId xmlns:a16="http://schemas.microsoft.com/office/drawing/2014/main" id="{26C888D1-036C-E0E6-E910-7A1FE97C1E3C}"/>
              </a:ext>
            </a:extLst>
          </p:cNvPr>
          <p:cNvSpPr>
            <a:spLocks noGrp="1"/>
          </p:cNvSpPr>
          <p:nvPr>
            <p:ph idx="1"/>
          </p:nvPr>
        </p:nvSpPr>
        <p:spPr/>
        <p:txBody>
          <a:bodyPr>
            <a:normAutofit fontScale="92500"/>
          </a:bodyPr>
          <a:lstStyle/>
          <a:p>
            <a:r>
              <a:rPr lang="en-US" b="1" dirty="0"/>
              <a:t>Lög um samskipti á vinnumarkaði (National Labor Relations Act) </a:t>
            </a:r>
            <a:r>
              <a:rPr lang="en-US" dirty="0"/>
              <a:t>tryggðu launafólki rétt til að stofna stéttarfélög og skylduðu stjórnendur til að gefa því sanngjarnt tækifæri til þess.</a:t>
            </a:r>
          </a:p>
          <a:p>
            <a:endParaRPr lang="en-US" dirty="0"/>
          </a:p>
          <a:p>
            <a:endParaRPr lang="en-US" dirty="0"/>
          </a:p>
          <a:p>
            <a:r>
              <a:rPr lang="en-US" dirty="0"/>
              <a:t>Opinbert starfsfólk myndar nokkur af stærstu stéttarfélögum landsins: </a:t>
            </a:r>
          </a:p>
          <a:p>
            <a:pPr lvl="1"/>
            <a:r>
              <a:rPr lang="en-US" dirty="0"/>
              <a:t>Bandaríska samband ríkis-, sýslu- og sveitarfélagastarfsmanna (AFSCME),  </a:t>
            </a:r>
          </a:p>
          <a:p>
            <a:pPr lvl="1"/>
            <a:r>
              <a:rPr lang="en-US" dirty="0"/>
              <a:t>Alþjóðasamband þjónustustarfsmanna, </a:t>
            </a:r>
          </a:p>
          <a:p>
            <a:pPr lvl="1"/>
            <a:r>
              <a:rPr lang="en-US" dirty="0"/>
              <a:t>Bandaríska menntasambandið.</a:t>
            </a:r>
          </a:p>
          <a:p>
            <a:endParaRPr lang="en-US" dirty="0"/>
          </a:p>
        </p:txBody>
      </p:sp>
    </p:spTree>
    <p:extLst>
      <p:ext uri="{BB962C8B-B14F-4D97-AF65-F5344CB8AC3E}">
        <p14:creationId xmlns:p14="http://schemas.microsoft.com/office/powerpoint/2010/main" val="646004312"/>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le 5">
            <a:extLst>
              <a:ext uri="{FF2B5EF4-FFF2-40B4-BE49-F238E27FC236}">
                <a16:creationId xmlns:a16="http://schemas.microsoft.com/office/drawing/2014/main" id="{73FA8EF7-3B36-463E-4BD4-EEF4EEA6162B}"/>
              </a:ext>
            </a:extLst>
          </p:cNvPr>
          <p:cNvSpPr>
            <a:spLocks noGrp="1"/>
          </p:cNvSpPr>
          <p:nvPr>
            <p:ph type="title"/>
          </p:nvPr>
        </p:nvSpPr>
        <p:spPr/>
        <p:txBody>
          <a:bodyPr>
            <a:normAutofit fontScale="90000"/>
          </a:bodyPr>
          <a:lstStyle/>
          <a:p>
            <a:r>
              <a:rPr lang="en-US" dirty="0"/>
              <a:t>Minnkandi aðild að stéttarfélögum í Bandaríkjunum</a:t>
            </a:r>
          </a:p>
        </p:txBody>
      </p:sp>
      <p:sp>
        <p:nvSpPr>
          <p:cNvPr id="7" name="Content Placeholder 6">
            <a:extLst>
              <a:ext uri="{FF2B5EF4-FFF2-40B4-BE49-F238E27FC236}">
                <a16:creationId xmlns:a16="http://schemas.microsoft.com/office/drawing/2014/main" id="{26C888D1-036C-E0E6-E910-7A1FE97C1E3C}"/>
              </a:ext>
            </a:extLst>
          </p:cNvPr>
          <p:cNvSpPr>
            <a:spLocks noGrp="1"/>
          </p:cNvSpPr>
          <p:nvPr>
            <p:ph idx="1"/>
          </p:nvPr>
        </p:nvSpPr>
        <p:spPr/>
        <p:txBody>
          <a:bodyPr>
            <a:normAutofit lnSpcReduction="10000"/>
          </a:bodyPr>
          <a:lstStyle/>
          <a:p>
            <a:r>
              <a:rPr lang="en-US" dirty="0"/>
              <a:t>Hlutfall launafólks í stéttarfélögum í Bandaríkjunum hefur lækkað frá því snemma á sjötta áratug 20. aldar. </a:t>
            </a:r>
          </a:p>
          <a:p>
            <a:pPr marL="0" indent="0">
              <a:buNone/>
            </a:pPr>
            <a:endParaRPr lang="en-US" dirty="0"/>
          </a:p>
          <a:p>
            <a:r>
              <a:rPr lang="en-US" dirty="0"/>
              <a:t>Mögulegar skýringar: </a:t>
            </a:r>
          </a:p>
          <a:p>
            <a:pPr lvl="1"/>
            <a:r>
              <a:rPr lang="en-US" dirty="0"/>
              <a:t>Færsla starfa úr framleiðslugreinum yfir í þjónustugreinar.</a:t>
            </a:r>
          </a:p>
          <a:p>
            <a:pPr lvl="1"/>
            <a:r>
              <a:rPr lang="en-US" dirty="0"/>
              <a:t>Áhrif hnattvæðingar og aukin samkeppni frá erlendum framleiðendum.</a:t>
            </a:r>
          </a:p>
          <a:p>
            <a:pPr lvl="1"/>
            <a:r>
              <a:rPr lang="en-US" dirty="0"/>
              <a:t>Minni eftirspurn eftir stéttarfélögum vegna gildandi laga um vernd launafólks.</a:t>
            </a:r>
          </a:p>
          <a:p>
            <a:pPr lvl="1"/>
            <a:r>
              <a:rPr lang="en-US" dirty="0"/>
              <a:t>Bandarískt lagaumhverfi sem gerir stéttarfélögum tiltölulega erfiðara að skipuleggja launafólk og fjölga félagsfólki.</a:t>
            </a:r>
          </a:p>
          <a:p>
            <a:endParaRPr lang="en-US" dirty="0"/>
          </a:p>
        </p:txBody>
      </p:sp>
    </p:spTree>
    <p:extLst>
      <p:ext uri="{BB962C8B-B14F-4D97-AF65-F5344CB8AC3E}">
        <p14:creationId xmlns:p14="http://schemas.microsoft.com/office/powerpoint/2010/main" val="4247826926"/>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le 5">
            <a:extLst>
              <a:ext uri="{FF2B5EF4-FFF2-40B4-BE49-F238E27FC236}">
                <a16:creationId xmlns:a16="http://schemas.microsoft.com/office/drawing/2014/main" id="{73FA8EF7-3B36-463E-4BD4-EEF4EEA6162B}"/>
              </a:ext>
            </a:extLst>
          </p:cNvPr>
          <p:cNvSpPr>
            <a:spLocks noGrp="1"/>
          </p:cNvSpPr>
          <p:nvPr>
            <p:ph type="title"/>
          </p:nvPr>
        </p:nvSpPr>
        <p:spPr/>
        <p:txBody>
          <a:bodyPr>
            <a:normAutofit fontScale="90000"/>
          </a:bodyPr>
          <a:lstStyle/>
          <a:p>
            <a:r>
              <a:rPr lang="en-US" dirty="0"/>
              <a:t>Fjölgun starfa í þjónustugreinum</a:t>
            </a:r>
          </a:p>
        </p:txBody>
      </p:sp>
      <p:sp>
        <p:nvSpPr>
          <p:cNvPr id="7" name="Content Placeholder 6">
            <a:extLst>
              <a:ext uri="{FF2B5EF4-FFF2-40B4-BE49-F238E27FC236}">
                <a16:creationId xmlns:a16="http://schemas.microsoft.com/office/drawing/2014/main" id="{26C888D1-036C-E0E6-E910-7A1FE97C1E3C}"/>
              </a:ext>
            </a:extLst>
          </p:cNvPr>
          <p:cNvSpPr>
            <a:spLocks noGrp="1"/>
          </p:cNvSpPr>
          <p:nvPr>
            <p:ph idx="1"/>
          </p:nvPr>
        </p:nvSpPr>
        <p:spPr>
          <a:xfrm>
            <a:off x="838200" y="4819650"/>
            <a:ext cx="10515600" cy="1421081"/>
          </a:xfrm>
        </p:spPr>
        <p:txBody>
          <a:bodyPr>
            <a:normAutofit fontScale="85000" lnSpcReduction="20000"/>
          </a:bodyPr>
          <a:lstStyle/>
          <a:p>
            <a:r>
              <a:rPr lang="en-US" dirty="0"/>
              <a:t>Launafólki í stéttarfélögum í Bandaríkjunum hefur fækkað.</a:t>
            </a:r>
          </a:p>
          <a:p>
            <a:r>
              <a:rPr lang="en-US" dirty="0"/>
              <a:t>Störfum í þjónustugreinum hefur fjölgað mjög mikið.  </a:t>
            </a:r>
          </a:p>
          <a:p>
            <a:r>
              <a:rPr lang="en-US" dirty="0"/>
              <a:t>Að opinberu starfsfólki undanskildu hefur stéttarfélögum ekki gengið vel að skipuleggja starfsfólk í þjónustugreinum.</a:t>
            </a:r>
          </a:p>
          <a:p>
            <a:endParaRPr lang="en-US" dirty="0"/>
          </a:p>
        </p:txBody>
      </p:sp>
      <p:pic>
        <p:nvPicPr>
          <p:cNvPr id="4" name="Picture 3" descr="This graph illustrates three lines that represent the amounts of employees in three different industries over time. The industries shown are nongovernment services, manufacturing, and natural resources and construction. The y-axis measures thousands of employees, in increments of 20,000. This means that 20,000 is actually 20 million. The x-axis measures years, from 1950 to 2015. Beginning in 1950, there are approximately 2 million employees in natural resources and construction, is this amount is basically constant to 2015, so this line is basically flat. Manufacturing begins at roughly 15 million employees, increases slightly to around 20 million in 1980, then declines over time to around 14 million. Nongovernment service employees begins at around 21 million, then climbs steadily to over 100 million employees in 2015. ">
            <a:extLst>
              <a:ext uri="{FF2B5EF4-FFF2-40B4-BE49-F238E27FC236}">
                <a16:creationId xmlns:a16="http://schemas.microsoft.com/office/drawing/2014/main" id="{AA1840C6-F3F1-4AC5-E85D-589CC1B1FBFE}"/>
              </a:ext>
            </a:extLst>
          </p:cNvPr>
          <p:cNvPicPr>
            <a:picLocks noChangeAspect="1"/>
          </p:cNvPicPr>
          <p:nvPr/>
        </p:nvPicPr>
        <p:blipFill>
          <a:blip r:embed="rId2"/>
          <a:stretch>
            <a:fillRect/>
          </a:stretch>
        </p:blipFill>
        <p:spPr>
          <a:xfrm>
            <a:off x="2867877" y="890154"/>
            <a:ext cx="6456245" cy="3829050"/>
          </a:xfrm>
          <a:prstGeom prst="rect">
            <a:avLst/>
          </a:prstGeom>
        </p:spPr>
      </p:pic>
    </p:spTree>
    <p:extLst>
      <p:ext uri="{BB962C8B-B14F-4D97-AF65-F5344CB8AC3E}">
        <p14:creationId xmlns:p14="http://schemas.microsoft.com/office/powerpoint/2010/main" val="801722094"/>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le 5">
            <a:extLst>
              <a:ext uri="{FF2B5EF4-FFF2-40B4-BE49-F238E27FC236}">
                <a16:creationId xmlns:a16="http://schemas.microsoft.com/office/drawing/2014/main" id="{73FA8EF7-3B36-463E-4BD4-EEF4EEA6162B}"/>
              </a:ext>
            </a:extLst>
          </p:cNvPr>
          <p:cNvSpPr>
            <a:spLocks noGrp="1"/>
          </p:cNvSpPr>
          <p:nvPr>
            <p:ph type="title"/>
          </p:nvPr>
        </p:nvSpPr>
        <p:spPr/>
        <p:txBody>
          <a:bodyPr>
            <a:normAutofit fontScale="90000"/>
          </a:bodyPr>
          <a:lstStyle/>
          <a:p>
            <a:r>
              <a:rPr lang="en-US" dirty="0"/>
              <a:t>14.4 </a:t>
            </a:r>
            <a:r>
              <a:rPr lang="en-US" b="1" dirty="0"/>
              <a:t>Tvíhliða einokun</a:t>
            </a:r>
            <a:endParaRPr lang="en-US" dirty="0"/>
          </a:p>
        </p:txBody>
      </p:sp>
      <p:sp>
        <p:nvSpPr>
          <p:cNvPr id="7" name="Content Placeholder 6">
            <a:extLst>
              <a:ext uri="{FF2B5EF4-FFF2-40B4-BE49-F238E27FC236}">
                <a16:creationId xmlns:a16="http://schemas.microsoft.com/office/drawing/2014/main" id="{26C888D1-036C-E0E6-E910-7A1FE97C1E3C}"/>
              </a:ext>
            </a:extLst>
          </p:cNvPr>
          <p:cNvSpPr>
            <a:spLocks noGrp="1"/>
          </p:cNvSpPr>
          <p:nvPr>
            <p:ph idx="1"/>
          </p:nvPr>
        </p:nvSpPr>
        <p:spPr>
          <a:xfrm>
            <a:off x="838200" y="4114800"/>
            <a:ext cx="10515600" cy="1826029"/>
          </a:xfrm>
        </p:spPr>
        <p:txBody>
          <a:bodyPr>
            <a:normAutofit fontScale="92500" lnSpcReduction="10000"/>
          </a:bodyPr>
          <a:lstStyle/>
          <a:p>
            <a:r>
              <a:rPr lang="en-US" dirty="0"/>
              <a:t>Atvinna, L*, verður minni við tvíhliða einokun en á samkeppnismarkaði fyrir vinnuafl. </a:t>
            </a:r>
          </a:p>
          <a:p>
            <a:r>
              <a:rPr lang="en-US" dirty="0"/>
              <a:t>Jafnvægislaunin eru óákveðin og liggja einhvers staðar á bilinu milli W</a:t>
            </a:r>
            <a:r>
              <a:rPr lang="en-US" baseline="-25000" dirty="0"/>
              <a:t>u</a:t>
            </a:r>
            <a:r>
              <a:rPr lang="en-US" dirty="0"/>
              <a:t>, sem stéttarfélagið myndi velja, og W</a:t>
            </a:r>
            <a:r>
              <a:rPr lang="en-US" baseline="-25000" dirty="0"/>
              <a:t>m</a:t>
            </a:r>
            <a:r>
              <a:rPr lang="en-US" dirty="0"/>
              <a:t>, sem fyrirtækið með einkaupsstöðu myndi velja.</a:t>
            </a:r>
          </a:p>
          <a:p>
            <a:endParaRPr lang="en-US" dirty="0"/>
          </a:p>
        </p:txBody>
      </p:sp>
      <p:pic>
        <p:nvPicPr>
          <p:cNvPr id="4" name="Picture 3" descr="The x-axis is Labor, and the y-axis is Wages. There are three curves. The curve representing typical market supply for labor slopes upward from the bottom left to the top right. The curve representing the marginal cost of hiring additional workers also, slopes from the bottom left to the top right, but it is steeper, and therefore always above the regular market supply curve. The third curve is the labor demand, sloping from the top left to the bottom right. Graphically, we can draw a vertical line up from Lm to the Supply Curve for label and then read the wage Wm off the vertical axis to the left.">
            <a:extLst>
              <a:ext uri="{FF2B5EF4-FFF2-40B4-BE49-F238E27FC236}">
                <a16:creationId xmlns:a16="http://schemas.microsoft.com/office/drawing/2014/main" id="{958E6D1F-C790-164E-C3C5-F5DBF9887F39}"/>
              </a:ext>
            </a:extLst>
          </p:cNvPr>
          <p:cNvPicPr>
            <a:picLocks noChangeAspect="1"/>
          </p:cNvPicPr>
          <p:nvPr/>
        </p:nvPicPr>
        <p:blipFill>
          <a:blip r:embed="rId2"/>
          <a:stretch>
            <a:fillRect/>
          </a:stretch>
        </p:blipFill>
        <p:spPr>
          <a:xfrm>
            <a:off x="3990975" y="917170"/>
            <a:ext cx="4210050" cy="3115437"/>
          </a:xfrm>
          <a:prstGeom prst="rect">
            <a:avLst/>
          </a:prstGeom>
        </p:spPr>
      </p:pic>
    </p:spTree>
    <p:extLst>
      <p:ext uri="{BB962C8B-B14F-4D97-AF65-F5344CB8AC3E}">
        <p14:creationId xmlns:p14="http://schemas.microsoft.com/office/powerpoint/2010/main" val="223488215"/>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le 5">
            <a:extLst>
              <a:ext uri="{FF2B5EF4-FFF2-40B4-BE49-F238E27FC236}">
                <a16:creationId xmlns:a16="http://schemas.microsoft.com/office/drawing/2014/main" id="{73FA8EF7-3B36-463E-4BD4-EEF4EEA6162B}"/>
              </a:ext>
            </a:extLst>
          </p:cNvPr>
          <p:cNvSpPr>
            <a:spLocks noGrp="1"/>
          </p:cNvSpPr>
          <p:nvPr>
            <p:ph type="title"/>
          </p:nvPr>
        </p:nvSpPr>
        <p:spPr/>
        <p:txBody>
          <a:bodyPr>
            <a:normAutofit fontScale="90000"/>
          </a:bodyPr>
          <a:lstStyle/>
          <a:p>
            <a:r>
              <a:rPr lang="en-US" dirty="0"/>
              <a:t>14.5 Mismunun á vinnumarkaði</a:t>
            </a:r>
          </a:p>
        </p:txBody>
      </p:sp>
      <p:sp>
        <p:nvSpPr>
          <p:cNvPr id="7" name="Content Placeholder 6">
            <a:extLst>
              <a:ext uri="{FF2B5EF4-FFF2-40B4-BE49-F238E27FC236}">
                <a16:creationId xmlns:a16="http://schemas.microsoft.com/office/drawing/2014/main" id="{26C888D1-036C-E0E6-E910-7A1FE97C1E3C}"/>
              </a:ext>
            </a:extLst>
          </p:cNvPr>
          <p:cNvSpPr>
            <a:spLocks noGrp="1"/>
          </p:cNvSpPr>
          <p:nvPr>
            <p:ph idx="1"/>
          </p:nvPr>
        </p:nvSpPr>
        <p:spPr/>
        <p:txBody>
          <a:bodyPr/>
          <a:lstStyle/>
          <a:p>
            <a:r>
              <a:rPr lang="en-US" b="1" dirty="0"/>
              <a:t>Mismunun</a:t>
            </a:r>
            <a:r>
              <a:rPr lang="en-US" dirty="0"/>
              <a:t> – að koma fram við fólk á grundvelli þeirrar trúar að meðlimir tiltekins hóps séu óæðri eingöngu vegna þáttar á borð við kynþátt, kyn eða trúarbrögð.</a:t>
            </a:r>
          </a:p>
          <a:p>
            <a:endParaRPr lang="en-US" dirty="0"/>
          </a:p>
        </p:txBody>
      </p:sp>
    </p:spTree>
    <p:extLst>
      <p:ext uri="{BB962C8B-B14F-4D97-AF65-F5344CB8AC3E}">
        <p14:creationId xmlns:p14="http://schemas.microsoft.com/office/powerpoint/2010/main" val="2331518145"/>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le 5">
            <a:extLst>
              <a:ext uri="{FF2B5EF4-FFF2-40B4-BE49-F238E27FC236}">
                <a16:creationId xmlns:a16="http://schemas.microsoft.com/office/drawing/2014/main" id="{73FA8EF7-3B36-463E-4BD4-EEF4EEA6162B}"/>
              </a:ext>
            </a:extLst>
          </p:cNvPr>
          <p:cNvSpPr>
            <a:spLocks noGrp="1"/>
          </p:cNvSpPr>
          <p:nvPr>
            <p:ph type="title"/>
          </p:nvPr>
        </p:nvSpPr>
        <p:spPr/>
        <p:txBody>
          <a:bodyPr>
            <a:normAutofit fontScale="90000"/>
          </a:bodyPr>
          <a:lstStyle/>
          <a:p>
            <a:r>
              <a:rPr lang="en-US" dirty="0"/>
              <a:t>Launahlutföll eftir kyni og kynþætti</a:t>
            </a:r>
          </a:p>
        </p:txBody>
      </p:sp>
      <p:sp>
        <p:nvSpPr>
          <p:cNvPr id="7" name="Content Placeholder 6">
            <a:extLst>
              <a:ext uri="{FF2B5EF4-FFF2-40B4-BE49-F238E27FC236}">
                <a16:creationId xmlns:a16="http://schemas.microsoft.com/office/drawing/2014/main" id="{26C888D1-036C-E0E6-E910-7A1FE97C1E3C}"/>
              </a:ext>
            </a:extLst>
          </p:cNvPr>
          <p:cNvSpPr>
            <a:spLocks noGrp="1"/>
          </p:cNvSpPr>
          <p:nvPr>
            <p:ph idx="1"/>
          </p:nvPr>
        </p:nvSpPr>
        <p:spPr>
          <a:xfrm>
            <a:off x="838200" y="4196265"/>
            <a:ext cx="10515600" cy="1872026"/>
          </a:xfrm>
        </p:spPr>
        <p:txBody>
          <a:bodyPr>
            <a:normAutofit fontScale="70000" lnSpcReduction="20000"/>
          </a:bodyPr>
          <a:lstStyle/>
          <a:p>
            <a:r>
              <a:rPr lang="en-US" dirty="0"/>
              <a:t>Hlutfall launa svartra launþega af launum hvítra launþega hækkaði verulega seint á sjöunda áratugnum og fram til 1970. Á tíunda áratugnum fór hlutfallið hæst yfir 80% en lækkaði síðan með sveiflum niður fyrir miðjan áttunda tug prósenta. </a:t>
            </a:r>
          </a:p>
          <a:p>
            <a:r>
              <a:rPr lang="en-US" dirty="0"/>
              <a:t>Hlutfall launa kvenna af launum karla breyttist lítið á áttunda áratugnum. </a:t>
            </a:r>
          </a:p>
          <a:p>
            <a:r>
              <a:rPr lang="en-US" dirty="0"/>
              <a:t>Í báðum tilvikum </a:t>
            </a:r>
            <a:r>
              <a:rPr lang="en-US" u="sng" dirty="0"/>
              <a:t>er enn launamunur</a:t>
            </a:r>
            <a:r>
              <a:rPr lang="en-US" dirty="0"/>
              <a:t> á meðallaunum svartra og hvítra launþega og á meðallaunum kvenna og karla. Heimild: Vinnumálaráðuneyti Bandaríkjanna, Vinnumálastofnun Bandaríkjanna.</a:t>
            </a:r>
          </a:p>
          <a:p>
            <a:endParaRPr lang="en-US" dirty="0"/>
          </a:p>
        </p:txBody>
      </p:sp>
      <p:pic>
        <p:nvPicPr>
          <p:cNvPr id="5" name="Picture 4" descr="The graph shows the ratios of Black to White workers and female to male workers. The x-axis contains the years, starting at 1970 and extending to 2020, in increments of 10 years. The y-axis is the percentage of the ratio, as explained in the paragraph preceding the graph. The solid line representing the ratio of Black workers to White workers is jagged but generally remains in the 75% range, with a peak in the late 1990's. The dashed line representing the female to male ratio begins at about 60% in 1970, goes down a bit in the early 1970's, but generally proceeds in the upward direction throughout the timeline; it ends at about 80% after 2010.">
            <a:extLst>
              <a:ext uri="{FF2B5EF4-FFF2-40B4-BE49-F238E27FC236}">
                <a16:creationId xmlns:a16="http://schemas.microsoft.com/office/drawing/2014/main" id="{BF232210-C3D4-8914-108E-3FC26ECAE7EA}"/>
              </a:ext>
            </a:extLst>
          </p:cNvPr>
          <p:cNvPicPr>
            <a:picLocks noChangeAspect="1"/>
          </p:cNvPicPr>
          <p:nvPr/>
        </p:nvPicPr>
        <p:blipFill>
          <a:blip r:embed="rId2"/>
          <a:stretch>
            <a:fillRect/>
          </a:stretch>
        </p:blipFill>
        <p:spPr>
          <a:xfrm>
            <a:off x="3199585" y="917171"/>
            <a:ext cx="5792830" cy="3151632"/>
          </a:xfrm>
          <a:prstGeom prst="rect">
            <a:avLst/>
          </a:prstGeom>
        </p:spPr>
      </p:pic>
    </p:spTree>
    <p:extLst>
      <p:ext uri="{BB962C8B-B14F-4D97-AF65-F5344CB8AC3E}">
        <p14:creationId xmlns:p14="http://schemas.microsoft.com/office/powerpoint/2010/main" val="1251490043"/>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le 5">
            <a:extLst>
              <a:ext uri="{FF2B5EF4-FFF2-40B4-BE49-F238E27FC236}">
                <a16:creationId xmlns:a16="http://schemas.microsoft.com/office/drawing/2014/main" id="{73FA8EF7-3B36-463E-4BD4-EEF4EEA6162B}"/>
              </a:ext>
            </a:extLst>
          </p:cNvPr>
          <p:cNvSpPr>
            <a:spLocks noGrp="1"/>
          </p:cNvSpPr>
          <p:nvPr>
            <p:ph type="title"/>
          </p:nvPr>
        </p:nvSpPr>
        <p:spPr/>
        <p:txBody>
          <a:bodyPr>
            <a:normAutofit fontScale="90000"/>
          </a:bodyPr>
          <a:lstStyle/>
          <a:p>
            <a:pPr lvl="0">
              <a:spcBef>
                <a:spcPts val="0"/>
              </a:spcBef>
            </a:pPr>
            <a:r>
              <a:rPr lang="en-US" dirty="0"/>
              <a:t>Rannsókn á tekjumun kvenna og karla</a:t>
            </a:r>
          </a:p>
        </p:txBody>
      </p:sp>
      <p:sp>
        <p:nvSpPr>
          <p:cNvPr id="7" name="Content Placeholder 6">
            <a:extLst>
              <a:ext uri="{FF2B5EF4-FFF2-40B4-BE49-F238E27FC236}">
                <a16:creationId xmlns:a16="http://schemas.microsoft.com/office/drawing/2014/main" id="{26C888D1-036C-E0E6-E910-7A1FE97C1E3C}"/>
              </a:ext>
            </a:extLst>
          </p:cNvPr>
          <p:cNvSpPr>
            <a:spLocks noGrp="1"/>
          </p:cNvSpPr>
          <p:nvPr>
            <p:ph idx="1"/>
          </p:nvPr>
        </p:nvSpPr>
        <p:spPr>
          <a:xfrm>
            <a:off x="838200" y="955964"/>
            <a:ext cx="10515600" cy="4648002"/>
          </a:xfrm>
        </p:spPr>
        <p:txBody>
          <a:bodyPr>
            <a:normAutofit fontScale="92500" lnSpcReduction="20000"/>
          </a:bodyPr>
          <a:lstStyle/>
          <a:p>
            <a:r>
              <a:rPr lang="en-US" dirty="0"/>
              <a:t>Aukin menntun og starfsreynsla hafa með tímanum dregið úr launamun kvenna og karla en </a:t>
            </a:r>
            <a:r>
              <a:rPr lang="en-US" u="sng" dirty="0"/>
              <a:t>ekki eytt honum</a:t>
            </a:r>
            <a:r>
              <a:rPr lang="en-US" dirty="0"/>
              <a:t>. </a:t>
            </a:r>
          </a:p>
          <a:p>
            <a:endParaRPr lang="en-US" dirty="0"/>
          </a:p>
          <a:p>
            <a:r>
              <a:rPr lang="en-US" dirty="0"/>
              <a:t>Enn vekur áhyggjur hve lítið hlutfall æðstu stjórnunarstarfa í stærstu fyrirtækjunum og sæta á Bandaríkjaþingi er skipað konum.</a:t>
            </a:r>
          </a:p>
          <a:p>
            <a:endParaRPr lang="en-US" dirty="0"/>
          </a:p>
          <a:p>
            <a:r>
              <a:rPr lang="en-US" dirty="0"/>
              <a:t>Konur bera líklega </a:t>
            </a:r>
            <a:r>
              <a:rPr lang="en-US" u="sng" dirty="0"/>
              <a:t>óhóflega stóran hluta</a:t>
            </a:r>
            <a:r>
              <a:rPr lang="en-US" dirty="0"/>
              <a:t> ábyrgðarinnar á heimilishaldi og barnauppeldi.</a:t>
            </a:r>
          </a:p>
          <a:p>
            <a:endParaRPr lang="en-US" dirty="0"/>
          </a:p>
          <a:p>
            <a:r>
              <a:rPr lang="en-US" dirty="0"/>
              <a:t>Vandinn kann fyrst og fremst að eiga rætur í félagslegu mynstri mismununar í Bandaríkjunum, meðal annars í ólíkum hlutverkum feðra og mæðra.</a:t>
            </a:r>
          </a:p>
          <a:p>
            <a:endParaRPr lang="en-US" dirty="0"/>
          </a:p>
        </p:txBody>
      </p:sp>
    </p:spTree>
    <p:extLst>
      <p:ext uri="{BB962C8B-B14F-4D97-AF65-F5344CB8AC3E}">
        <p14:creationId xmlns:p14="http://schemas.microsoft.com/office/powerpoint/2010/main" val="1091444350"/>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le 5">
            <a:extLst>
              <a:ext uri="{FF2B5EF4-FFF2-40B4-BE49-F238E27FC236}">
                <a16:creationId xmlns:a16="http://schemas.microsoft.com/office/drawing/2014/main" id="{73FA8EF7-3B36-463E-4BD4-EEF4EEA6162B}"/>
              </a:ext>
            </a:extLst>
          </p:cNvPr>
          <p:cNvSpPr>
            <a:spLocks noGrp="1"/>
          </p:cNvSpPr>
          <p:nvPr>
            <p:ph type="title"/>
          </p:nvPr>
        </p:nvSpPr>
        <p:spPr>
          <a:xfrm>
            <a:ext cx="8549640" cy="640080"/>
          </a:xfrm>
        </p:spPr>
        <p:txBody>
          <a:bodyPr>
            <a:noAutofit/>
          </a:bodyPr>
          <a:lstStyle/>
          <a:p>
            <a:pPr lvl="0">
              <a:spcBef>
                <a:spcPts val="0"/>
              </a:spcBef>
            </a:pPr>
            <a:r>
              <a:rPr lang="en-US" dirty="0" sz="2000"/>
              <a:t>Rannsókn á tekjumun eftir kynþætti og þjóðernisuppruna</a:t>
            </a:r>
          </a:p>
        </p:txBody>
      </p:sp>
      <p:sp>
        <p:nvSpPr>
          <p:cNvPr id="7" name="Content Placeholder 6">
            <a:extLst>
              <a:ext uri="{FF2B5EF4-FFF2-40B4-BE49-F238E27FC236}">
                <a16:creationId xmlns:a16="http://schemas.microsoft.com/office/drawing/2014/main" id="{26C888D1-036C-E0E6-E910-7A1FE97C1E3C}"/>
              </a:ext>
            </a:extLst>
          </p:cNvPr>
          <p:cNvSpPr>
            <a:spLocks noGrp="1"/>
          </p:cNvSpPr>
          <p:nvPr>
            <p:ph idx="1"/>
          </p:nvPr>
        </p:nvSpPr>
        <p:spPr>
          <a:xfrm>
            <a:off x="838200" y="955964"/>
            <a:ext cx="10515600" cy="4791693"/>
          </a:xfrm>
        </p:spPr>
        <p:txBody>
          <a:bodyPr>
            <a:normAutofit fontScale="92500" lnSpcReduction="20000"/>
          </a:bodyPr>
          <a:lstStyle/>
          <a:p>
            <a:r>
              <a:rPr lang="en-US" dirty="0"/>
              <a:t>Fram að setningu </a:t>
            </a:r>
            <a:r>
              <a:rPr lang="en-US" u="sng" dirty="0"/>
              <a:t>laga um borgaraleg réttindi</a:t>
            </a:r>
            <a:r>
              <a:rPr lang="en-US" dirty="0"/>
              <a:t> árið 1964 var löglegt í mörgum ríkjum að neita að ráða svartan launþega án tillits til menntunar hans, hæfni eða starfsreynslu. </a:t>
            </a:r>
          </a:p>
          <a:p>
            <a:endParaRPr lang="en-US" dirty="0"/>
          </a:p>
          <a:p>
            <a:r>
              <a:rPr lang="en-US" dirty="0"/>
              <a:t>Sögulega var svörtu fólki oft meinaður aðgangur að menntun.</a:t>
            </a:r>
          </a:p>
          <a:p>
            <a:endParaRPr lang="en-US" dirty="0"/>
          </a:p>
          <a:p>
            <a:r>
              <a:rPr lang="en-US" dirty="0"/>
              <a:t>Þótt tekjumunur svartra og hvítra hafi minnkað virðist sá munur sem enn er til staðar tengjast bæði viðvarandi </a:t>
            </a:r>
            <a:r>
              <a:rPr lang="en-US" u="sng" dirty="0"/>
              <a:t>mun á menntunarstigi</a:t>
            </a:r>
            <a:r>
              <a:rPr lang="en-US" dirty="0"/>
              <a:t> og </a:t>
            </a:r>
            <a:r>
              <a:rPr lang="en-US" u="sng" dirty="0"/>
              <a:t>mismunun</a:t>
            </a:r>
            <a:r>
              <a:rPr lang="en-US" dirty="0"/>
              <a:t>.</a:t>
            </a:r>
          </a:p>
          <a:p>
            <a:endParaRPr lang="en-US" dirty="0"/>
          </a:p>
          <a:p>
            <a:r>
              <a:rPr lang="en-US" dirty="0"/>
              <a:t>Gögn benda einnig til þess að mismunun á húsnæðismarkaði, og þar með skertur aðgangur að vandaðri menntun, tengist mismunun á vinnumarkaði.</a:t>
            </a:r>
          </a:p>
          <a:p>
            <a:endParaRPr lang="en-US" dirty="0"/>
          </a:p>
        </p:txBody>
      </p:sp>
    </p:spTree>
    <p:extLst>
      <p:ext uri="{BB962C8B-B14F-4D97-AF65-F5344CB8AC3E}">
        <p14:creationId xmlns:p14="http://schemas.microsoft.com/office/powerpoint/2010/main" val="2110531255"/>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le 5">
            <a:extLst>
              <a:ext uri="{FF2B5EF4-FFF2-40B4-BE49-F238E27FC236}">
                <a16:creationId xmlns:a16="http://schemas.microsoft.com/office/drawing/2014/main" id="{73FA8EF7-3B36-463E-4BD4-EEF4EEA6162B}"/>
              </a:ext>
            </a:extLst>
          </p:cNvPr>
          <p:cNvSpPr>
            <a:spLocks noGrp="1"/>
          </p:cNvSpPr>
          <p:nvPr>
            <p:ph type="title"/>
          </p:nvPr>
        </p:nvSpPr>
        <p:spPr/>
        <p:txBody>
          <a:bodyPr>
            <a:normAutofit fontScale="90000"/>
          </a:bodyPr>
          <a:lstStyle/>
          <a:p>
            <a:r>
              <a:rPr lang="en-US" dirty="0"/>
              <a:t>Opinberar aðgerðir gegn mismunun</a:t>
            </a:r>
          </a:p>
        </p:txBody>
      </p:sp>
      <p:sp>
        <p:nvSpPr>
          <p:cNvPr id="7" name="Content Placeholder 6">
            <a:extLst>
              <a:ext uri="{FF2B5EF4-FFF2-40B4-BE49-F238E27FC236}">
                <a16:creationId xmlns:a16="http://schemas.microsoft.com/office/drawing/2014/main" id="{26C888D1-036C-E0E6-E910-7A1FE97C1E3C}"/>
              </a:ext>
            </a:extLst>
          </p:cNvPr>
          <p:cNvSpPr>
            <a:spLocks noGrp="1"/>
          </p:cNvSpPr>
          <p:nvPr>
            <p:ph idx="1"/>
          </p:nvPr>
        </p:nvSpPr>
        <p:spPr/>
        <p:txBody>
          <a:bodyPr>
            <a:normAutofit fontScale="92500"/>
          </a:bodyPr>
          <a:lstStyle/>
          <a:p>
            <a:r>
              <a:rPr lang="en-US" dirty="0"/>
              <a:t>Líklega væri áhrifamesta einstaka aðgerðin sem nú væri hægt að grípa til í Bandaríkjunum til að minnka tekjumun svartra og hvítra, og einnig fólks af rómönskum uppruna og hvítra, að </a:t>
            </a:r>
            <a:r>
              <a:rPr lang="en-US" u="sng" dirty="0"/>
              <a:t>draga úr mun á námsárangri</a:t>
            </a:r>
            <a:r>
              <a:rPr lang="en-US" dirty="0"/>
              <a:t>:</a:t>
            </a:r>
          </a:p>
          <a:p>
            <a:endParaRPr lang="en-US" dirty="0"/>
          </a:p>
          <a:p>
            <a:pPr lvl="1"/>
            <a:r>
              <a:rPr lang="en-US" dirty="0"/>
              <a:t>Bæta árangur skóla.</a:t>
            </a:r>
          </a:p>
          <a:p>
            <a:pPr lvl="1"/>
            <a:endParaRPr lang="en-US" dirty="0"/>
          </a:p>
          <a:p>
            <a:pPr lvl="1"/>
            <a:r>
              <a:rPr lang="en-US" b="1" dirty="0"/>
              <a:t>Sértækar aðgerðir </a:t>
            </a:r>
            <a:r>
              <a:rPr lang="en-US" dirty="0"/>
              <a:t>– markvissar aðgerðir stjórnvalda eða fyrirtækja sem veita minnihlutahópum sérstakan forgang við ráðningar, stöðuhækkanir eða aðgang að menntun til að bæta fyrir fyrri mismunun.</a:t>
            </a:r>
          </a:p>
          <a:p>
            <a:endParaRPr lang="en-US" dirty="0"/>
          </a:p>
        </p:txBody>
      </p:sp>
    </p:spTree>
    <p:extLst>
      <p:ext uri="{BB962C8B-B14F-4D97-AF65-F5344CB8AC3E}">
        <p14:creationId xmlns:p14="http://schemas.microsoft.com/office/powerpoint/2010/main" val="3510139896"/>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le 5">
            <a:extLst>
              <a:ext uri="{FF2B5EF4-FFF2-40B4-BE49-F238E27FC236}">
                <a16:creationId xmlns:a16="http://schemas.microsoft.com/office/drawing/2014/main" id="{73FA8EF7-3B36-463E-4BD4-EEF4EEA6162B}"/>
              </a:ext>
            </a:extLst>
          </p:cNvPr>
          <p:cNvSpPr>
            <a:spLocks noGrp="1"/>
          </p:cNvSpPr>
          <p:nvPr>
            <p:ph type="title"/>
          </p:nvPr>
        </p:nvSpPr>
        <p:spPr>
          <a:xfrm>
            <a:ext cx="8549640" cy="640080"/>
          </a:xfrm>
        </p:spPr>
        <p:txBody>
          <a:bodyPr>
            <a:noAutofit/>
          </a:bodyPr>
          <a:lstStyle/>
          <a:p>
            <a:pPr marL="0" marR="0" lvl="0" indent="0" rtl="0">
              <a:spcBef>
                <a:spcPts val="0"/>
              </a:spcBef>
            </a:pPr>
            <a:r>
              <a:rPr lang="en-US" dirty="0" sz="1800"/>
              <a:t>Spáð þróun fjölbreytileika kynþátta og þjóðernishópa í Bandaríkjunum</a:t>
            </a:r>
          </a:p>
        </p:txBody>
      </p:sp>
      <p:sp>
        <p:nvSpPr>
          <p:cNvPr id="7" name="Content Placeholder 6">
            <a:extLst>
              <a:ext uri="{FF2B5EF4-FFF2-40B4-BE49-F238E27FC236}">
                <a16:creationId xmlns:a16="http://schemas.microsoft.com/office/drawing/2014/main" id="{26C888D1-036C-E0E6-E910-7A1FE97C1E3C}"/>
              </a:ext>
            </a:extLst>
          </p:cNvPr>
          <p:cNvSpPr>
            <a:spLocks noGrp="1"/>
          </p:cNvSpPr>
          <p:nvPr>
            <p:ph idx="1"/>
          </p:nvPr>
        </p:nvSpPr>
        <p:spPr>
          <a:xfrm>
            <a:off x="838200" y="4419598"/>
            <a:ext cx="10515600" cy="1650769"/>
          </a:xfrm>
        </p:spPr>
        <p:txBody>
          <a:bodyPr>
            <a:normAutofit fontScale="85000" lnSpcReduction="20000"/>
          </a:bodyPr>
          <a:lstStyle/>
          <a:p>
            <a:r>
              <a:rPr lang="en-US" dirty="0"/>
              <a:t>Myndin sýnir spá um breytingar á þjóðernissamsetningu íbúa Bandaríkjanna fram til 2060. Heimild: Viðskiptaráðuneyti Bandaríkjanna</a:t>
            </a:r>
          </a:p>
          <a:p>
            <a:r>
              <a:rPr lang="en-US" dirty="0"/>
              <a:t>Bjartsýnismenn telja að fjölgun starfsfólks úr minnihlutahópum muni ryðja úr vegi þeim hindrunum mismununar sem enn eru til staðar.</a:t>
            </a:r>
          </a:p>
          <a:p>
            <a:r>
              <a:rPr lang="en-US" dirty="0"/>
              <a:t>Stefna gegn mismunun miðar að því að stuðla að þessari þróun í samfélaginu.</a:t>
            </a:r>
          </a:p>
          <a:p>
            <a:endParaRPr lang="en-US" dirty="0"/>
          </a:p>
        </p:txBody>
      </p:sp>
      <p:pic>
        <p:nvPicPr>
          <p:cNvPr id="4" name="Picture 3" descr="This is a bar graph illustrating how the populations of various ethnicities are predicted to change from 2020 to 2060. The y-axis measures the percent of the total U.S. population, and the x-axis has bars representing the ethnic groups: Black, Asian, Native Hawaiian Pacific Islander (N H P I), American Indians and Alaskan Natives (A I A N), Two or More Races, Non-Hispanic Whites, and Hispanic. The percentage of Non-Hispanic Whites is expected to drop from 57.8% to 44.3%. The number of Black people is expected to increase from 12.4% to 15%. The number of Asian people is expected to rise from 6% to 9.1%. The number of N H P I people is expected to rise from 0.2% to 0.3%. The number of A I A N people is expected to rise from 1.1% to 1.4%. Additionally, the number of people who identify with two or more races is expected to decrease from 10.2% to 6.2%. The number of Hispanic people is expected to rise from 18.7% to 27.5%.">
            <a:extLst>
              <a:ext uri="{FF2B5EF4-FFF2-40B4-BE49-F238E27FC236}">
                <a16:creationId xmlns:a16="http://schemas.microsoft.com/office/drawing/2014/main" id="{6F5ED179-46E7-F3E1-E70A-729C0D36729C}"/>
              </a:ext>
            </a:extLst>
          </p:cNvPr>
          <p:cNvPicPr>
            <a:picLocks noChangeAspect="1"/>
          </p:cNvPicPr>
          <p:nvPr/>
        </p:nvPicPr>
        <p:blipFill>
          <a:blip r:embed="rId2"/>
          <a:stretch>
            <a:fillRect/>
          </a:stretch>
        </p:blipFill>
        <p:spPr>
          <a:xfrm>
            <a:off x="3142480" y="982638"/>
            <a:ext cx="5907039" cy="3244030"/>
          </a:xfrm>
          <a:prstGeom prst="rect">
            <a:avLst/>
          </a:prstGeom>
        </p:spPr>
      </p:pic>
    </p:spTree>
    <p:extLst>
      <p:ext uri="{BB962C8B-B14F-4D97-AF65-F5344CB8AC3E}">
        <p14:creationId xmlns:p14="http://schemas.microsoft.com/office/powerpoint/2010/main" val="489071004"/>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le 5">
            <a:extLst>
              <a:ext uri="{FF2B5EF4-FFF2-40B4-BE49-F238E27FC236}">
                <a16:creationId xmlns:a16="http://schemas.microsoft.com/office/drawing/2014/main" id="{73FA8EF7-3B36-463E-4BD4-EEF4EEA6162B}"/>
              </a:ext>
            </a:extLst>
          </p:cNvPr>
          <p:cNvSpPr>
            <a:spLocks noGrp="1"/>
          </p:cNvSpPr>
          <p:nvPr>
            <p:ph type="title"/>
          </p:nvPr>
        </p:nvSpPr>
        <p:spPr/>
        <p:txBody>
          <a:bodyPr>
            <a:normAutofit fontScale="90000"/>
          </a:bodyPr>
          <a:lstStyle/>
          <a:p>
            <a:r>
              <a:rPr lang="en-US" dirty="0"/>
              <a:t>Innflytjendur frá árinu 1900</a:t>
            </a:r>
          </a:p>
        </p:txBody>
      </p:sp>
      <p:sp>
        <p:nvSpPr>
          <p:cNvPr id="7" name="Content Placeholder 6">
            <a:extLst>
              <a:ext uri="{FF2B5EF4-FFF2-40B4-BE49-F238E27FC236}">
                <a16:creationId xmlns:a16="http://schemas.microsoft.com/office/drawing/2014/main" id="{26C888D1-036C-E0E6-E910-7A1FE97C1E3C}"/>
              </a:ext>
            </a:extLst>
          </p:cNvPr>
          <p:cNvSpPr>
            <a:spLocks noGrp="1"/>
          </p:cNvSpPr>
          <p:nvPr>
            <p:ph idx="1"/>
          </p:nvPr>
        </p:nvSpPr>
        <p:spPr>
          <a:xfrm>
            <a:off x="838200" y="4955163"/>
            <a:ext cx="10515600" cy="947025"/>
          </a:xfrm>
        </p:spPr>
        <p:txBody>
          <a:bodyPr>
            <a:normAutofit fontScale="92500"/>
          </a:bodyPr>
          <a:lstStyle/>
          <a:p>
            <a:r>
              <a:rPr lang="en-US" dirty="0"/>
              <a:t>Innflytjendum á hverjum áratug fækkaði frá 1900 og fram á fimmta áratuginn en hefur fjölgað hratt undanfarna áratugi. (Heimild: manntal Bandaríkjanna)</a:t>
            </a:r>
          </a:p>
          <a:p>
            <a:endParaRPr lang="en-US" dirty="0"/>
          </a:p>
        </p:txBody>
      </p:sp>
      <p:pic>
        <p:nvPicPr>
          <p:cNvPr id="4" name="Picture 3" descr="This is a bar graph illustrating the number of immigrants to the U.S., over different 10-year time periods. The y-axis measures immigrants in millions, with increments of 2 million. Between 1900 and 1909 there were slightly more than 8 million immigrants. Between 1910 and 1919 there were around 6.5 million. Between 1920 and 1929, there were slightly over 4 million. Between 1930 and 1939, there were under 1 million immigrants. Between 1940 and 1949, there were roughly 1 million. Between 1950 and 1959, the number was around 2.5 million. Between 1960 and 1969, there were over 3 million immigrants. Between 1970 and 1979, there were over 4 million. Between 1980 and 1989, over 6 million. Between 1990 and 1999, there were nearly 10 million immigrants. Between 2000 and 2009, and 2010 to 2019, there were over 11 million immigrants in each time period.">
            <a:extLst>
              <a:ext uri="{FF2B5EF4-FFF2-40B4-BE49-F238E27FC236}">
                <a16:creationId xmlns:a16="http://schemas.microsoft.com/office/drawing/2014/main" id="{18B57099-1C6F-4CFE-FA72-1298D9664E9E}"/>
              </a:ext>
            </a:extLst>
          </p:cNvPr>
          <p:cNvPicPr>
            <a:picLocks noChangeAspect="1"/>
          </p:cNvPicPr>
          <p:nvPr/>
        </p:nvPicPr>
        <p:blipFill>
          <a:blip r:embed="rId2"/>
          <a:stretch>
            <a:fillRect/>
          </a:stretch>
        </p:blipFill>
        <p:spPr>
          <a:xfrm>
            <a:off x="2277288" y="1136003"/>
            <a:ext cx="7637424" cy="3472866"/>
          </a:xfrm>
          <a:prstGeom prst="rect">
            <a:avLst/>
          </a:prstGeom>
        </p:spPr>
      </p:pic>
    </p:spTree>
    <p:extLst>
      <p:ext uri="{BB962C8B-B14F-4D97-AF65-F5344CB8AC3E}">
        <p14:creationId xmlns:p14="http://schemas.microsoft.com/office/powerpoint/2010/main" val="3444069900"/>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le 5">
            <a:extLst>
              <a:ext uri="{FF2B5EF4-FFF2-40B4-BE49-F238E27FC236}">
                <a16:creationId xmlns:a16="http://schemas.microsoft.com/office/drawing/2014/main" id="{73FA8EF7-3B36-463E-4BD4-EEF4EEA6162B}"/>
              </a:ext>
            </a:extLst>
          </p:cNvPr>
          <p:cNvSpPr>
            <a:spLocks noGrp="1"/>
          </p:cNvSpPr>
          <p:nvPr>
            <p:ph type="title"/>
          </p:nvPr>
        </p:nvSpPr>
        <p:spPr/>
        <p:txBody>
          <a:bodyPr>
            <a:normAutofit fontScale="90000"/>
          </a:bodyPr>
          <a:lstStyle/>
          <a:p>
            <a:r>
              <a:rPr lang="en-US" dirty="0"/>
              <a:t>14.6 Innflytjendamál</a:t>
            </a:r>
          </a:p>
        </p:txBody>
      </p:sp>
      <p:sp>
        <p:nvSpPr>
          <p:cNvPr id="7" name="Content Placeholder 6">
            <a:extLst>
              <a:ext uri="{FF2B5EF4-FFF2-40B4-BE49-F238E27FC236}">
                <a16:creationId xmlns:a16="http://schemas.microsoft.com/office/drawing/2014/main" id="{26C888D1-036C-E0E6-E910-7A1FE97C1E3C}"/>
              </a:ext>
            </a:extLst>
          </p:cNvPr>
          <p:cNvSpPr>
            <a:spLocks noGrp="1"/>
          </p:cNvSpPr>
          <p:nvPr>
            <p:ph idx="1"/>
          </p:nvPr>
        </p:nvSpPr>
        <p:spPr>
          <a:xfrm>
            <a:off x="838200" y="955964"/>
            <a:ext cx="10515600" cy="5105202"/>
          </a:xfrm>
        </p:spPr>
        <p:txBody>
          <a:bodyPr>
            <a:normAutofit fontScale="85000" lnSpcReduction="20000"/>
          </a:bodyPr>
          <a:lstStyle/>
          <a:p>
            <a:r>
              <a:rPr lang="en-US" u="sng" dirty="0"/>
              <a:t>Neikvæð efnahagsleg áhrif innflytjenda</a:t>
            </a:r>
            <a:r>
              <a:rPr lang="en-US" dirty="0"/>
              <a:t>:</a:t>
            </a:r>
          </a:p>
          <a:p>
            <a:pPr lvl="1"/>
            <a:r>
              <a:rPr lang="en-US" dirty="0"/>
              <a:t>Þegar stór hluti innflytjenda er lítt menntað starfsfólk hefur það tilhneigingu til að lækka laun innlends starfsfólks með litla menntun eða færni.</a:t>
            </a:r>
          </a:p>
          <a:p>
            <a:pPr lvl="1"/>
            <a:r>
              <a:rPr lang="en-US" dirty="0"/>
              <a:t>Áhrif á fjárhag fylkis- og sveitarstjórna.</a:t>
            </a:r>
          </a:p>
          <a:p>
            <a:endParaRPr lang="en-US" dirty="0"/>
          </a:p>
          <a:p>
            <a:r>
              <a:rPr lang="en-US" u="sng" dirty="0"/>
              <a:t>Efnahagslegur ávinningur af innflytjendum</a:t>
            </a:r>
            <a:r>
              <a:rPr lang="en-US" dirty="0"/>
              <a:t>:</a:t>
            </a:r>
          </a:p>
          <a:p>
            <a:pPr lvl="1"/>
            <a:r>
              <a:rPr lang="en-US" dirty="0"/>
              <a:t>Auka eftirspurn eftir staðbundnum vörum og þjónustu, sem getur örvað vinnumarkaðinn fyrir lítt menntað starfsfólk á svæðinu.</a:t>
            </a:r>
          </a:p>
          <a:p>
            <a:pPr lvl="1"/>
            <a:r>
              <a:rPr lang="en-US" dirty="0"/>
              <a:t>Yfirleitt jákvæð áhrif á skatttekjur alríkisins.</a:t>
            </a:r>
          </a:p>
          <a:p>
            <a:endParaRPr lang="en-US" dirty="0"/>
          </a:p>
          <a:p>
            <a:r>
              <a:rPr lang="en-US" dirty="0"/>
              <a:t>Innflytjendur með meiri menntun eða færni fá fyrr vinnu, hafa hærri laun og greiða hærri skatta.</a:t>
            </a:r>
          </a:p>
          <a:p>
            <a:endParaRPr lang="en-US" dirty="0"/>
          </a:p>
          <a:p>
            <a:r>
              <a:rPr lang="en-US" dirty="0"/>
              <a:t>Flestir hagfræðingar telja að þótt innflytjendur hafi neikvæð áhrif á sumt innlent starfsfólk sé ávinningur þjóðarinnar meiri en kostnaðurinn.</a:t>
            </a:r>
          </a:p>
          <a:p>
            <a:endParaRPr lang="en-US" dirty="0"/>
          </a:p>
        </p:txBody>
      </p:sp>
    </p:spTree>
    <p:extLst>
      <p:ext uri="{BB962C8B-B14F-4D97-AF65-F5344CB8AC3E}">
        <p14:creationId xmlns:p14="http://schemas.microsoft.com/office/powerpoint/2010/main" val="3686497672"/>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76D73CF-74FD-40C7-933E-A08F14EB12B2}"/>
              </a:ext>
            </a:extLst>
          </p:cNvPr>
          <p:cNvSpPr>
            <a:spLocks noGrp="1"/>
          </p:cNvSpPr>
          <p:nvPr>
            <p:ph type="title"/>
          </p:nvPr>
        </p:nvSpPr>
        <p:spPr/>
        <p:txBody>
          <a:bodyPr/>
          <a:lstStyle/>
          <a:p>
            <a:r>
              <a:rPr lang="en-US" dirty="0"/>
              <a:t>Notkunarleyfi</a:t>
            </a:r>
          </a:p>
        </p:txBody>
      </p:sp>
      <p:sp>
        <p:nvSpPr>
          <p:cNvPr id="3" name="TextBox 2">
            <a:extLst>
              <a:ext uri="{FF2B5EF4-FFF2-40B4-BE49-F238E27FC236}">
                <a16:creationId xmlns:a16="http://schemas.microsoft.com/office/drawing/2014/main" id="{7D738BEB-9522-1384-03E2-DA18D0218CAD}"/>
              </a:ext>
            </a:extLst>
          </p:cNvPr>
          <p:cNvSpPr txBox="1"/>
          <p:nvPr/>
        </p:nvSpPr>
        <p:spPr>
          <a:xfrm>
            <a:off x="835742" y="1783388"/>
            <a:ext cx="10518058" cy="840230"/>
          </a:xfrm>
          <a:prstGeom prst="rect">
            <a:avLst/>
          </a:prstGeom>
          <a:noFill/>
        </p:spPr>
        <p:txBody>
          <a:bodyPr wrap="square" rtlCol="0">
            <a:spAutoFit/>
          </a:bodyPr>
          <a:lstStyle/>
          <a:p>
            <a:pPr lvl="0">
              <a:lnSpc>
                <a:spcPct val="90000"/>
              </a:lnSpc>
              <a:spcBef>
                <a:spcPts val="1000"/>
              </a:spcBef>
              <a:defRPr/>
            </a:pPr>
            <a:r>
              <a:rPr lang="en-US" dirty="0"/>
              <a:t>Þetta ítarefni frá OpenStax er © Rice University og gefið út samkvæmt alþjóðlega notkunarleyfinu CC BY-NC-SA 4.0. Aðeins má afrita það eða breyta því í óviðskiptalegum tilgangi, en geta verður OpenStax og Rice University sem rétthafa og tilgreina allar breytingar. Öllum aðlöguðum útgáfum verður að deila með sams konar notkunarleyfi.</a:t>
            </a:r>
            <a:endParaRPr kumimoji="0" lang="en-US" sz="2800" b="0" i="0" u="none" strike="noStrike" kern="1200" cap="none" spc="0" normalizeH="0" baseline="0" noProof="0" dirty="0">
              <a:ln>
                <a:noFill/>
              </a:ln>
              <a:solidFill>
                <a:srgbClr val="464846"/>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1067035083"/>
      </p:ext>
    </p:extLst>
  </p:cSld>
  <p:clrMapOvr>
    <a:masterClrMapping/>
  </p:clrMapOvr>
</p:sld>
</file>

<file path=ppt/theme/theme1.xml><?xml version="1.0" encoding="utf-8"?>
<a:theme xmlns:a="http://schemas.openxmlformats.org/drawingml/2006/main" name="Office Theme">
  <a:themeElements>
    <a:clrScheme name="OpenStax">
      <a:dk1>
        <a:srgbClr val="000000"/>
      </a:dk1>
      <a:lt1>
        <a:srgbClr val="FFFFFF"/>
      </a:lt1>
      <a:dk2>
        <a:srgbClr val="44546A"/>
      </a:dk2>
      <a:lt2>
        <a:srgbClr val="E7E6E6"/>
      </a:lt2>
      <a:accent1>
        <a:srgbClr val="609A33"/>
      </a:accent1>
      <a:accent2>
        <a:srgbClr val="DB5935"/>
      </a:accent2>
      <a:accent3>
        <a:srgbClr val="464846"/>
      </a:accent3>
      <a:accent4>
        <a:srgbClr val="EAC322"/>
      </a:accent4>
      <a:accent5>
        <a:srgbClr val="1B1E3F"/>
      </a:accent5>
      <a:accent6>
        <a:srgbClr val="70AD47"/>
      </a:accent6>
      <a:hlink>
        <a:srgbClr val="29749C"/>
      </a:hlink>
      <a:folHlink>
        <a:srgbClr val="945072"/>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
  <TotalTime>1469</TotalTime>
  <Words>2028</Words>
  <Application>Microsoft Macintosh PowerPoint</Application>
  <PresentationFormat>Widescreen</PresentationFormat>
  <Paragraphs>149</Paragraphs>
  <Slides>31</Slides>
  <Notes>0</Notes>
  <HiddenSlides>0</HiddenSlides>
  <MMClips>0</MMClips>
  <ScaleCrop>false</ScaleCrop>
  <HeadingPairs>
    <vt:vector size="6" baseType="variant">
      <vt:variant>
        <vt:lpstr>Fonts Used</vt:lpstr>
      </vt:variant>
      <vt:variant>
        <vt:i4>3</vt:i4>
      </vt:variant>
      <vt:variant>
        <vt:lpstr>Theme</vt:lpstr>
      </vt:variant>
      <vt:variant>
        <vt:i4>1</vt:i4>
      </vt:variant>
      <vt:variant>
        <vt:lpstr>Slide Titles</vt:lpstr>
      </vt:variant>
      <vt:variant>
        <vt:i4>31</vt:i4>
      </vt:variant>
    </vt:vector>
  </HeadingPairs>
  <TitlesOfParts>
    <vt:vector size="35" baseType="lpstr">
      <vt:lpstr>Arial</vt:lpstr>
      <vt:lpstr>Calibri</vt:lpstr>
      <vt:lpstr>Calibri Light</vt:lpstr>
      <vt:lpstr>Office Theme</vt:lpstr>
      <vt:lpstr>Principles of Economics 3e</vt:lpstr>
      <vt:lpstr>Ch.14 OUTLINE</vt:lpstr>
      <vt:lpstr>The Increasing Value of a College Degree</vt:lpstr>
      <vt:lpstr>14.1 The Theory of Labor Markets</vt:lpstr>
      <vt:lpstr>Marginal Product of Labor</vt:lpstr>
      <vt:lpstr>Value of the Marginal Product of Labor</vt:lpstr>
      <vt:lpstr>Equilibrium Employment for Firms in a Competitive Labor Market</vt:lpstr>
      <vt:lpstr>Demand for Labor in Imperfectly Competitive Output Markets</vt:lpstr>
      <vt:lpstr>Equilibrium Level of Employment for Firms with Market Power</vt:lpstr>
      <vt:lpstr>What Determines the Going Market Wage Rate?</vt:lpstr>
      <vt:lpstr>The Market Wage Rate</vt:lpstr>
      <vt:lpstr>14.2 Wages and Employment in an Imperfectly Competitive Labor  Market</vt:lpstr>
      <vt:lpstr>The Marginal Cost of Labor in a Monopsony</vt:lpstr>
      <vt:lpstr>Labor Market Outcomes Under Monopsony</vt:lpstr>
      <vt:lpstr>Comparison of Labor Market Outcomes: Monopsony vs. Perfect  Competition</vt:lpstr>
      <vt:lpstr>14.3 Market Power on the Supply Side of Labor Markets: Unions</vt:lpstr>
      <vt:lpstr>Percentage of Wage and Salary Workers Who Are Union Members</vt:lpstr>
      <vt:lpstr>Union Wage Negotiations</vt:lpstr>
      <vt:lpstr>U.S. Union Membership</vt:lpstr>
      <vt:lpstr>The Decline in U.S. Union Membership</vt:lpstr>
      <vt:lpstr>The Growth of Service Jobs</vt:lpstr>
      <vt:lpstr>14.4 Bilateral Monopoly</vt:lpstr>
      <vt:lpstr>14.5 Employment Discrimination</vt:lpstr>
      <vt:lpstr>Wage Ratios by Sex and Race</vt:lpstr>
      <vt:lpstr>Investigating the Female/Male Earnings Gap</vt:lpstr>
      <vt:lpstr>Investigating the Earnings Gap Related to Race and Ethnicity</vt:lpstr>
      <vt:lpstr>Public Policies to Reduce Discrimination</vt:lpstr>
      <vt:lpstr>Projected Changes in America’s Racial and Ethnic Diversity</vt:lpstr>
      <vt:lpstr>Immigration Since 1900</vt:lpstr>
      <vt:lpstr>14.6 Immigration</vt:lpstr>
      <vt:lpstr>License</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Larissa Chu</dc:creator>
  <cp:lastModifiedBy>Theresa Masciale</cp:lastModifiedBy>
  <cp:revision>96</cp:revision>
  <dcterms:created xsi:type="dcterms:W3CDTF">2018-05-29T21:16:34Z</dcterms:created>
  <dcterms:modified xsi:type="dcterms:W3CDTF">2026-02-26T20:27:38Z</dcterms:modified>
</cp:coreProperties>
</file>