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png" ContentType="image/png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61" r:id="rId21"/>
    <p:sldId id="258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07F4C7-6843-4202-BE17-4CEDC4A59E56}" v="1" dt="2021-04-13T03:49:35.3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623"/>
    <p:restoredTop sz="94658"/>
  </p:normalViewPr>
  <p:slideViewPr>
    <p:cSldViewPr snapToGrid="0" snapToObjects="1">
      <p:cViewPr varScale="1">
        <p:scale>
          <a:sx n="115" d="100"/>
          <a:sy n="115" d="100"/>
        </p:scale>
        <p:origin x="232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27" Type="http://schemas.microsoft.com/office/2016/11/relationships/changesInfo" Target="changesInfos/changesInfo1.xml"/><Relationship Id="rId28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pril Yang" clId="Web-{3D07F4C7-6843-4202-BE17-4CEDC4A59E56}"/>
    <pc:docChg chg="addSld">
      <pc:chgData name="April Yang" userId="" providerId="" clId="Web-{3D07F4C7-6843-4202-BE17-4CEDC4A59E56}" dt="2021-04-13T03:49:35.317" v="0"/>
      <pc:docMkLst>
        <pc:docMk/>
      </pc:docMkLst>
      <pc:sldChg chg="new">
        <pc:chgData name="April Yang" userId="" providerId="" clId="Web-{3D07F4C7-6843-4202-BE17-4CEDC4A59E56}" dt="2021-04-13T03:49:35.317" v="0"/>
        <pc:sldMkLst>
          <pc:docMk/>
          <pc:sldMk cId="1067035083" sldId="258"/>
        </pc:sldMkLst>
      </pc:sldChg>
    </pc:docChg>
  </pc:docChgLst>
</pc:chgInfo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498249"/>
            <a:ext cx="9144000" cy="10112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Title of the Book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523999" y="6356350"/>
            <a:ext cx="8549898" cy="354416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3983831" y="2390620"/>
            <a:ext cx="4224337" cy="3851130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</a:lstStyle>
          <a:p>
            <a:endParaRPr lang="en-US" dirty="0"/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1523999" y="1509485"/>
            <a:ext cx="9144000" cy="67288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6400" dirty="0">
              <a:solidFill>
                <a:schemeClr val="accent5"/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509713"/>
            <a:ext cx="9144000" cy="443778"/>
          </a:xfrm>
        </p:spPr>
        <p:txBody>
          <a:bodyPr/>
          <a:lstStyle>
            <a:lvl1pPr marL="0" indent="0" algn="ctr">
              <a:buNone/>
              <a:defRPr baseline="0">
                <a:solidFill>
                  <a:schemeClr val="accent5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Chapter # CHAPTER TITLE</a:t>
            </a:r>
          </a:p>
        </p:txBody>
      </p:sp>
    </p:spTree>
    <p:extLst>
      <p:ext uri="{BB962C8B-B14F-4D97-AF65-F5344CB8AC3E}">
        <p14:creationId xmlns:p14="http://schemas.microsoft.com/office/powerpoint/2010/main" val="1002493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424583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379614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942801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idx="13" hasCustomPrompt="1"/>
          </p:nvPr>
        </p:nvSpPr>
        <p:spPr>
          <a:xfrm>
            <a:off x="838200" y="4918364"/>
            <a:ext cx="10515600" cy="1271731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927627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466148"/>
          </a:xfrm>
        </p:spPr>
        <p:txBody>
          <a:bodyPr>
            <a:normAutofit/>
          </a:bodyPr>
          <a:lstStyle>
            <a:lvl1pPr>
              <a:defRPr sz="28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010661"/>
            <a:ext cx="5181600" cy="516630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010661"/>
            <a:ext cx="5181600" cy="516630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38200" y="6356350"/>
            <a:ext cx="9414164" cy="365125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437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535420"/>
          </a:xfrm>
        </p:spPr>
        <p:txBody>
          <a:bodyPr>
            <a:normAutofit/>
          </a:bodyPr>
          <a:lstStyle>
            <a:lvl1pPr>
              <a:defRPr sz="2800" b="1" baseline="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2"/>
          </p:nvPr>
        </p:nvSpPr>
        <p:spPr>
          <a:xfrm>
            <a:off x="838200" y="1011383"/>
            <a:ext cx="10515600" cy="32558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6"/>
          <p:cNvSpPr>
            <a:spLocks noGrp="1"/>
          </p:cNvSpPr>
          <p:nvPr>
            <p:ph sz="quarter" idx="13" hasCustomPrompt="1"/>
          </p:nvPr>
        </p:nvSpPr>
        <p:spPr>
          <a:xfrm>
            <a:off x="838200" y="4378037"/>
            <a:ext cx="10515600" cy="162790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</a:lstStyle>
          <a:p>
            <a:pPr lvl="0"/>
            <a:r>
              <a:rPr lang="en-US" dirty="0"/>
              <a:t>Caption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E14F94F-1E52-2B42-BC75-C0C106E8BE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38200" y="6271576"/>
            <a:ext cx="10515600" cy="442595"/>
          </a:xfrm>
        </p:spPr>
        <p:txBody>
          <a:bodyPr>
            <a:normAutofit/>
          </a:bodyPr>
          <a:lstStyle>
            <a:lvl1pPr marL="0" indent="0" algn="l">
              <a:buNone/>
              <a:defRPr sz="1200">
                <a:solidFill>
                  <a:schemeClr val="tx1"/>
                </a:solidFill>
              </a:defRPr>
            </a:lvl1pPr>
          </a:lstStyle>
          <a:p>
            <a:pPr algn="l"/>
            <a:r>
              <a:rPr lang="en-US" dirty="0"/>
              <a:t>This OpenStax ancillary resource is © Rice University under a CC BY 4.0 International license; it may be reproduced or modified but must be attributed to OpenStax, Rice University and any changes must be noted.</a:t>
            </a:r>
          </a:p>
        </p:txBody>
      </p:sp>
    </p:spTree>
    <p:extLst>
      <p:ext uri="{BB962C8B-B14F-4D97-AF65-F5344CB8AC3E}">
        <p14:creationId xmlns:p14="http://schemas.microsoft.com/office/powerpoint/2010/main" val="1686173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Title (optional)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/>
          </p:nvPr>
        </p:nvSpPr>
        <p:spPr>
          <a:xfrm>
            <a:off x="838200" y="900545"/>
            <a:ext cx="10515600" cy="534785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82568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/>
              <a:t>Title (optional)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838200" y="900545"/>
            <a:ext cx="10515600" cy="5347855"/>
          </a:xfrm>
        </p:spPr>
        <p:txBody>
          <a:bodyPr/>
          <a:lstStyle>
            <a:lvl1pPr marL="514350" indent="-514350">
              <a:buFont typeface="+mj-lt"/>
              <a:buAutoNum type="arabicPeriod"/>
              <a:defRPr/>
            </a:lvl1pPr>
            <a:lvl2pPr marL="914400" marR="0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lvl2pPr>
          </a:lstStyle>
          <a:p>
            <a:pPr lvl="0"/>
            <a:r>
              <a:rPr lang="en-US" dirty="0"/>
              <a:t>Discussion question 1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lvl="0"/>
            <a:r>
              <a:rPr lang="en-US" dirty="0"/>
              <a:t>Discussion question 2</a:t>
            </a:r>
          </a:p>
          <a:p>
            <a:pPr lvl="1"/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  <a:p>
            <a:pPr marL="914400" marR="0" lvl="1" indent="-4572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lphaLcPeriod"/>
              <a:tabLst/>
              <a:defRPr/>
            </a:pPr>
            <a:r>
              <a:rPr lang="en-US" dirty="0"/>
              <a:t>Distractor (optional)</a:t>
            </a:r>
          </a:p>
          <a:p>
            <a:pPr lvl="1"/>
            <a:r>
              <a:rPr lang="en-US" dirty="0"/>
              <a:t>Distractor (optional)</a:t>
            </a:r>
          </a:p>
        </p:txBody>
      </p:sp>
    </p:spTree>
    <p:extLst>
      <p:ext uri="{BB962C8B-B14F-4D97-AF65-F5344CB8AC3E}">
        <p14:creationId xmlns:p14="http://schemas.microsoft.com/office/powerpoint/2010/main" val="164846171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49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(optional)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990601"/>
            <a:ext cx="10515600" cy="521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1051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599AE0-B13C-E741-A969-DCDFA4F7E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677BF-C91A-CA46-9BF6-A28F3D13A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162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60" r:id="rId4"/>
    <p:sldLayoutId id="2147483661" r:id="rId5"/>
    <p:sldLayoutId id="2147483662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accent3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accent5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 baseline="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accent3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v3_image2_a82d7d2d0aae.png" 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v3_image4_cf1c07db9d16.png" 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96D634E8-4422-6744-BAAE-52C9030B19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88720" y="283464"/>
            <a:ext cx="9052560" cy="667512"/>
          </a:xfrm>
        </p:spPr>
        <p:txBody>
          <a:bodyPr wrap="square">
            <a:noAutofit/>
          </a:bodyPr>
          <a:lstStyle/>
          <a:p>
            <a:r>
              <a:rPr lang="en-US" dirty="0" sz="3400"/>
              <a:t>Undirstöður hagfræði, 3. útgáfa</a:t>
            </a:r>
          </a:p>
        </p:txBody>
      </p:sp>
      <p:sp>
        <p:nvSpPr>
          <p:cNvPr id="2" name="Text Placeholder 23">
            <a:extLst>
              <a:ext uri="{FF2B5EF4-FFF2-40B4-BE49-F238E27FC236}">
                <a16:creationId xmlns:a16="http://schemas.microsoft.com/office/drawing/2014/main" id="{183CB769-9F4F-DE53-9778-BA164134FB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88720" y="1014984"/>
            <a:ext cx="9052560" cy="868680"/>
          </a:xfrm>
        </p:spPr>
        <p:txBody>
          <a:bodyPr wrap="square">
            <a:noAutofit/>
          </a:bodyPr>
          <a:lstStyle/>
          <a:p>
            <a:r>
              <a:rPr lang="en-US" sz="2300" dirty="0"/>
              <a:t>18. kafli HAGFRÆÐI HINS OPINBERA</a:t>
            </a:r>
          </a:p>
          <a:p>
            <a:r>
              <a:rPr lang="en-US" sz="1700" cap="none" dirty="0">
                <a:solidFill>
                  <a:schemeClr val="tx1"/>
                </a:solidFill>
                <a:latin typeface="+mn-lt"/>
              </a:rPr>
              <a:t>Myndasýning í PowerPoint</a:t>
            </a:r>
          </a:p>
          <a:p>
            <a:endParaRPr lang="en-US" dirty="0"/>
          </a:p>
        </p:txBody>
      </p:sp>
      <p:pic>
        <p:nvPicPr>
          <p:cNvPr id="3" name="Picture 2" descr="Book cover of Principles of Economics 3e textbook. Orange background with dark gray text stating the title of the book, and a white Openstax logo in the top right corner.&#10;">
            <a:extLst>
              <a:ext uri="{FF2B5EF4-FFF2-40B4-BE49-F238E27FC236}">
                <a16:creationId xmlns:a16="http://schemas.microsoft.com/office/drawing/2014/main" id="{E9D61199-2E9C-EBA9-6CE8-5EF08D61BD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487" y="2336189"/>
            <a:ext cx="3299025" cy="4269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115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63106A2-08FF-8ABA-EBB5-A4B3FE518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YFIRLIT 18. KAFLA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D62D97-D35E-A5DD-5C3E-C0A5F5348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18.1: Kjörsókn og kostnaður kosninga</a:t>
            </a:r>
          </a:p>
          <a:p>
            <a:r>
              <a:rPr lang="en-US" dirty="0"/>
              <a:t>18.2: Stjórnmál sérhagsmuna</a:t>
            </a:r>
          </a:p>
          <a:p>
            <a:r>
              <a:rPr lang="en-US" dirty="0"/>
              <a:t>18.3: Veikleikar lýðræðislegs stjórnkerfis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343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63106A2-08FF-8ABA-EBB5-A4B3FE518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Innlendir hjólbarðar?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D62D97-D35E-A5DD-5C3E-C0A5F5348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85387"/>
            <a:ext cx="10515600" cy="1019062"/>
          </a:xfrm>
        </p:spPr>
        <p:txBody>
          <a:bodyPr>
            <a:normAutofit fontScale="77500" lnSpcReduction="20000"/>
          </a:bodyPr>
          <a:lstStyle/>
          <a:p>
            <a:r>
              <a:rPr lang="en-US" sz="2600" dirty="0"/>
              <a:t>Þótt þessir hjólbarðar virðist allir svipaðir eru sumir framleiddir í Bandaríkjunum en aðrir ekki. </a:t>
            </a:r>
          </a:p>
          <a:p>
            <a:r>
              <a:rPr lang="en-US" sz="2600" dirty="0"/>
              <a:t>Innfluttu hjólbarðarnir gætu borið toll sem hækkaði verð allra hjólbarða. </a:t>
            </a:r>
          </a:p>
          <a:p>
            <a:pPr marL="0" indent="0">
              <a:buNone/>
            </a:pPr>
            <a:r>
              <a:rPr lang="en-US" sz="2600" dirty="0"/>
              <a:t>(Mynd: breytt útgáfa af „Tires“ eftir Jayme del Rosario/Flickr Creative Commons, CC BY 2.0)</a:t>
            </a:r>
          </a:p>
          <a:p>
            <a:endParaRPr lang="en-US" dirty="0"/>
          </a:p>
        </p:txBody>
      </p:sp>
      <p:pic>
        <p:nvPicPr>
          <p:cNvPr id="2" name="Shape 56" descr="Image of tires on racks at an automobile repair shop or distributor.">
            <a:extLst>
              <a:ext uri="{FF2B5EF4-FFF2-40B4-BE49-F238E27FC236}">
                <a16:creationId xmlns:a16="http://schemas.microsoft.com/office/drawing/2014/main" id="{95C365AC-FD7F-50A3-8377-5A14E69B5A36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159193" y="1137512"/>
            <a:ext cx="5873613" cy="35000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40912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63106A2-08FF-8ABA-EBB5-A4B3FE518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10896"/>
            <a:ext cx="8549640" cy="658368"/>
          </a:xfrm>
        </p:spPr>
        <p:txBody>
          <a:bodyPr wrap="square">
            <a:noAutofit/>
          </a:bodyPr>
          <a:lstStyle/>
          <a:p>
            <a:pPr lvl="0">
              <a:spcBef>
                <a:spcPts val="0"/>
              </a:spcBef>
            </a:pPr>
            <a:r>
              <a:rPr lang="en-US" dirty="0" sz="1900"/>
              <a:t>Geta lýðræðisleg stjórnvöld mótað skynsamlega hagstjórn?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D62D97-D35E-A5DD-5C3E-C0A5F5348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Lýðræðisleg stjórnvöld bregðast við kjósendum, ekki aðeins greiningum á eftirspurnar- og framboðsferlum.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Stjórnmálastofnanir koma einnig að ráðstöfun takmarkaðra auðlinda samfélagsins og hagfræðingar hafa, ásamt öðrum félagsvísindamönnum, tekið virkan þátt í að greina starfsemi slíkra stofnana.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3875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63106A2-08FF-8ABA-EBB5-A4B3FE518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10896"/>
            <a:ext cx="8549640" cy="713232"/>
          </a:xfrm>
        </p:spPr>
        <p:txBody>
          <a:bodyPr wrap="square">
            <a:noAutofit/>
          </a:bodyPr>
          <a:lstStyle/>
          <a:p>
            <a:pPr lvl="0">
              <a:spcBef>
                <a:spcPts val="0"/>
              </a:spcBef>
            </a:pPr>
            <a:r>
              <a:rPr lang="en-US" dirty="0" sz="1800"/>
              <a:t>Geta lýðræðisleg stjórnvöld mótað skynsamlega hagstjórn?</a:t>
            </a:r>
            <a:br>
              <a:rPr lang="en-US" dirty="0" sz="1800"/>
            </a:br>
            <a:r>
              <a:rPr lang="en-US" sz="1800"/>
              <a:t>(framhald)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D62D97-D35E-A5DD-5C3E-C0A5F5348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Rétt eins og markaðir geta glímt við vanda sem leiðir til óæskilegrar niðurstöðu, getur lýðræðislegt stjórnkerfi einnig gert mistök með því að: </a:t>
            </a:r>
          </a:p>
          <a:p>
            <a:endParaRPr lang="en-US" dirty="0"/>
          </a:p>
          <a:p>
            <a:pPr lvl="1"/>
            <a:r>
              <a:rPr lang="en-US" dirty="0"/>
              <a:t>samþykkja stefnu sem gagnast ekki samfélaginu í heild, eða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láta hjá líða að samþykkja stefnu sem hefði gagnast samfélaginu í heild.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64341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63106A2-08FF-8ABA-EBB5-A4B3FE518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dirty="0"/>
              <a:t>18.1 Kjörsókn og kostnaður kosninga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D62D97-D35E-A5DD-5C3E-C0A5F5348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415161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Í öðrum löndum er hlutfall fullorðinna sem kjósa oft hærra en í Bandaríkjunum. Dæmi:</a:t>
            </a:r>
          </a:p>
          <a:p>
            <a:pPr lvl="1"/>
            <a:r>
              <a:rPr lang="en-US" dirty="0"/>
              <a:t>Þýskaland, Spánn og Frakkland – 75% til 80% fólks á kosningaaldri greiða atkvæði. </a:t>
            </a:r>
          </a:p>
          <a:p>
            <a:pPr lvl="1"/>
            <a:r>
              <a:rPr lang="en-US" dirty="0"/>
              <a:t>Ástralía, Belgía, Ítalía, Grikkland, Tyrkland, Singapúr og flest ríki Rómönsku Ameríku – þar er kosningaþátttaka lögboðin.</a:t>
            </a:r>
          </a:p>
          <a:p>
            <a:endParaRPr lang="en-US" dirty="0"/>
          </a:p>
          <a:p>
            <a:r>
              <a:rPr lang="en-US" dirty="0"/>
              <a:t>Í forsetakosningum í Bandaríkjunum undanfarna áratugi hafa um 55% til 65% borgara á kosningaaldri greitt atkvæði (U.S. Census).</a:t>
            </a:r>
          </a:p>
          <a:p>
            <a:endParaRPr lang="en-US" dirty="0"/>
          </a:p>
          <a:p>
            <a:r>
              <a:rPr lang="en-US" dirty="0"/>
              <a:t>Í þingkosningum (án forsetakosninga) og sveitarstjórnarkosningum kjósa oft </a:t>
            </a:r>
            <a:r>
              <a:rPr lang="en-US" u="sng" dirty="0"/>
              <a:t>innan við helmingur</a:t>
            </a:r>
            <a:r>
              <a:rPr lang="en-US" dirty="0"/>
              <a:t> þeirra sem hafa kosningarétt.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715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63106A2-08FF-8ABA-EBB5-A4B3FE518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Kosningaþátttaka og ástæður hennar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D62D97-D35E-A5DD-5C3E-C0A5F5348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Þótt lög geti skyldað fólk til að kjósa geta engin lög tryggt að hver kjósandi greiði </a:t>
            </a:r>
            <a:r>
              <a:rPr lang="en-US" i="1" dirty="0"/>
              <a:t>upplýst</a:t>
            </a:r>
            <a:r>
              <a:rPr lang="en-US" dirty="0"/>
              <a:t> eða </a:t>
            </a:r>
            <a:r>
              <a:rPr lang="en-US" i="1" dirty="0"/>
              <a:t>ígrundað</a:t>
            </a:r>
            <a:r>
              <a:rPr lang="en-US" dirty="0"/>
              <a:t> atkvæði.</a:t>
            </a:r>
          </a:p>
          <a:p>
            <a:endParaRPr lang="en-US" dirty="0"/>
          </a:p>
          <a:p>
            <a:r>
              <a:rPr lang="en-US" u="sng" dirty="0"/>
              <a:t>Umræðuspurning</a:t>
            </a:r>
            <a:r>
              <a:rPr lang="en-US" dirty="0"/>
              <a:t>: Hvers vegna telur þú að fólk velji að kjósa ekki?</a:t>
            </a:r>
          </a:p>
          <a:p>
            <a:endParaRPr lang="en-US" dirty="0"/>
          </a:p>
          <a:p>
            <a:r>
              <a:rPr lang="en-US" b="1" dirty="0"/>
              <a:t>Skynsamleg vanþekking </a:t>
            </a:r>
            <a:r>
              <a:rPr lang="en-US" dirty="0"/>
              <a:t>– fólk kýs ekki ef kostnaðurinn við að afla sér upplýsinga og greiða atkvæði er of mikill eða ef það telur atkvæði sitt ekki ráða úrslitum.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1972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63106A2-08FF-8ABA-EBB5-A4B3FE518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Kosningahegðun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D62D97-D35E-A5DD-5C3E-C0A5F5348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Rannsóknir á kosningahegðun benda til þess að fólk sem á sér </a:t>
            </a:r>
            <a:r>
              <a:rPr lang="en-US" u="sng" dirty="0"/>
              <a:t>fastari rætur</a:t>
            </a:r>
            <a:r>
              <a:rPr lang="en-US" dirty="0"/>
              <a:t> eða er </a:t>
            </a:r>
            <a:r>
              <a:rPr lang="en-US" u="sng" dirty="0"/>
              <a:t>„tengdara“</a:t>
            </a:r>
            <a:r>
              <a:rPr lang="en-US" dirty="0"/>
              <a:t> samfélaginu hafi tilhneigingu til að </a:t>
            </a:r>
            <a:r>
              <a:rPr lang="en-US" u="sng" dirty="0"/>
              <a:t>kjósa oftar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Ef kjörsókn eykst ekki er hætt við að stjórnmálamenn, sem eru kjörnir með atkvæðum 60% landsmanna eða færri, móti ekki hagstjórn sem þjónar hagsmunum allra landsmanna.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118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63106A2-08FF-8ABA-EBB5-A4B3FE518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Kosningaútgjöld í Bandaríkjunum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D62D97-D35E-A5DD-5C3E-C0A5F5348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466106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Hvenær verða útgjöld til kosningabaráttu of mikil? </a:t>
            </a:r>
          </a:p>
          <a:p>
            <a:r>
              <a:rPr lang="en-US" dirty="0"/>
              <a:t>Árið 2020 námu útgjöld til kosningabaráttu </a:t>
            </a:r>
            <a:r>
              <a:rPr lang="en-US" u="sng" dirty="0"/>
              <a:t>14,4 milljörðum dala</a:t>
            </a:r>
            <a:r>
              <a:rPr lang="en-US" dirty="0"/>
              <a:t>, eða um 1/15 af 1% af heildarumsvifum hagkerfisins.</a:t>
            </a:r>
          </a:p>
          <a:p>
            <a:pPr lvl="1"/>
            <a:r>
              <a:rPr lang="en-US" dirty="0"/>
              <a:t>Í samhengi við hið gríðarstóra bandaríska hagkerfi eru 14,4 milljarðar dala ekki jafnhá fjárhæð og ætla mætti.</a:t>
            </a:r>
          </a:p>
          <a:p>
            <a:endParaRPr lang="en-US" dirty="0"/>
          </a:p>
          <a:p>
            <a:r>
              <a:rPr lang="en-US" dirty="0"/>
              <a:t>Önnur leið til að setja kosningaútgjöld í samhengi: </a:t>
            </a:r>
          </a:p>
          <a:p>
            <a:pPr lvl="1"/>
            <a:r>
              <a:rPr lang="en-US" dirty="0"/>
              <a:t>Bandarískir neytendur verja árlega tæpum 2 milljörðum dala í tannkrem og 7 milljörðum dala í hárvörur.</a:t>
            </a:r>
          </a:p>
          <a:p>
            <a:pPr lvl="1"/>
            <a:r>
              <a:rPr lang="en-US" dirty="0"/>
              <a:t>Árið 2020 varði Procter &amp; Gamble tæpum 5 milljörðum dala í auglýsingar.</a:t>
            </a:r>
          </a:p>
          <a:p>
            <a:pPr lvl="1"/>
            <a:r>
              <a:rPr lang="en-US" dirty="0"/>
              <a:t>Er það undarlegt að auglýsingaútgjöld eins fyrirtækis nemi þriðjungi af heildarútgjöldum til forsetakosninga og annarra kosninga?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54116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63106A2-08FF-8ABA-EBB5-A4B3FE518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18.2 Stjórnmál sérhagsmuna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D62D97-D35E-A5DD-5C3E-C0A5F5348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4399807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/>
              <a:t>Sérhagsmunahópar </a:t>
            </a:r>
            <a:r>
              <a:rPr lang="en-US" dirty="0"/>
              <a:t>– fámennir en vel skipulagðir hópar sem hafa því óhóflega mikil áhrif á stjórnmálalegar niðurstöður.</a:t>
            </a:r>
          </a:p>
          <a:p>
            <a:endParaRPr lang="en-US" dirty="0"/>
          </a:p>
          <a:p>
            <a:pPr lvl="1"/>
            <a:r>
              <a:rPr lang="en-US" dirty="0"/>
              <a:t>Geta þrýst á löggjafa um að samþykkja stefnu sem gagnast ekki samfélaginu í heild.</a:t>
            </a:r>
          </a:p>
          <a:p>
            <a:endParaRPr lang="en-US" dirty="0"/>
          </a:p>
          <a:p>
            <a:r>
              <a:rPr lang="en-US" dirty="0"/>
              <a:t>Ýmsar efnahagsaðgerðir skila ávinningi til auðþekkjanlegra hópa en kostnaðurinn dreifist að hluta eða öllu leyti á mikinn fjölda fólks sem ekki kemur fram sem afmarkaður hópur.</a:t>
            </a:r>
          </a:p>
          <a:p>
            <a:endParaRPr lang="en-US" dirty="0"/>
          </a:p>
          <a:p>
            <a:r>
              <a:rPr lang="en-US" dirty="0"/>
              <a:t>Lýðræðislegt stjórnmálakerfi er líklega hliðhollara þeim sem auðvelt er að bera kennsl á.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5071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63106A2-08FF-8ABA-EBB5-A4B3FE518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Dæmi um stjórnmál sérhagsmuna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D62D97-D35E-A5DD-5C3E-C0A5F5348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5144390"/>
          </a:xfrm>
        </p:spPr>
        <p:txBody>
          <a:bodyPr>
            <a:normAutofit/>
          </a:bodyPr>
          <a:lstStyle/>
          <a:p>
            <a:r>
              <a:rPr lang="en-US" dirty="0"/>
              <a:t>Dæmi: </a:t>
            </a:r>
          </a:p>
          <a:p>
            <a:pPr lvl="1"/>
            <a:r>
              <a:rPr lang="en-US" dirty="0"/>
              <a:t>Tollur á hjólbarða sem fluttir eru inn frá Kína myndi hækka verðið.  </a:t>
            </a:r>
          </a:p>
          <a:p>
            <a:pPr lvl="2"/>
            <a:r>
              <a:rPr lang="en-US" dirty="0"/>
              <a:t>Bandarískir hjólbarðaframleiðendur styðja þó ekki endilega slíka aðgerð, enda flytja flestir þeirra einnig inn hjólbarða frá Kína og öðrum löndum. </a:t>
            </a:r>
          </a:p>
          <a:p>
            <a:pPr lvl="2"/>
            <a:r>
              <a:rPr lang="en-US" dirty="0"/>
              <a:t>Stéttarfélag stáliðnaðarmanna beitti sér hins vegar af miklum krafti fyrir tollinum. </a:t>
            </a:r>
          </a:p>
          <a:p>
            <a:pPr lvl="2"/>
            <a:r>
              <a:rPr lang="en-US" dirty="0"/>
              <a:t>Tollurinn hækkaði verð allra hjólbarða verulega.</a:t>
            </a:r>
          </a:p>
          <a:p>
            <a:endParaRPr lang="en-US" dirty="0"/>
          </a:p>
          <a:p>
            <a:pPr lvl="1"/>
            <a:r>
              <a:rPr lang="en-US" dirty="0"/>
              <a:t>Einnig mætti beita stefnumótandi aðgerðum til að hindra innflutning. </a:t>
            </a:r>
          </a:p>
          <a:p>
            <a:pPr lvl="2"/>
            <a:r>
              <a:rPr lang="en-US" dirty="0"/>
              <a:t>Það kemur fyrirtækjunum sem hefðu keppt við innfluttu vörurnar til góða, sem og starfsfólki þeirra, en þessir hópar eru yfirleitt mjög sýnilegir. </a:t>
            </a:r>
          </a:p>
          <a:p>
            <a:pPr lvl="2"/>
            <a:r>
              <a:rPr lang="en-US" dirty="0"/>
              <a:t>Neytendur sem hefðu kosið að kaupa innfluttu vörurnar og bera því hluta kostnaðarins af verndarstefnunni eru mun síður sýnilegir.</a:t>
            </a:r>
          </a:p>
          <a:p>
            <a:pPr lvl="2"/>
            <a:r>
              <a:rPr lang="en-US" dirty="0"/>
              <a:t>Stefna sem er hliðhollari þeim sem auðvelt er að bera kennsl á.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99548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63106A2-08FF-8ABA-EBB5-A4B3FE518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Sérhagsmunir og hagsmunagæslumenn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D62D97-D35E-A5DD-5C3E-C0A5F5348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5183579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Hagsmunasamtök geta myndað náin tengsl við tiltekinn stjórnmálaflokk. Áhrif þeirra á lagasetningu aukast þá eða minnka eftir því hvort flokkurinn er við völd. </a:t>
            </a:r>
          </a:p>
          <a:p>
            <a:endParaRPr lang="en-US" dirty="0"/>
          </a:p>
          <a:p>
            <a:r>
              <a:rPr lang="en-US" dirty="0"/>
              <a:t>Hagsmunasamtök geta jafnvel skaðað stjórnmálaflokk ef mörgum kjósendum þykja tengslin of náin.</a:t>
            </a:r>
          </a:p>
          <a:p>
            <a:endParaRPr lang="en-US" dirty="0"/>
          </a:p>
          <a:p>
            <a:r>
              <a:rPr lang="en-US" dirty="0"/>
              <a:t>Hagsmunagæslumenn </a:t>
            </a:r>
            <a:r>
              <a:rPr lang="en-US" u="sng" dirty="0"/>
              <a:t>sérhagsmunasamtaka</a:t>
            </a:r>
            <a:r>
              <a:rPr lang="en-US" dirty="0"/>
              <a:t> ræða við löggjafana sem semja frumvarpið og geta lagt til annað orðalag. </a:t>
            </a:r>
          </a:p>
          <a:p>
            <a:endParaRPr lang="en-US" dirty="0"/>
          </a:p>
          <a:p>
            <a:r>
              <a:rPr lang="en-US" dirty="0"/>
              <a:t>Þeir styrkja kosningabaráttu löggjafa í lykilnefndum og geta jafnvel boðið þeim vel launuð störf eftir að þeir láta af embætti. </a:t>
            </a:r>
          </a:p>
          <a:p>
            <a:endParaRPr lang="en-US" dirty="0"/>
          </a:p>
          <a:p>
            <a:r>
              <a:rPr lang="en-US" dirty="0"/>
              <a:t>Því kemur oft í ljós að þeir sem sæta eftirliti geta haft </a:t>
            </a:r>
            <a:r>
              <a:rPr lang="en-US" u="sng" dirty="0"/>
              <a:t>umtalsverð áhrif</a:t>
            </a:r>
            <a:r>
              <a:rPr lang="en-US" dirty="0"/>
              <a:t> á eftirlitsaðilana.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40105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63106A2-08FF-8ABA-EBB5-A4B3FE518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Kjördæmapot og atkvæðaskipti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D62D97-D35E-A5DD-5C3E-C0A5F5348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Útgjöld vegna kjördæmapots </a:t>
            </a:r>
            <a:r>
              <a:rPr lang="en-US" dirty="0"/>
              <a:t>– lagasetning sem kemur fyrst og fremst einu kjördæmi til góða.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b="1" dirty="0"/>
              <a:t>Atkvæðaskipti</a:t>
            </a:r>
            <a:r>
              <a:rPr lang="en-US" dirty="0"/>
              <a:t> – samkomulag þingmanna um að greiða atkvæði með pakka óskyldra lagafrumvarpa sem hver þeirra vill fá samþykkt.</a:t>
            </a:r>
          </a:p>
          <a:p>
            <a:pPr lvl="1"/>
            <a:r>
              <a:rPr lang="en-US" dirty="0"/>
              <a:t>Geta ýtt undir útgjöld vegna kjördæmapots.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5996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63106A2-08FF-8ABA-EBB5-A4B3FE518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Kjördæmapot ögrar lýðræðinu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D62D97-D35E-A5DD-5C3E-C0A5F5348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/>
              <a:t>Útgjöld vegna kjördæmapots</a:t>
            </a:r>
            <a:r>
              <a:rPr lang="en-US" dirty="0"/>
              <a:t> eru annað dæmi um hvernig samþjappaður ávinningur og dreifður kostnaður </a:t>
            </a:r>
            <a:r>
              <a:rPr lang="en-US" u="sng" dirty="0"/>
              <a:t>grafa undan lýðræðinu</a:t>
            </a:r>
            <a:r>
              <a:rPr lang="en-US" dirty="0"/>
              <a:t>: </a:t>
            </a:r>
          </a:p>
          <a:p>
            <a:endParaRPr lang="en-US" dirty="0"/>
          </a:p>
          <a:p>
            <a:pPr lvl="1"/>
            <a:r>
              <a:rPr lang="en-US" dirty="0"/>
              <a:t>ávinningurinn er augljós og skilar sér beint til kjósenda á staðnum, 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en kostnaðurinn dreifist á landið allt.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26039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63106A2-08FF-8ABA-EBB5-A4B3FE518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Umfang útgjalda vegna kjördæmapots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D62D97-D35E-A5DD-5C3E-C0A5F5348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3984526"/>
          </a:xfrm>
        </p:spPr>
        <p:txBody>
          <a:bodyPr>
            <a:normAutofit lnSpcReduction="10000"/>
          </a:bodyPr>
          <a:lstStyle/>
          <a:p>
            <a:r>
              <a:rPr lang="en-US" dirty="0"/>
              <a:t>Útgjöld hins opinbera til hvers einstaks kjördæmapotsverkefnis eru lítil, en mörg smáverkefni geta samanlagt orðið veruleg fjárhæð.</a:t>
            </a:r>
          </a:p>
          <a:p>
            <a:endParaRPr lang="en-US" dirty="0"/>
          </a:p>
          <a:p>
            <a:r>
              <a:rPr lang="en-US" dirty="0"/>
              <a:t>Óhagnaðardrifnu eftirlitssamtökin Citizens against Government Waste gefa árlega út skýrslu þar sem reynt er að meta umfang útgjalda vegna kjördæmapots. </a:t>
            </a:r>
          </a:p>
          <a:p>
            <a:pPr lvl="1"/>
            <a:r>
              <a:rPr lang="en-US" dirty="0"/>
              <a:t>Fjárhagsárið 2017 – 6,8 milljarðar dala í sérmerktum fjárveitingum.</a:t>
            </a:r>
          </a:p>
          <a:p>
            <a:pPr lvl="1"/>
            <a:r>
              <a:rPr lang="en-US" dirty="0"/>
              <a:t>Fjárhagsárið 2021 – 16,8 milljarðar dala í sérmerktum fjárveitingum.</a:t>
            </a:r>
          </a:p>
          <a:p>
            <a:pPr lvl="2"/>
            <a:r>
              <a:rPr lang="en-US" dirty="0"/>
              <a:t>Á aðeins fjórum árum jókst kostnaður vegna þessara sérmerktu fjárveitinga um 147%.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563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63106A2-08FF-8ABA-EBB5-A4B3FE518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10896"/>
            <a:ext cx="8549640" cy="640080"/>
          </a:xfrm>
        </p:spPr>
        <p:txBody>
          <a:bodyPr wrap="square">
            <a:noAutofit/>
          </a:bodyPr>
          <a:lstStyle/>
          <a:p>
            <a:r>
              <a:rPr lang="en-US" dirty="0" sz="1900"/>
              <a:t>18.3 Veikleikar lýðræðislegs stjórnkerfis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D62D97-D35E-A5DD-5C3E-C0A5F5348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Lýðræði er oft einfaldað niður í „meirihlutaræði“. </a:t>
            </a:r>
          </a:p>
          <a:p>
            <a:endParaRPr lang="en-US" dirty="0"/>
          </a:p>
          <a:p>
            <a:r>
              <a:rPr lang="en-US" dirty="0"/>
              <a:t>Þegar kjósendur standa frammi fyrir þremur eða fleiri valkostum eru kosningar þó ekki alltaf gagnleg leið til að ákvarða vilja meirihlutans. </a:t>
            </a:r>
          </a:p>
          <a:p>
            <a:endParaRPr lang="en-US" dirty="0"/>
          </a:p>
          <a:p>
            <a:r>
              <a:rPr lang="en-US" b="1" dirty="0"/>
              <a:t>Kenningin um miðgildiskjósandann </a:t>
            </a:r>
            <a:r>
              <a:rPr lang="en-US" dirty="0"/>
              <a:t>– sú kenning að stjórnmálamenn leitist við að móta stefnu í samræmi við óskir miðgildiskjósandans.</a:t>
            </a:r>
          </a:p>
          <a:p>
            <a:endParaRPr lang="en-US" dirty="0"/>
          </a:p>
          <a:p>
            <a:r>
              <a:rPr lang="en-US" b="1" dirty="0"/>
              <a:t>Kosningahringrás </a:t>
            </a:r>
            <a:r>
              <a:rPr lang="en-US" dirty="0"/>
              <a:t>– sú staða þegar meirihluti kýs A fremur en B, B fremur en C og C fremur en 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9107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63106A2-08FF-8ABA-EBB5-A4B3FE518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Kosningahringrás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D62D97-D35E-A5DD-5C3E-C0A5F5348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37195"/>
            <a:ext cx="10515600" cy="1857398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Með þessum valkostum er erfitt að fá fram niðurstöðu sem meirihluti styður. </a:t>
            </a:r>
          </a:p>
          <a:p>
            <a:r>
              <a:rPr lang="en-US" dirty="0"/>
              <a:t>Kalkúnn sigrar nautasteik 2–1 og nautasteik sigrar lasanja 2–1.</a:t>
            </a:r>
          </a:p>
          <a:p>
            <a:r>
              <a:rPr lang="en-US" dirty="0"/>
              <a:t>Ef kalkúnn sigrar nautasteik og nautasteik sigrar lasanja mætti ætla að kalkúnn hlyti einnig að sigra lasanja.</a:t>
            </a:r>
          </a:p>
          <a:p>
            <a:r>
              <a:rPr lang="en-US" dirty="0"/>
              <a:t>Samkvæmt þessum óskum sigrar lasanja hins vegar kalkún 2–1.</a:t>
            </a:r>
          </a:p>
        </p:txBody>
      </p:sp>
      <p:pic>
        <p:nvPicPr>
          <p:cNvPr id="4" name="Picture 3" descr="The graph illustrates the fact that voting can be influenced by the way the choices are presented to voters.">
            <a:extLst>
              <a:ext uri="{FF2B5EF4-FFF2-40B4-BE49-F238E27FC236}">
                <a16:creationId xmlns:a16="http://schemas.microsoft.com/office/drawing/2014/main" id="{43B41556-6CBE-124A-3057-87A12FFCD4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2862" y="863408"/>
            <a:ext cx="3866276" cy="3200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0457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63106A2-08FF-8ABA-EBB5-A4B3FE518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10896"/>
            <a:ext cx="8549640" cy="612648"/>
          </a:xfrm>
        </p:spPr>
        <p:txBody>
          <a:bodyPr wrap="square">
            <a:noAutofit/>
          </a:bodyPr>
          <a:lstStyle/>
          <a:p>
            <a:r>
              <a:rPr lang="en-US" dirty="0" sz="1900"/>
              <a:t>Hvar er sjálfsleiðréttingarkerfi stjórnvalda?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D62D97-D35E-A5DD-5C3E-C0A5F5348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Ólíkt fyrirtækjum selja opinberar stofnanir ekki afurðir sínar á markaði.</a:t>
            </a:r>
          </a:p>
          <a:p>
            <a:endParaRPr lang="en-US" dirty="0"/>
          </a:p>
          <a:p>
            <a:r>
              <a:rPr lang="en-US" dirty="0"/>
              <a:t>Þær mæta ekki samkeppni með sama hætti og fyrirtæki á einkamarkaði.</a:t>
            </a:r>
          </a:p>
          <a:p>
            <a:endParaRPr lang="en-US" dirty="0"/>
          </a:p>
          <a:p>
            <a:r>
              <a:rPr lang="en-US" dirty="0"/>
              <a:t>Ef opinberar stofnanir standa sig illa geta borgararnir ekki keypt þjónustuna af öðrum aðila og þannig knúið stofnanirnar í gjaldþrot.</a:t>
            </a:r>
          </a:p>
          <a:p>
            <a:endParaRPr lang="en-US" dirty="0"/>
          </a:p>
          <a:p>
            <a:r>
              <a:rPr lang="en-US" dirty="0"/>
              <a:t>Þrýstingur á stjórnvöld um að </a:t>
            </a:r>
            <a:r>
              <a:rPr lang="en-US" u="sng" dirty="0"/>
              <a:t>breyta stjórnsýslukerfinu</a:t>
            </a:r>
            <a:r>
              <a:rPr lang="en-US" dirty="0"/>
              <a:t>, </a:t>
            </a:r>
            <a:r>
              <a:rPr lang="en-US" u="sng" dirty="0"/>
              <a:t>auka skilvirkni</a:t>
            </a:r>
            <a:r>
              <a:rPr lang="en-US" dirty="0"/>
              <a:t> og </a:t>
            </a:r>
            <a:r>
              <a:rPr lang="en-US" u="sng" dirty="0"/>
              <a:t>bregðast betur við þörfum þjónustuþega</a:t>
            </a:r>
            <a:r>
              <a:rPr lang="en-US" dirty="0"/>
              <a:t> er </a:t>
            </a:r>
            <a:r>
              <a:rPr lang="en-US" i="1" dirty="0"/>
              <a:t>mun vægari</a:t>
            </a:r>
            <a:r>
              <a:rPr lang="en-US" dirty="0"/>
              <a:t> en hættan á að verða hrakinn af markaði.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7066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63106A2-08FF-8ABA-EBB5-A4B3FE518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Samkeppni hins opinbera við fyrirtæki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D62D97-D35E-A5DD-5C3E-C0A5F5348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Þetta bendir til þess að þegar hið opinbera veitir vörur eða þjónustu beint megi búast við minni skilvirkni en hjá einkafyrirtækjum.  </a:t>
            </a:r>
          </a:p>
          <a:p>
            <a:endParaRPr lang="en-US" dirty="0"/>
          </a:p>
          <a:p>
            <a:r>
              <a:rPr lang="en-US" dirty="0"/>
              <a:t>Undantekningin er þegar </a:t>
            </a:r>
            <a:r>
              <a:rPr lang="en-US" u="sng" dirty="0"/>
              <a:t>opinber stofnun getur keppt beint við einkafyrirtæki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/>
              <a:t>Sveitarfélag getur til dæmis veitt beina þjónustu á borð við sorphirðu með því að nýta:</a:t>
            </a:r>
          </a:p>
          <a:p>
            <a:pPr lvl="1"/>
            <a:r>
              <a:rPr lang="en-US" dirty="0"/>
              <a:t>einkafyrirtæki sem starfa samkvæmt samningi við hið opinbera, eða </a:t>
            </a:r>
          </a:p>
          <a:p>
            <a:pPr lvl="1"/>
            <a:r>
              <a:rPr lang="en-US" dirty="0"/>
              <a:t>blöndu af opinberum starfsmönnum og einkafyrirtækjum sem keppa sín á milli.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2977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D63106A2-08FF-8ABA-EBB5-A4B3FE518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ts val="0"/>
              </a:spcBef>
            </a:pPr>
            <a:r>
              <a:rPr lang="en-US" dirty="0"/>
              <a:t>Vegið mat á mörkuðum og hinu opinbera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3D62D97-D35E-A5DD-5C3E-C0A5F5348F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55964"/>
            <a:ext cx="10515600" cy="399485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Þrjú sjónarmið um samspil markaða og hins opinbera:</a:t>
            </a:r>
          </a:p>
          <a:p>
            <a:endParaRPr lang="en-US" dirty="0"/>
          </a:p>
          <a:p>
            <a:pPr lvl="1"/>
            <a:r>
              <a:rPr lang="en-US" dirty="0"/>
              <a:t>Markaðir eru afar gagnlegar og sveigjanlegar stofnanir sem samfélagið getur nýtt til að ráðstafa takmörkuðum auðlindum sínum.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Markaðir geta stundum leitt til óæskilegrar niðurstöðu.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Hið opinbera getur gegnt mikilvægu hlutverki við að bregðast við vandamálum markaða, en opinberar aðgerðir eru einnig ófullkomnar og endurspegla ekki endilega vilja meirihlutans.</a:t>
            </a:r>
          </a:p>
          <a:p>
            <a:endParaRPr lang="en-US" dirty="0"/>
          </a:p>
          <a:p>
            <a:r>
              <a:rPr lang="en-US" dirty="0"/>
              <a:t>Niðurstaða: Engin einföld eða augljós ályktun um stefnumótun blasir við.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9074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6D73CF-74FD-40C7-933E-A08F14EB1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Notkunarleyfi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D738BEB-9522-1384-03E2-DA18D0218CAD}"/>
              </a:ext>
            </a:extLst>
          </p:cNvPr>
          <p:cNvSpPr txBox="1"/>
          <p:nvPr/>
        </p:nvSpPr>
        <p:spPr>
          <a:xfrm>
            <a:off x="835742" y="1783388"/>
            <a:ext cx="10518058" cy="840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  <a:defRPr/>
            </a:pPr>
            <a:r>
              <a:rPr lang="en-US" dirty="0"/>
              <a:t>Þetta ítarefni frá OpenStax er © Rice University og gefið út samkvæmt alþjóðlega notkunarleyfinu CC BY-NC-SA 4.0. Heimilt er að afrita það eða breyta því, en aðeins í óviðskiptalegum tilgangi. Tilgreina verður OpenStax og Rice University sem rétthafa og geta allra breytinga. Öllu aðlöguðu efni verður að deila með sams konar notkunarleyfi.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464846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7035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penStax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609A33"/>
      </a:accent1>
      <a:accent2>
        <a:srgbClr val="DB5935"/>
      </a:accent2>
      <a:accent3>
        <a:srgbClr val="464846"/>
      </a:accent3>
      <a:accent4>
        <a:srgbClr val="EAC322"/>
      </a:accent4>
      <a:accent5>
        <a:srgbClr val="1B1E3F"/>
      </a:accent5>
      <a:accent6>
        <a:srgbClr val="70AD47"/>
      </a:accent6>
      <a:hlink>
        <a:srgbClr val="29749C"/>
      </a:hlink>
      <a:folHlink>
        <a:srgbClr val="9450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315</TotalTime>
  <Words>1619</Words>
  <Application>Microsoft Macintosh PowerPoint</Application>
  <PresentationFormat>Widescreen</PresentationFormat>
  <Paragraphs>138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Principles of Economics 3e</vt:lpstr>
      <vt:lpstr>Ch.18 OUTLINE</vt:lpstr>
      <vt:lpstr>Domestic Tires?</vt:lpstr>
      <vt:lpstr>Can Democratic Governments Enact Sensible Economic Policies?</vt:lpstr>
      <vt:lpstr>Can Democratic Governments Enact Sensible Economic Policies? (continued)</vt:lpstr>
      <vt:lpstr>18.1 Voter Participation and Costs of Elections</vt:lpstr>
      <vt:lpstr>Voter Participation and Reasons</vt:lpstr>
      <vt:lpstr>Voting Behavior</vt:lpstr>
      <vt:lpstr>U.S. Spending on Campaigns</vt:lpstr>
      <vt:lpstr>18.2 Special Interest Politics</vt:lpstr>
      <vt:lpstr>Special Interest Politics Example</vt:lpstr>
      <vt:lpstr>Special Interests and Lobbyists</vt:lpstr>
      <vt:lpstr>Pork Barrels and Logrolling</vt:lpstr>
      <vt:lpstr>Pork Barrels Challenge Democracy</vt:lpstr>
      <vt:lpstr>Quantifying Pork Barrel Spending</vt:lpstr>
      <vt:lpstr>18.3 Flaws in the Democratic System of Government</vt:lpstr>
      <vt:lpstr>A Voting Cycle</vt:lpstr>
      <vt:lpstr>Where Is Government’s Self-Correcting Mechanism?</vt:lpstr>
      <vt:lpstr>Government Competing with Firms</vt:lpstr>
      <vt:lpstr>A Balanced View of Markets and Government</vt:lpstr>
      <vt:lpstr>License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Larissa Chu</dc:creator>
  <cp:lastModifiedBy>Theresa Masciale</cp:lastModifiedBy>
  <cp:revision>76</cp:revision>
  <dcterms:created xsi:type="dcterms:W3CDTF">2018-05-29T21:16:34Z</dcterms:created>
  <dcterms:modified xsi:type="dcterms:W3CDTF">2026-02-26T20:28:47Z</dcterms:modified>
</cp:coreProperties>
</file>