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3" r:id="rId7"/>
    <p:sldId id="264" r:id="rId8"/>
    <p:sldId id="265" r:id="rId9"/>
    <p:sldId id="267"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61" r:id="rId24"/>
    <p:sldId id="25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30" Type="http://schemas.microsoft.com/office/2016/11/relationships/changesInfo" Target="changesInfos/changesInfo1.xml"/><Relationship Id="rId3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413767286bb0.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92e4322d9001.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ca6e67defce5.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ca6e67defce5.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c3a38026285b.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c3a38026285b.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086998967db0.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cd298ff43814.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0892dbb74fbe.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28016"/>
            <a:ext cx="7360920" cy="1188720"/>
          </a:xfrm>
        </p:spPr>
        <p:txBody>
          <a:bodyPr wrap="square"/>
          <a:lstStyle/>
          <a:p>
            <a:r>
              <a:rPr lang="en-US" dirty="0" sz="3800"/>
              <a:t>Undirstöður hagfræði, 3. útgáfa</a:t>
            </a:r>
          </a:p>
        </p:txBody>
      </p:sp>
      <p:sp>
        <p:nvSpPr>
          <p:cNvPr id="2" name="Text Placeholder 23">
            <a:extLst>
              <a:ext uri="{FF2B5EF4-FFF2-40B4-BE49-F238E27FC236}">
                <a16:creationId xmlns:a16="http://schemas.microsoft.com/office/drawing/2014/main" id="{CCDDAD0A-B351-6055-0308-E86CEF8121ED}"/>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26. kafli NÝKLASSÍSKA SJÓNARHORNIÐ</a:t>
            </a:r>
          </a:p>
          <a:p>
            <a:r>
              <a:rPr lang="en-US" sz="4300" cap="none" dirty="0">
                <a:solidFill>
                  <a:schemeClr val="tx1"/>
                </a:solidFill>
                <a:latin typeface="+mn-lt"/>
              </a:rPr>
              <a:t>PowerPoint-myndasýning</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6DFDAABC-9EA0-5D3D-2D3A-EC10285C04F8}"/>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YFIRLIT 26. KAFLA</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p:txBody>
          <a:bodyPr/>
          <a:lstStyle/>
          <a:p>
            <a:r>
              <a:rPr lang="en-US" dirty="0"/>
              <a:t>26.1: Grunnþættir nýklassískrar greiningar</a:t>
            </a:r>
          </a:p>
          <a:p>
            <a:r>
              <a:rPr lang="en-US" dirty="0"/>
              <a:t>26.2: Ályktanir nýklassíska sjónarhornsins fyrir hagstjórn</a:t>
            </a:r>
          </a:p>
          <a:p>
            <a:r>
              <a:rPr lang="en-US" dirty="0"/>
              <a:t>26.3: Samspil keynesískra og nýklassískra líkana</a:t>
            </a:r>
          </a:p>
          <a:p>
            <a:endParaRPr lang="en-US" dirty="0"/>
          </a:p>
        </p:txBody>
      </p:sp>
      <p:sp>
        <p:nvSpPr>
          <p:cNvPr id="8" name="Content Placeholder 7">
            <a:extLst>
              <a:ext uri="{FF2B5EF4-FFF2-40B4-BE49-F238E27FC236}">
                <a16:creationId xmlns:a16="http://schemas.microsoft.com/office/drawing/2014/main" id="{EAAAA3FC-C7CF-C653-4F70-2C09599D9B5B}"/>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Áhrif samdráttarins 2008–2009</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4602002"/>
            <a:ext cx="10515600" cy="1428036"/>
          </a:xfrm>
        </p:spPr>
        <p:txBody>
          <a:bodyPr>
            <a:normAutofit fontScale="70000" lnSpcReduction="20000"/>
          </a:bodyPr>
          <a:lstStyle/>
          <a:p>
            <a:r>
              <a:rPr lang="en-US" dirty="0"/>
              <a:t>Áhrifa samdráttarins 2008–2009 gætir víða í hagkerfinu og þau snerta daglegt líf okkar. </a:t>
            </a:r>
          </a:p>
          <a:p>
            <a:r>
              <a:rPr lang="en-US" dirty="0"/>
              <a:t>Eitt skýrasta merkið sást á húsnæðismarkaði, þar sem margir neyddust til að yfirgefa heimili sín og aðrar byggingar, jafnvel hús í miðjum framkvæmdum. (Mynd: breytt útgáfa af „House“ eftir A </a:t>
            </a:r>
            <a:r>
              <a:rPr lang="en-US" dirty="0" err="1"/>
              <a:t>McLin</a:t>
            </a:r>
            <a:r>
              <a:rPr lang="en-US" dirty="0"/>
              <a:t>/Flickr Creative Commons, CC BY 2.0)</a:t>
            </a:r>
          </a:p>
          <a:p>
            <a:endParaRPr lang="en-US" dirty="0"/>
          </a:p>
        </p:txBody>
      </p:sp>
      <p:pic>
        <p:nvPicPr>
          <p:cNvPr id="2" name="Shape 88" descr="A picture of a very nice house with skylights and a three-car garaged, abandoned in mid-construction.  ">
            <a:extLst>
              <a:ext uri="{FF2B5EF4-FFF2-40B4-BE49-F238E27FC236}">
                <a16:creationId xmlns:a16="http://schemas.microsoft.com/office/drawing/2014/main" id="{CF698F62-742E-AEFA-23A7-2354878754BF}"/>
              </a:ext>
            </a:extLst>
          </p:cNvPr>
          <p:cNvPicPr preferRelativeResize="0">
            <a:picLocks/>
          </p:cNvPicPr>
          <p:nvPr/>
        </p:nvPicPr>
        <p:blipFill rotWithShape="1">
          <a:blip r:embed="rId2">
            <a:alphaModFix/>
          </a:blip>
          <a:srcRect/>
          <a:stretch/>
        </p:blipFill>
        <p:spPr>
          <a:xfrm>
            <a:off x="2802299" y="1199648"/>
            <a:ext cx="6587401" cy="2992414"/>
          </a:xfrm>
          <a:prstGeom prst="rect">
            <a:avLst/>
          </a:prstGeom>
          <a:noFill/>
          <a:ln>
            <a:noFill/>
          </a:ln>
        </p:spPr>
      </p:pic>
    </p:spTree>
    <p:extLst>
      <p:ext uri="{BB962C8B-B14F-4D97-AF65-F5344CB8AC3E}">
        <p14:creationId xmlns:p14="http://schemas.microsoft.com/office/powerpoint/2010/main" val="1876706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26.1 Grunnþættir nýklassískrar greiningar</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p:txBody>
          <a:bodyPr/>
          <a:lstStyle/>
          <a:p>
            <a:r>
              <a:rPr lang="en-US" b="1" dirty="0"/>
              <a:t>Nýklassíska sjónarhornið </a:t>
            </a:r>
            <a:r>
              <a:rPr lang="en-US" dirty="0"/>
              <a:t>– sú hugmynd að til langs tíma sveiflist hagsveiflan um framleiðslustig mögulegrar landsframleiðslu, það er framleiðslu við fulla atvinnu.</a:t>
            </a:r>
          </a:p>
          <a:p>
            <a:endParaRPr lang="en-US" dirty="0"/>
          </a:p>
          <a:p>
            <a:r>
              <a:rPr lang="en-US" dirty="0"/>
              <a:t>Tveir grunnþættir nýklassískrar hagfræði:</a:t>
            </a:r>
          </a:p>
          <a:p>
            <a:pPr lvl="1"/>
            <a:r>
              <a:rPr lang="en-US" dirty="0"/>
              <a:t>Möguleg landsframleiðsla ákvarðar stærð hagkerfisins.</a:t>
            </a:r>
          </a:p>
          <a:p>
            <a:pPr lvl="1"/>
            <a:r>
              <a:rPr lang="en-US" dirty="0"/>
              <a:t>Laun og verð aðlagast þannig að hagkerfið leitar aftur að framleiðslustigi mögulegrar landsframleiðslu.</a:t>
            </a:r>
          </a:p>
          <a:p>
            <a:endParaRPr lang="en-US" dirty="0"/>
          </a:p>
        </p:txBody>
      </p:sp>
    </p:spTree>
    <p:extLst>
      <p:ext uri="{BB962C8B-B14F-4D97-AF65-F5344CB8AC3E}">
        <p14:creationId xmlns:p14="http://schemas.microsoft.com/office/powerpoint/2010/main" val="4110011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pPr lvl="0">
              <a:spcBef>
                <a:spcPts val="0"/>
              </a:spcBef>
            </a:pPr>
            <a:r>
              <a:rPr lang="en-US" dirty="0"/>
              <a:t>Mikilvægi mögulegrar landsframleiðslu til langs tíma</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p:txBody>
          <a:bodyPr>
            <a:normAutofit fontScale="85000" lnSpcReduction="10000"/>
          </a:bodyPr>
          <a:lstStyle/>
          <a:p>
            <a:r>
              <a:rPr lang="en-US" dirty="0"/>
              <a:t>Til langs tíma ákvarðar möguleg landsframleiðsla umfang raunlandsframleiðslu.</a:t>
            </a:r>
          </a:p>
          <a:p>
            <a:endParaRPr lang="en-US" dirty="0"/>
          </a:p>
          <a:p>
            <a:r>
              <a:rPr lang="en-US" dirty="0"/>
              <a:t>„Möguleg landsframleiðsla“ er það framleiðslustig sem hagkerfi getur náð þegar </a:t>
            </a:r>
            <a:r>
              <a:rPr lang="en-US" u="sng" dirty="0"/>
              <a:t>allar framleiðsluauðlindir</a:t>
            </a:r>
            <a:r>
              <a:rPr lang="en-US" dirty="0"/>
              <a:t> (land, vinnuafl, fjármagn og frumkvöðlahæfni) eru fullnýttar. </a:t>
            </a:r>
          </a:p>
          <a:p>
            <a:endParaRPr lang="en-US" dirty="0"/>
          </a:p>
          <a:p>
            <a:r>
              <a:rPr lang="en-US" dirty="0"/>
              <a:t>Þótt atvinnuleysi á vinnumarkaði verði aldrei ekkert merkir full atvinna að </a:t>
            </a:r>
            <a:r>
              <a:rPr lang="en-US" u="sng" dirty="0"/>
              <a:t>ekkert hagsveifluatvinnuleysi sé til staðar</a:t>
            </a:r>
            <a:r>
              <a:rPr lang="en-US" dirty="0"/>
              <a:t>.</a:t>
            </a:r>
          </a:p>
          <a:p>
            <a:endParaRPr lang="en-US" dirty="0"/>
          </a:p>
          <a:p>
            <a:r>
              <a:rPr lang="en-US" dirty="0"/>
              <a:t>Hagfræðingar bera raunverulega landsframleiðslu saman við mögulega landsframleiðslu til að meta stöðu hagkerfisins.</a:t>
            </a:r>
          </a:p>
          <a:p>
            <a:endParaRPr lang="en-US" dirty="0"/>
          </a:p>
        </p:txBody>
      </p:sp>
    </p:spTree>
    <p:extLst>
      <p:ext uri="{BB962C8B-B14F-4D97-AF65-F5344CB8AC3E}">
        <p14:creationId xmlns:p14="http://schemas.microsoft.com/office/powerpoint/2010/main" val="1833236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Uppbygging raunfjármagns og mannauðs</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p:txBody>
          <a:bodyPr>
            <a:normAutofit fontScale="85000" lnSpcReduction="20000"/>
          </a:bodyPr>
          <a:lstStyle/>
          <a:p>
            <a:r>
              <a:rPr lang="en-US" dirty="0"/>
              <a:t>Vöxt landsframleiðslu má skýra með aukinni fjárfestingu í raunfjármagni og mannauði á mann, ásamt tækniframförum.</a:t>
            </a:r>
          </a:p>
          <a:p>
            <a:endParaRPr lang="en-US" dirty="0"/>
          </a:p>
          <a:p>
            <a:r>
              <a:rPr lang="en-US" b="1" dirty="0"/>
              <a:t>Raunfjármagn á mann </a:t>
            </a:r>
            <a:r>
              <a:rPr lang="en-US" dirty="0"/>
              <a:t>– magn og gerð véla og búnaðar sem einstaklingur hefur til að framleiða vöru eða þjónustu.</a:t>
            </a:r>
          </a:p>
          <a:p>
            <a:endParaRPr lang="en-US" dirty="0"/>
          </a:p>
          <a:p>
            <a:r>
              <a:rPr lang="en-US" dirty="0"/>
              <a:t>Uppbygging mannauðs felst í að auka þekkingu, menntun og færni fólks með starfsnámi eða háskólanámi. </a:t>
            </a:r>
          </a:p>
          <a:p>
            <a:endParaRPr lang="en-US" dirty="0"/>
          </a:p>
          <a:p>
            <a:r>
              <a:rPr lang="en-US" dirty="0"/>
              <a:t>Efling raunfjármagns og mannauðs, ásamt tækniframförum, eykur heildarframleiðni og þar með landsframleiðslu.</a:t>
            </a:r>
          </a:p>
          <a:p>
            <a:endParaRPr lang="en-US" dirty="0"/>
          </a:p>
        </p:txBody>
      </p:sp>
    </p:spTree>
    <p:extLst>
      <p:ext uri="{BB962C8B-B14F-4D97-AF65-F5344CB8AC3E}">
        <p14:creationId xmlns:p14="http://schemas.microsoft.com/office/powerpoint/2010/main" val="3481097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a:xfrm>
            <a:off x="841248" y="109728"/>
            <a:ext cx="8732520" cy="749808"/>
          </a:xfrm>
        </p:spPr>
        <p:txBody>
          <a:bodyPr wrap="square">
            <a:normAutofit fontScale="90000"/>
          </a:bodyPr>
          <a:lstStyle/>
          <a:p>
            <a:pPr marL="0" marR="0" lvl="0" indent="0" rtl="0">
              <a:spcBef>
                <a:spcPts val="0"/>
              </a:spcBef>
            </a:pPr>
            <a:r>
              <a:rPr lang="en-US" dirty="0" sz="2300"/>
              <a:t>Möguleg og raunveruleg landsframleiðsla (á verðlagi ársins 2012)</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4580445"/>
            <a:ext cx="10515600" cy="1520104"/>
          </a:xfrm>
        </p:spPr>
        <p:txBody>
          <a:bodyPr>
            <a:normAutofit fontScale="85000" lnSpcReduction="20000"/>
          </a:bodyPr>
          <a:lstStyle/>
          <a:p>
            <a:r>
              <a:rPr lang="en-US" dirty="0"/>
              <a:t>Raunveruleg landsframleiðsla verður minni en möguleg landsframleiðsla í og eftir samdráttarskeið, svo sem 1980, 1981–82, 1990–91, 2001 og 2008–2009. Hún var áfram undir mögulegri landsframleiðslu fram til 2019, þegar hún fór lítillega yfir hana. </a:t>
            </a:r>
          </a:p>
          <a:p>
            <a:r>
              <a:rPr lang="en-US" dirty="0"/>
              <a:t>Stundum getur raunveruleg landsframleiðsla um tíma verið meiri en sú mögulega, eins og undir lok tíunda áratugarins.</a:t>
            </a:r>
          </a:p>
          <a:p>
            <a:endParaRPr lang="en-US" dirty="0"/>
          </a:p>
        </p:txBody>
      </p:sp>
      <p:pic>
        <p:nvPicPr>
          <p:cNvPr id="5" name="Picture 4" descr="This graph illustrates two lines: real GDP and potential real GDP. The y-axis shows real GDP in billions of dollars, from 0 to 20,000 dollars (20,000 billion dollars is 20 trillion dollars), in increments of 2,000 dollars. The x-axis shows years, from 1960 to 2020. In 1960, potential real GP and real GDP are identical, at around 3.5 trillion dollars. In the mid-1980s, from 2009 to 2016, and in 2020, real GDP is less than potential real GDP. In the 1960s and the late 1990s, real GDP is slightly above potential real GDP. In 2019, both equal around 19 trillion dollars.">
            <a:extLst>
              <a:ext uri="{FF2B5EF4-FFF2-40B4-BE49-F238E27FC236}">
                <a16:creationId xmlns:a16="http://schemas.microsoft.com/office/drawing/2014/main" id="{2490E919-D936-70F5-8208-3EE2BFEE0884}"/>
              </a:ext>
            </a:extLst>
          </p:cNvPr>
          <p:cNvPicPr>
            <a:picLocks noChangeAspect="1"/>
          </p:cNvPicPr>
          <p:nvPr/>
        </p:nvPicPr>
        <p:blipFill>
          <a:blip r:embed="rId2"/>
          <a:stretch>
            <a:fillRect/>
          </a:stretch>
        </p:blipFill>
        <p:spPr>
          <a:xfrm>
            <a:off x="3492933" y="890471"/>
            <a:ext cx="5206133" cy="3589211"/>
          </a:xfrm>
          <a:prstGeom prst="rect">
            <a:avLst/>
          </a:prstGeom>
        </p:spPr>
      </p:pic>
    </p:spTree>
    <p:extLst>
      <p:ext uri="{BB962C8B-B14F-4D97-AF65-F5344CB8AC3E}">
        <p14:creationId xmlns:p14="http://schemas.microsoft.com/office/powerpoint/2010/main" val="3864093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Möguleg og raunveruleg landsframleiðsla</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p:txBody>
          <a:bodyPr/>
          <a:lstStyle/>
          <a:p>
            <a:r>
              <a:rPr lang="en-US" dirty="0"/>
              <a:t>Óháða fjárlagaskrifstofa Bandaríkjaþings metur mögulega landsframleiðslu.</a:t>
            </a:r>
          </a:p>
          <a:p>
            <a:endParaRPr lang="en-US" dirty="0"/>
          </a:p>
          <a:p>
            <a:r>
              <a:rPr lang="en-US" dirty="0"/>
              <a:t>Í flestum samdráttar- og uppsveiflum er framleiðsla tiltekins árs 1–3% undir eða yfir mögulegri landsframleiðslu.</a:t>
            </a:r>
          </a:p>
          <a:p>
            <a:endParaRPr lang="en-US" dirty="0"/>
          </a:p>
        </p:txBody>
      </p:sp>
    </p:spTree>
    <p:extLst>
      <p:ext uri="{BB962C8B-B14F-4D97-AF65-F5344CB8AC3E}">
        <p14:creationId xmlns:p14="http://schemas.microsoft.com/office/powerpoint/2010/main" val="2925105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Lóðrétt heildarframboðsferill</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4237091"/>
            <a:ext cx="10515600" cy="1969720"/>
          </a:xfrm>
        </p:spPr>
        <p:txBody>
          <a:bodyPr>
            <a:normAutofit fontScale="85000" lnSpcReduction="20000"/>
          </a:bodyPr>
          <a:lstStyle/>
          <a:p>
            <a:r>
              <a:rPr lang="en-US" dirty="0"/>
              <a:t>Í nýklassíska líkaninu er heildarframboðsferillinn lóðréttur við framleiðslustig mögulegrar landsframleiðslu. </a:t>
            </a:r>
          </a:p>
          <a:p>
            <a:r>
              <a:rPr lang="en-US" dirty="0"/>
              <a:t>Ef AS er lóðrétt ákvarðar ferillinn raunframleiðslu, óháð staðsetningu heildareftirspurnarferilsins. </a:t>
            </a:r>
          </a:p>
          <a:p>
            <a:r>
              <a:rPr lang="en-US" dirty="0"/>
              <a:t>Með tímanum færist LRAS-ferillinn til </a:t>
            </a:r>
            <a:r>
              <a:rPr lang="en-US" i="1" dirty="0"/>
              <a:t>hægri</a:t>
            </a:r>
            <a:r>
              <a:rPr lang="en-US" dirty="0"/>
              <a:t> þegar framleiðni eykst og möguleg landsframleiðsla vex.</a:t>
            </a:r>
          </a:p>
          <a:p>
            <a:endParaRPr lang="en-US" dirty="0"/>
          </a:p>
        </p:txBody>
      </p:sp>
      <p:pic>
        <p:nvPicPr>
          <p:cNvPr id="4" name="Picture 3" descr="The graph shows a straight vertical potential GDP line.">
            <a:extLst>
              <a:ext uri="{FF2B5EF4-FFF2-40B4-BE49-F238E27FC236}">
                <a16:creationId xmlns:a16="http://schemas.microsoft.com/office/drawing/2014/main" id="{F6374DC9-0816-EFF3-6783-B47CA189FF43}"/>
              </a:ext>
            </a:extLst>
          </p:cNvPr>
          <p:cNvPicPr>
            <a:picLocks noChangeAspect="1"/>
          </p:cNvPicPr>
          <p:nvPr/>
        </p:nvPicPr>
        <p:blipFill>
          <a:blip r:embed="rId2"/>
          <a:stretch>
            <a:fillRect/>
          </a:stretch>
        </p:blipFill>
        <p:spPr>
          <a:xfrm>
            <a:off x="4143578" y="1071611"/>
            <a:ext cx="3904844" cy="2883577"/>
          </a:xfrm>
          <a:prstGeom prst="rect">
            <a:avLst/>
          </a:prstGeom>
        </p:spPr>
      </p:pic>
    </p:spTree>
    <p:extLst>
      <p:ext uri="{BB962C8B-B14F-4D97-AF65-F5344CB8AC3E}">
        <p14:creationId xmlns:p14="http://schemas.microsoft.com/office/powerpoint/2010/main" val="2283783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Hlutverk sveigjanlegs verðlags</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955964"/>
            <a:ext cx="10515600" cy="4634939"/>
          </a:xfrm>
        </p:spPr>
        <p:txBody>
          <a:bodyPr>
            <a:normAutofit fontScale="92500" lnSpcReduction="20000"/>
          </a:bodyPr>
          <a:lstStyle/>
          <a:p>
            <a:r>
              <a:rPr lang="en-US" dirty="0"/>
              <a:t>Nýklassísk sýn hagfræðinga á aðlögun þjóðarbúsins byggist á þeirri innsýn að jafnvel þótt </a:t>
            </a:r>
            <a:r>
              <a:rPr lang="en-US" u="sng" dirty="0"/>
              <a:t>laun og verð</a:t>
            </a:r>
            <a:r>
              <a:rPr lang="en-US" dirty="0"/>
              <a:t> séu „tregbreytanleg“ til skamms tíma séu þau engu að síður </a:t>
            </a:r>
            <a:r>
              <a:rPr lang="en-US" u="sng" dirty="0"/>
              <a:t>sveigjanleg þegar til lengri tíma er litið</a:t>
            </a:r>
            <a:r>
              <a:rPr lang="en-US" dirty="0"/>
              <a:t>.</a:t>
            </a:r>
          </a:p>
          <a:p>
            <a:endParaRPr lang="en-US" dirty="0"/>
          </a:p>
          <a:p>
            <a:r>
              <a:rPr lang="en-US" dirty="0"/>
              <a:t>Til skamms tíma getur framleiðsla hagkerfisins farið yfir mögulega landsframleiðslu vegna aukinnar heildareftirspurnar.</a:t>
            </a:r>
          </a:p>
          <a:p>
            <a:endParaRPr lang="en-US" dirty="0"/>
          </a:p>
          <a:p>
            <a:r>
              <a:rPr lang="en-US" dirty="0"/>
              <a:t>Til langs tíma getur hagkerfið þó ekki viðhaldið framleiðslu umfram mögulega landsframleiðslu.  </a:t>
            </a:r>
          </a:p>
          <a:p>
            <a:endParaRPr lang="en-US" dirty="0"/>
          </a:p>
          <a:p>
            <a:r>
              <a:rPr lang="en-US" dirty="0"/>
              <a:t>Til langs tíma leiðir aukin heildareftirspurn til hærra verðlags en ekki meiri framleiðslu.</a:t>
            </a:r>
          </a:p>
          <a:p>
            <a:endParaRPr lang="en-US" dirty="0"/>
          </a:p>
        </p:txBody>
      </p:sp>
    </p:spTree>
    <p:extLst>
      <p:ext uri="{BB962C8B-B14F-4D97-AF65-F5344CB8AC3E}">
        <p14:creationId xmlns:p14="http://schemas.microsoft.com/office/powerpoint/2010/main" val="858038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a:xfrm>
            <a:off x="841248" y="109728"/>
            <a:ext cx="8732520" cy="749808"/>
          </a:xfrm>
        </p:spPr>
        <p:txBody>
          <a:bodyPr wrap="square">
            <a:normAutofit fontScale="90000"/>
          </a:bodyPr>
          <a:lstStyle/>
          <a:p>
            <a:r>
              <a:rPr lang="en-US" dirty="0" sz="2300"/>
              <a:t>Afturhvarf að mögulegri landsframleiðslu eftir aukningu AD</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4523361"/>
            <a:ext cx="10515600" cy="1721526"/>
          </a:xfrm>
        </p:spPr>
        <p:txBody>
          <a:bodyPr>
            <a:normAutofit fontScale="77500" lnSpcReduction="20000"/>
          </a:bodyPr>
          <a:lstStyle/>
          <a:p>
            <a:r>
              <a:rPr lang="en-US" dirty="0"/>
              <a:t>Upphaflega jafnvægið (E</a:t>
            </a:r>
            <a:r>
              <a:rPr lang="en-US" baseline="-25000" dirty="0"/>
              <a:t>0</a:t>
            </a:r>
            <a:r>
              <a:rPr lang="en-US" dirty="0"/>
              <a:t>) myndast þar sem heildareftirspurnarferillinn (AD</a:t>
            </a:r>
            <a:r>
              <a:rPr lang="en-US" baseline="-25000" dirty="0"/>
              <a:t>0</a:t>
            </a:r>
            <a:r>
              <a:rPr lang="en-US" dirty="0"/>
              <a:t>) sker heildarframboðsferil til skamms tíma (SRAS</a:t>
            </a:r>
            <a:r>
              <a:rPr lang="en-US" baseline="-25000" dirty="0"/>
              <a:t>0</a:t>
            </a:r>
            <a:r>
              <a:rPr lang="en-US" dirty="0"/>
              <a:t>).</a:t>
            </a:r>
          </a:p>
          <a:p>
            <a:r>
              <a:rPr lang="en-US" dirty="0"/>
              <a:t>Framleiðslan við E</a:t>
            </a:r>
            <a:r>
              <a:rPr lang="en-US" baseline="-25000" dirty="0"/>
              <a:t>0</a:t>
            </a:r>
            <a:r>
              <a:rPr lang="en-US" dirty="0"/>
              <a:t> jafngildir mögulegri landsframleiðslu. </a:t>
            </a:r>
          </a:p>
          <a:p>
            <a:r>
              <a:rPr lang="en-US" dirty="0"/>
              <a:t>Heildareftirspurn færist til hægri frá AD</a:t>
            </a:r>
            <a:r>
              <a:rPr lang="en-US" baseline="-25000" dirty="0"/>
              <a:t>0</a:t>
            </a:r>
            <a:r>
              <a:rPr lang="en-US" dirty="0"/>
              <a:t> til AD</a:t>
            </a:r>
            <a:r>
              <a:rPr lang="en-US" baseline="-25000" dirty="0"/>
              <a:t>1</a:t>
            </a:r>
            <a:r>
              <a:rPr lang="en-US" dirty="0"/>
              <a:t>. </a:t>
            </a:r>
          </a:p>
          <a:p>
            <a:r>
              <a:rPr lang="en-US" dirty="0"/>
              <a:t>Nýja jafnvægið er E</a:t>
            </a:r>
            <a:r>
              <a:rPr lang="en-US" baseline="-25000" dirty="0"/>
              <a:t>1</a:t>
            </a:r>
            <a:r>
              <a:rPr lang="en-US" dirty="0"/>
              <a:t>, þar sem framleiðslustig og verðlag eru hærri. </a:t>
            </a:r>
          </a:p>
          <a:p>
            <a:endParaRPr lang="en-US" dirty="0"/>
          </a:p>
        </p:txBody>
      </p:sp>
      <p:pic>
        <p:nvPicPr>
          <p:cNvPr id="5" name="Picture 4" descr="The graph shows two aggregate demand curves and two aggregate supply curves that all intersect with the Potential GDP line at 50 on the x-axis. AD1 intersects with AS1 at point (130, 50). AD0 and AS0 intersect at point (120, 50). Additionally, AD1 intersects with AS0 at (125, 55).">
            <a:extLst>
              <a:ext uri="{FF2B5EF4-FFF2-40B4-BE49-F238E27FC236}">
                <a16:creationId xmlns:a16="http://schemas.microsoft.com/office/drawing/2014/main" id="{43427DEF-D284-DBB9-1D50-AF2C72565F03}"/>
              </a:ext>
            </a:extLst>
          </p:cNvPr>
          <p:cNvPicPr>
            <a:picLocks noChangeAspect="1"/>
          </p:cNvPicPr>
          <p:nvPr/>
        </p:nvPicPr>
        <p:blipFill>
          <a:blip r:embed="rId2"/>
          <a:stretch>
            <a:fillRect/>
          </a:stretch>
        </p:blipFill>
        <p:spPr>
          <a:xfrm>
            <a:off x="4091291" y="892391"/>
            <a:ext cx="4009417" cy="3528287"/>
          </a:xfrm>
          <a:prstGeom prst="rect">
            <a:avLst/>
          </a:prstGeom>
        </p:spPr>
      </p:pic>
    </p:spTree>
    <p:extLst>
      <p:ext uri="{BB962C8B-B14F-4D97-AF65-F5344CB8AC3E}">
        <p14:creationId xmlns:p14="http://schemas.microsoft.com/office/powerpoint/2010/main" val="1307668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a:xfrm>
            <a:off x="841248" y="109728"/>
            <a:ext cx="8732520" cy="749808"/>
          </a:xfrm>
        </p:spPr>
        <p:txBody>
          <a:bodyPr wrap="square">
            <a:normAutofit fontScale="90000"/>
          </a:bodyPr>
          <a:lstStyle/>
          <a:p>
            <a:r>
              <a:rPr lang="en-US" dirty="0" sz="2200"/>
              <a:t>Afturhvarf til mögulegrar landsframleiðslu eftir aukningu AD, framhald</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199" y="4420678"/>
            <a:ext cx="10515600" cy="1894807"/>
          </a:xfrm>
        </p:spPr>
        <p:txBody>
          <a:bodyPr>
            <a:normAutofit fontScale="70000" lnSpcReduction="20000"/>
          </a:bodyPr>
          <a:lstStyle/>
          <a:p>
            <a:r>
              <a:rPr lang="en-US" dirty="0"/>
              <a:t>Þegar atvinnuleysi er svo lítið að það fær ekki staðist keppast atvinnurekendur um starfsfólk og bjóða sífellt hærri laun.</a:t>
            </a:r>
          </a:p>
          <a:p>
            <a:r>
              <a:rPr lang="en-US" dirty="0"/>
              <a:t>Þetta hækkar verð mikilvægs aðfangs til framleiðslu og hliðrar skammtímaframboði hagkerfisins því til vinstri, frá SRAS</a:t>
            </a:r>
            <a:r>
              <a:rPr lang="en-US" baseline="-25000" dirty="0"/>
              <a:t>0</a:t>
            </a:r>
            <a:r>
              <a:rPr lang="en-US" dirty="0"/>
              <a:t> til SRAS</a:t>
            </a:r>
            <a:r>
              <a:rPr lang="en-US" baseline="-25000" dirty="0"/>
              <a:t>1</a:t>
            </a:r>
            <a:r>
              <a:rPr lang="en-US" dirty="0"/>
              <a:t>. </a:t>
            </a:r>
          </a:p>
          <a:p>
            <a:r>
              <a:rPr lang="en-US" dirty="0"/>
              <a:t>Nýja jafnvægið (E</a:t>
            </a:r>
            <a:r>
              <a:rPr lang="en-US" baseline="-25000" dirty="0"/>
              <a:t>2</a:t>
            </a:r>
            <a:r>
              <a:rPr lang="en-US" dirty="0"/>
              <a:t>) er við sama framleiðslustig og í upphafi en hærra verðlag. </a:t>
            </a:r>
          </a:p>
          <a:p>
            <a:r>
              <a:rPr lang="en-US" dirty="0"/>
              <a:t>Langtímaframboðsferill hagkerfisins (</a:t>
            </a:r>
            <a:r>
              <a:rPr lang="en-US" dirty="0" err="1"/>
              <a:t>LRAS</a:t>
            </a:r>
            <a:r>
              <a:rPr lang="en-US" baseline="-25000" dirty="0" err="1"/>
              <a:t>n</a:t>
            </a:r>
            <a:r>
              <a:rPr lang="en-US" dirty="0"/>
              <a:t>), sem er lóðréttur við mögulega landsframleiðslu, ákvarðar því raunlandsframleiðslu hagkerfisins til langs tíma.</a:t>
            </a:r>
          </a:p>
          <a:p>
            <a:endParaRPr lang="en-US" dirty="0"/>
          </a:p>
        </p:txBody>
      </p:sp>
      <p:pic>
        <p:nvPicPr>
          <p:cNvPr id="3" name="Picture 2" descr="The graph shows two aggregate demand curves and two aggregate supply curves that all intersect with the Potential GDP line at 50 on the x-axis. AD1 intersects with AS1 at point (130, 50). AD0 and AS0 intersect at point (120, 50). Additionally, AD1 intersects with AS0 at (125, 55).">
            <a:extLst>
              <a:ext uri="{FF2B5EF4-FFF2-40B4-BE49-F238E27FC236}">
                <a16:creationId xmlns:a16="http://schemas.microsoft.com/office/drawing/2014/main" id="{D8DCF886-65A0-4A5D-5E70-35AC8C4F99BC}"/>
              </a:ext>
            </a:extLst>
          </p:cNvPr>
          <p:cNvPicPr>
            <a:picLocks noChangeAspect="1"/>
          </p:cNvPicPr>
          <p:nvPr/>
        </p:nvPicPr>
        <p:blipFill>
          <a:blip r:embed="rId2"/>
          <a:stretch>
            <a:fillRect/>
          </a:stretch>
        </p:blipFill>
        <p:spPr>
          <a:xfrm>
            <a:off x="4091291" y="892391"/>
            <a:ext cx="4009417" cy="3528287"/>
          </a:xfrm>
          <a:prstGeom prst="rect">
            <a:avLst/>
          </a:prstGeom>
        </p:spPr>
      </p:pic>
    </p:spTree>
    <p:extLst>
      <p:ext uri="{BB962C8B-B14F-4D97-AF65-F5344CB8AC3E}">
        <p14:creationId xmlns:p14="http://schemas.microsoft.com/office/powerpoint/2010/main" val="1300150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a:xfrm>
            <a:off x="838200" y="365126"/>
            <a:ext cx="10515600" cy="590838"/>
          </a:xfrm>
        </p:spPr>
        <p:txBody>
          <a:bodyPr>
            <a:normAutofit fontScale="90000"/>
          </a:bodyPr>
          <a:lstStyle/>
          <a:p>
            <a:pPr marL="0" marR="0" lvl="0" indent="0" rtl="0">
              <a:spcBef>
                <a:spcPts val="0"/>
              </a:spcBef>
            </a:pPr>
            <a:r>
              <a:rPr lang="en-US" dirty="0"/>
              <a:t>Afturhvarf til mögulegrar landsframleiðslu eftir hliðrun heildar</a:t>
            </a:r>
            <a:br>
              <a:rPr lang="en-US" dirty="0"/>
            </a:br>
            <a:r>
              <a:rPr lang="en-US" dirty="0"/>
              <a:t>eftirspurnar til vinstri</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4320471"/>
            <a:ext cx="10515600" cy="1889260"/>
          </a:xfrm>
        </p:spPr>
        <p:txBody>
          <a:bodyPr>
            <a:normAutofit fontScale="77500" lnSpcReduction="20000"/>
          </a:bodyPr>
          <a:lstStyle/>
          <a:p>
            <a:r>
              <a:rPr lang="en-US" dirty="0"/>
              <a:t>Upphaflega jafnvægið (E</a:t>
            </a:r>
            <a:r>
              <a:rPr lang="en-US" baseline="-25000" dirty="0"/>
              <a:t>0</a:t>
            </a:r>
            <a:r>
              <a:rPr lang="en-US" dirty="0"/>
              <a:t>) er þar sem heildareftirspurnarferillinn (AD</a:t>
            </a:r>
            <a:r>
              <a:rPr lang="en-US" baseline="-25000" dirty="0"/>
              <a:t>0</a:t>
            </a:r>
            <a:r>
              <a:rPr lang="en-US" dirty="0"/>
              <a:t>) sker skammtímaframboðsferil hagkerfisins (SRAS</a:t>
            </a:r>
            <a:r>
              <a:rPr lang="en-US" baseline="-25000" dirty="0"/>
              <a:t>0</a:t>
            </a:r>
            <a:r>
              <a:rPr lang="en-US" dirty="0"/>
              <a:t>). </a:t>
            </a:r>
          </a:p>
          <a:p>
            <a:r>
              <a:rPr lang="en-US" dirty="0"/>
              <a:t>Framleiðslan við E</a:t>
            </a:r>
            <a:r>
              <a:rPr lang="en-US" baseline="-25000" dirty="0"/>
              <a:t>0</a:t>
            </a:r>
            <a:r>
              <a:rPr lang="en-US" dirty="0"/>
              <a:t> er jöfn mögulegri landsframleiðslu.</a:t>
            </a:r>
          </a:p>
          <a:p>
            <a:r>
              <a:rPr lang="en-US" dirty="0"/>
              <a:t>Heildareftirspurn hliðrast til vinstri, frá AD</a:t>
            </a:r>
            <a:r>
              <a:rPr lang="en-US" baseline="-25000" dirty="0"/>
              <a:t>0</a:t>
            </a:r>
            <a:r>
              <a:rPr lang="en-US" dirty="0"/>
              <a:t> til AD</a:t>
            </a:r>
            <a:r>
              <a:rPr lang="en-US" baseline="-25000" dirty="0"/>
              <a:t>1</a:t>
            </a:r>
            <a:r>
              <a:rPr lang="en-US" dirty="0"/>
              <a:t>. </a:t>
            </a:r>
          </a:p>
          <a:p>
            <a:r>
              <a:rPr lang="en-US" dirty="0"/>
              <a:t>Nýja jafnvægið er við E</a:t>
            </a:r>
            <a:r>
              <a:rPr lang="en-US" baseline="-25000" dirty="0"/>
              <a:t>1</a:t>
            </a:r>
            <a:r>
              <a:rPr lang="en-US" dirty="0"/>
              <a:t>, þar sem framleiðslustigið er lægra og þrýstingur er á verðlag til lækkunar.</a:t>
            </a:r>
          </a:p>
          <a:p>
            <a:endParaRPr lang="en-US" dirty="0"/>
          </a:p>
        </p:txBody>
      </p:sp>
      <p:pic>
        <p:nvPicPr>
          <p:cNvPr id="5" name="Picture 4" descr="The graph shows two aggregate demand curves and two aggregate supply curves that all intersect with the Potential GDP line at 50 on the x-axis. AD1 intersects with AS1 at point (130, 50). AD0 and AS0 intersect at point (120, 50). Additionally, AD1 intersects with AS0 at (125, 55).">
            <a:extLst>
              <a:ext uri="{FF2B5EF4-FFF2-40B4-BE49-F238E27FC236}">
                <a16:creationId xmlns:a16="http://schemas.microsoft.com/office/drawing/2014/main" id="{6E6B1EE0-0556-B653-7416-A7DA71BF536F}"/>
              </a:ext>
            </a:extLst>
          </p:cNvPr>
          <p:cNvPicPr>
            <a:picLocks noChangeAspect="1"/>
          </p:cNvPicPr>
          <p:nvPr/>
        </p:nvPicPr>
        <p:blipFill>
          <a:blip r:embed="rId2"/>
          <a:stretch>
            <a:fillRect/>
          </a:stretch>
        </p:blipFill>
        <p:spPr>
          <a:xfrm>
            <a:off x="4201943" y="1023898"/>
            <a:ext cx="3788113" cy="3228638"/>
          </a:xfrm>
          <a:prstGeom prst="rect">
            <a:avLst/>
          </a:prstGeom>
        </p:spPr>
      </p:pic>
    </p:spTree>
    <p:extLst>
      <p:ext uri="{BB962C8B-B14F-4D97-AF65-F5344CB8AC3E}">
        <p14:creationId xmlns:p14="http://schemas.microsoft.com/office/powerpoint/2010/main" val="2165514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a:xfrm>
            <a:off x="838200" y="365126"/>
            <a:ext cx="10515600" cy="590838"/>
          </a:xfrm>
        </p:spPr>
        <p:txBody>
          <a:bodyPr>
            <a:normAutofit fontScale="90000"/>
          </a:bodyPr>
          <a:lstStyle/>
          <a:p>
            <a:pPr marL="0" marR="0" lvl="0" indent="0" rtl="0">
              <a:spcBef>
                <a:spcPts val="0"/>
              </a:spcBef>
            </a:pPr>
            <a:r>
              <a:rPr lang="en-US" dirty="0"/>
              <a:t>Afturhvarf til mögulegrar landsframleiðslu eftir hliðrun heildar</a:t>
            </a:r>
            <a:br>
              <a:rPr lang="en-US" dirty="0"/>
            </a:br>
            <a:r>
              <a:rPr lang="en-US" dirty="0"/>
              <a:t>eftirspurnar til vinstri, framhald</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4479170"/>
            <a:ext cx="10515600" cy="1539493"/>
          </a:xfrm>
        </p:spPr>
        <p:txBody>
          <a:bodyPr>
            <a:normAutofit fontScale="77500" lnSpcReduction="20000"/>
          </a:bodyPr>
          <a:lstStyle/>
          <a:p>
            <a:r>
              <a:rPr lang="en-US" dirty="0"/>
              <a:t>Mikið atvinnuleysi heldur aftur af launahækkunum. </a:t>
            </a:r>
          </a:p>
          <a:p>
            <a:r>
              <a:rPr lang="en-US" dirty="0"/>
              <a:t>Lægri laun jafngilda lækkun á verði mikilvægs aðfangs í öllu hagkerfinu og hliðra skammtímaframboði hagkerfisins til hægri, frá SRAS</a:t>
            </a:r>
            <a:r>
              <a:rPr lang="en-US" baseline="-25000" dirty="0"/>
              <a:t>0</a:t>
            </a:r>
            <a:r>
              <a:rPr lang="en-US" dirty="0"/>
              <a:t> til SRAS</a:t>
            </a:r>
            <a:r>
              <a:rPr lang="en-US" baseline="-25000" dirty="0"/>
              <a:t>1</a:t>
            </a:r>
            <a:r>
              <a:rPr lang="en-US" dirty="0"/>
              <a:t>. </a:t>
            </a:r>
          </a:p>
          <a:p>
            <a:r>
              <a:rPr lang="en-US" dirty="0"/>
              <a:t>Nýja jafnvægið (E</a:t>
            </a:r>
            <a:r>
              <a:rPr lang="en-US" baseline="-25000" dirty="0"/>
              <a:t>2</a:t>
            </a:r>
            <a:r>
              <a:rPr lang="en-US" dirty="0"/>
              <a:t>) er við sama framleiðslustig og í upphafi en lægra verðlag.</a:t>
            </a:r>
          </a:p>
          <a:p>
            <a:endParaRPr lang="en-US" dirty="0"/>
          </a:p>
        </p:txBody>
      </p:sp>
      <p:pic>
        <p:nvPicPr>
          <p:cNvPr id="3" name="Picture 2" descr="The graph shows two aggregate demand curves and two aggregate supply curves that all intersect with the Potential GDP line at 50 on the x-axis. AD1 intersects with AS1 at point (130, 50). AD0 and AS0 intersect at point (120, 50). Additionally, AD1 intersects with AS0 at (125, 55).">
            <a:extLst>
              <a:ext uri="{FF2B5EF4-FFF2-40B4-BE49-F238E27FC236}">
                <a16:creationId xmlns:a16="http://schemas.microsoft.com/office/drawing/2014/main" id="{95FA7202-4E2B-8D26-94E1-210ACFCD1DB6}"/>
              </a:ext>
            </a:extLst>
          </p:cNvPr>
          <p:cNvPicPr>
            <a:picLocks noChangeAspect="1"/>
          </p:cNvPicPr>
          <p:nvPr/>
        </p:nvPicPr>
        <p:blipFill>
          <a:blip r:embed="rId2"/>
          <a:stretch>
            <a:fillRect/>
          </a:stretch>
        </p:blipFill>
        <p:spPr>
          <a:xfrm>
            <a:off x="4201943" y="1103248"/>
            <a:ext cx="3788113" cy="3228638"/>
          </a:xfrm>
          <a:prstGeom prst="rect">
            <a:avLst/>
          </a:prstGeom>
        </p:spPr>
      </p:pic>
    </p:spTree>
    <p:extLst>
      <p:ext uri="{BB962C8B-B14F-4D97-AF65-F5344CB8AC3E}">
        <p14:creationId xmlns:p14="http://schemas.microsoft.com/office/powerpoint/2010/main" val="1936194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Hve hratt aðlagast þjóðarbúskapurinn?</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p:txBody>
          <a:bodyPr>
            <a:normAutofit fontScale="92500" lnSpcReduction="10000"/>
          </a:bodyPr>
          <a:lstStyle/>
          <a:p>
            <a:r>
              <a:rPr lang="en-US" b="1" dirty="0"/>
              <a:t>Skynsemisvæntingar </a:t>
            </a:r>
            <a:r>
              <a:rPr lang="en-US" dirty="0"/>
              <a:t>– kenningin um að fólk nýti allar tiltækar upplýsingar til að mynda eins nákvæmar væntingar um framtíðina og kostur er </a:t>
            </a:r>
          </a:p>
          <a:p>
            <a:endParaRPr lang="en-US" dirty="0"/>
          </a:p>
          <a:p>
            <a:r>
              <a:rPr lang="en-US" dirty="0"/>
              <a:t>Í hagkerfi þar sem flestir hafa skynsemisvæntingar getur efnahagsleg aðlögun orðið mjög hröð.</a:t>
            </a:r>
          </a:p>
          <a:p>
            <a:endParaRPr lang="en-US" dirty="0"/>
          </a:p>
          <a:p>
            <a:r>
              <a:rPr lang="en-US" dirty="0"/>
              <a:t>Kenningin gerir ráð fyrir að allir átti sig á því að ferlið stefni að breyttu verðlagi og bregðist fljótt við þeirri væntingu, án langvarandi sveiflna í framleiðslu og atvinnu.</a:t>
            </a:r>
          </a:p>
          <a:p>
            <a:endParaRPr lang="en-US" dirty="0"/>
          </a:p>
        </p:txBody>
      </p:sp>
    </p:spTree>
    <p:extLst>
      <p:ext uri="{BB962C8B-B14F-4D97-AF65-F5344CB8AC3E}">
        <p14:creationId xmlns:p14="http://schemas.microsoft.com/office/powerpoint/2010/main" val="1901084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Hve hratt aðlagast þjóðarbúskapurinn? Framhald</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p:txBody>
          <a:bodyPr>
            <a:normAutofit fontScale="92500" lnSpcReduction="10000"/>
          </a:bodyPr>
          <a:lstStyle/>
          <a:p>
            <a:r>
              <a:rPr lang="en-US" dirty="0"/>
              <a:t>Önnur forsenda er að fólk og fyrirtæki taki ákvarðanir út frá aðlögunarvæntingum.</a:t>
            </a:r>
          </a:p>
          <a:p>
            <a:endParaRPr lang="en-US" dirty="0"/>
          </a:p>
          <a:p>
            <a:r>
              <a:rPr lang="en-US" b="1" dirty="0"/>
              <a:t>Aðlögunarvæntingar </a:t>
            </a:r>
            <a:r>
              <a:rPr lang="en-US" dirty="0"/>
              <a:t>– kenningin um að fólk líti til fyrri reynslu og lagi skoðanir sínar og hegðun smám saman að breyttum aðstæðum.</a:t>
            </a:r>
          </a:p>
          <a:p>
            <a:pPr lvl="1"/>
            <a:r>
              <a:rPr lang="en-US" dirty="0"/>
              <a:t>Fólk vinnur ekki fullkomlega úr upplýsingum og spáir ekki af fullri nákvæmni um framtíðina.</a:t>
            </a:r>
          </a:p>
          <a:p>
            <a:endParaRPr lang="en-US" dirty="0"/>
          </a:p>
          <a:p>
            <a:r>
              <a:rPr lang="en-US" dirty="0"/>
              <a:t>Ef flest fólk og fyrirtæki hafa einhvers konar aðlögunarvæntingar verður aðlögunin frá skammtíma til langs tíma í </a:t>
            </a:r>
            <a:r>
              <a:rPr lang="en-US" u="sng" dirty="0"/>
              <a:t>smáum skrefum yfir lengri tíma</a:t>
            </a:r>
            <a:r>
              <a:rPr lang="en-US" dirty="0"/>
              <a:t>.</a:t>
            </a:r>
          </a:p>
          <a:p>
            <a:endParaRPr lang="en-US" dirty="0"/>
          </a:p>
        </p:txBody>
      </p:sp>
    </p:spTree>
    <p:extLst>
      <p:ext uri="{BB962C8B-B14F-4D97-AF65-F5344CB8AC3E}">
        <p14:creationId xmlns:p14="http://schemas.microsoft.com/office/powerpoint/2010/main" val="1983897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a:xfrm>
            <a:off x="841248" y="109728"/>
            <a:ext cx="8732520" cy="749808"/>
          </a:xfrm>
        </p:spPr>
        <p:txBody>
          <a:bodyPr wrap="square">
            <a:normAutofit fontScale="90000"/>
          </a:bodyPr>
          <a:lstStyle/>
          <a:p>
            <a:r>
              <a:rPr lang="en-US" dirty="0" sz="2200"/>
              <a:t>26.2 Ályktanir nýklassíska sjónarhornsins fyrir hagstjórn</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955964"/>
            <a:ext cx="10515600" cy="4922322"/>
          </a:xfrm>
        </p:spPr>
        <p:txBody>
          <a:bodyPr>
            <a:normAutofit fontScale="92500"/>
          </a:bodyPr>
          <a:lstStyle/>
          <a:p>
            <a:r>
              <a:rPr lang="en-US" b="1" dirty="0"/>
              <a:t>Vænt verðbólga  </a:t>
            </a:r>
            <a:r>
              <a:rPr lang="en-US" dirty="0"/>
              <a:t>– sú verðbólga sem neytendur og fyrirtæki búast við í framtíðinni og taka mið af í ákvörðunum sínum nú.</a:t>
            </a:r>
          </a:p>
          <a:p>
            <a:endParaRPr lang="en-US" dirty="0"/>
          </a:p>
          <a:p>
            <a:r>
              <a:rPr lang="en-US" dirty="0"/>
              <a:t>Samkvæmt </a:t>
            </a:r>
            <a:r>
              <a:rPr lang="en-US" u="sng" dirty="0"/>
              <a:t>keynesíska sjónarhorninu</a:t>
            </a:r>
            <a:r>
              <a:rPr lang="en-US" dirty="0"/>
              <a:t> á hið opinbera að stýra AD þannig að hagkerfið framleiði sem nemur mögulegri landsframleiðslu. </a:t>
            </a:r>
          </a:p>
          <a:p>
            <a:pPr lvl="1"/>
            <a:r>
              <a:rPr lang="en-US" dirty="0"/>
              <a:t>AD má hvorki vera svo lítil að hagsveifluatvinnuleysi skapist né svo mikil að verðbólga hljótist af. </a:t>
            </a:r>
          </a:p>
          <a:p>
            <a:endParaRPr lang="en-US" dirty="0"/>
          </a:p>
          <a:p>
            <a:r>
              <a:rPr lang="en-US" dirty="0"/>
              <a:t>Samkvæmt </a:t>
            </a:r>
            <a:r>
              <a:rPr lang="en-US" u="sng" dirty="0"/>
              <a:t>nýklassíska sjónarhorninu</a:t>
            </a:r>
            <a:r>
              <a:rPr lang="en-US" dirty="0"/>
              <a:t> ákvarðar heildarframboð framleiðsluna við mögulega landsframleiðslu.</a:t>
            </a:r>
          </a:p>
          <a:p>
            <a:pPr lvl="1"/>
            <a:r>
              <a:rPr lang="en-US" dirty="0"/>
              <a:t>Náttúrulegt atvinnuleysi ákvarðar atvinnuleysisstigið.</a:t>
            </a:r>
          </a:p>
          <a:p>
            <a:pPr lvl="1"/>
            <a:r>
              <a:rPr lang="en-US" dirty="0"/>
              <a:t>Hliðranir heildareftirspurnar ráða mestu um breytingar á verðlagi.</a:t>
            </a:r>
          </a:p>
          <a:p>
            <a:endParaRPr lang="en-US" dirty="0"/>
          </a:p>
        </p:txBody>
      </p:sp>
    </p:spTree>
    <p:extLst>
      <p:ext uri="{BB962C8B-B14F-4D97-AF65-F5344CB8AC3E}">
        <p14:creationId xmlns:p14="http://schemas.microsoft.com/office/powerpoint/2010/main" val="14659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Frá langtíma-AS-ferli til langtíma-Phillipsferils</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4557142"/>
            <a:ext cx="10515600" cy="1743073"/>
          </a:xfrm>
        </p:spPr>
        <p:txBody>
          <a:bodyPr>
            <a:normAutofit fontScale="70000" lnSpcReduction="20000"/>
          </a:bodyPr>
          <a:lstStyle/>
          <a:p>
            <a:r>
              <a:rPr lang="en-US" dirty="0"/>
              <a:t>Á mynd (a), þar sem LRAS-ferillinn er lóðréttur, breyta hliðranir heildareftirspurnar ekki framleiðslustiginu en valda breytingum á verðlagi.</a:t>
            </a:r>
          </a:p>
          <a:p>
            <a:r>
              <a:rPr lang="en-US" dirty="0"/>
              <a:t>Þar sem framleiðslan er óbreytt milli jafnvægispunktanna E</a:t>
            </a:r>
            <a:r>
              <a:rPr lang="en-US" baseline="-25000" dirty="0"/>
              <a:t>0</a:t>
            </a:r>
            <a:r>
              <a:rPr lang="en-US" dirty="0"/>
              <a:t>, E</a:t>
            </a:r>
            <a:r>
              <a:rPr lang="en-US" baseline="-25000" dirty="0"/>
              <a:t>1</a:t>
            </a:r>
            <a:r>
              <a:rPr lang="en-US" dirty="0"/>
              <a:t> og E</a:t>
            </a:r>
            <a:r>
              <a:rPr lang="en-US" baseline="-25000" dirty="0"/>
              <a:t>2</a:t>
            </a:r>
            <a:r>
              <a:rPr lang="en-US" dirty="0"/>
              <a:t>, </a:t>
            </a:r>
            <a:r>
              <a:rPr lang="en-US" i="1" dirty="0"/>
              <a:t>allt</a:t>
            </a:r>
            <a:r>
              <a:rPr lang="en-US" dirty="0"/>
              <a:t> atvinnuleysi í þessu hagkerfi er </a:t>
            </a:r>
            <a:r>
              <a:rPr lang="en-US" u="sng" dirty="0"/>
              <a:t>náttúrulegt</a:t>
            </a:r>
            <a:r>
              <a:rPr lang="en-US" dirty="0"/>
              <a:t>. </a:t>
            </a:r>
          </a:p>
          <a:p>
            <a:r>
              <a:rPr lang="en-US" dirty="0"/>
              <a:t>Á mynd (b) verður Phillipsferillinn lóðréttur ef náttúrulegt atvinnuleysi er 5%. Það merkir að óháð breytingum á verðlagi </a:t>
            </a:r>
            <a:r>
              <a:rPr lang="en-US" u="sng" dirty="0"/>
              <a:t>helst atvinnuleysið í</a:t>
            </a:r>
            <a:r>
              <a:rPr lang="en-US" dirty="0"/>
              <a:t> 5%.</a:t>
            </a:r>
          </a:p>
          <a:p>
            <a:endParaRPr lang="en-US" dirty="0"/>
          </a:p>
        </p:txBody>
      </p:sp>
      <p:pic>
        <p:nvPicPr>
          <p:cNvPr id="2" name="Picture 1" descr="The graph shows three aggregate demand curves that all intersect with the vertical potential GDP line at 400 on the x-axis. Line AD0 intersects at (110, 400); line AD1 intersects at (115, 400); and line AD2 intersects at (120, 400).">
            <a:extLst>
              <a:ext uri="{FF2B5EF4-FFF2-40B4-BE49-F238E27FC236}">
                <a16:creationId xmlns:a16="http://schemas.microsoft.com/office/drawing/2014/main" id="{DBD04D43-DD88-5BA9-32C7-7E089CFD26B9}"/>
              </a:ext>
            </a:extLst>
          </p:cNvPr>
          <p:cNvPicPr>
            <a:picLocks noChangeAspect="1"/>
          </p:cNvPicPr>
          <p:nvPr/>
        </p:nvPicPr>
        <p:blipFill>
          <a:blip r:embed="rId2"/>
          <a:stretch>
            <a:fillRect/>
          </a:stretch>
        </p:blipFill>
        <p:spPr>
          <a:xfrm>
            <a:off x="2922340" y="842467"/>
            <a:ext cx="6347320" cy="3661916"/>
          </a:xfrm>
          <a:prstGeom prst="rect">
            <a:avLst/>
          </a:prstGeom>
        </p:spPr>
      </p:pic>
    </p:spTree>
    <p:extLst>
      <p:ext uri="{BB962C8B-B14F-4D97-AF65-F5344CB8AC3E}">
        <p14:creationId xmlns:p14="http://schemas.microsoft.com/office/powerpoint/2010/main" val="2344902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Á að vinna gegn atvinnuleysi eða verðbólgu?</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955964"/>
            <a:ext cx="10515600" cy="4791693"/>
          </a:xfrm>
        </p:spPr>
        <p:txBody>
          <a:bodyPr>
            <a:normAutofit lnSpcReduction="10000"/>
          </a:bodyPr>
          <a:lstStyle/>
          <a:p>
            <a:r>
              <a:rPr lang="en-US" dirty="0"/>
              <a:t>Þegar hagkerfið framleiðir við mögulega VLF er hagsveifluatvinnuleysi ekkert.</a:t>
            </a:r>
          </a:p>
          <a:p>
            <a:endParaRPr lang="en-US" dirty="0"/>
          </a:p>
          <a:p>
            <a:r>
              <a:rPr lang="en-US" dirty="0"/>
              <a:t>Samkvæmt nýklassískum hagfræðingum:</a:t>
            </a:r>
          </a:p>
          <a:p>
            <a:pPr lvl="1"/>
            <a:r>
              <a:rPr lang="en-US" dirty="0"/>
              <a:t>Umfjöllun um atvinnuleysi beinist einkum að því hvernig stjórnvöld geti breytt opinberri stefnu til að lækka </a:t>
            </a:r>
            <a:r>
              <a:rPr lang="en-US" u="sng" dirty="0"/>
              <a:t>náttúrulegt stig</a:t>
            </a:r>
            <a:r>
              <a:rPr lang="en-US" dirty="0"/>
              <a:t> atvinnuleysis.</a:t>
            </a:r>
          </a:p>
          <a:p>
            <a:pPr lvl="1"/>
            <a:r>
              <a:rPr lang="en-US" dirty="0"/>
              <a:t>Þeir telja </a:t>
            </a:r>
            <a:r>
              <a:rPr lang="en-US" u="sng" dirty="0"/>
              <a:t>ekki</a:t>
            </a:r>
            <a:r>
              <a:rPr lang="en-US" dirty="0"/>
              <a:t> að heildareftirspurn sé gagnlegt tæki til að draga úr atvinnuleysi.</a:t>
            </a:r>
          </a:p>
          <a:p>
            <a:pPr lvl="2"/>
            <a:r>
              <a:rPr lang="en-US" dirty="0"/>
              <a:t>Þar sem lóðréttur heildarframboðsferill ákvarðar framleiðslu hagkerfisins hefur heildareftirspurn engin langtímaáhrif á atvinnuleysi.</a:t>
            </a:r>
          </a:p>
          <a:p>
            <a:pPr lvl="1"/>
            <a:r>
              <a:rPr lang="en-US" dirty="0"/>
              <a:t>Þeir telja að heildareftirspurn eigi aðeins að fá að aukast í takt við hægfara hliðrun heildarframboðs til hægri, þannig að verðlag haldist að mestu óbreytt og verðbólguþrýstingur lítill.</a:t>
            </a:r>
          </a:p>
          <a:p>
            <a:endParaRPr lang="en-US" dirty="0"/>
          </a:p>
        </p:txBody>
      </p:sp>
    </p:spTree>
    <p:extLst>
      <p:ext uri="{BB962C8B-B14F-4D97-AF65-F5344CB8AC3E}">
        <p14:creationId xmlns:p14="http://schemas.microsoft.com/office/powerpoint/2010/main" val="379562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pPr marL="0" marR="0" lvl="0" indent="0" rtl="0">
              <a:spcBef>
                <a:spcPts val="0"/>
              </a:spcBef>
            </a:pPr>
            <a:r>
              <a:rPr lang="en-US" dirty="0"/>
              <a:t>Hvernig heildareftirspurn ákvarðar verðlag til langs tíma</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4354934"/>
            <a:ext cx="10515600" cy="1826029"/>
          </a:xfrm>
        </p:spPr>
        <p:txBody>
          <a:bodyPr>
            <a:normAutofit fontScale="77500" lnSpcReduction="20000"/>
          </a:bodyPr>
          <a:lstStyle/>
          <a:p>
            <a:r>
              <a:rPr lang="en-US" dirty="0"/>
              <a:t>Þegar heildareftirspurn hliðrast til hægri, frá AD</a:t>
            </a:r>
            <a:r>
              <a:rPr lang="en-US" baseline="-25000" dirty="0"/>
              <a:t>0</a:t>
            </a:r>
            <a:r>
              <a:rPr lang="en-US" dirty="0"/>
              <a:t> til AD</a:t>
            </a:r>
            <a:r>
              <a:rPr lang="en-US" baseline="-25000" dirty="0"/>
              <a:t>1</a:t>
            </a:r>
            <a:r>
              <a:rPr lang="en-US" dirty="0"/>
              <a:t> og síðan til AD</a:t>
            </a:r>
            <a:r>
              <a:rPr lang="en-US" baseline="-25000" dirty="0"/>
              <a:t>2</a:t>
            </a:r>
            <a:r>
              <a:rPr lang="en-US" dirty="0"/>
              <a:t>, breytast hvorki raunveruleg VLF hagkerfisins né atvinnuleysið. </a:t>
            </a:r>
          </a:p>
          <a:p>
            <a:r>
              <a:rPr lang="en-US" dirty="0"/>
              <a:t>Verðbólguþrýstingur hækkar þó verðlag þegar jafnvægið færist frá E</a:t>
            </a:r>
            <a:r>
              <a:rPr lang="en-US" baseline="-25000" dirty="0"/>
              <a:t>0</a:t>
            </a:r>
            <a:r>
              <a:rPr lang="en-US" dirty="0"/>
              <a:t> til E</a:t>
            </a:r>
            <a:r>
              <a:rPr lang="en-US" baseline="-25000" dirty="0"/>
              <a:t>1</a:t>
            </a:r>
            <a:r>
              <a:rPr lang="en-US" dirty="0"/>
              <a:t> og síðan til E</a:t>
            </a:r>
            <a:r>
              <a:rPr lang="en-US" baseline="-25000" dirty="0"/>
              <a:t>2</a:t>
            </a:r>
            <a:r>
              <a:rPr lang="en-US" dirty="0"/>
              <a:t>.</a:t>
            </a:r>
          </a:p>
          <a:p>
            <a:r>
              <a:rPr lang="en-US" u="sng" dirty="0"/>
              <a:t>Ef heildareftirspurn eykst hratt í nýklassíska líkaninu leiðir það til langs tíma aðeins til verðbólguþrýstings.</a:t>
            </a:r>
          </a:p>
          <a:p>
            <a:endParaRPr lang="en-US" dirty="0"/>
          </a:p>
        </p:txBody>
      </p:sp>
      <p:pic>
        <p:nvPicPr>
          <p:cNvPr id="4" name="Picture 3" descr="The graph shows three aggregate demand curves that all intersect with the vertical potential GDP line at around 62 on the x-axis, but at different price levels.">
            <a:extLst>
              <a:ext uri="{FF2B5EF4-FFF2-40B4-BE49-F238E27FC236}">
                <a16:creationId xmlns:a16="http://schemas.microsoft.com/office/drawing/2014/main" id="{68A26AE5-B1A1-1EC7-0088-30A2637EB65B}"/>
              </a:ext>
            </a:extLst>
          </p:cNvPr>
          <p:cNvPicPr>
            <a:picLocks noChangeAspect="1"/>
          </p:cNvPicPr>
          <p:nvPr/>
        </p:nvPicPr>
        <p:blipFill>
          <a:blip r:embed="rId2"/>
          <a:stretch>
            <a:fillRect/>
          </a:stretch>
        </p:blipFill>
        <p:spPr>
          <a:xfrm>
            <a:off x="4298054" y="956936"/>
            <a:ext cx="3595891" cy="3230770"/>
          </a:xfrm>
          <a:prstGeom prst="rect">
            <a:avLst/>
          </a:prstGeom>
        </p:spPr>
      </p:pic>
    </p:spTree>
    <p:extLst>
      <p:ext uri="{BB962C8B-B14F-4D97-AF65-F5344CB8AC3E}">
        <p14:creationId xmlns:p14="http://schemas.microsoft.com/office/powerpoint/2010/main" val="134313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a:xfrm>
            <a:off x="841248" y="109728"/>
            <a:ext cx="8732520" cy="749808"/>
          </a:xfrm>
        </p:spPr>
        <p:txBody>
          <a:bodyPr wrap="square">
            <a:normAutofit fontScale="90000"/>
          </a:bodyPr>
          <a:lstStyle/>
          <a:p>
            <a:pPr lvl="0">
              <a:spcBef>
                <a:spcPts val="0"/>
              </a:spcBef>
            </a:pPr>
            <a:r>
              <a:rPr lang="en-US" dirty="0" sz="2200"/>
              <a:t>Á að vinna gegn samdrætti eða stuðla að hagvexti til langs tíma?</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955964"/>
            <a:ext cx="10515600" cy="4543499"/>
          </a:xfrm>
        </p:spPr>
        <p:txBody>
          <a:bodyPr>
            <a:normAutofit lnSpcReduction="10000"/>
          </a:bodyPr>
          <a:lstStyle/>
          <a:p>
            <a:r>
              <a:rPr lang="en-US" dirty="0"/>
              <a:t>Nýklassískir hagfræðingar telja að hagkerfið nái sér aftur eftir samdrátt eða dragist að lokum saman á þensluskeiði. </a:t>
            </a:r>
          </a:p>
          <a:p>
            <a:pPr lvl="1"/>
            <a:r>
              <a:rPr lang="en-US" dirty="0"/>
              <a:t>Það er vegna þess að verð og laun eru sveigjanleg og aðlagast upp eða niður uns hagkerfið nær aftur mögulegri VLF.</a:t>
            </a:r>
          </a:p>
          <a:p>
            <a:r>
              <a:rPr lang="en-US" dirty="0"/>
              <a:t>Meginspurning nýklassískrar hagstjórnar er hvernig stuðla megi að </a:t>
            </a:r>
            <a:r>
              <a:rPr lang="en-US" u="sng" dirty="0"/>
              <a:t>vexti mögulegrar VLF</a:t>
            </a:r>
            <a:r>
              <a:rPr lang="en-US" dirty="0"/>
              <a:t>.</a:t>
            </a:r>
          </a:p>
          <a:p>
            <a:pPr lvl="1"/>
            <a:r>
              <a:rPr lang="en-US" dirty="0"/>
              <a:t>Hagvöxtur ræðst af langtímavexti framleiðni.</a:t>
            </a:r>
          </a:p>
          <a:p>
            <a:r>
              <a:rPr lang="en-US" dirty="0"/>
              <a:t>Stefna stjórnvalda ætti að stuðla að aukinni framleiðni til langs tíma með:</a:t>
            </a:r>
          </a:p>
          <a:p>
            <a:pPr lvl="1"/>
            <a:r>
              <a:rPr lang="en-US" dirty="0"/>
              <a:t>fjárfestingu í mannauði, raunfjármagni og tækni.</a:t>
            </a:r>
          </a:p>
          <a:p>
            <a:pPr lvl="1"/>
            <a:r>
              <a:rPr lang="en-US" dirty="0"/>
              <a:t>samspili þessara þátta í markaðsmiðuðu umhverfi sem umbunar nýsköpun. </a:t>
            </a:r>
          </a:p>
          <a:p>
            <a:endParaRPr lang="en-US" dirty="0"/>
          </a:p>
        </p:txBody>
      </p:sp>
    </p:spTree>
    <p:extLst>
      <p:ext uri="{BB962C8B-B14F-4D97-AF65-F5344CB8AC3E}">
        <p14:creationId xmlns:p14="http://schemas.microsoft.com/office/powerpoint/2010/main" val="3168371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r>
              <a:rPr lang="en-US" dirty="0"/>
              <a:t>Dæmi: Þróun verðbólgu og atvinnuleysis</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a:xfrm>
            <a:off x="838200" y="3919679"/>
            <a:ext cx="10515600" cy="2283229"/>
          </a:xfrm>
        </p:spPr>
        <p:txBody>
          <a:bodyPr>
            <a:normAutofit fontScale="70000" lnSpcReduction="20000"/>
          </a:bodyPr>
          <a:lstStyle/>
          <a:p>
            <a:r>
              <a:rPr lang="en-US" dirty="0"/>
              <a:t>Myndin sýnir verðbólgu og atvinnuleysi, mælt á fimm ára fresti frá 1970 til 2000.</a:t>
            </a:r>
          </a:p>
          <a:p>
            <a:r>
              <a:rPr lang="en-US" u="sng" dirty="0"/>
              <a:t>Umræðuspurning</a:t>
            </a:r>
            <a:r>
              <a:rPr lang="en-US" dirty="0"/>
              <a:t>: Hvaða mynstur sjáið þið í gögnunum? Má greina einn eða fleiri Phillipsferla í þeim?</a:t>
            </a:r>
          </a:p>
          <a:p>
            <a:r>
              <a:rPr lang="en-US" dirty="0"/>
              <a:t>Ef við fylgjum niðurhallandi leitni gagnapunktanna sjáum við skammtímaútgáfu Phillipsferilsins sem sýnir öfugt samband milli aukins atvinnuleysis og minni verðbólgu. </a:t>
            </a:r>
          </a:p>
          <a:p>
            <a:r>
              <a:rPr lang="en-US" dirty="0"/>
              <a:t>Ef við fylgjum lóðréttri línu gagnapunktanna má sjá langtímaútgáfu Phillipsferilsins við 4% náttúrulegt atvinnuleysi.</a:t>
            </a:r>
          </a:p>
          <a:p>
            <a:endParaRPr lang="en-US" dirty="0"/>
          </a:p>
        </p:txBody>
      </p:sp>
      <p:pic>
        <p:nvPicPr>
          <p:cNvPr id="4" name="Picture 3" descr="This graph shows several points of intersection between unemployment rates and inflation rates, one point for each year. Horizontal dashed lines extend from the y-axis at 5%, 4%, 3%, 2%, 1% and 5%. Vertical dashed lines extend from the x-axis at 2%, 3%, 4%, 6% and 4%. The points of intersection between these various lines are (2, 3); (3, 3), (4, 1); (4, 2); (4, 5); (6, 1); (5, 4).">
            <a:extLst>
              <a:ext uri="{FF2B5EF4-FFF2-40B4-BE49-F238E27FC236}">
                <a16:creationId xmlns:a16="http://schemas.microsoft.com/office/drawing/2014/main" id="{6B359323-30A1-54B5-1CBE-D602B7337E68}"/>
              </a:ext>
            </a:extLst>
          </p:cNvPr>
          <p:cNvPicPr>
            <a:picLocks noChangeAspect="1"/>
          </p:cNvPicPr>
          <p:nvPr/>
        </p:nvPicPr>
        <p:blipFill>
          <a:blip r:embed="rId2"/>
          <a:stretch>
            <a:fillRect/>
          </a:stretch>
        </p:blipFill>
        <p:spPr>
          <a:xfrm>
            <a:off x="3663274" y="891316"/>
            <a:ext cx="4865451" cy="2926756"/>
          </a:xfrm>
          <a:prstGeom prst="rect">
            <a:avLst/>
          </a:prstGeom>
        </p:spPr>
      </p:pic>
    </p:spTree>
    <p:extLst>
      <p:ext uri="{BB962C8B-B14F-4D97-AF65-F5344CB8AC3E}">
        <p14:creationId xmlns:p14="http://schemas.microsoft.com/office/powerpoint/2010/main" val="2134709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6439E-EC61-EB3F-B934-AB4611A31562}"/>
              </a:ext>
            </a:extLst>
          </p:cNvPr>
          <p:cNvSpPr>
            <a:spLocks noGrp="1"/>
          </p:cNvSpPr>
          <p:nvPr>
            <p:ph type="title"/>
          </p:nvPr>
        </p:nvSpPr>
        <p:spPr/>
        <p:txBody>
          <a:bodyPr>
            <a:normAutofit fontScale="90000"/>
          </a:bodyPr>
          <a:lstStyle/>
          <a:p>
            <a:pPr lvl="0">
              <a:spcBef>
                <a:spcPts val="0"/>
              </a:spcBef>
            </a:pPr>
            <a:r>
              <a:rPr lang="en-US" dirty="0"/>
              <a:t>26.3 Samspil keynesískra og nýklassískra líkana</a:t>
            </a:r>
          </a:p>
        </p:txBody>
      </p:sp>
      <p:sp>
        <p:nvSpPr>
          <p:cNvPr id="7" name="Content Placeholder 6">
            <a:extLst>
              <a:ext uri="{FF2B5EF4-FFF2-40B4-BE49-F238E27FC236}">
                <a16:creationId xmlns:a16="http://schemas.microsoft.com/office/drawing/2014/main" id="{1A91DE4A-FDF7-D139-2287-293B2420A26D}"/>
              </a:ext>
            </a:extLst>
          </p:cNvPr>
          <p:cNvSpPr>
            <a:spLocks noGrp="1"/>
          </p:cNvSpPr>
          <p:nvPr>
            <p:ph idx="1"/>
          </p:nvPr>
        </p:nvSpPr>
        <p:spPr/>
        <p:txBody>
          <a:bodyPr/>
          <a:lstStyle/>
          <a:p>
            <a:r>
              <a:rPr lang="en-US" dirty="0"/>
              <a:t>Margir hagfræðingar í meginstraumi aðhyllast </a:t>
            </a:r>
            <a:r>
              <a:rPr lang="en-US" u="sng" dirty="0"/>
              <a:t>bæði</a:t>
            </a:r>
            <a:r>
              <a:rPr lang="en-US" dirty="0"/>
              <a:t> keynesíska sjónarhornið og það nýklassíska.</a:t>
            </a:r>
          </a:p>
          <a:p>
            <a:pPr lvl="1"/>
            <a:r>
              <a:rPr lang="en-US" dirty="0"/>
              <a:t>Til skamms tíma, og stundum í djúpum og langvinnum samdrætti, getur keynesíska líkanið gefið góða nálgun.</a:t>
            </a:r>
          </a:p>
          <a:p>
            <a:pPr lvl="1"/>
            <a:r>
              <a:rPr lang="en-US" dirty="0"/>
              <a:t>Til mjög langs tíma getur nýklassíski ramminn átt betur við.</a:t>
            </a:r>
          </a:p>
          <a:p>
            <a:endParaRPr lang="en-US" dirty="0"/>
          </a:p>
        </p:txBody>
      </p:sp>
    </p:spTree>
    <p:extLst>
      <p:ext uri="{BB962C8B-B14F-4D97-AF65-F5344CB8AC3E}">
        <p14:creationId xmlns:p14="http://schemas.microsoft.com/office/powerpoint/2010/main" val="1525681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CC BY-NC-SA 4.0 leyfinu. Aðeins má afrita það eða breyta því í óviðskiptalegum tilgangi, geta skal OpenStax og Rice University sem rétthafa og tilgreina allar breytingar. Öllum aðlöguðum verkum skal deilt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342</TotalTime>
  <Words>1917</Words>
  <Application>Microsoft Macintosh PowerPoint</Application>
  <PresentationFormat>Widescreen</PresentationFormat>
  <Paragraphs>127</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Theme</vt:lpstr>
      <vt:lpstr>Principles of Economics 3e</vt:lpstr>
      <vt:lpstr>Ch.26 OUTLINE</vt:lpstr>
      <vt:lpstr>Impact of the Great Recession</vt:lpstr>
      <vt:lpstr>26.1 The Building Blocks of Neoclassical Analysis</vt:lpstr>
      <vt:lpstr>The Importance of Potential GDP in the Long Run</vt:lpstr>
      <vt:lpstr>Increasing and Investing in Physical and Human Capital</vt:lpstr>
      <vt:lpstr>Potential and Actual GDP (in 2012 Dollars)</vt:lpstr>
      <vt:lpstr>Potential vs Actual GDP</vt:lpstr>
      <vt:lpstr>A Vertical Aggregate Supply Curve</vt:lpstr>
      <vt:lpstr>The Role of Flexible Prices</vt:lpstr>
      <vt:lpstr>The Rebound to Potential GDP after AD Increases</vt:lpstr>
      <vt:lpstr>The Rebound to Potential GDP after AD Increases, Continued</vt:lpstr>
      <vt:lpstr>A Rebound Back to Potential GDP from a Shift to the Left in Aggregate  Demand</vt:lpstr>
      <vt:lpstr>A Rebound Back to Potential GDP from a Shift to the Left in Aggregate  Demand, Continued</vt:lpstr>
      <vt:lpstr>How Fast Is the Speed of Macroeconomic Adjustment?</vt:lpstr>
      <vt:lpstr>How Fast Is the Speed of Macroeconomic Adjustment?, Continued</vt:lpstr>
      <vt:lpstr>26.2 The Policy Implications of the Neoclassical Perspective</vt:lpstr>
      <vt:lpstr>From a Long-Run AS Curve to a Long-Run Phillips Curve</vt:lpstr>
      <vt:lpstr>Fighting Unemployment or Inflation?</vt:lpstr>
      <vt:lpstr>How Aggregate Demand Determines the Price Level in the Long Run</vt:lpstr>
      <vt:lpstr>Fighting Recession or Encouraging Long-Term Growth?</vt:lpstr>
      <vt:lpstr>Example: Tracking Inflation and Unemployment Rates</vt:lpstr>
      <vt:lpstr>26.3 Balancing Keynesian and Neoclassical Models</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78</cp:revision>
  <dcterms:created xsi:type="dcterms:W3CDTF">2018-05-29T21:16:34Z</dcterms:created>
  <dcterms:modified xsi:type="dcterms:W3CDTF">2026-02-26T20:32:44Z</dcterms:modified>
</cp:coreProperties>
</file>