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01" r:id="rId5"/>
    <p:sldId id="258" r:id="rId6"/>
    <p:sldId id="304" r:id="rId7"/>
    <p:sldId id="30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9" r:id="rId21"/>
    <p:sldId id="328" r:id="rId22"/>
    <p:sldId id="330" r:id="rId23"/>
    <p:sldId id="331" r:id="rId24"/>
    <p:sldId id="333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7CE113-302D-87D4-27AE-8E974DD7FEF9}" name="Jenn Woolson" initials="JW" userId="58d2870ac5856bc9" providerId="Windows Live"/>
  <p188:author id="{5976AB63-CF37-AEEB-E109-7F7205E41E35}" name="Emily Pecora" initials="EP" userId="S::E.Pecora@sixredmarbles.com::8474b31c-570b-43b3-a96f-3b8ab99b335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10" clrIdx="0">
    <p:extLst>
      <p:ext uri="{19B8F6BF-5375-455C-9EA6-DF929625EA0E}">
        <p15:presenceInfo xmlns:p15="http://schemas.microsoft.com/office/powerpoint/2012/main" userId="97506a045d60da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ED3225-E438-48AB-8B30-741D54089CCA}" v="9" dt="2022-03-02T19:47:36.475"/>
    <p1510:client id="{BE258030-2189-3F66-A394-F344C23749A1}" v="2" dt="2022-03-24T13:26:59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43" autoAdjust="0"/>
    <p:restoredTop sz="94737"/>
  </p:normalViewPr>
  <p:slideViewPr>
    <p:cSldViewPr snapToGrid="0" snapToObjects="1">
      <p:cViewPr varScale="1">
        <p:scale>
          <a:sx n="127" d="100"/>
          <a:sy n="127" d="100"/>
        </p:scale>
        <p:origin x="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2040" y="84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microsoft.com/office/2016/11/relationships/changesInfo" Target="changesInfos/changesInfo1.xml"/><Relationship Id="rId34" Type="http://schemas.microsoft.com/office/2015/10/relationships/revisionInfo" Target="revisionInfo.xml"/><Relationship Id="rId35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BE258030-2189-3F66-A394-F344C23749A1}"/>
    <pc:docChg chg="modSld">
      <pc:chgData name="Emily Pecora" userId="S::e.pecora@sixredmarbles.com::8474b31c-570b-43b3-a96f-3b8ab99b3357" providerId="AD" clId="Web-{BE258030-2189-3F66-A394-F344C23749A1}" dt="2022-03-24T13:26:59.579" v="1" actId="20577"/>
      <pc:docMkLst>
        <pc:docMk/>
      </pc:docMkLst>
      <pc:sldChg chg="modSp">
        <pc:chgData name="Emily Pecora" userId="S::e.pecora@sixredmarbles.com::8474b31c-570b-43b3-a96f-3b8ab99b3357" providerId="AD" clId="Web-{BE258030-2189-3F66-A394-F344C23749A1}" dt="2022-03-24T13:26:59.579" v="1" actId="20577"/>
        <pc:sldMkLst>
          <pc:docMk/>
          <pc:sldMk cId="2353696512" sldId="318"/>
        </pc:sldMkLst>
        <pc:spChg chg="mod">
          <ac:chgData name="Emily Pecora" userId="S::e.pecora@sixredmarbles.com::8474b31c-570b-43b3-a96f-3b8ab99b3357" providerId="AD" clId="Web-{BE258030-2189-3F66-A394-F344C23749A1}" dt="2022-03-24T13:26:59.579" v="1" actId="20577"/>
          <ac:spMkLst>
            <pc:docMk/>
            <pc:sldMk cId="2353696512" sldId="318"/>
            <ac:spMk id="3" creationId="{00000000-0000-0000-0000-000000000000}"/>
          </ac:spMkLst>
        </pc:spChg>
      </pc:sldChg>
    </pc:docChg>
  </pc:docChgLst>
  <pc:docChgLst>
    <pc:chgData name="Randa Tantawi" userId="1182df7b-db93-4de3-b73a-f6778afee7dc" providerId="ADAL" clId="{B4ED3225-E438-48AB-8B30-741D54089CCA}"/>
    <pc:docChg chg="undo redo custSel modSld">
      <pc:chgData name="Randa Tantawi" userId="1182df7b-db93-4de3-b73a-f6778afee7dc" providerId="ADAL" clId="{B4ED3225-E438-48AB-8B30-741D54089CCA}" dt="2022-03-02T19:48:59.259" v="1264" actId="20577"/>
      <pc:docMkLst>
        <pc:docMk/>
      </pc:docMkLst>
      <pc:sldChg chg="modSp mod">
        <pc:chgData name="Randa Tantawi" userId="1182df7b-db93-4de3-b73a-f6778afee7dc" providerId="ADAL" clId="{B4ED3225-E438-48AB-8B30-741D54089CCA}" dt="2022-03-02T19:00:06.753" v="61" actId="20577"/>
        <pc:sldMkLst>
          <pc:docMk/>
          <pc:sldMk cId="1067035083" sldId="258"/>
        </pc:sldMkLst>
        <pc:spChg chg="mod">
          <ac:chgData name="Randa Tantawi" userId="1182df7b-db93-4de3-b73a-f6778afee7dc" providerId="ADAL" clId="{B4ED3225-E438-48AB-8B30-741D54089CCA}" dt="2022-03-02T19:00:06.753" v="61" actId="20577"/>
          <ac:spMkLst>
            <pc:docMk/>
            <pc:sldMk cId="1067035083" sldId="258"/>
            <ac:spMk id="3" creationId="{540469E5-CD66-4E12-97BA-EBB44E6FE707}"/>
          </ac:spMkLst>
        </pc:spChg>
      </pc:sldChg>
      <pc:sldChg chg="modSp mod">
        <pc:chgData name="Randa Tantawi" userId="1182df7b-db93-4de3-b73a-f6778afee7dc" providerId="ADAL" clId="{B4ED3225-E438-48AB-8B30-741D54089CCA}" dt="2022-03-02T18:15:02.209" v="7" actId="6549"/>
        <pc:sldMkLst>
          <pc:docMk/>
          <pc:sldMk cId="1312473908" sldId="301"/>
        </pc:sldMkLst>
        <pc:spChg chg="mod">
          <ac:chgData name="Randa Tantawi" userId="1182df7b-db93-4de3-b73a-f6778afee7dc" providerId="ADAL" clId="{B4ED3225-E438-48AB-8B30-741D54089CCA}" dt="2022-03-02T18:15:02.209" v="7" actId="6549"/>
          <ac:spMkLst>
            <pc:docMk/>
            <pc:sldMk cId="1312473908" sldId="301"/>
            <ac:spMk id="2" creationId="{60470FE0-2F2A-DF45-AADD-DE38862B856B}"/>
          </ac:spMkLst>
        </pc:spChg>
      </pc:sldChg>
      <pc:sldChg chg="modSp mod">
        <pc:chgData name="Randa Tantawi" userId="1182df7b-db93-4de3-b73a-f6778afee7dc" providerId="ADAL" clId="{B4ED3225-E438-48AB-8B30-741D54089CCA}" dt="2022-03-02T19:02:46.862" v="166" actId="6549"/>
        <pc:sldMkLst>
          <pc:docMk/>
          <pc:sldMk cId="1814845781" sldId="304"/>
        </pc:sldMkLst>
        <pc:spChg chg="mod">
          <ac:chgData name="Randa Tantawi" userId="1182df7b-db93-4de3-b73a-f6778afee7dc" providerId="ADAL" clId="{B4ED3225-E438-48AB-8B30-741D54089CCA}" dt="2022-03-02T19:02:46.862" v="166" actId="6549"/>
          <ac:spMkLst>
            <pc:docMk/>
            <pc:sldMk cId="1814845781" sldId="304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05:22.857" v="218" actId="6549"/>
        <pc:sldMkLst>
          <pc:docMk/>
          <pc:sldMk cId="1447984357" sldId="305"/>
        </pc:sldMkLst>
        <pc:spChg chg="mod">
          <ac:chgData name="Randa Tantawi" userId="1182df7b-db93-4de3-b73a-f6778afee7dc" providerId="ADAL" clId="{B4ED3225-E438-48AB-8B30-741D54089CCA}" dt="2022-03-02T19:05:22.857" v="218" actId="6549"/>
          <ac:spMkLst>
            <pc:docMk/>
            <pc:sldMk cId="1447984357" sldId="305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08:32.400" v="271" actId="27107"/>
        <pc:sldMkLst>
          <pc:docMk/>
          <pc:sldMk cId="722577213" sldId="316"/>
        </pc:sldMkLst>
        <pc:spChg chg="mod">
          <ac:chgData name="Randa Tantawi" userId="1182df7b-db93-4de3-b73a-f6778afee7dc" providerId="ADAL" clId="{B4ED3225-E438-48AB-8B30-741D54089CCA}" dt="2022-03-02T19:08:32.400" v="271" actId="27107"/>
          <ac:spMkLst>
            <pc:docMk/>
            <pc:sldMk cId="722577213" sldId="316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12:58.406" v="375" actId="6549"/>
        <pc:sldMkLst>
          <pc:docMk/>
          <pc:sldMk cId="898012448" sldId="317"/>
        </pc:sldMkLst>
        <pc:spChg chg="mod">
          <ac:chgData name="Randa Tantawi" userId="1182df7b-db93-4de3-b73a-f6778afee7dc" providerId="ADAL" clId="{B4ED3225-E438-48AB-8B30-741D54089CCA}" dt="2022-03-02T19:12:58.406" v="375" actId="6549"/>
          <ac:spMkLst>
            <pc:docMk/>
            <pc:sldMk cId="898012448" sldId="317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15:40.650" v="442" actId="6549"/>
        <pc:sldMkLst>
          <pc:docMk/>
          <pc:sldMk cId="2353696512" sldId="318"/>
        </pc:sldMkLst>
        <pc:spChg chg="mod">
          <ac:chgData name="Randa Tantawi" userId="1182df7b-db93-4de3-b73a-f6778afee7dc" providerId="ADAL" clId="{B4ED3225-E438-48AB-8B30-741D54089CCA}" dt="2022-03-02T19:15:40.650" v="442" actId="6549"/>
          <ac:spMkLst>
            <pc:docMk/>
            <pc:sldMk cId="2353696512" sldId="318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0:02.464" v="550" actId="20577"/>
        <pc:sldMkLst>
          <pc:docMk/>
          <pc:sldMk cId="1911358601" sldId="319"/>
        </pc:sldMkLst>
        <pc:spChg chg="mod">
          <ac:chgData name="Randa Tantawi" userId="1182df7b-db93-4de3-b73a-f6778afee7dc" providerId="ADAL" clId="{B4ED3225-E438-48AB-8B30-741D54089CCA}" dt="2022-03-02T19:20:02.464" v="550" actId="20577"/>
          <ac:spMkLst>
            <pc:docMk/>
            <pc:sldMk cId="1911358601" sldId="319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1:21.755" v="571" actId="33524"/>
        <pc:sldMkLst>
          <pc:docMk/>
          <pc:sldMk cId="2742076498" sldId="320"/>
        </pc:sldMkLst>
        <pc:spChg chg="mod">
          <ac:chgData name="Randa Tantawi" userId="1182df7b-db93-4de3-b73a-f6778afee7dc" providerId="ADAL" clId="{B4ED3225-E438-48AB-8B30-741D54089CCA}" dt="2022-03-02T19:21:21.755" v="571" actId="33524"/>
          <ac:spMkLst>
            <pc:docMk/>
            <pc:sldMk cId="2742076498" sldId="320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2:45.611" v="579" actId="20577"/>
        <pc:sldMkLst>
          <pc:docMk/>
          <pc:sldMk cId="566530881" sldId="321"/>
        </pc:sldMkLst>
        <pc:spChg chg="mod">
          <ac:chgData name="Randa Tantawi" userId="1182df7b-db93-4de3-b73a-f6778afee7dc" providerId="ADAL" clId="{B4ED3225-E438-48AB-8B30-741D54089CCA}" dt="2022-03-02T19:22:45.611" v="579" actId="20577"/>
          <ac:spMkLst>
            <pc:docMk/>
            <pc:sldMk cId="566530881" sldId="321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4:39.170" v="641" actId="20577"/>
        <pc:sldMkLst>
          <pc:docMk/>
          <pc:sldMk cId="2018844140" sldId="322"/>
        </pc:sldMkLst>
        <pc:spChg chg="mod">
          <ac:chgData name="Randa Tantawi" userId="1182df7b-db93-4de3-b73a-f6778afee7dc" providerId="ADAL" clId="{B4ED3225-E438-48AB-8B30-741D54089CCA}" dt="2022-03-02T19:24:39.170" v="641" actId="20577"/>
          <ac:spMkLst>
            <pc:docMk/>
            <pc:sldMk cId="2018844140" sldId="322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5:25.681" v="647" actId="20577"/>
        <pc:sldMkLst>
          <pc:docMk/>
          <pc:sldMk cId="3739737809" sldId="323"/>
        </pc:sldMkLst>
        <pc:spChg chg="mod">
          <ac:chgData name="Randa Tantawi" userId="1182df7b-db93-4de3-b73a-f6778afee7dc" providerId="ADAL" clId="{B4ED3225-E438-48AB-8B30-741D54089CCA}" dt="2022-03-02T19:25:25.681" v="647" actId="20577"/>
          <ac:spMkLst>
            <pc:docMk/>
            <pc:sldMk cId="3739737809" sldId="323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27:58.364" v="686" actId="6549"/>
        <pc:sldMkLst>
          <pc:docMk/>
          <pc:sldMk cId="2745578552" sldId="324"/>
        </pc:sldMkLst>
        <pc:spChg chg="mod">
          <ac:chgData name="Randa Tantawi" userId="1182df7b-db93-4de3-b73a-f6778afee7dc" providerId="ADAL" clId="{B4ED3225-E438-48AB-8B30-741D54089CCA}" dt="2022-03-02T19:27:58.364" v="686" actId="6549"/>
          <ac:spMkLst>
            <pc:docMk/>
            <pc:sldMk cId="2745578552" sldId="324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34:10.532" v="854" actId="404"/>
        <pc:sldMkLst>
          <pc:docMk/>
          <pc:sldMk cId="2862968512" sldId="325"/>
        </pc:sldMkLst>
        <pc:spChg chg="mod">
          <ac:chgData name="Randa Tantawi" userId="1182df7b-db93-4de3-b73a-f6778afee7dc" providerId="ADAL" clId="{B4ED3225-E438-48AB-8B30-741D54089CCA}" dt="2022-03-02T19:34:10.532" v="854" actId="404"/>
          <ac:spMkLst>
            <pc:docMk/>
            <pc:sldMk cId="2862968512" sldId="325"/>
            <ac:spMk id="3" creationId="{00000000-0000-0000-0000-000000000000}"/>
          </ac:spMkLst>
        </pc:spChg>
        <pc:spChg chg="mod">
          <ac:chgData name="Randa Tantawi" userId="1182df7b-db93-4de3-b73a-f6778afee7dc" providerId="ADAL" clId="{B4ED3225-E438-48AB-8B30-741D54089CCA}" dt="2022-03-02T19:31:30.858" v="808" actId="6549"/>
          <ac:spMkLst>
            <pc:docMk/>
            <pc:sldMk cId="2862968512" sldId="325"/>
            <ac:spMk id="4" creationId="{6C172B14-85AD-4940-A3FE-26E5A2D76478}"/>
          </ac:spMkLst>
        </pc:spChg>
      </pc:sldChg>
      <pc:sldChg chg="modSp mod">
        <pc:chgData name="Randa Tantawi" userId="1182df7b-db93-4de3-b73a-f6778afee7dc" providerId="ADAL" clId="{B4ED3225-E438-48AB-8B30-741D54089CCA}" dt="2022-03-02T19:36:29.253" v="946" actId="6549"/>
        <pc:sldMkLst>
          <pc:docMk/>
          <pc:sldMk cId="1040524980" sldId="326"/>
        </pc:sldMkLst>
        <pc:spChg chg="mod">
          <ac:chgData name="Randa Tantawi" userId="1182df7b-db93-4de3-b73a-f6778afee7dc" providerId="ADAL" clId="{B4ED3225-E438-48AB-8B30-741D54089CCA}" dt="2022-03-02T19:36:29.253" v="946" actId="6549"/>
          <ac:spMkLst>
            <pc:docMk/>
            <pc:sldMk cId="1040524980" sldId="326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38:10.298" v="981" actId="6549"/>
        <pc:sldMkLst>
          <pc:docMk/>
          <pc:sldMk cId="1420958704" sldId="327"/>
        </pc:sldMkLst>
        <pc:spChg chg="mod">
          <ac:chgData name="Randa Tantawi" userId="1182df7b-db93-4de3-b73a-f6778afee7dc" providerId="ADAL" clId="{B4ED3225-E438-48AB-8B30-741D54089CCA}" dt="2022-03-02T19:38:10.298" v="981" actId="6549"/>
          <ac:spMkLst>
            <pc:docMk/>
            <pc:sldMk cId="1420958704" sldId="327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42:37.146" v="1150" actId="20577"/>
        <pc:sldMkLst>
          <pc:docMk/>
          <pc:sldMk cId="4044937876" sldId="328"/>
        </pc:sldMkLst>
        <pc:spChg chg="mod">
          <ac:chgData name="Randa Tantawi" userId="1182df7b-db93-4de3-b73a-f6778afee7dc" providerId="ADAL" clId="{B4ED3225-E438-48AB-8B30-741D54089CCA}" dt="2022-03-02T19:42:37.146" v="1150" actId="20577"/>
          <ac:spMkLst>
            <pc:docMk/>
            <pc:sldMk cId="4044937876" sldId="328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39:44.488" v="1009" actId="20577"/>
        <pc:sldMkLst>
          <pc:docMk/>
          <pc:sldMk cId="2899817177" sldId="329"/>
        </pc:sldMkLst>
        <pc:spChg chg="mod">
          <ac:chgData name="Randa Tantawi" userId="1182df7b-db93-4de3-b73a-f6778afee7dc" providerId="ADAL" clId="{B4ED3225-E438-48AB-8B30-741D54089CCA}" dt="2022-03-02T19:39:44.488" v="1009" actId="20577"/>
          <ac:spMkLst>
            <pc:docMk/>
            <pc:sldMk cId="2899817177" sldId="329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44:44.799" v="1207" actId="20577"/>
        <pc:sldMkLst>
          <pc:docMk/>
          <pc:sldMk cId="2693847710" sldId="330"/>
        </pc:sldMkLst>
        <pc:spChg chg="mod">
          <ac:chgData name="Randa Tantawi" userId="1182df7b-db93-4de3-b73a-f6778afee7dc" providerId="ADAL" clId="{B4ED3225-E438-48AB-8B30-741D54089CCA}" dt="2022-03-02T19:44:44.799" v="1207" actId="20577"/>
          <ac:spMkLst>
            <pc:docMk/>
            <pc:sldMk cId="2693847710" sldId="330"/>
            <ac:spMk id="3" creationId="{00000000-0000-0000-0000-000000000000}"/>
          </ac:spMkLst>
        </pc:spChg>
      </pc:sldChg>
      <pc:sldChg chg="modSp mod">
        <pc:chgData name="Randa Tantawi" userId="1182df7b-db93-4de3-b73a-f6778afee7dc" providerId="ADAL" clId="{B4ED3225-E438-48AB-8B30-741D54089CCA}" dt="2022-03-02T19:47:45.772" v="1246" actId="20577"/>
        <pc:sldMkLst>
          <pc:docMk/>
          <pc:sldMk cId="1755566932" sldId="331"/>
        </pc:sldMkLst>
        <pc:spChg chg="mod">
          <ac:chgData name="Randa Tantawi" userId="1182df7b-db93-4de3-b73a-f6778afee7dc" providerId="ADAL" clId="{B4ED3225-E438-48AB-8B30-741D54089CCA}" dt="2022-03-02T19:45:52.677" v="1215" actId="20577"/>
          <ac:spMkLst>
            <pc:docMk/>
            <pc:sldMk cId="1755566932" sldId="331"/>
            <ac:spMk id="3" creationId="{00000000-0000-0000-0000-000000000000}"/>
          </ac:spMkLst>
        </pc:spChg>
        <pc:spChg chg="mod">
          <ac:chgData name="Randa Tantawi" userId="1182df7b-db93-4de3-b73a-f6778afee7dc" providerId="ADAL" clId="{B4ED3225-E438-48AB-8B30-741D54089CCA}" dt="2022-03-02T19:47:45.772" v="1246" actId="20577"/>
          <ac:spMkLst>
            <pc:docMk/>
            <pc:sldMk cId="1755566932" sldId="331"/>
            <ac:spMk id="5" creationId="{A05D9C63-C837-2341-8C3D-F66220B1DFBE}"/>
          </ac:spMkLst>
        </pc:spChg>
      </pc:sldChg>
      <pc:sldChg chg="modSp mod">
        <pc:chgData name="Randa Tantawi" userId="1182df7b-db93-4de3-b73a-f6778afee7dc" providerId="ADAL" clId="{B4ED3225-E438-48AB-8B30-741D54089CCA}" dt="2022-03-02T19:48:59.259" v="1264" actId="20577"/>
        <pc:sldMkLst>
          <pc:docMk/>
          <pc:sldMk cId="375141044" sldId="333"/>
        </pc:sldMkLst>
        <pc:spChg chg="mod">
          <ac:chgData name="Randa Tantawi" userId="1182df7b-db93-4de3-b73a-f6778afee7dc" providerId="ADAL" clId="{B4ED3225-E438-48AB-8B30-741D54089CCA}" dt="2022-03-02T19:48:38.187" v="1261" actId="20577"/>
          <ac:spMkLst>
            <pc:docMk/>
            <pc:sldMk cId="375141044" sldId="333"/>
            <ac:spMk id="3" creationId="{00000000-0000-0000-0000-000000000000}"/>
          </ac:spMkLst>
        </pc:spChg>
        <pc:spChg chg="mod">
          <ac:chgData name="Randa Tantawi" userId="1182df7b-db93-4de3-b73a-f6778afee7dc" providerId="ADAL" clId="{B4ED3225-E438-48AB-8B30-741D54089CCA}" dt="2022-03-02T19:48:59.259" v="1264" actId="20577"/>
          <ac:spMkLst>
            <pc:docMk/>
            <pc:sldMk cId="375141044" sldId="333"/>
            <ac:spMk id="4" creationId="{890FC6BC-8043-B64D-A137-E07628E6DFCD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3AFFD-4FB8-40A5-BAFA-EA4525C81687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D7287-6981-4F86-8888-C2D259910F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6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F15A45-EE06-834F-8DA0-58B8DE7A810B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2B9CDD-D4F8-2344-9B6A-C3BC014B4F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2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9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49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8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0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62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882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85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14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90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08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45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618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36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96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44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25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97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222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Grunnatriði fjármála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5. kafli: Reikningsskil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C3DA402A-BB15-4645-951B-1E6AEAB3B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" b="60"/>
          <a:stretch/>
        </p:blipFill>
        <p:spPr>
          <a:xfrm>
            <a:off x="5048985" y="2390620"/>
            <a:ext cx="2093976" cy="2706624"/>
          </a:xfrm>
        </p:spPr>
      </p:pic>
    </p:spTree>
    <p:extLst>
      <p:ext uri="{BB962C8B-B14F-4D97-AF65-F5344CB8AC3E}">
        <p14:creationId xmlns:p14="http://schemas.microsoft.com/office/powerpoint/2010/main" val="13124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36960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5.1 Námsmarkmið 1: Lýsa tilgangi og mikilvægi rekstrarreiknings.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1182" y="1485944"/>
            <a:ext cx="10692618" cy="4493305"/>
          </a:xfrm>
        </p:spPr>
        <p:txBody>
          <a:bodyPr>
            <a:normAutofit/>
          </a:bodyPr>
          <a:lstStyle/>
          <a:p>
            <a:r>
              <a:rPr lang="en-US" dirty="0"/>
              <a:t>Tilgangur </a:t>
            </a:r>
            <a:r>
              <a:rPr lang="en-US" b="1" dirty="0"/>
              <a:t>rekstrarreiknings </a:t>
            </a:r>
            <a:r>
              <a:rPr lang="en-US" dirty="0"/>
              <a:t>er að ákvarða arðsemi fyrirtækis á tilteknu tímabili.</a:t>
            </a:r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Arðsemi</a:t>
            </a:r>
            <a:r>
              <a:rPr lang="en-US" dirty="0">
                <a:solidFill>
                  <a:schemeClr val="accent3"/>
                </a:solidFill>
              </a:rPr>
              <a:t> er skilgreind sem tekjur að frádregnum gjöldum.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Þegar tekjur eru </a:t>
            </a:r>
            <a:r>
              <a:rPr lang="en-US" i="1" dirty="0">
                <a:solidFill>
                  <a:schemeClr val="accent3"/>
                </a:solidFill>
              </a:rPr>
              <a:t>hærri en </a:t>
            </a:r>
            <a:r>
              <a:rPr lang="en-US" dirty="0">
                <a:solidFill>
                  <a:schemeClr val="accent3"/>
                </a:solidFill>
              </a:rPr>
              <a:t>gjöldin skilar fyrirtækið hreinum hagnaði og er arðbært.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Þegar tekjur eru </a:t>
            </a:r>
            <a:r>
              <a:rPr lang="en-US" i="1" dirty="0">
                <a:solidFill>
                  <a:schemeClr val="accent3"/>
                </a:solidFill>
              </a:rPr>
              <a:t>lægri en </a:t>
            </a:r>
            <a:r>
              <a:rPr lang="en-US" dirty="0">
                <a:solidFill>
                  <a:schemeClr val="accent3"/>
                </a:solidFill>
              </a:rPr>
              <a:t>gjöldin verður hreint tap hjá fyrirtækinu og það er ekki arðbært. </a:t>
            </a:r>
          </a:p>
          <a:p>
            <a:r>
              <a:rPr lang="en-US" dirty="0"/>
              <a:t>Tilgangur fyrirtækis er að skila hagnaði af rekstrinum.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Fyrirtæki sem skila ekki hagnaði eru ekki sjálfbær til lengri tíma.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Félög sem ekki eru rekin í hagnaðarskyni meta árangur við að ná markmiðum sínum með öðrum mælikvörðum en hagnaði.</a:t>
            </a: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98" y="29117"/>
            <a:ext cx="9032044" cy="1311871"/>
          </a:xfrm>
        </p:spPr>
        <p:txBody>
          <a:bodyPr/>
          <a:lstStyle/>
          <a:p>
            <a:r>
              <a:rPr lang="en-US" dirty="0"/>
              <a:t>5.1 Námsmarkmið 2: Greina uppbyggingu og lykilþætti rekstrarreiknings.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655017"/>
            <a:ext cx="10515600" cy="4859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Í stórum dráttum sýnir rekstrarreikningur niðurstöðu jöfnunnar </a:t>
            </a:r>
            <a:r>
              <a:rPr lang="en-US" b="1" dirty="0"/>
              <a:t>Tekjur – gjöld = hreinn hagnaður</a:t>
            </a:r>
            <a:r>
              <a:rPr lang="en-US" dirty="0"/>
              <a:t>, en sú </a:t>
            </a:r>
            <a:r>
              <a:rPr lang="en-US" i="1" dirty="0"/>
              <a:t>röð</a:t>
            </a:r>
            <a:r>
              <a:rPr lang="en-US" dirty="0"/>
              <a:t> sem gjöld eru dregin frá tekjum í fylgir ákveðinni framsetningu.</a:t>
            </a:r>
          </a:p>
          <a:p>
            <a:pPr marL="460375" indent="-223838"/>
            <a:r>
              <a:rPr lang="en-US" sz="2400" dirty="0"/>
              <a:t>Í sundurliðuðum rekstrarreikningi eru gjöld dregin frá í þessari röð: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Sala – kostnaðarverð seldra vara = framlegð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Framlegð – rekstrargjöld = rekstrarhagnaður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Rekstrarhagnaður – vaxtagjöld = hagnaður fyrir skatta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Hagnaður fyrir skatta – tekjuskattsgjöld = hreinn hagnaður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4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31787"/>
            <a:ext cx="10515600" cy="535420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dirty="0"/>
              <a:t>5.1 Námsmarkmið 3: Fjalla um notkun EBITDA sem mælikvarða á </a:t>
            </a:r>
            <a:br>
              <a:rPr lang="en-US" dirty="0"/>
            </a:br>
            <a:r>
              <a:rPr lang="en-US" dirty="0"/>
              <a:t>hagnað fyrirtækis.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683455" y="1137993"/>
            <a:ext cx="10515600" cy="5209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EBITDA stendur fyrir </a:t>
            </a:r>
            <a:r>
              <a:rPr lang="en-US" b="1" dirty="0"/>
              <a:t>hagnað fyrir vexti, skatta, afskriftir og niðurfærslu óefnislegra eigna </a:t>
            </a:r>
            <a:r>
              <a:rPr lang="en-US" dirty="0"/>
              <a:t>og er nálgun á handbært fé frá rekstri.</a:t>
            </a:r>
          </a:p>
          <a:p>
            <a:pPr marL="460375" indent="-223838"/>
            <a:r>
              <a:rPr lang="en-US" sz="2400" dirty="0"/>
              <a:t>EBIT (</a:t>
            </a:r>
            <a:r>
              <a:rPr lang="en-US" sz="2400" b="1" dirty="0"/>
              <a:t>e</a:t>
            </a:r>
            <a:r>
              <a:rPr lang="en-US" sz="2400" dirty="0"/>
              <a:t>hagnaður </a:t>
            </a:r>
            <a:r>
              <a:rPr lang="en-US" sz="2400" b="1" dirty="0"/>
              <a:t>b</a:t>
            </a:r>
            <a:r>
              <a:rPr lang="en-US" sz="2400" dirty="0"/>
              <a:t>fyrir </a:t>
            </a:r>
            <a:r>
              <a:rPr lang="en-US" sz="2400" b="1" dirty="0"/>
              <a:t>i</a:t>
            </a:r>
            <a:r>
              <a:rPr lang="en-US" sz="2400" dirty="0"/>
              <a:t>vexti og </a:t>
            </a:r>
            <a:r>
              <a:rPr lang="en-US" sz="2400" b="1" dirty="0"/>
              <a:t>t</a:t>
            </a:r>
            <a:r>
              <a:rPr lang="en-US" sz="2400" dirty="0"/>
              <a:t>skatta)</a:t>
            </a:r>
            <a:r>
              <a:rPr lang="en-US" sz="2400" i="1" dirty="0"/>
              <a:t> </a:t>
            </a:r>
            <a:r>
              <a:rPr lang="en-US" sz="2400" dirty="0"/>
              <a:t>er stundum nefnt </a:t>
            </a:r>
            <a:r>
              <a:rPr lang="en-US" sz="2400" i="1" dirty="0"/>
              <a:t>rekstrarhagnaður</a:t>
            </a:r>
            <a:r>
              <a:rPr lang="en-US" sz="2400" dirty="0"/>
              <a:t>, þar sem það sýnir hagnaðinn sem fyrirtæki skilar af rekstri sínum.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Vaxtagjöld eru ekki dregin frá EBIT, því greiddir vextir endurspegla skuldsetningu fyrirtækisins og ákvörðun um lántöku telst ekki rekstrarákvörðun.</a:t>
            </a:r>
          </a:p>
          <a:p>
            <a:pPr marL="460375" indent="-223838"/>
            <a:r>
              <a:rPr lang="en-US" sz="2400" dirty="0"/>
              <a:t>Sköttum, afskriftum og niðurfærslu óefnislegra eigna er bætt aftur við EBIT af eftirfarandi ástæðum: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Skattar eru ekki teknir með þar sem tekjuskattsgjöld fyrirtækis ráðast ekki af rekstrarhagkvæmni þess.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Afskriftir og niðurfærsla óefnislegra eigna eru reikningshaldsleg gjöld sem hafa ekki í för með sér útstreymi handbærs fjár.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8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73729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5.2 Námsmarkmið 1: Lýsa tilgangi og mikilvægi efnahags</a:t>
            </a:r>
            <a:br>
              <a:rPr lang="en-US" dirty="0"/>
            </a:br>
            <a:r>
              <a:rPr lang="en-US" dirty="0"/>
              <a:t>reiknings.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838200" y="877455"/>
                <a:ext cx="10651836" cy="5800436"/>
              </a:xfrm>
            </p:spPr>
            <p:txBody>
              <a:bodyPr>
                <a:normAutofit fontScale="47500" lnSpcReduction="2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5100" dirty="0"/>
                  <a:t>A </a:t>
                </a:r>
                <a:r>
                  <a:rPr lang="en-US" sz="5100" b="1" dirty="0"/>
                  <a:t>Efnahagsreikningur </a:t>
                </a:r>
                <a:r>
                  <a:rPr lang="en-US" sz="5100" dirty="0"/>
                  <a:t>endurspeglar bókhaldsjöfnuna, sem er grundvöllur tvíhliða bókhalds.</a:t>
                </a:r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𝐴𝑠𝑠𝑒𝑡𝑠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𝐿𝑖𝑎𝑏𝑖𝑙𝑖𝑡𝑖𝑒𝑠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𝑂𝑤𝑛𝑒𝑟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200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𝐸𝑞𝑢𝑖𝑡𝑦</m:t>
                    </m:r>
                  </m:oMath>
                </a14:m>
                <a:endParaRPr lang="en-US" sz="4200" dirty="0">
                  <a:solidFill>
                    <a:schemeClr val="accent3"/>
                  </a:solidFill>
                </a:endParaRPr>
              </a:p>
              <a:p>
                <a:pPr lvl="1">
                  <a:lnSpc>
                    <a:spcPct val="110000"/>
                  </a:lnSpc>
                </a:pPr>
                <a:r>
                  <a:rPr lang="en-US" sz="4200" dirty="0">
                    <a:solidFill>
                      <a:schemeClr val="accent3"/>
                    </a:solidFill>
                  </a:rPr>
                  <a:t>Bókhaldsjafnan tryggir að efnahagsreikningurinn stemmi. Heildarfjárhæð vinstri hliðar hans (eignir) verður að vera jöfn heildarfjárhæð hægri hliðarinnar (skuldir + eigið fé).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5100" b="1" dirty="0"/>
                  <a:t>Eignir</a:t>
                </a:r>
                <a:r>
                  <a:rPr lang="en-US" sz="5100" dirty="0"/>
                  <a:t> eru þau verðmæti sem fyrirtækið hefur yfir að ráða til að afla tekna, skila hagnaði og mynda sjóðstreymi.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5100" dirty="0"/>
                  <a:t>Hægri hliðin samanstendur af tveimur liðum, </a:t>
                </a:r>
                <a:r>
                  <a:rPr lang="en-US" sz="5100" b="1" dirty="0"/>
                  <a:t>skuldum </a:t>
                </a:r>
                <a:r>
                  <a:rPr lang="en-US" sz="5100" dirty="0"/>
                  <a:t>og</a:t>
                </a:r>
                <a:r>
                  <a:rPr lang="en-US" sz="5100" b="1" dirty="0"/>
                  <a:t> eigin fé</a:t>
                </a:r>
                <a:r>
                  <a:rPr lang="en-US" sz="5100" dirty="0"/>
                  <a:t>, og sýnir hvernig eignirnar vinstra megin voru fjármagnaðar.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sz="4200" b="1" dirty="0">
                    <a:solidFill>
                      <a:schemeClr val="accent3"/>
                    </a:solidFill>
                  </a:rPr>
                  <a:t>Skuldir</a:t>
                </a:r>
                <a:r>
                  <a:rPr lang="en-US" sz="4200" dirty="0">
                    <a:solidFill>
                      <a:schemeClr val="accent3"/>
                    </a:solidFill>
                  </a:rPr>
                  <a:t> eru fjárhæðir sem fyrirtækið skuldar birgjum, bönkum, starfsfólki og öðrum kröfuhöfum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sz="4200" b="1" dirty="0">
                    <a:solidFill>
                      <a:schemeClr val="accent3"/>
                    </a:solidFill>
                  </a:rPr>
                  <a:t>Eigið fé </a:t>
                </a:r>
                <a:r>
                  <a:rPr lang="en-US" sz="4200" dirty="0">
                    <a:solidFill>
                      <a:schemeClr val="accent3"/>
                    </a:solidFill>
                  </a:rPr>
                  <a:t>er fjármögnun sem felst annars vegar í (1) innborguðu eigin fé, þ.e. framlagi eigenda eða hluthafa, og hins vegar í (2) áunnu eigin fé, þ.e. hagnaði sem félagið heldur eftir og úthlutar ekki.</a:t>
                </a:r>
              </a:p>
              <a:p>
                <a:pPr>
                  <a:spcBef>
                    <a:spcPts val="500"/>
                  </a:spcBef>
                </a:pPr>
                <a:r>
                  <a:rPr lang="en-US" sz="5100" dirty="0"/>
                  <a:t>Efnahagsreikningur sýnir stöðu félagsins á tilteknum </a:t>
                </a:r>
                <a:r>
                  <a:rPr lang="en-US" sz="5100" b="1" dirty="0"/>
                  <a:t>tímapunkti</a:t>
                </a:r>
                <a:r>
                  <a:rPr lang="en-US" sz="5100" dirty="0"/>
                  <a:t>, t.d. 22. janúar 2022, en rekstrarreikningur dregur saman starfsemi fyrirtækisins (tekjur og gjöld) á tilteknu </a:t>
                </a:r>
                <a:r>
                  <a:rPr lang="en-US" sz="5100" b="1" dirty="0"/>
                  <a:t>tímabili</a:t>
                </a:r>
                <a:r>
                  <a:rPr lang="en-US" sz="5100" dirty="0"/>
                  <a:t>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838200" y="877455"/>
                <a:ext cx="10651836" cy="5800436"/>
              </a:xfrm>
              <a:blipFill>
                <a:blip r:embed="rId3"/>
                <a:stretch>
                  <a:fillRect l="-916" t="-1472" r="-859" b="-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2577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82968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5.2 Hæfniviðmið 2: Greina uppbyggingu og meginliði </a:t>
            </a:r>
            <a:br>
              <a:rPr lang="en-US" dirty="0"/>
            </a:br>
            <a:r>
              <a:rPr lang="en-US" dirty="0"/>
              <a:t>efnahagsreiknings.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199" y="1011382"/>
            <a:ext cx="10614891" cy="564803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Vinstri </a:t>
            </a:r>
            <a:r>
              <a:rPr lang="en-US" sz="3000" b="1" dirty="0"/>
              <a:t>hlið </a:t>
            </a:r>
            <a:r>
              <a:rPr lang="en-US" sz="3000" dirty="0"/>
              <a:t>efnahagsreiknings sýnir </a:t>
            </a:r>
            <a:r>
              <a:rPr lang="en-US" sz="3000" b="1" dirty="0"/>
              <a:t>eignir</a:t>
            </a:r>
            <a:r>
              <a:rPr lang="en-US" sz="3000" dirty="0"/>
              <a:t>, sem eru færðar í röð eftir seljanleika, þ.e. hversu fljótt má breyta þeim í reiðufé.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Þar sem handbært fé fyrirtækis er þegar í reiðufé er það fyrsta eignin sem færð er í efnahagsreikninginn.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Eignum er skipt í veltufjármuni og fastafjármuni.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Mörkin milli veltufjármuna og fastafjármuna miðast að jafnaði við eitt ár.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Geti fyrirtækið breytt eign í reiðufé innan árs telst hún til veltufjármuna.</a:t>
            </a:r>
          </a:p>
          <a:p>
            <a:pPr lvl="2"/>
            <a:r>
              <a:rPr lang="en-US" sz="2200" dirty="0">
                <a:solidFill>
                  <a:schemeClr val="tx1"/>
                </a:solidFill>
              </a:rPr>
              <a:t>Taki lengri tíma en eitt ár að breyta eign í reiðufé telst hún til fastafjármuna.</a:t>
            </a:r>
          </a:p>
          <a:p>
            <a:pPr>
              <a:lnSpc>
                <a:spcPct val="100000"/>
              </a:lnSpc>
            </a:pPr>
            <a:r>
              <a:rPr lang="en-US" sz="3000" dirty="0">
                <a:solidFill>
                  <a:schemeClr val="tx1"/>
                </a:solidFill>
              </a:rPr>
              <a:t>Hægri </a:t>
            </a:r>
            <a:r>
              <a:rPr lang="en-US" sz="3000" b="1" dirty="0">
                <a:solidFill>
                  <a:schemeClr val="tx1"/>
                </a:solidFill>
              </a:rPr>
              <a:t>hlið </a:t>
            </a:r>
            <a:r>
              <a:rPr lang="en-US" sz="3000" dirty="0">
                <a:solidFill>
                  <a:schemeClr val="tx1"/>
                </a:solidFill>
              </a:rPr>
              <a:t>efnahagsreiknings skiptist í tvo hluta, </a:t>
            </a:r>
            <a:r>
              <a:rPr lang="en-US" sz="3000" b="1" dirty="0">
                <a:solidFill>
                  <a:schemeClr val="tx1"/>
                </a:solidFill>
              </a:rPr>
              <a:t>skuldir</a:t>
            </a:r>
            <a:r>
              <a:rPr lang="en-US" sz="3000" dirty="0">
                <a:solidFill>
                  <a:schemeClr val="tx1"/>
                </a:solidFill>
              </a:rPr>
              <a:t> og </a:t>
            </a:r>
            <a:r>
              <a:rPr lang="en-US" sz="3000" b="1" dirty="0">
                <a:solidFill>
                  <a:schemeClr val="tx1"/>
                </a:solidFill>
              </a:rPr>
              <a:t>eigið fé</a:t>
            </a:r>
            <a:r>
              <a:rPr lang="en-US" sz="3000" dirty="0">
                <a:solidFill>
                  <a:schemeClr val="tx1"/>
                </a:solidFill>
              </a:rPr>
              <a:t>, og er liðum raðað eftir forgangi við slit.</a:t>
            </a:r>
          </a:p>
          <a:p>
            <a:pPr lvl="1">
              <a:lnSpc>
                <a:spcPct val="100000"/>
              </a:lnSpc>
            </a:pPr>
            <a:r>
              <a:rPr lang="en-US" sz="2600" dirty="0">
                <a:solidFill>
                  <a:schemeClr val="tx1"/>
                </a:solidFill>
              </a:rPr>
              <a:t>Skuldir eru færðar ofar en eigið fé. Ef félagi er slitið, t.d. í kjölfar gjaldþrots, fá kröfuhafar því greitt á undan eigendum, sem fá aðeins greitt ef eitthvað er eftir. Þetta hefur áhrif á hlutfallslega áhættu kröfuhafa gagnvart eigendum.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Líkt og eignum er skuldum skipt í skammtímaskuldir og langtímaskuldir.</a:t>
            </a:r>
          </a:p>
        </p:txBody>
      </p:sp>
    </p:spTree>
    <p:extLst>
      <p:ext uri="{BB962C8B-B14F-4D97-AF65-F5344CB8AC3E}">
        <p14:creationId xmlns:p14="http://schemas.microsoft.com/office/powerpoint/2010/main" val="89801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53" y="273732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5.3 Hæfniviðmið 1: Greina tengsl milli efnahags</a:t>
            </a:r>
            <a:br>
              <a:rPr lang="en-US" dirty="0"/>
            </a:br>
            <a:r>
              <a:rPr lang="en-US" dirty="0"/>
              <a:t>reiknings og rekstrarreiknings.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011382"/>
            <a:ext cx="10813312" cy="54528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Rekstrarreikningur og efnahagsreikningur tengjast á ýmsa vegu, en mikilvægasta tengingin felst í </a:t>
            </a:r>
            <a:r>
              <a:rPr lang="en-US" b="1" dirty="0"/>
              <a:t>óráðstöfuðu eigin fé</a:t>
            </a:r>
            <a:r>
              <a:rPr lang="en-US" dirty="0"/>
              <a:t>.</a:t>
            </a:r>
          </a:p>
          <a:p>
            <a:pPr marL="920750" indent="-238125"/>
            <a:r>
              <a:rPr lang="en-US" sz="2400" dirty="0"/>
              <a:t>Óráðstafað eigið fé tilheyrir eiginfjárhluta efnahagsreikningsins og telst </a:t>
            </a:r>
            <a:r>
              <a:rPr lang="en-US" sz="2400" b="1" dirty="0"/>
              <a:t>áunnið eigið fé</a:t>
            </a:r>
            <a:r>
              <a:rPr lang="en-US" sz="2400" dirty="0"/>
              <a:t>.</a:t>
            </a:r>
          </a:p>
          <a:p>
            <a:pPr marL="920750" lvl="1" indent="-238125"/>
            <a:r>
              <a:rPr lang="en-US" dirty="0">
                <a:solidFill>
                  <a:schemeClr val="accent3"/>
                </a:solidFill>
              </a:rPr>
              <a:t>Hinn meginhluti eiginfjárins er hins vegar </a:t>
            </a:r>
            <a:r>
              <a:rPr lang="en-US" b="1" dirty="0">
                <a:solidFill>
                  <a:schemeClr val="accent3"/>
                </a:solidFill>
              </a:rPr>
              <a:t>innborgað eigið fé</a:t>
            </a:r>
            <a:r>
              <a:rPr lang="en-US" dirty="0">
                <a:solidFill>
                  <a:schemeClr val="accent3"/>
                </a:solidFill>
              </a:rPr>
              <a:t>.</a:t>
            </a:r>
            <a:endParaRPr lang="en-US" dirty="0">
              <a:solidFill>
                <a:schemeClr val="accent3"/>
              </a:solidFill>
              <a:cs typeface="Calibri"/>
            </a:endParaRPr>
          </a:p>
          <a:p>
            <a:pPr marL="0" indent="0">
              <a:buNone/>
            </a:pPr>
            <a:r>
              <a:rPr lang="en-US" dirty="0"/>
              <a:t>Þegar félag skilar hreinum hagnaði á starfsævi sinni færist hagnaðurinn </a:t>
            </a:r>
            <a:r>
              <a:rPr lang="en-US" b="1" dirty="0"/>
              <a:t>úr rekstrarreikningi yfir á reikning óráðstafaðs eigin fjár</a:t>
            </a:r>
            <a:r>
              <a:rPr lang="en-US" dirty="0"/>
              <a:t>.</a:t>
            </a:r>
            <a:endParaRPr lang="en-US" dirty="0">
              <a:cs typeface="Calibri" panose="020F0502020204030204"/>
            </a:endParaRPr>
          </a:p>
          <a:p>
            <a:pPr marL="920750" lvl="1" indent="-238125"/>
            <a:r>
              <a:rPr lang="en-US" dirty="0">
                <a:solidFill>
                  <a:schemeClr val="accent3"/>
                </a:solidFill>
              </a:rPr>
              <a:t>Sum félög úthluta hluthöfum arði sem er greiddur af óráðstöfuðu eigin fé.</a:t>
            </a:r>
          </a:p>
          <a:p>
            <a:pPr marL="920750" lvl="1" indent="-238125"/>
            <a:r>
              <a:rPr lang="en-US" dirty="0">
                <a:solidFill>
                  <a:schemeClr val="accent3"/>
                </a:solidFill>
              </a:rPr>
              <a:t>Sá hluti sem ekki er úthlutað er geymdur, eða „óráðstafaður“, og kallast því </a:t>
            </a:r>
            <a:r>
              <a:rPr lang="en-US" i="1" dirty="0">
                <a:solidFill>
                  <a:schemeClr val="accent3"/>
                </a:solidFill>
              </a:rPr>
              <a:t>óráðstafað eigið fé</a:t>
            </a:r>
            <a:r>
              <a:rPr lang="en-US" dirty="0">
                <a:solidFill>
                  <a:schemeClr val="accent3"/>
                </a:solidFill>
              </a:rPr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696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73730"/>
            <a:ext cx="10515600" cy="535420"/>
          </a:xfrm>
        </p:spPr>
        <p:txBody>
          <a:bodyPr/>
          <a:lstStyle/>
          <a:p>
            <a:r>
              <a:rPr lang="en-US" dirty="0"/>
              <a:t>5.3 Hæfniviðmið 2: Greina muninn á gjöldum og ógreiddum skuldum.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5452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Gjöld lúta </a:t>
            </a:r>
            <a:r>
              <a:rPr lang="en-US" b="1" dirty="0"/>
              <a:t>mótsetningarreglunni</a:t>
            </a:r>
            <a:r>
              <a:rPr lang="en-US" dirty="0"/>
              <a:t>. Til þeirra er stofnað á tilteknu tímabili til að afla tekna þess tímabils.</a:t>
            </a:r>
          </a:p>
          <a:p>
            <a:pPr marL="460375" indent="-223838"/>
            <a:r>
              <a:rPr lang="en-US" sz="2400" dirty="0"/>
              <a:t>Stundum eru gjöld greidd á sama tímabili og stofnað er til þeirra. Þá er enginn munur á gjaldfærðri fjárhæð og þeirri fjárhæð sem greidd er í reiðufé.</a:t>
            </a:r>
          </a:p>
          <a:p>
            <a:pPr marL="460375" indent="-223838"/>
            <a:r>
              <a:rPr lang="en-US" sz="2400" dirty="0"/>
              <a:t>Í öðrum tilvikum er stofnað til gjalds á einu tímabili en það greitt á síðara tímabili.</a:t>
            </a:r>
          </a:p>
          <a:p>
            <a:pPr marL="920750" lvl="1" indent="-223838"/>
            <a:r>
              <a:rPr lang="en-US" sz="2000" dirty="0">
                <a:solidFill>
                  <a:schemeClr val="accent3"/>
                </a:solidFill>
              </a:rPr>
              <a:t>Þessi tími milli gjaldfærslu og greiðslu leiðir til </a:t>
            </a:r>
            <a:r>
              <a:rPr lang="en-US" sz="2000" b="1" dirty="0">
                <a:solidFill>
                  <a:schemeClr val="accent3"/>
                </a:solidFill>
              </a:rPr>
              <a:t>ógreiddrar skuldar</a:t>
            </a:r>
            <a:r>
              <a:rPr lang="en-US" sz="2000" dirty="0">
                <a:solidFill>
                  <a:schemeClr val="accent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135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73731"/>
            <a:ext cx="10515600" cy="535420"/>
          </a:xfrm>
        </p:spPr>
        <p:txBody>
          <a:bodyPr/>
          <a:lstStyle/>
          <a:p>
            <a:r>
              <a:rPr lang="en-US" dirty="0"/>
              <a:t>5.4 Hæfniviðmið 1: Útskýra hugtakið eigið fé.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5183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Eigið fé </a:t>
            </a:r>
            <a:r>
              <a:rPr lang="en-US" dirty="0"/>
              <a:t>endurspeglar fjárfestingu eigendanna í félaginu.</a:t>
            </a:r>
          </a:p>
          <a:p>
            <a:pPr marL="460375" indent="-223838"/>
            <a:r>
              <a:rPr lang="en-US" dirty="0"/>
              <a:t>Eigið fé er neðst hægra megin í efnahagsreikningi og hefur því lægsta forgang við slit.</a:t>
            </a:r>
          </a:p>
          <a:p>
            <a:pPr marL="920750" lvl="1" indent="-238125"/>
            <a:r>
              <a:rPr lang="en-US" dirty="0">
                <a:solidFill>
                  <a:schemeClr val="accent3"/>
                </a:solidFill>
              </a:rPr>
              <a:t>Eigið fé er sú fjármögnun fyrirtækis sem ber mesta áhættu. Við slit getur farið svo að eigendur fái ekkert fyrir fjárfestingu sína.</a:t>
            </a:r>
          </a:p>
          <a:p>
            <a:pPr marL="920750" lvl="1" indent="-238125"/>
            <a:r>
              <a:rPr lang="en-US" dirty="0">
                <a:solidFill>
                  <a:schemeClr val="accent3"/>
                </a:solidFill>
              </a:rPr>
              <a:t>Gangi félaginu hins vegar mjög vel getur eigið fé skilað eigendunum hæstu mögulegu ávöxtun á fjárfestingu þeirra.</a:t>
            </a:r>
          </a:p>
          <a:p>
            <a:pPr marL="460375" indent="-223838"/>
            <a:r>
              <a:rPr lang="en-US" dirty="0"/>
              <a:t>Áhætta og ávinningur haldast í hendur. Sá sem sækist eftir hæstu mögulegu ávöxtun fjárfestingar verður að vera tilbúinn að taka meiri áhættu. </a:t>
            </a:r>
          </a:p>
        </p:txBody>
      </p:sp>
    </p:spTree>
    <p:extLst>
      <p:ext uri="{BB962C8B-B14F-4D97-AF65-F5344CB8AC3E}">
        <p14:creationId xmlns:p14="http://schemas.microsoft.com/office/powerpoint/2010/main" val="274207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64494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5.4 Hæfniviðmið 2: Lýsa tilgangi og mikilvægi </a:t>
            </a:r>
            <a:br>
              <a:rPr lang="en-US" dirty="0"/>
            </a:br>
            <a:r>
              <a:rPr lang="en-US" dirty="0"/>
              <a:t>eiginfjáryfirlitsins.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51060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Eiginfjár</a:t>
            </a:r>
            <a:r>
              <a:rPr lang="en-US" b="1" dirty="0"/>
              <a:t>yfirlitið </a:t>
            </a:r>
            <a:r>
              <a:rPr lang="en-US" dirty="0"/>
              <a:t>sýnir hvernig eiginfjárreikningar breyttust á árinu. Það tekur til eftirfarandi hreyfinga:</a:t>
            </a:r>
          </a:p>
          <a:p>
            <a:pPr marL="457200" indent="-217488"/>
            <a:r>
              <a:rPr lang="en-US" sz="2400" dirty="0"/>
              <a:t>Nýjar fjármögnunarleiðir</a:t>
            </a:r>
          </a:p>
          <a:p>
            <a:pPr lvl="1"/>
            <a:r>
              <a:rPr lang="en-US" sz="2000" b="1" dirty="0">
                <a:solidFill>
                  <a:schemeClr val="accent3"/>
                </a:solidFill>
              </a:rPr>
              <a:t>Framlagt eigið fé: </a:t>
            </a:r>
            <a:r>
              <a:rPr lang="en-US" sz="2000" dirty="0">
                <a:solidFill>
                  <a:schemeClr val="accent3"/>
                </a:solidFill>
              </a:rPr>
              <a:t>Ný framlög eigenda, sala nýrra hlutabréfa og endurútgáfa eigin hlutabréfa</a:t>
            </a:r>
          </a:p>
          <a:p>
            <a:pPr lvl="1"/>
            <a:r>
              <a:rPr lang="en-US" sz="2000" b="1" dirty="0">
                <a:solidFill>
                  <a:schemeClr val="accent3"/>
                </a:solidFill>
              </a:rPr>
              <a:t>Áunnið eigið fé: </a:t>
            </a:r>
            <a:r>
              <a:rPr lang="en-US" sz="2000" dirty="0">
                <a:solidFill>
                  <a:schemeClr val="accent3"/>
                </a:solidFill>
              </a:rPr>
              <a:t>Hækkun óráðstafaðs eigin fjár vegna hreins hagnaðar ársins</a:t>
            </a:r>
          </a:p>
          <a:p>
            <a:pPr marL="457200" indent="-217488"/>
            <a:r>
              <a:rPr lang="en-US" sz="2400" dirty="0"/>
              <a:t>Ný ráðstöfun fjármagns</a:t>
            </a:r>
          </a:p>
          <a:p>
            <a:pPr lvl="1"/>
            <a:r>
              <a:rPr lang="en-US" sz="2000" b="1" dirty="0">
                <a:solidFill>
                  <a:schemeClr val="accent3"/>
                </a:solidFill>
              </a:rPr>
              <a:t>Framlagt eigið fé: </a:t>
            </a:r>
            <a:r>
              <a:rPr lang="en-US" sz="2000" dirty="0">
                <a:solidFill>
                  <a:schemeClr val="accent3"/>
                </a:solidFill>
              </a:rPr>
              <a:t>Endurkaup á hlutabréfum eigenda (svonefndum eigin hlutabréfum)</a:t>
            </a:r>
          </a:p>
          <a:p>
            <a:pPr lvl="1"/>
            <a:r>
              <a:rPr lang="en-US" sz="2000" b="1" dirty="0">
                <a:solidFill>
                  <a:schemeClr val="accent3"/>
                </a:solidFill>
              </a:rPr>
              <a:t>Áunnið eigið fé: </a:t>
            </a:r>
            <a:r>
              <a:rPr lang="en-US" sz="2000" dirty="0">
                <a:solidFill>
                  <a:schemeClr val="accent3"/>
                </a:solidFill>
              </a:rPr>
              <a:t>Úthlutun úr óráðstöfuðu eigin fé í formi arðgreiðslna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3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325690"/>
            <a:ext cx="9250626" cy="464988"/>
          </a:xfrm>
        </p:spPr>
        <p:txBody>
          <a:bodyPr>
            <a:noAutofit/>
          </a:bodyPr>
          <a:lstStyle/>
          <a:p>
            <a:r>
              <a:rPr lang="en-US" dirty="0"/>
              <a:t>5.4 NM 3: Greina uppbyggingu og helstu liði yfirlits um eigið fé.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266091"/>
            <a:ext cx="10813312" cy="4825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Eigið fé </a:t>
            </a:r>
            <a:r>
              <a:rPr lang="en-US" dirty="0"/>
              <a:t>skiptist í tvo flokka:</a:t>
            </a:r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Framlagt eigið fé</a:t>
            </a:r>
            <a:r>
              <a:rPr lang="en-US" dirty="0">
                <a:solidFill>
                  <a:schemeClr val="accent3"/>
                </a:solidFill>
              </a:rPr>
              <a:t>,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þ.e. fjármagn sem eigendur leggja beint fram</a:t>
            </a:r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Áunnið eigið fé</a:t>
            </a:r>
            <a:r>
              <a:rPr lang="en-US" dirty="0">
                <a:solidFill>
                  <a:schemeClr val="accent3"/>
                </a:solidFill>
              </a:rPr>
              <a:t>,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þ.e. fjármagn sem reksturinn hefur skapað og haldið eftir í stað þess að úthluta því til eigenda</a:t>
            </a:r>
          </a:p>
          <a:p>
            <a:pPr lvl="2"/>
            <a:r>
              <a:rPr lang="en-US" dirty="0">
                <a:solidFill>
                  <a:schemeClr val="accent3"/>
                </a:solidFill>
              </a:rPr>
              <a:t>Algengasta úthlutunin til eigenda er arðgreiðsla.</a:t>
            </a:r>
          </a:p>
          <a:p>
            <a:pPr lvl="2"/>
            <a:r>
              <a:rPr lang="en-US" dirty="0">
                <a:solidFill>
                  <a:schemeClr val="accent3"/>
                </a:solidFill>
              </a:rPr>
              <a:t>Hugtakið </a:t>
            </a:r>
            <a:r>
              <a:rPr lang="en-US" i="1" dirty="0">
                <a:solidFill>
                  <a:schemeClr val="accent3"/>
                </a:solidFill>
              </a:rPr>
              <a:t>óráðstafað eigið fé</a:t>
            </a:r>
            <a:r>
              <a:rPr lang="en-US" dirty="0">
                <a:solidFill>
                  <a:schemeClr val="accent3"/>
                </a:solidFill>
              </a:rPr>
              <a:t>vísar til þess að hagnaðinum er haldið eftir en honum ekki úthlutað.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4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92206"/>
            <a:ext cx="9180287" cy="535420"/>
          </a:xfrm>
        </p:spPr>
        <p:txBody>
          <a:bodyPr>
            <a:noAutofit/>
          </a:bodyPr>
          <a:lstStyle/>
          <a:p>
            <a:r>
              <a:rPr lang="en-US" dirty="0"/>
              <a:t>5.5 NM 1: Lýsa tilgangi og mikilvægi </a:t>
            </a:r>
            <a:br>
              <a:rPr lang="en-US" dirty="0"/>
            </a:br>
            <a:r>
              <a:rPr lang="en-US" dirty="0"/>
              <a:t>sjóðstreymisyfirlits.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266092"/>
            <a:ext cx="10813312" cy="5198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Þar sem rekstrarreikningar, sem gerðir eru samkvæmt reglum rekstrargrunns, sýna ekki inn- og útstreymi handbærs fjár þarf sérstakt </a:t>
            </a:r>
            <a:r>
              <a:rPr lang="en-US" b="1" dirty="0"/>
              <a:t>sjóðstreymisyfirlit</a:t>
            </a:r>
            <a:r>
              <a:rPr lang="en-US" dirty="0"/>
              <a:t>til að skýra breytingar á sjóðstreymi á tímabilinu.</a:t>
            </a:r>
          </a:p>
          <a:p>
            <a:pPr marL="515938" indent="-223838"/>
            <a:r>
              <a:rPr lang="en-US" sz="2400" dirty="0"/>
              <a:t>Fyrirtæki verða ekki gjaldþrota vegna þess að þau skila ekki hagnaði, heldur vegna þess að þau eiga ekki handbært fé til að greiða reikninga sína.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Fyrstu merki um rekstrarerfiðleika birtast ekki í rekstrarreikningi fyrirtækis heldur í sjóðstreymisyfirliti þess.</a:t>
            </a:r>
          </a:p>
        </p:txBody>
      </p:sp>
    </p:spTree>
    <p:extLst>
      <p:ext uri="{BB962C8B-B14F-4D97-AF65-F5344CB8AC3E}">
        <p14:creationId xmlns:p14="http://schemas.microsoft.com/office/powerpoint/2010/main" val="3739737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92204"/>
            <a:ext cx="9053678" cy="535420"/>
          </a:xfrm>
        </p:spPr>
        <p:txBody>
          <a:bodyPr>
            <a:noAutofit/>
          </a:bodyPr>
          <a:lstStyle/>
          <a:p>
            <a:r>
              <a:rPr lang="en-US" dirty="0"/>
              <a:t>5.5 NM 2: Greina uppbyggingu og helstu liði sjóðstreymisyfirlits.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236468"/>
            <a:ext cx="10813312" cy="5067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Fyrsti liður sjóðstreymisyfirlits er handbært fé í upphafi árs og síðasti liðurinn er handbært fé í lok árs.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Einfaldlega sagt skýrir sjóðstreymisyfirlitið hvernig handbært fé í upphafi tímabils varð að handbæru fé í lok þess með því að sýna hvaðan féð kom og hvert það fór.</a:t>
            </a:r>
          </a:p>
          <a:p>
            <a:pPr marL="0" indent="0">
              <a:buNone/>
            </a:pPr>
            <a:r>
              <a:rPr lang="en-US" dirty="0"/>
              <a:t>Sjóðstreymisyfirlit skiptist í þrjá hluta.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3"/>
                </a:solidFill>
              </a:rPr>
              <a:t>Handbært fé frá rekstri: </a:t>
            </a:r>
            <a:r>
              <a:rPr lang="en-US" dirty="0">
                <a:solidFill>
                  <a:schemeClr val="accent3"/>
                </a:solidFill>
              </a:rPr>
              <a:t>Hreinn hagnaður að viðbættum gjaldfærslum sem hafa ekki áhrif á handbært fé, að teknu tilliti til breytinga á veltufé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3"/>
                </a:solidFill>
              </a:rPr>
              <a:t>Sjóðstreymi vegna fjárfestingarhreyfinga: </a:t>
            </a:r>
            <a:r>
              <a:rPr lang="en-US" dirty="0">
                <a:solidFill>
                  <a:schemeClr val="accent3"/>
                </a:solidFill>
              </a:rPr>
              <a:t>Nettóaukning eða -lækkun varanlegra rekstrarfjármuna eða fjárfestinga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solidFill>
                  <a:schemeClr val="accent3"/>
                </a:solidFill>
              </a:rPr>
              <a:t>Sjóðstreymi vegna fjármögnunarhreyfinga: </a:t>
            </a:r>
            <a:r>
              <a:rPr lang="en-US" dirty="0">
                <a:solidFill>
                  <a:schemeClr val="accent3"/>
                </a:solidFill>
              </a:rPr>
              <a:t>Fjármagn sem fæst frá lánardrottnum eða eigendum, eða er endurgreitt til þeirra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78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73727"/>
            <a:ext cx="10515600" cy="535420"/>
          </a:xfrm>
        </p:spPr>
        <p:txBody>
          <a:bodyPr/>
          <a:lstStyle/>
          <a:p>
            <a:r>
              <a:rPr lang="en-US" dirty="0"/>
              <a:t>5.6 NM 1: Reikna sjóðstreymi frá rekstri og frjálst sjóðstreymi.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540488" y="1011383"/>
                <a:ext cx="10813312" cy="55826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3000" b="1" dirty="0"/>
                  <a:t>Sjóðstreymi frá rekstri </a:t>
                </a:r>
                <a:r>
                  <a:rPr lang="en-US" sz="3000" dirty="0"/>
                  <a:t>er skilgreint þannig:</a:t>
                </a:r>
              </a:p>
              <a:p>
                <a:pPr marL="457200" lvl="1" indent="0"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𝑂𝑝𝑒𝑟𝑎𝑡𝑖𝑛𝑔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𝐼𝑛𝑐𝑜𝑚𝑒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𝐸𝐵𝐼𝑇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× (1 –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𝑇𝑎𝑥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𝑅𝑎𝑡𝑒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=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𝑁𝑂𝑃𝐴𝑇</m:t>
                      </m:r>
                    </m:oMath>
                  </m:oMathPara>
                </a14:m>
                <a:endParaRPr lang="en-US" sz="2200" dirty="0">
                  <a:solidFill>
                    <a:schemeClr val="accent3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spcBef>
                    <a:spcPts val="1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𝑁𝑂𝑃𝐴𝑇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𝑁𝑜𝑛𝑐𝑎𝑠h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𝐴𝑐𝑐𝑜𝑢𝑛𝑡𝑖𝑛𝑔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𝐶h𝑎𝑟𝑔𝑒𝑠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+/–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𝐶h𝑎𝑛𝑔𝑒𝑠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𝑊𝑜𝑟𝑘𝑖𝑛𝑔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𝐶𝑎𝑝𝑖𝑡𝑎𝑙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𝑂𝑝𝑒𝑟𝑎𝑡𝑖𝑛𝑔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𝐶𝑎𝑠h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𝐹𝑙𝑜𝑤</m:t>
                      </m:r>
                    </m:oMath>
                  </m:oMathPara>
                </a14:m>
                <a:endParaRPr lang="en-US" sz="2200" dirty="0">
                  <a:solidFill>
                    <a:schemeClr val="accent3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600" b="1" dirty="0"/>
                  <a:t>Frjálst sjóðstreymi (FCF) </a:t>
                </a:r>
                <a:r>
                  <a:rPr lang="en-US" sz="2600" dirty="0"/>
                  <a:t>er handbært fé sem unnt er að úthluta til lánardrottna eða eigenda—með öðrum orðum það fé sem fyrirtæki myndi skapa óháð fjármögnun þess.</a:t>
                </a:r>
                <a:endParaRPr lang="en-US" sz="2600" dirty="0">
                  <a:solidFill>
                    <a:schemeClr val="accent3"/>
                  </a:solidFill>
                </a:endParaRPr>
              </a:p>
              <a:p>
                <a:pPr lvl="1"/>
                <a:endParaRPr lang="en-US" dirty="0">
                  <a:solidFill>
                    <a:schemeClr val="accent3"/>
                  </a:solidFill>
                </a:endParaRPr>
              </a:p>
              <a:p>
                <a:pPr marL="460375" indent="-223838"/>
                <a:r>
                  <a:rPr lang="en-US" sz="2600" dirty="0"/>
                  <a:t>Fyrirtæki með jákvætt FCF eru sjálffjármögnuð og þurfa ekki utanaðkomandi fjármagn, svo sem lánsfé eða eigið fé.</a:t>
                </a:r>
              </a:p>
              <a:p>
                <a:pPr marL="920750" lvl="1" indent="-238125"/>
                <a:r>
                  <a:rPr lang="en-US" sz="2200" dirty="0">
                    <a:solidFill>
                      <a:schemeClr val="accent3"/>
                    </a:solidFill>
                  </a:rPr>
                  <a:t>Þau geta valið hvort þau fjárfesta, greiða niður skuldir, greiða arð eða kaupa eigin hlutabréf til baka.</a:t>
                </a:r>
              </a:p>
              <a:p>
                <a:pPr marL="463550" indent="-238125"/>
                <a:r>
                  <a:rPr lang="en-US" sz="2600" dirty="0">
                    <a:solidFill>
                      <a:schemeClr val="accent3"/>
                    </a:solidFill>
                  </a:rPr>
                  <a:t>Fyrirtæki með neikvætt FCF þurfa að taka ný lán, gefa út ný hlutabréf, lækka arðgreiðslur eða draga úr fjárfestingum. </a:t>
                </a:r>
              </a:p>
              <a:p>
                <a:pPr marL="920750" lvl="1" indent="-238125"/>
                <a:r>
                  <a:rPr lang="en-US" sz="2200" dirty="0">
                    <a:solidFill>
                      <a:schemeClr val="accent3"/>
                    </a:solidFill>
                  </a:rPr>
                  <a:t>Þessir kostir eru síður ákjósanlegir en þeir sem standa til boða þegar FCF er jákvætt.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540488" y="1011383"/>
                <a:ext cx="10813312" cy="5582600"/>
              </a:xfrm>
              <a:blipFill>
                <a:blip r:embed="rId3"/>
                <a:stretch>
                  <a:fillRect l="-1184" t="-2511"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172B14-85AD-4940-A3FE-26E5A2D76478}"/>
                  </a:ext>
                </a:extLst>
              </p:cNvPr>
              <p:cNvSpPr txBox="1"/>
              <p:nvPr/>
            </p:nvSpPr>
            <p:spPr>
              <a:xfrm>
                <a:off x="1376343" y="3299412"/>
                <a:ext cx="884389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Free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Cash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Flow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FCF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Operating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Cash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Flow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Capital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Expenditures</m:t>
                      </m:r>
                    </m:oMath>
                  </m:oMathPara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172B14-85AD-4940-A3FE-26E5A2D76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343" y="3299412"/>
                <a:ext cx="8843890" cy="67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96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64498"/>
            <a:ext cx="10515600" cy="535420"/>
          </a:xfrm>
        </p:spPr>
        <p:txBody>
          <a:bodyPr/>
          <a:lstStyle/>
          <a:p>
            <a:r>
              <a:rPr lang="en-US" dirty="0"/>
              <a:t>5.6 NM 2: Meta árangur fyrirtækis við lausafjárstýringu.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5260628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Fyrirtæki verða ekki gjaldþrota vegna þess að þau skila ekki hagnaði, heldur vegna þess að þau afla ekki nægs handbærs fjár til að greiða reikninga sína.</a:t>
            </a:r>
          </a:p>
          <a:p>
            <a:r>
              <a:rPr lang="en-US" sz="3000" dirty="0"/>
              <a:t>Greiði fyrirtæki ekki orkureikninga, símareikninga, birgjum eða starfsfólki koma afleiðingarnar strax í ljós: lokað er fyrir orku og símaþjónustu, birgjar stöðva afhendingar og starfsfólk leitar annað—því er lausafjárstýring lífsnauðsynleg.</a:t>
            </a:r>
          </a:p>
          <a:p>
            <a:r>
              <a:rPr lang="en-US" sz="3000" dirty="0"/>
              <a:t>Við lausafjárstýringu má beita ýmsum stjórntækjum, einkum varðandi veltufé:</a:t>
            </a:r>
          </a:p>
          <a:p>
            <a:pPr lvl="1"/>
            <a:r>
              <a:rPr lang="en-US" sz="2200" dirty="0">
                <a:solidFill>
                  <a:schemeClr val="accent3"/>
                </a:solidFill>
              </a:rPr>
              <a:t>Viðskiptakröfur</a:t>
            </a:r>
          </a:p>
          <a:p>
            <a:pPr lvl="1"/>
            <a:r>
              <a:rPr lang="en-US" sz="2200" dirty="0">
                <a:solidFill>
                  <a:schemeClr val="accent3"/>
                </a:solidFill>
              </a:rPr>
              <a:t>Birgðir</a:t>
            </a:r>
          </a:p>
          <a:p>
            <a:pPr lvl="1"/>
            <a:r>
              <a:rPr lang="en-US" sz="2200" dirty="0">
                <a:solidFill>
                  <a:schemeClr val="accent3"/>
                </a:solidFill>
              </a:rPr>
              <a:t>Viðskiptaskuldir</a:t>
            </a:r>
          </a:p>
          <a:p>
            <a:r>
              <a:rPr lang="en-US" sz="3000" dirty="0"/>
              <a:t>Nákvæm spá um inn- og útstreymi handbærs fjár hjálpar fyrirtæki að tryggja að það lendi ekki í lausafjárskorti.</a:t>
            </a:r>
          </a:p>
        </p:txBody>
      </p:sp>
    </p:spTree>
    <p:extLst>
      <p:ext uri="{BB962C8B-B14F-4D97-AF65-F5344CB8AC3E}">
        <p14:creationId xmlns:p14="http://schemas.microsoft.com/office/powerpoint/2010/main" val="1040524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64498"/>
            <a:ext cx="10515600" cy="535420"/>
          </a:xfrm>
        </p:spPr>
        <p:txBody>
          <a:bodyPr/>
          <a:lstStyle/>
          <a:p>
            <a:r>
              <a:rPr lang="en-US" dirty="0"/>
              <a:t>5.7 NM 1: Útbúa hlutfallsgreind reikningsskil.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5157597"/>
          </a:xfrm>
        </p:spPr>
        <p:txBody>
          <a:bodyPr>
            <a:normAutofit/>
          </a:bodyPr>
          <a:lstStyle/>
          <a:p>
            <a:r>
              <a:rPr lang="en-US" b="1" dirty="0"/>
              <a:t>Hlutfallsgreind reikningsskil </a:t>
            </a:r>
            <a:r>
              <a:rPr lang="en-US" dirty="0"/>
              <a:t>eru notaðir: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Við greiningu reikningsskila sem gera kleift að bera saman fyrirtæki af ólíkri stærð 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Við greiningu á breytingum í samsetningu liða rekstrarreiknings og efnahagsreiknings yfir tíma</a:t>
            </a:r>
          </a:p>
          <a:p>
            <a:pPr marL="234950" lvl="1" indent="-223838"/>
            <a:r>
              <a:rPr lang="en-US" sz="2800" dirty="0">
                <a:solidFill>
                  <a:schemeClr val="accent3"/>
                </a:solidFill>
              </a:rPr>
              <a:t>Hinn kosturinn væri að meta fjárhæðirnar sjálfar, en það er mun erfiðara þar sem slíkt mat skortir viðmiðun.</a:t>
            </a:r>
          </a:p>
          <a:p>
            <a:pPr marL="234950" indent="-223838"/>
            <a:r>
              <a:rPr lang="en-US" dirty="0"/>
              <a:t>Rekstrarreikningar eru settir fram sem hlutfallsreikningar með því að umreikna einstaka liði í hlutfall af heildarsölu.</a:t>
            </a:r>
          </a:p>
          <a:p>
            <a:pPr marL="234950" indent="-223838"/>
            <a:r>
              <a:rPr lang="en-US" dirty="0"/>
              <a:t>Efnahagsreikningar eru settir fram sem hlutfallsreikningar með því að umreikna liði beggja vegna reikningsins í hlutfall af heildareignum (eða heildarskuldum að viðbættu eigin fé eigenda).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95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310677"/>
            <a:ext cx="9109949" cy="535420"/>
          </a:xfrm>
        </p:spPr>
        <p:txBody>
          <a:bodyPr>
            <a:noAutofit/>
          </a:bodyPr>
          <a:lstStyle/>
          <a:p>
            <a:r>
              <a:rPr lang="en-US" dirty="0"/>
              <a:t>5.7 LO 2: Metið árangur fyrirtækis með </a:t>
            </a:r>
            <a:br>
              <a:rPr lang="en-US" dirty="0"/>
            </a:br>
            <a:r>
              <a:rPr lang="en-US" dirty="0"/>
              <a:t>hlutfallsreikningum.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243592"/>
            <a:ext cx="10813312" cy="5220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Samanburður á hlutfallsreikningum fyrirtækis yfir tíma getur sýnt hvernig arðsemi þess og samsetning eigna, skulda og eigin fjár hafa þróast</a:t>
            </a:r>
          </a:p>
          <a:p>
            <a:pPr marL="460375" indent="-223838"/>
            <a:r>
              <a:rPr lang="en-US" sz="2400" dirty="0"/>
              <a:t>Fjármálagreining líkist rannsóknarvinnu. Frávik geta vakið spurningar á borð við: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Hvað get ég gert til að koma framlegðinni aftur í það horf sem hún var í fyrir tveimur árum?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Nýju viðskiptakjörin laða að fleiri viðskiptavini en virðast jafnframt auka kostnað vegna tapaðra krafna. Ætti ég að taka eldri viðskiptakjör aftur upp? 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Sölukostnaður okkar hefur aukist undanfarin þrjú ár og dregið úr framlegðinni. Hvað getum við gert til að snúa þessari þróun við?</a:t>
            </a:r>
          </a:p>
          <a:p>
            <a:pPr marL="460375" indent="-223838"/>
            <a:r>
              <a:rPr lang="en-US" sz="2400" dirty="0"/>
              <a:t>Einungis hugmyndaflugið og tiltæk gögn setja því skorður hvaða spurninga má spyrja.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17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88" y="264496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5.7 LO 3: Notið samanburð innan atvinnugreinar til að meta </a:t>
            </a:r>
            <a:br>
              <a:rPr lang="en-US" dirty="0"/>
            </a:br>
            <a:r>
              <a:rPr lang="en-US" dirty="0"/>
              <a:t>árangur fyrirtækis.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647114" y="1139483"/>
            <a:ext cx="10706686" cy="5119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Samanburður á hlutfallsreikningum fyrirtækis og samanburðarhóps (eða sambærilegs fyrirtækis) getur leitt í ljós mun á rekstrarhagkvæmni við greiningu rekstrar- og efnahagsreiknings.</a:t>
            </a:r>
          </a:p>
          <a:p>
            <a:pPr marL="460375" indent="-223838"/>
            <a:r>
              <a:rPr lang="en-US" sz="2400" dirty="0"/>
              <a:t>Frávik geta vakið spurningar á borð við: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Hvað gerir samkeppnisaðilinn minn sem veitir honum tveggja prósentustiga forskot í kostnaði seldra vara?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Helstu samkeppnisaðilar mínir virðast nýta meiri skuldsetningu en ég. Ætti ég að gera hið sama?</a:t>
            </a:r>
          </a:p>
          <a:p>
            <a:pPr marL="920750" lvl="1" indent="-238125"/>
            <a:r>
              <a:rPr lang="en-US" sz="2000" dirty="0">
                <a:solidFill>
                  <a:schemeClr val="accent3"/>
                </a:solidFill>
              </a:rPr>
              <a:t>Árangursríkustu fyrirtækin í atvinnugreininni minni eru með 10% hreina hagnaðarhlutfall. Hvað þarf ég að gera til að ná þeim?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pPr marL="460375" indent="-223838"/>
            <a:r>
              <a:rPr lang="en-US" sz="2400" dirty="0"/>
              <a:t>Einungis hugmyndaflugið og aðgengi að samanburðarhæfum gögnum setja því skorður hvaða spurninga má spyrja.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37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252" y="307289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5.8 LO 1: Tilgreinið algengustu tegundir reikningsskila</a:t>
            </a:r>
            <a:br>
              <a:rPr lang="en-US" dirty="0"/>
            </a:br>
            <a:r>
              <a:rPr lang="en-US" dirty="0"/>
              <a:t>tímabila.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5350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Reikningsskil má gera fyrir hvaða tímabil sem er, en algengast er að þau taki til mánaðar, ársfjórðungs eða árs.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Rekstrargrunnur reikningsskila krefst þess að tímabilaskil séu skýrt afmörkuð.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Innri skýrslugjöf kann að fylgja öðru tímaskipulagi eftir þörf stjórnenda fyrir fjárhagsupplýsingar.</a:t>
            </a:r>
          </a:p>
          <a:p>
            <a:r>
              <a:rPr lang="en-US" dirty="0"/>
              <a:t>Fyrirtæki þurfa að velja á milli eftirfarandi tveggja kosta: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Almanaksárs, sem hefst 1. janúar og lýkur 31. desember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Reikningsárs, sem hefst og lýkur á öðrum dagsetningum í samræmi við rekstrarhring fyrirtækisins</a:t>
            </a:r>
          </a:p>
          <a:p>
            <a:pPr lvl="2"/>
            <a:r>
              <a:rPr lang="en-US" dirty="0">
                <a:solidFill>
                  <a:schemeClr val="accent3"/>
                </a:solidFill>
              </a:rPr>
              <a:t>Smásalar eiga til dæmis oft mjög annríkt í desember en í janúar hægir á starfseminni eftir jólasölu og útsölur. Flestir þeirra velja því reikningsár sem lýkur 31. janúar og hefst 1. febrúar.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847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01" y="366089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5.8 LO 2: Gerið grein fyrir helstu sjónarmiðum og reikningsskilareglum </a:t>
            </a:r>
            <a:br>
              <a:rPr lang="en-US" dirty="0"/>
            </a:br>
            <a:r>
              <a:rPr lang="en-US" dirty="0"/>
              <a:t>sem ráða tímasetningu fjárhagsskýrslugjafar.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40488" y="1284790"/>
            <a:ext cx="10813312" cy="4884189"/>
          </a:xfrm>
        </p:spPr>
        <p:txBody>
          <a:bodyPr>
            <a:normAutofit/>
          </a:bodyPr>
          <a:lstStyle/>
          <a:p>
            <a:r>
              <a:rPr lang="en-US" sz="2400" dirty="0"/>
              <a:t>Tímabilið sem reikningsskilin ná til verður að koma skýrt fram og fjárhagsupplýsingar þurfa að berast notendum tímanlega. </a:t>
            </a:r>
          </a:p>
          <a:p>
            <a:r>
              <a:rPr lang="en-US" sz="2400" dirty="0"/>
              <a:t>Að öðrum kosti tefst ákvarðanataka sem byggist á upplýsingunum.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DFA67E-8705-1749-B054-9FE19F5A1289}"/>
              </a:ext>
            </a:extLst>
          </p:cNvPr>
          <p:cNvSpPr txBox="1">
            <a:spLocks/>
          </p:cNvSpPr>
          <p:nvPr/>
        </p:nvSpPr>
        <p:spPr>
          <a:xfrm>
            <a:off x="281878" y="2806219"/>
            <a:ext cx="10720714" cy="349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5.8 LO 3: Lýsið skýrslugjafarkröfum SEC sem varða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reikningsskil.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05D9C63-C837-2341-8C3D-F66220B1DFBE}"/>
              </a:ext>
            </a:extLst>
          </p:cNvPr>
          <p:cNvSpPr txBox="1">
            <a:spLocks/>
          </p:cNvSpPr>
          <p:nvPr/>
        </p:nvSpPr>
        <p:spPr>
          <a:xfrm>
            <a:off x="540488" y="3560356"/>
            <a:ext cx="10515600" cy="3297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Félög skráð á hlutabréfamarkað verða að fylgja almennt viðurkenndum reikningsskilareglum (GAAP) og kröfum bandarísku verðbréfaeftirlitsins (SEC).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Samkvæmt þessum kröfum skal skila ársfjórðungs- og ársgögnum á 10-Q eyðublöðum fyrir ársfjórðungsskýrslur og 10-K eyðublöðum fyrir ársskýrslur.</a:t>
            </a:r>
          </a:p>
          <a:p>
            <a:pPr lvl="1"/>
            <a:r>
              <a:rPr lang="en-US" sz="2000" dirty="0">
                <a:solidFill>
                  <a:schemeClr val="accent3"/>
                </a:solidFill>
              </a:rPr>
              <a:t>Fjárhagsskýrslur félaga sem skráð eru á hlutabréfamarkað þurfa að vera endurskoðaðar af löggiltum endurskoðendum (CPAs), auk þess sem skila þarf skýrslum um innra eftirlit.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66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848" y="273732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5.8 LO 4: Tilgreinið helstu þætti árs</a:t>
            </a:r>
            <a:br>
              <a:rPr lang="en-US" dirty="0"/>
            </a:br>
            <a:r>
              <a:rPr lang="en-US" dirty="0"/>
              <a:t>skýrslu fyrirtækis.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51704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Árs</a:t>
            </a:r>
            <a:r>
              <a:rPr lang="en-US" b="1" dirty="0"/>
              <a:t>skýrsla fyrirtækis </a:t>
            </a:r>
            <a:r>
              <a:rPr lang="en-US" dirty="0"/>
              <a:t>og opinber skil þess gegna eftirfarandi hlutverkum: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Veita almennar upplýsingar um fyrirtækið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Fjalla um áhættuþætti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Birta reikningsskil, reikningsskilaaðferðir og álit endurskoðanda á yfirlýsingum stjórnenda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Birta umfjöllun og greiningu stjórnenda (MD&amp;A) á fjárhagslegri afkomu og árangri tímabilsins</a:t>
            </a:r>
          </a:p>
          <a:p>
            <a:r>
              <a:rPr lang="en-US" dirty="0"/>
              <a:t>Tilgangur þessara skila er að gera fjárfestum og hugsanlegum fjárfestum kleift að meta starfsemi og rekstur fyrirtækisins.</a:t>
            </a:r>
          </a:p>
          <a:p>
            <a:r>
              <a:rPr lang="en-US" dirty="0"/>
              <a:t>Aðrir haghafar, svo sem starfsfólk, nærsamfélög, stéttarfélög og skuldarar, hafa einnig hagsmuni af því að kynna sér ársskýrslu fyrirtækisins og skýrslur til SEC.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90FC6BC-8043-B64D-A137-E07628E6DFCD}"/>
              </a:ext>
            </a:extLst>
          </p:cNvPr>
          <p:cNvSpPr txBox="1">
            <a:spLocks/>
          </p:cNvSpPr>
          <p:nvPr/>
        </p:nvSpPr>
        <p:spPr>
          <a:xfrm>
            <a:off x="1477109" y="6146109"/>
            <a:ext cx="922840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fylgiefni OpenStax er © Rice University og gefið út samkvæmt alþjóðlega leyfinu CC BY-NC-SA 4.0. Heimilt er að afrita það eða breyta því, en aðeins í óhagnaðarskyni. Tilgreina verður OpenStax og Rice University sem höfunda og geta allra breytinga. Öll aðlöguð verk skulu gefin út með sams konar leyfi.</a:t>
            </a:r>
            <a:endParaRPr lang="en-US" sz="1200" dirty="0">
              <a:solidFill>
                <a:srgbClr val="4648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41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6FFBD7-6BD3-48B1-B48A-6963B6E3AF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D74D44-2F03-446C-B2D7-EB4EBC36DD5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06DD00C4-7AC2-4DA6-82D9-C37BD0A37C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16324</TotalTime>
  <Words>2839</Words>
  <Application>Microsoft Macintosh PowerPoint</Application>
  <PresentationFormat>Widescreen</PresentationFormat>
  <Paragraphs>170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Monaspace Neon</vt:lpstr>
      <vt:lpstr>Office Theme</vt:lpstr>
      <vt:lpstr>Principles of Finance</vt:lpstr>
      <vt:lpstr>5.1 LO 1: Outline the purpose and importance of the income statement.</vt:lpstr>
      <vt:lpstr>5.1 LO 2: Identify the structure and key elements of the income statement.</vt:lpstr>
      <vt:lpstr> 5.1 LO 3: Discuss the use of EBITDA as a measure of a  company’s profit.</vt:lpstr>
      <vt:lpstr>5.2 LO 1: Outline the purpose and importance of the balance  sheet.</vt:lpstr>
      <vt:lpstr>5.2 LO 2: Identify the structure and key elements of the  balance sheet.</vt:lpstr>
      <vt:lpstr>5.3 LO 1: Identify connected elements between the balance  sheet and the income statement.</vt:lpstr>
      <vt:lpstr>5.3 LO 2: Differentiate between expenses and payables.</vt:lpstr>
      <vt:lpstr>5.4 LO 1: Explain the concept of owner’s equity.</vt:lpstr>
      <vt:lpstr>5.4 LO 2: Outline the purpose and importance of the  statement of owner’s equity.</vt:lpstr>
      <vt:lpstr>5.4 LO 3: Identify the structure and key elements of the statement of owner’s equity.</vt:lpstr>
      <vt:lpstr>5.5 LO 1: Outline the purpose and importance of the  statement of cash flows.</vt:lpstr>
      <vt:lpstr>5.5 LO 2: Identify the structure and key elements of the statement of cash flows.</vt:lpstr>
      <vt:lpstr>5.6 LO 1: Calculate operating cash flow and free cash flow.</vt:lpstr>
      <vt:lpstr>5.6 LO 2: Assess organizational cash management performance.</vt:lpstr>
      <vt:lpstr>5.7 LO 1: Prepare common-size statements.</vt:lpstr>
      <vt:lpstr>5.7 LO 2: Assess organizational performance using  common-size statements.</vt:lpstr>
      <vt:lpstr>5.7 LO 3: Use industry comparisons to assess organizational  performance.</vt:lpstr>
      <vt:lpstr>5.8 LO 1: Identify the most common types of accounting  periods.</vt:lpstr>
      <vt:lpstr>5.8 LO 2: Outline key considerations and accounting principles  that dictate the timing of financial reporting.</vt:lpstr>
      <vt:lpstr>5.8 LO 4: Identify the key elements of a company annual  report.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267</cp:revision>
  <cp:lastPrinted>2021-09-17T12:23:44Z</cp:lastPrinted>
  <dcterms:created xsi:type="dcterms:W3CDTF">2018-05-29T21:16:34Z</dcterms:created>
  <dcterms:modified xsi:type="dcterms:W3CDTF">2026-02-26T20:01:18Z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