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authors.xml" ContentType="application/vnd.ms-powerpoint.authors+xml"/>
  <Override PartName="/ppt/commentAuthors.xml" ContentType="application/vnd.openxmlformats-officedocument.presentationml.commentAuthors+xml"/>
  <Override PartName="/ppt/media/image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63" r:id="rId7"/>
    <p:sldId id="264" r:id="rId8"/>
    <p:sldId id="265" r:id="rId9"/>
    <p:sldId id="259" r:id="rId10"/>
    <p:sldId id="266" r:id="rId11"/>
    <p:sldId id="260" r:id="rId12"/>
    <p:sldId id="261" r:id="rId13"/>
    <p:sldId id="267" r:id="rId14"/>
    <p:sldId id="268" r:id="rId15"/>
    <p:sldId id="262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7CE113-302D-87D4-27AE-8E974DD7FEF9}" name="Jenn Woolson" initials="JW" userId="58d2870ac5856bc9" providerId="Windows Live"/>
  <p188:author id="{AFCBA5F8-6AD7-E9D5-7D5B-6BCB51E1439B}" name="Andrew" initials="A" userId="97506a045d60dac1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lo Bennett" initials="MB" lastIdx="1" clrIdx="0">
    <p:extLst>
      <p:ext uri="{19B8F6BF-5375-455C-9EA6-DF929625EA0E}">
        <p15:presenceInfo xmlns:p15="http://schemas.microsoft.com/office/powerpoint/2012/main" userId="Marlo Bennet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5" autoAdjust="0"/>
    <p:restoredTop sz="94729"/>
  </p:normalViewPr>
  <p:slideViewPr>
    <p:cSldViewPr snapToGrid="0" snapToObjects="1">
      <p:cViewPr varScale="1">
        <p:scale>
          <a:sx n="127" d="100"/>
          <a:sy n="127" d="100"/>
        </p:scale>
        <p:origin x="66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notesMaster" Target="notesMasters/notesMaster1.xml"/><Relationship Id="rId20" Type="http://schemas.openxmlformats.org/officeDocument/2006/relationships/commentAuthors" Target="commentAuthor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microsoft.com/office/2018/10/relationships/authors" Target="author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86FE3-37AA-4472-AE09-B34ECD88A90E}" type="datetimeFigureOut">
              <a:rPr lang="en-US" smtClean="0"/>
              <a:t>2/26/26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46DC0-2F22-463D-BF2C-DE8D4A86FE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792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146DC0-2F22-463D-BF2C-DE8D4A86FE5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108257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98249"/>
            <a:ext cx="9144000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3999" y="6356350"/>
            <a:ext cx="8549898" cy="35441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3831" y="2390620"/>
            <a:ext cx="422433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523999" y="1509485"/>
            <a:ext cx="9144000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509713"/>
            <a:ext cx="9144000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0024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796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28018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200" y="4918364"/>
            <a:ext cx="1051560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92762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10661"/>
            <a:ext cx="5181600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10661"/>
            <a:ext cx="5181600" cy="516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14164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3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200" y="4378037"/>
            <a:ext cx="1051560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168617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900545"/>
            <a:ext cx="1051560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256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200" y="900545"/>
            <a:ext cx="1051560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164846171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90601"/>
            <a:ext cx="1051560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7BF-C91A-CA46-9BF6-A28F3D13AF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16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6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6D634E8-4422-6744-BAAE-52C9030B19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Grunnatriði fjármála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0F1E18ED-FDAD-4C46-A2CD-D2ED77832A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11. kafli: Hlutabréf og verðmat hlutabréfa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F943999E-C10F-419D-AD90-7AB5806FE2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/>
          </p:cNvPicPr>
          <p:nvPr>
            <p:ph type="pic" sz="quarter" idx="13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0" b="60"/>
          <a:stretch/>
        </p:blipFill>
        <p:spPr>
          <a:xfrm>
            <a:off x="5283166" y="2390620"/>
            <a:ext cx="2093976" cy="2706624"/>
          </a:xfrm>
        </p:spPr>
      </p:pic>
    </p:spTree>
    <p:extLst>
      <p:ext uri="{BB962C8B-B14F-4D97-AF65-F5344CB8AC3E}">
        <p14:creationId xmlns:p14="http://schemas.microsoft.com/office/powerpoint/2010/main" val="2119115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025BE-A478-4A46-803E-D2098337F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11.1 Mismunandi aðferðir við verðmat hlutabréfa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AA842-862F-4E4B-ACA1-B48F2116B36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838200" y="1011382"/>
            <a:ext cx="10515600" cy="53513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Tvær ólíkar aðferðir* eru notaðar til að meta hlutabréf sem fyrirtæki gefur út.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Innra verðmat eða grunnverðmat: </a:t>
            </a:r>
            <a:r>
              <a:rPr lang="en-US" sz="2400" dirty="0"/>
              <a:t>Með þessari aðferð eru mismunandi sjóðstreymi fyrirtækisins greind vandlega og núvirt til að ákvarða virði þess.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b="1" dirty="0"/>
              <a:t>Hlutfallslegt verðmat: </a:t>
            </a:r>
            <a:r>
              <a:rPr lang="en-US" sz="2400" dirty="0"/>
              <a:t>Með þessari aðferð er fjárhagur fyrirtækisins ekki greindur sérstaklega. Þess í stað er virði þess metið með samanburði við sambærileg fyrirtæki og algengum kennitölum, svo sem V/H-hlutfalli, markaðsvirðis-/bókfærðs virðis-hlutfalli og margfeldum fyrirtækisvirðis.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2400" dirty="0"/>
              <a:t>* Þriðja nálgunin, tæknigreining, er í sjálfu sér ekki verðmatsaðferð en er oft notuð til stuðnings ákvörðunum um að kaupa, selja eða halda hlutabréfum.</a:t>
            </a:r>
          </a:p>
        </p:txBody>
      </p:sp>
    </p:spTree>
    <p:extLst>
      <p:ext uri="{BB962C8B-B14F-4D97-AF65-F5344CB8AC3E}">
        <p14:creationId xmlns:p14="http://schemas.microsoft.com/office/powerpoint/2010/main" val="380834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4792"/>
            <a:ext cx="8750300" cy="535420"/>
          </a:xfrm>
        </p:spPr>
        <p:txBody>
          <a:bodyPr>
            <a:noAutofit/>
          </a:bodyPr>
          <a:lstStyle/>
          <a:p>
            <a:r>
              <a:rPr lang="en-US" dirty="0"/>
              <a:t>11.1 Námsmarkmið 1: Skilgreina og reikna P/E-hlutfall (verðs á móti hagnaði) </a:t>
            </a:r>
            <a:br>
              <a:rPr lang="en-US" dirty="0"/>
            </a:br>
            <a:r>
              <a:rPr lang="en-US" dirty="0"/>
              <a:t>út frá upplýsingum um fyrirtæki.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E0DAF0-F74A-0443-8D79-DA07F8F72D34}"/>
                  </a:ext>
                </a:extLst>
              </p:cNvPr>
              <p:cNvSpPr txBox="1"/>
              <p:nvPr/>
            </p:nvSpPr>
            <p:spPr>
              <a:xfrm>
                <a:off x="2472120" y="5383278"/>
                <a:ext cx="702748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Price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per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hare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Earnings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per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Share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R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atio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5E0DAF0-F74A-0443-8D79-DA07F8F72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120" y="5383278"/>
                <a:ext cx="7027480" cy="73866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114095" y="2102069"/>
                <a:ext cx="6526925" cy="10147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07000"/>
                  </a:lnSpc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mbria Math" panose="02040503050406030204" pitchFamily="18" charset="0"/>
                          <a:ea typeface="Arial Unicode MS"/>
                          <a:cs typeface="Arial Unicode MS"/>
                        </a:rPr>
                        <m:t>P</m:t>
                      </m:r>
                      <m:r>
                        <a:rPr lang="en-US" sz="24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mbria Math" panose="02040503050406030204" pitchFamily="18" charset="0"/>
                          <a:ea typeface="Arial Unicode MS"/>
                          <a:cs typeface="Arial Unicode MS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mbria Math" panose="02040503050406030204" pitchFamily="18" charset="0"/>
                          <a:ea typeface="Arial Unicode MS"/>
                          <a:cs typeface="Arial Unicode MS"/>
                        </a:rPr>
                        <m:t>E</m:t>
                      </m:r>
                      <m:r>
                        <a:rPr lang="en-US" sz="24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mbria Math" panose="02040503050406030204" pitchFamily="18" charset="0"/>
                          <a:ea typeface="Arial Unicode MS"/>
                          <a:cs typeface="Arial Unicode MS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mbria Math" panose="02040503050406030204" pitchFamily="18" charset="0"/>
                          <a:ea typeface="Arial Unicode MS"/>
                          <a:cs typeface="Arial Unicode MS"/>
                        </a:rPr>
                        <m:t>Ratio</m:t>
                      </m:r>
                      <m:r>
                        <a:rPr lang="en-US" sz="24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mbria Math" panose="02040503050406030204" pitchFamily="18" charset="0"/>
                          <a:ea typeface="Arial Unicode MS"/>
                          <a:cs typeface="Arial Unicode MS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  <m:t>Price</m:t>
                          </m:r>
                          <m:r>
                            <a:rPr lang="en-US" sz="2400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  <m:t>per</m:t>
                          </m:r>
                          <m:r>
                            <a:rPr lang="en-US" sz="2400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  <m:t>Share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  <m:t>Earnings</m:t>
                          </m:r>
                          <m:r>
                            <a:rPr lang="en-US" sz="2400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  <m:t>per</m:t>
                          </m:r>
                          <m:r>
                            <a:rPr lang="en-US" sz="2400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  <m:t>Share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  <a:latin typeface="Calibri" panose="020F0502020204030204" pitchFamily="34" charset="0"/>
                  <a:ea typeface="Arial Unicode MS"/>
                  <a:cs typeface="Arial Unicode MS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095" y="2102069"/>
                <a:ext cx="6526925" cy="10147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345672"/>
            <a:ext cx="10515600" cy="325581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Verðmat með </a:t>
            </a:r>
            <a:r>
              <a:rPr lang="en-US" b="1" dirty="0"/>
              <a:t>P/E-hlutfalli (verðs á móti hagnaði)</a:t>
            </a:r>
            <a:r>
              <a:rPr lang="en-US" dirty="0"/>
              <a:t>:</a:t>
            </a:r>
            <a:r>
              <a:rPr lang="en-US" b="1" dirty="0"/>
              <a:t>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114095" y="3647223"/>
            <a:ext cx="10515600" cy="180107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Reiknið fyrst hagnað á hlut (EPS): hreinar tekjur / útistandandi hlutir.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Ákvarðið síðan viðeigandi P/E-hlutfall fyrir atvinnugreinina.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Umraðið að lokum formúlunni og leysið fyrir verð á hlut: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385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89625"/>
            <a:ext cx="8737600" cy="535420"/>
          </a:xfrm>
        </p:spPr>
        <p:txBody>
          <a:bodyPr>
            <a:noAutofit/>
          </a:bodyPr>
          <a:lstStyle/>
          <a:p>
            <a:r>
              <a:rPr lang="en-US" dirty="0"/>
              <a:t>11.1 Námsmarkmið 3: Skilgreina og reikna P/B-hlutfall (markaðsvirðis á móti bókfærðu virði) út frá upplýsingum um fyrirtæki.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2"/>
              </p:nvPr>
            </p:nvSpPr>
            <p:spPr>
              <a:xfrm>
                <a:off x="838200" y="1265383"/>
                <a:ext cx="10515600" cy="3255818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Þetta</a:t>
                </a:r>
                <a:r>
                  <a:rPr lang="en-US" b="1" dirty="0"/>
                  <a:t> P/B-hlutfall (markaðsvirðis á móti bókfærðu virði) </a:t>
                </a:r>
                <a:r>
                  <a:rPr lang="en-US" dirty="0"/>
                  <a:t>mælir núverandi markaðsvirði fyrirtækis í hlutfalli við bókfært virði þess. </a:t>
                </a:r>
              </a:p>
              <a:p>
                <a:pPr marL="0" indent="0">
                  <a:spcAft>
                    <a:spcPts val="1500"/>
                  </a:spcAft>
                  <a:buNone/>
                </a:pPr>
                <a:r>
                  <a:rPr lang="en-US" dirty="0"/>
                  <a:t>Líkt og við verðmat með P/E-hlutfalli er viðmið atvinnugreinarinnar (P/B-hlutfallið) margfaldað með bókfærðu virði fyrirtækisins.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P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Ratio</m:t>
                      </m:r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Market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Price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per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Share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Book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Value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per</m:t>
                          </m:r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Share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2"/>
              </p:nvPr>
            </p:nvSpPr>
            <p:spPr>
              <a:xfrm>
                <a:off x="838200" y="1265383"/>
                <a:ext cx="10515600" cy="3255818"/>
              </a:xfrm>
              <a:blipFill>
                <a:blip r:embed="rId2"/>
                <a:stretch>
                  <a:fillRect l="-1217" t="-3184" r="-1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838200" y="4336092"/>
                <a:ext cx="10515600" cy="1627909"/>
              </a:xfrm>
            </p:spPr>
            <p:txBody>
              <a:bodyPr>
                <a:no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Reiknið fyrst bókfært virði á hlut (eigið fé hluthafa / útistandandi hlutir).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Ákvarðið síðan viðeigandi P/B-hlutfall fyrir atvinnugreinina.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Umraðið að lokum formúlunni og leysið fyrir markaðsverð á hlut:</a:t>
                </a:r>
              </a:p>
              <a:p>
                <a:r>
                  <a:rPr lang="en-US" sz="2600" dirty="0"/>
                  <a:t>	</a:t>
                </a:r>
                <a:r>
                  <a:rPr lang="en-US" sz="2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Market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Price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per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Share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Ratio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Book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Value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per</m:t>
                    </m:r>
                    <m: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Share</m:t>
                    </m:r>
                  </m:oMath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838200" y="4336092"/>
                <a:ext cx="10515600" cy="1627909"/>
              </a:xfrm>
              <a:blipFill>
                <a:blip r:embed="rId3"/>
                <a:stretch>
                  <a:fillRect l="-812" t="-5243" b="-78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7335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87661"/>
            <a:ext cx="8877300" cy="535420"/>
          </a:xfrm>
        </p:spPr>
        <p:txBody>
          <a:bodyPr>
            <a:noAutofit/>
          </a:bodyPr>
          <a:lstStyle/>
          <a:p>
            <a:r>
              <a:rPr lang="en-US" dirty="0"/>
              <a:t>11.1 Námsmarkmið 5: Skilgreina og útskýra aðra verðmatsmargfaldara, meðal annars P/S-hlutfall (verðs á móti sölu), P/CF-hlutfall (verðs á móti sjóðstreymi) og arðsávöxtun.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626754"/>
            <a:ext cx="10515600" cy="375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Margir aðrir </a:t>
            </a:r>
            <a:r>
              <a:rPr lang="en-US" b="1" dirty="0"/>
              <a:t>verðmatsmargfaldarar </a:t>
            </a:r>
            <a:r>
              <a:rPr lang="en-US" dirty="0"/>
              <a:t>(viðmið) eru notaðir við verðmat hlutabréfa. Allar þessar verðmatsaðferðir byggjast á svipuðu ferli. 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sz="2400" dirty="0">
                <a:solidFill>
                  <a:srgbClr val="080808"/>
                </a:solidFill>
              </a:rPr>
              <a:t>Veljið viðmiðið.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sz="2400" dirty="0">
                <a:solidFill>
                  <a:srgbClr val="080808"/>
                </a:solidFill>
              </a:rPr>
              <a:t>Veljið sambærileg fyrirtæki.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sz="2400" dirty="0">
                <a:solidFill>
                  <a:srgbClr val="080808"/>
                </a:solidFill>
              </a:rPr>
              <a:t>Reiknið margfeldi viðmiðsins.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en-US" sz="2400" dirty="0">
                <a:solidFill>
                  <a:srgbClr val="080808"/>
                </a:solidFill>
              </a:rPr>
              <a:t>Beitið margfeldinu á fyrirtækið sem meta á.</a:t>
            </a:r>
          </a:p>
          <a:p>
            <a:pPr marL="0" indent="0">
              <a:buNone/>
            </a:pPr>
            <a:endParaRPr lang="en-US" altLang="en-US" dirty="0">
              <a:solidFill>
                <a:srgbClr val="080808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dirty="0">
              <a:solidFill>
                <a:srgbClr val="080808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dirty="0">
              <a:solidFill>
                <a:srgbClr val="080808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838200" y="4381500"/>
            <a:ext cx="10515600" cy="2324100"/>
          </a:xfrm>
        </p:spPr>
        <p:txBody>
          <a:bodyPr>
            <a:normAutofit fontScale="25000" lnSpcReduction="20000"/>
          </a:bodyPr>
          <a:lstStyle/>
          <a:p>
            <a:pPr marL="568325"/>
            <a:r>
              <a:rPr lang="en-GB" altLang="en-US" sz="8000" dirty="0">
                <a:solidFill>
                  <a:schemeClr val="tx1"/>
                </a:solidFill>
              </a:rPr>
              <a:t>Dæmi:</a:t>
            </a:r>
          </a:p>
          <a:p>
            <a:pPr marL="1143000" indent="-574675">
              <a:buFont typeface="Arial" panose="020B0604020202020204" pitchFamily="34" charset="0"/>
              <a:buChar char="•"/>
            </a:pPr>
            <a:r>
              <a:rPr lang="en-GB" altLang="en-US" sz="8000" dirty="0">
                <a:solidFill>
                  <a:schemeClr val="tx1"/>
                </a:solidFill>
              </a:rPr>
              <a:t>Hlutfall verðs, hagnaðar og hagnaðarvaxtar (PEG)</a:t>
            </a:r>
          </a:p>
          <a:p>
            <a:pPr marL="1143000" indent="-574675">
              <a:buFont typeface="Arial" panose="020B0604020202020204" pitchFamily="34" charset="0"/>
              <a:buChar char="•"/>
            </a:pPr>
            <a:r>
              <a:rPr lang="en-GB" altLang="en-US" sz="8000" dirty="0">
                <a:solidFill>
                  <a:schemeClr val="tx1"/>
                </a:solidFill>
              </a:rPr>
              <a:t>Fyrirtækisvirði / tekjur</a:t>
            </a:r>
          </a:p>
          <a:p>
            <a:pPr marL="1143000" indent="-574675">
              <a:buFont typeface="Arial" panose="020B0604020202020204" pitchFamily="34" charset="0"/>
              <a:buChar char="•"/>
            </a:pPr>
            <a:r>
              <a:rPr lang="en-GB" altLang="en-US" sz="8000" dirty="0">
                <a:solidFill>
                  <a:schemeClr val="tx1"/>
                </a:solidFill>
              </a:rPr>
              <a:t>Fyrirtækisvirði / EBIT</a:t>
            </a:r>
          </a:p>
          <a:p>
            <a:pPr marL="1143000" indent="-574675">
              <a:buFont typeface="Arial" panose="020B0604020202020204" pitchFamily="34" charset="0"/>
              <a:buChar char="•"/>
            </a:pPr>
            <a:r>
              <a:rPr lang="en-GB" altLang="en-US" sz="8000" dirty="0">
                <a:solidFill>
                  <a:schemeClr val="tx1"/>
                </a:solidFill>
              </a:rPr>
              <a:t>Fyrirtækisvirði / EBITDA</a:t>
            </a:r>
          </a:p>
          <a:p>
            <a:pPr marL="1143000" indent="-574675">
              <a:buFont typeface="Arial" panose="020B0604020202020204" pitchFamily="34" charset="0"/>
              <a:buChar char="•"/>
            </a:pPr>
            <a:r>
              <a:rPr lang="en-GB" altLang="en-US" sz="8000" dirty="0">
                <a:solidFill>
                  <a:schemeClr val="tx1"/>
                </a:solidFill>
              </a:rPr>
              <a:t>Fyrirtækisvirði / EBITDAR</a:t>
            </a:r>
            <a:endParaRPr lang="en-US" sz="8000" dirty="0">
              <a:solidFill>
                <a:schemeClr val="tx1"/>
              </a:solidFill>
            </a:endParaRPr>
          </a:p>
          <a:p>
            <a:endParaRPr lang="en-US" sz="9600" b="1" dirty="0"/>
          </a:p>
          <a:p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21169220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754" y="365126"/>
            <a:ext cx="10515600" cy="535420"/>
          </a:xfrm>
        </p:spPr>
        <p:txBody>
          <a:bodyPr>
            <a:normAutofit/>
          </a:bodyPr>
          <a:lstStyle/>
          <a:p>
            <a:r>
              <a:rPr lang="en-US" dirty="0"/>
              <a:t>11.2 Námsmarkmið 1: Þekkja og nota arðgreiðsluafsláttarlíkön (DDM).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40432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Þetta </a:t>
            </a:r>
            <a:r>
              <a:rPr lang="en-US" b="1" dirty="0"/>
              <a:t>arðgreiðsluafsláttarlíkan (DDM)</a:t>
            </a:r>
            <a:r>
              <a:rPr lang="en-US" dirty="0"/>
              <a:t> er verðmatsaðferð sem byggist á því að virði hlutabréfs sé jafnt núvirði allra framtíðararðgreiðslna þess.</a:t>
            </a:r>
            <a:r>
              <a:rPr lang="en-US" sz="3000" dirty="0"/>
              <a:t> </a:t>
            </a:r>
          </a:p>
          <a:p>
            <a:pPr marL="457200"/>
            <a:r>
              <a:rPr lang="en-US" sz="2400" dirty="0"/>
              <a:t>DDM-líkanið tekur á sig mismunandi myndir eftir forsendum um fyrirtækið og framtíðararðgreiðslur þess.</a:t>
            </a:r>
          </a:p>
          <a:p>
            <a:pPr marL="914400"/>
            <a:r>
              <a:rPr lang="en-US" sz="2000" dirty="0"/>
              <a:t>Gordon-vaxtarlíkanið</a:t>
            </a:r>
          </a:p>
          <a:p>
            <a:pPr marL="914400"/>
            <a:r>
              <a:rPr lang="en-US" sz="2000" dirty="0"/>
              <a:t>Núllvaxtarlíkanið </a:t>
            </a:r>
          </a:p>
          <a:p>
            <a:pPr marL="914400"/>
            <a:r>
              <a:rPr lang="en-US" sz="2000" dirty="0"/>
              <a:t>Líkan með föstum vexti </a:t>
            </a:r>
          </a:p>
          <a:p>
            <a:pPr marL="914400"/>
            <a:r>
              <a:rPr lang="en-US" sz="2000" dirty="0"/>
              <a:t>Líkan með breytilegum eða óföstum vexti </a:t>
            </a:r>
          </a:p>
          <a:p>
            <a:pPr marL="914400"/>
            <a:r>
              <a:rPr lang="en-US" sz="2000" dirty="0"/>
              <a:t>Tveggja þrepa líkanið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935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11.2 Arðgreiðsluafsláttarlíkön (DDM)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Fyrirtæki greiða yfirleitt arð í samræmi við vöxt sinn og arðsemi. </a:t>
            </a:r>
          </a:p>
          <a:p>
            <a:pPr marL="0" indent="0">
              <a:buNone/>
            </a:pPr>
            <a:r>
              <a:rPr lang="en-US" dirty="0"/>
              <a:t>Gera má ráð fyrir að hagnaður og arðgreiðslur vaxi ekki, vaxi með föstum hraða eða vaxi mishratt á ólíkum tímabilum. Hægt er að setja allar þessar sviðsmyndir upp í töflureikni.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sz="2800" dirty="0"/>
              <a:t>Lausnir og skýringar á dæmum sem nota mismunandi DDM-líkön er að finna í kaflanum „Hlutabréf og verðmat hlutabréfa“.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8244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11.3 Námsmarkmið 1: Útskýra hvernig DCF-líkanið er frábrugðið DDM-líkönum.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210396"/>
            <a:ext cx="10515600" cy="339970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/>
              <a:t>DCF-líkön (núvirt sjóðstreymi) </a:t>
            </a:r>
            <a:r>
              <a:rPr lang="en-US" sz="3000" dirty="0"/>
              <a:t>eru frábrugðin arðgreiðsluafsláttarlíkönum þar sem </a:t>
            </a:r>
            <a:r>
              <a:rPr lang="en-US" sz="3000" b="1" dirty="0"/>
              <a:t>DDM-líkön (arðgreiðsluafsláttarlíkön) </a:t>
            </a:r>
            <a:r>
              <a:rPr lang="en-US" sz="3000" dirty="0"/>
              <a:t>aðferðafræðin byggist nær eingöngu á reglubundnum arðgreiðslum hlutabréfs. </a:t>
            </a:r>
          </a:p>
          <a:p>
            <a:pPr marL="457200">
              <a:buFont typeface="Arial" panose="020B0604020202020204" pitchFamily="34" charset="0"/>
              <a:buChar char="•"/>
            </a:pPr>
            <a:r>
              <a:rPr lang="en-US" sz="2600" dirty="0"/>
              <a:t>DCF-líkön beinast að sjóðstreymi fyrirtækis. Fyrst er núvirði fyrirtækisins í heild ákvarðað og síðan er sjóðstreyminu skipt á öll útistandandi hlutabréf þess. </a:t>
            </a:r>
          </a:p>
          <a:p>
            <a:pPr marL="457200">
              <a:buFont typeface="Arial" panose="020B0604020202020204" pitchFamily="34" charset="0"/>
              <a:buChar char="•"/>
            </a:pPr>
            <a:r>
              <a:rPr lang="en-US" sz="2600" dirty="0"/>
              <a:t>DCF er grundvallaraðferð við verðmat og nýtur mikillar viðurkenningar, enda byggist hún á ítarlegri greiningu á rekstri fyrirtækisins eins og hann birtist í reikningsskilum þess. Hún beitir ekki „styttri leið“ hlutfallslegs verðmats.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3"/>
              </p:nvPr>
            </p:nvSpPr>
            <p:spPr>
              <a:xfrm>
                <a:off x="838200" y="4776066"/>
                <a:ext cx="10515600" cy="1627909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/>
                  <a:t>Almennt form DCF-verðmats er:</a:t>
                </a:r>
              </a:p>
              <a:p>
                <a:pPr algn="ctr">
                  <a:lnSpc>
                    <a:spcPct val="107000"/>
                  </a:lnSpc>
                  <a:spcBef>
                    <a:spcPts val="0"/>
                  </a:spcBef>
                  <a:spcAft>
                    <a:spcPts val="8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mbria Math" panose="02040503050406030204" pitchFamily="18" charset="0"/>
                          <a:ea typeface="Arial Unicode MS"/>
                          <a:cs typeface="Arial Unicode MS"/>
                        </a:rPr>
                        <m:t>Stock</m:t>
                      </m:r>
                      <m:r>
                        <a:rPr lang="en-US" sz="24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mbria Math" panose="02040503050406030204" pitchFamily="18" charset="0"/>
                          <a:ea typeface="Arial Unicode MS"/>
                          <a:cs typeface="Arial Unicode MS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mbria Math" panose="02040503050406030204" pitchFamily="18" charset="0"/>
                          <a:ea typeface="Arial Unicode MS"/>
                          <a:cs typeface="Arial Unicode MS"/>
                        </a:rPr>
                        <m:t>Value</m:t>
                      </m:r>
                      <m:r>
                        <a:rPr lang="en-US" sz="2400" i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mbria Math" panose="02040503050406030204" pitchFamily="18" charset="0"/>
                          <a:ea typeface="Arial Unicode MS"/>
                          <a:cs typeface="Arial Unicode MS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CF</m:t>
                              </m:r>
                            </m:e>
                            <m:sub>
                              <m:r>
                                <a:rPr lang="en-US" sz="2400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(1+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𝑟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mbria Math" panose="02040503050406030204" pitchFamily="18" charset="0"/>
                          <a:ea typeface="Arial Unicode MS"/>
                          <a:cs typeface="Arial Unicode MS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CF</m:t>
                              </m:r>
                            </m:e>
                            <m:sub>
                              <m:r>
                                <a:rPr lang="en-US" sz="2400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(1+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𝑟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2400" i="1">
                          <a:solidFill>
                            <a:srgbClr val="00000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Cambria Math" panose="02040503050406030204" pitchFamily="18" charset="0"/>
                          <a:ea typeface="Arial Unicode MS"/>
                          <a:cs typeface="Arial Unicode MS"/>
                        </a:rPr>
                        <m:t>+…+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uFill>
                                <a:solidFill>
                                  <a:srgbClr val="000000"/>
                                </a:solidFill>
                              </a:uFill>
                              <a:latin typeface="Cambria Math" panose="02040503050406030204" pitchFamily="18" charset="0"/>
                              <a:ea typeface="Arial Unicode MS"/>
                              <a:cs typeface="Arial Unicode MS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uFill>
                                        <a:solidFill>
                                          <a:srgbClr val="000000"/>
                                        </a:solidFill>
                                      </a:uFill>
                                      <a:latin typeface="Cambria Math" panose="02040503050406030204" pitchFamily="18" charset="0"/>
                                      <a:ea typeface="Arial Unicode MS"/>
                                      <a:cs typeface="Arial Unicode MS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sty m:val="p"/>
                                    </m:rPr>
                                    <a:rPr lang="en-US" sz="2400">
                                      <a:solidFill>
                                        <a:srgbClr val="000000"/>
                                      </a:solidFill>
                                      <a:uFill>
                                        <a:solidFill>
                                          <a:srgbClr val="000000"/>
                                        </a:solidFill>
                                      </a:uFill>
                                      <a:latin typeface="Cambria Math" panose="02040503050406030204" pitchFamily="18" charset="0"/>
                                      <a:ea typeface="Arial Unicode MS"/>
                                      <a:cs typeface="Arial Unicode MS"/>
                                    </a:rPr>
                                    <m:t>TCF</m:t>
                                  </m:r>
                                </m:num>
                                <m:den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uFill>
                                        <a:solidFill>
                                          <a:srgbClr val="000000"/>
                                        </a:solidFill>
                                      </a:uFill>
                                      <a:latin typeface="Cambria Math" panose="02040503050406030204" pitchFamily="18" charset="0"/>
                                      <a:ea typeface="Arial Unicode MS"/>
                                      <a:cs typeface="Arial Unicode MS"/>
                                    </a:rPr>
                                    <m:t>𝑟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uFill>
                                        <a:solidFill>
                                          <a:srgbClr val="000000"/>
                                        </a:solidFill>
                                      </a:uFill>
                                      <a:latin typeface="Cambria Math" panose="02040503050406030204" pitchFamily="18" charset="0"/>
                                      <a:ea typeface="Arial Unicode MS"/>
                                      <a:cs typeface="Arial Unicode MS"/>
                                    </a:rPr>
                                    <m:t>−</m:t>
                                  </m:r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uFill>
                                        <a:solidFill>
                                          <a:srgbClr val="000000"/>
                                        </a:solidFill>
                                      </a:uFill>
                                      <a:latin typeface="Cambria Math" panose="02040503050406030204" pitchFamily="18" charset="0"/>
                                      <a:ea typeface="Arial Unicode MS"/>
                                      <a:cs typeface="Arial Unicode MS"/>
                                    </a:rPr>
                                    <m:t>𝑔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</m:ctrlPr>
                            </m:s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(1+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𝑟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𝑛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uFill>
                                    <a:solidFill>
                                      <a:srgbClr val="000000"/>
                                    </a:solidFill>
                                  </a:uFill>
                                  <a:latin typeface="Cambria Math" panose="02040503050406030204" pitchFamily="18" charset="0"/>
                                  <a:ea typeface="Arial Unicode MS"/>
                                  <a:cs typeface="Arial Unicode MS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ln>
                    <a:noFill/>
                  </a:ln>
                  <a:solidFill>
                    <a:srgbClr val="000000"/>
                  </a:solidFill>
                  <a:effectLst/>
                  <a:uFill>
                    <a:solidFill>
                      <a:srgbClr val="000000"/>
                    </a:solidFill>
                  </a:uFill>
                  <a:latin typeface="Calibri" panose="020F0502020204030204" pitchFamily="34" charset="0"/>
                  <a:ea typeface="Arial Unicode MS"/>
                  <a:cs typeface="Arial Unicode MS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3"/>
              </p:nvPr>
            </p:nvSpPr>
            <p:spPr>
              <a:xfrm>
                <a:off x="838200" y="4776066"/>
                <a:ext cx="10515600" cy="1627909"/>
              </a:xfrm>
              <a:blipFill rotWithShape="0">
                <a:blip r:embed="rId2"/>
                <a:stretch>
                  <a:fillRect l="-928" t="-7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7848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11.3 Líkan um núvirt sjóðstreymi (DCF)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Einfaldaða beitingu DCF-líkansins er að finna í kaflanum „Hlutabréf og verðmat hlutabréfa“.</a:t>
            </a:r>
          </a:p>
          <a:p>
            <a:pPr marL="0" indent="0">
              <a:buNone/>
            </a:pPr>
            <a:r>
              <a:rPr lang="en-US" dirty="0"/>
              <a:t>Til að áætla sjóðstreymið sem á að núvirða þarf greinandi að gera ítarlegar spár um liði rekstrarreiknings og efnahagsreiknings.</a:t>
            </a:r>
          </a:p>
        </p:txBody>
      </p:sp>
    </p:spTree>
    <p:extLst>
      <p:ext uri="{BB962C8B-B14F-4D97-AF65-F5344CB8AC3E}">
        <p14:creationId xmlns:p14="http://schemas.microsoft.com/office/powerpoint/2010/main" val="2823428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11.4 Námsmarkmið 1: Skilgreina forgangshlutabréf.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Forgangshlutabréf</a:t>
            </a:r>
            <a:r>
              <a:rPr lang="en-US" dirty="0"/>
              <a:t> er tegund eigin fjár sem sum fyrirtæki gefa út og veitir eigendum forgangsréttindi. </a:t>
            </a:r>
          </a:p>
          <a:p>
            <a:pPr marL="457200"/>
            <a:r>
              <a:rPr lang="en-US" sz="2400" dirty="0"/>
              <a:t>Arð af forgangshlutabréfum ber fyrirtæki að greiða áður en almennir hluthafar fá nokkrar arðgreiðslur. </a:t>
            </a:r>
          </a:p>
          <a:p>
            <a:pPr marL="457200"/>
            <a:r>
              <a:rPr lang="en-US" sz="2400" dirty="0"/>
              <a:t>Við gjaldþrot og slit eiga forgangshluthafar forgangskröfu í eignir á undan almennum hluthöfum. </a:t>
            </a:r>
          </a:p>
          <a:p>
            <a:pPr marL="457200"/>
            <a:r>
              <a:rPr lang="en-US" sz="2400" dirty="0"/>
              <a:t>Forgangshluthafar eiga yfirleitt rétt á föstum arði á hverju tímabili. </a:t>
            </a:r>
          </a:p>
        </p:txBody>
      </p:sp>
    </p:spTree>
    <p:extLst>
      <p:ext uri="{BB962C8B-B14F-4D97-AF65-F5344CB8AC3E}">
        <p14:creationId xmlns:p14="http://schemas.microsoft.com/office/powerpoint/2010/main" val="2086941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11.4 Námsmarkmið 2: Reikna innra virði forgangshlutabréfa.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quarter" idx="12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b="1" dirty="0"/>
                  <a:t>Verðmat forgangshlutabréfa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Þar sem forgangshluthafar fá yfirleitt fyrirfram ákveðinn arð á ári og líta má á greiðslurnar sem eilífðargreiðslur er verðmat hlutabréfanna ein tegund DCF-verðmats.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Verðmatslíkanið er: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Stock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Value</m:t>
                      </m:r>
                      <m:r>
                        <m:rPr>
                          <m:aln/>
                        </m:rP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Dividend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Discount</m:t>
                          </m:r>
                          <m: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Rate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2"/>
              </p:nvPr>
            </p:nvSpPr>
            <p:spPr>
              <a:blipFill rotWithShape="0">
                <a:blip r:embed="rId2"/>
                <a:stretch>
                  <a:fillRect l="-1217" t="-43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98265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11.5 Skilvirkir markaðir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Til að fjárfestar geti treyst því að markaðurinn sé sanngjarn og viðskipti gangi hratt fyrir sig þarf hann að uppfylla tvö grundvallarskilyrði:</a:t>
            </a:r>
          </a:p>
          <a:p>
            <a:pPr marL="457200"/>
            <a:r>
              <a:rPr lang="en-US" sz="2400" dirty="0"/>
              <a:t>Rekstrarleg skilvirkni</a:t>
            </a:r>
          </a:p>
          <a:p>
            <a:pPr marL="457200"/>
            <a:r>
              <a:rPr lang="en-US" sz="2400" dirty="0"/>
              <a:t>Upplýsingaskilvirkni</a:t>
            </a:r>
          </a:p>
          <a:p>
            <a:pPr marL="0" indent="0">
              <a:buNone/>
            </a:pPr>
            <a:r>
              <a:rPr lang="en-US" dirty="0"/>
              <a:t>Þegar þessum skilyrðum er fullnægt starfar markaðurinn með sem bestum hætti. Skilvirkni markaða hefur verið rannsökuð í áratugi og stöðugt er unnið að því að tryggja hana.</a:t>
            </a:r>
          </a:p>
        </p:txBody>
      </p:sp>
    </p:spTree>
    <p:extLst>
      <p:ext uri="{BB962C8B-B14F-4D97-AF65-F5344CB8AC3E}">
        <p14:creationId xmlns:p14="http://schemas.microsoft.com/office/powerpoint/2010/main" val="1395425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11.5 Rekstrarleg skilvirkni og upplýsingaskilvirkni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b="1" dirty="0"/>
              <a:t>Rekstrarleg skilvirkni </a:t>
            </a:r>
            <a:r>
              <a:rPr lang="en-US" dirty="0"/>
              <a:t>snýr að „gangverki“ markaðarins sem gerir kaupendum og seljendum kleift að framkvæma fyrirmæli sín eins hratt og nákvæmlega og kostur er. Kerfin þróast áfram samhliða tækninni sem þau byggjast á.</a:t>
            </a:r>
          </a:p>
          <a:p>
            <a:r>
              <a:rPr lang="en-US" b="1" dirty="0"/>
              <a:t>Upplýsingaskilvirkni </a:t>
            </a:r>
            <a:r>
              <a:rPr lang="en-US" dirty="0"/>
              <a:t>lýsir því hversu miklar upplýsingar um fyrirtæki, markaði og efnahagsmál fjárfestar vinna úr og hversu vel þeir nýta þær.</a:t>
            </a:r>
          </a:p>
        </p:txBody>
      </p:sp>
    </p:spTree>
    <p:extLst>
      <p:ext uri="{BB962C8B-B14F-4D97-AF65-F5344CB8AC3E}">
        <p14:creationId xmlns:p14="http://schemas.microsoft.com/office/powerpoint/2010/main" val="2219165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11.5 Skilvirkir </a:t>
            </a:r>
            <a:r>
              <a:rPr lang="en-US"/>
              <a:t>markaðir: forsendur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838200" y="1011382"/>
            <a:ext cx="10515600" cy="43719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Hin þekkta tilgáta um skilvirka markaði lýsir því hversu vel markaðurinn vinnur úr viðeigandi upplýsingum. Hún byggist á tveimur forsendum: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Frá setningu bandarísku verðbréfalaganna frá 1933 og laga um verðbréfaviðskipti frá 1934 hefur útgefendum verðbréfa borið að veita almenningi allar viðeigandi og réttar upplýsingar um verðbréfaútgáfu.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Fjárfestar nota þessar upplýsingar til að taka upplýstar ákvarðanir um kaup, sölu eða áframhaldandi eignarhald. </a:t>
            </a:r>
          </a:p>
          <a:p>
            <a:pPr marL="0" indent="0">
              <a:buNone/>
            </a:pPr>
            <a:r>
              <a:rPr lang="en-US" dirty="0"/>
              <a:t>Eftir því hvaða sjónarmið er lagt til grundvallar má telja markaðinn skilvirkan, en skilvirknin er flokkuð í sterkt, hálfsterkt eða veikt form.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EF34251-BA3E-4972-AFDD-62C447210A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 lnSpcReduction="10000"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dirty="0">
                <a:solidFill>
                  <a:srgbClr val="1F2328"/>
                </a:solidFill>
                <a:latin typeface="Monaspace Neon"/>
              </a:rPr>
              <a:t>Þetta viðbótarefni OpenStax er © Rice University og gefið út samkvæmt alþjóðlega CC BY-NC-SA 4.0 leyfinu. Aðeins er heimilt að afrita það eða breyta því í tilgangi sem ekki er viðskiptalegs eðlis, enda sé OpenStax og Rice University getið og allar breytingar tilgreindar. Öllum aðlögunum skal deilt samkvæmt sams konar leyfi.</a:t>
            </a:r>
            <a:endParaRPr lang="en-US" dirty="0">
              <a:solidFill>
                <a:srgbClr val="4648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2093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790904F9C249408A7CA3B9D08A7BE0" ma:contentTypeVersion="15" ma:contentTypeDescription="Create a new document." ma:contentTypeScope="" ma:versionID="3faa8c4be13b69a65cf005e6211115d0">
  <xsd:schema xmlns:xsd="http://www.w3.org/2001/XMLSchema" xmlns:xs="http://www.w3.org/2001/XMLSchema" xmlns:p="http://schemas.microsoft.com/office/2006/metadata/properties" xmlns:ns1="http://schemas.microsoft.com/sharepoint/v3" xmlns:ns2="a8548590-7e4a-4f13-9011-3aa7430d70cc" xmlns:ns3="fadfa398-53e0-4fcc-b85c-39c0430739bf" targetNamespace="http://schemas.microsoft.com/office/2006/metadata/properties" ma:root="true" ma:fieldsID="ca921f9196639a82221f7115a976e604" ns1:_="" ns2:_="" ns3:_="">
    <xsd:import namespace="http://schemas.microsoft.com/sharepoint/v3"/>
    <xsd:import namespace="a8548590-7e4a-4f13-9011-3aa7430d70cc"/>
    <xsd:import namespace="fadfa398-53e0-4fcc-b85c-39c043073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548590-7e4a-4f13-9011-3aa7430d70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fa398-53e0-4fcc-b85c-39c043073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E9B9F29-6478-4C03-A851-7E9AE001995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17C4FA67-B461-43F7-A6F0-EAB5945F890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8548590-7e4a-4f13-9011-3aa7430d70cc"/>
    <ds:schemaRef ds:uri="fadfa398-53e0-4fcc-b85c-39c043073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578EA7F-29D6-4968-89C9-5A47D494D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2582</TotalTime>
  <Words>1201</Words>
  <Application>Microsoft Macintosh PowerPoint</Application>
  <PresentationFormat>Widescreen</PresentationFormat>
  <Paragraphs>84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Monaspace Neon</vt:lpstr>
      <vt:lpstr>Office Theme</vt:lpstr>
      <vt:lpstr>Principles of Finance</vt:lpstr>
      <vt:lpstr>11.1 Multiple Approaches to Stock Valuation</vt:lpstr>
      <vt:lpstr>11.1 LO 1: Define and calculate a P/E (price-to-earnings)  ratio given company data.</vt:lpstr>
      <vt:lpstr>11.1 LO 3: Define and calculate a P/B (price-to-book) ratio given company data.</vt:lpstr>
      <vt:lpstr>11.1 LO 5: Define and detail alternative valuation multipliers, including P/S (price-to-sales) ratio, P/CF (price-to-cash-flow) ratio, and dividend yield. </vt:lpstr>
      <vt:lpstr>11.2 LO 1: Identify and use DDMs (dividend discount models). </vt:lpstr>
      <vt:lpstr>11.2 Dividend Discount Models (DDMs)</vt:lpstr>
      <vt:lpstr>11.3 LO 1: Explain how the DCF model differs from DDMs.</vt:lpstr>
      <vt:lpstr>11.3 Discounted Cash Flow (DCF) Model</vt:lpstr>
      <vt:lpstr>11.4 LO 1: Define preferred stock.</vt:lpstr>
      <vt:lpstr>11.4 LO 2: Calculate the intrinsic value of preferred stock.</vt:lpstr>
      <vt:lpstr>11.5 Efficient Markets</vt:lpstr>
      <vt:lpstr>11.5 Operational and Informational Efficiency</vt:lpstr>
      <vt:lpstr>11.5 Efficient Market Assumptions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Chu</dc:creator>
  <cp:lastModifiedBy>Theresa Masciale</cp:lastModifiedBy>
  <cp:revision>173</cp:revision>
  <dcterms:created xsi:type="dcterms:W3CDTF">2018-05-29T21:16:34Z</dcterms:created>
  <dcterms:modified xsi:type="dcterms:W3CDTF">2026-02-26T20:07:41Z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0x01010009790904F9C249408A7CA3B9D08A7BE0</vt:lpwstr>
  </property>
</Properties>
</file>