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ommentAuthors.xml" ContentType="application/vnd.openxmlformats-officedocument.presentationml.commentAuthors+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1" r:id="rId5"/>
  </p:sldMasterIdLst>
  <p:notesMasterIdLst>
    <p:notesMasterId r:id="rId24"/>
  </p:notesMasterIdLst>
  <p:sldIdLst>
    <p:sldId id="256" r:id="rId6"/>
    <p:sldId id="257" r:id="rId7"/>
    <p:sldId id="258" r:id="rId8"/>
    <p:sldId id="259" r:id="rId9"/>
    <p:sldId id="260" r:id="rId10"/>
    <p:sldId id="261" r:id="rId11"/>
    <p:sldId id="262" r:id="rId12"/>
    <p:sldId id="264" r:id="rId13"/>
    <p:sldId id="265" r:id="rId14"/>
    <p:sldId id="266" r:id="rId15"/>
    <p:sldId id="267" r:id="rId16"/>
    <p:sldId id="268" r:id="rId17"/>
    <p:sldId id="269" r:id="rId18"/>
    <p:sldId id="270" r:id="rId19"/>
    <p:sldId id="271" r:id="rId20"/>
    <p:sldId id="272" r:id="rId21"/>
    <p:sldId id="273" r:id="rId22"/>
    <p:sldId id="274" r:id="rId23"/>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7CE113-302D-87D4-27AE-8E974DD7FEF9}" name="Jenn Woolson" initials="JW" userId="58d2870ac5856bc9" providerId="Windows Live"/>
  <p188:author id="{AFCBA5F8-6AD7-E9D5-7D5B-6BCB51E1439B}" name="Andrew" initials="A" userId="97506a045d60dac1"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lo Bennett" initials="MB" lastIdx="1" clrIdx="0">
    <p:extLst>
      <p:ext uri="{19B8F6BF-5375-455C-9EA6-DF929625EA0E}">
        <p15:presenceInfo xmlns:p15="http://schemas.microsoft.com/office/powerpoint/2012/main" userId="Marlo Bennet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438" autoAdjust="0"/>
  </p:normalViewPr>
  <p:slideViewPr>
    <p:cSldViewPr snapToGrid="0" snapToObjects="1" showGuides="1">
      <p:cViewPr varScale="1">
        <p:scale>
          <a:sx n="109" d="100"/>
          <a:sy n="109" d="100"/>
        </p:scale>
        <p:origin x="216" y="184"/>
      </p:cViewPr>
      <p:guideLst>
        <p:guide orient="horz" pos="2160"/>
        <p:guide pos="3840"/>
      </p:guideLst>
    </p:cSldViewPr>
  </p:slideViewPr>
  <p:outlineViewPr>
    <p:cViewPr>
      <p:scale>
        <a:sx n="33" d="100"/>
        <a:sy n="33" d="100"/>
      </p:scale>
      <p:origin x="0" y="-27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notesMaster" Target="notesMasters/notesMaster1.xml"/><Relationship Id="rId25" Type="http://schemas.openxmlformats.org/officeDocument/2006/relationships/commentAuthors" Target="commentAuthor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8CB5AE49-6B4D-4C41-A438-E3B3355D07FC}" type="datetimeFigureOut">
              <a:rPr lang="en-US" smtClean="0"/>
              <a:t>2/26/26</a:t>
            </a:fld>
            <a:endParaRPr lang="en-US" dirty="0"/>
          </a:p>
        </p:txBody>
      </p:sp>
      <p:sp>
        <p:nvSpPr>
          <p:cNvPr id="4" name="Slide Image Placeholder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98523515-CEB3-457E-B34C-E34CF23A9198}" type="slidenum">
              <a:rPr lang="en-US" smtClean="0"/>
              <a:t>‹#›</a:t>
            </a:fld>
            <a:endParaRPr lang="en-US" dirty="0"/>
          </a:p>
        </p:txBody>
      </p:sp>
    </p:spTree>
    <p:extLst>
      <p:ext uri="{BB962C8B-B14F-4D97-AF65-F5344CB8AC3E}">
        <p14:creationId xmlns:p14="http://schemas.microsoft.com/office/powerpoint/2010/main" val="2526116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23515-CEB3-457E-B34C-E34CF23A9198}" type="slidenum">
              <a:rPr lang="en-US" smtClean="0"/>
              <a:t>3</a:t>
            </a:fld>
            <a:endParaRPr lang="en-US" dirty="0"/>
          </a:p>
        </p:txBody>
      </p:sp>
    </p:spTree>
    <p:extLst>
      <p:ext uri="{BB962C8B-B14F-4D97-AF65-F5344CB8AC3E}">
        <p14:creationId xmlns:p14="http://schemas.microsoft.com/office/powerpoint/2010/main" val="50904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23515-CEB3-457E-B34C-E34CF23A9198}" type="slidenum">
              <a:rPr lang="en-US" smtClean="0"/>
              <a:t>14</a:t>
            </a:fld>
            <a:endParaRPr lang="en-US" dirty="0"/>
          </a:p>
        </p:txBody>
      </p:sp>
    </p:spTree>
    <p:extLst>
      <p:ext uri="{BB962C8B-B14F-4D97-AF65-F5344CB8AC3E}">
        <p14:creationId xmlns:p14="http://schemas.microsoft.com/office/powerpoint/2010/main" val="3345004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4" name="PlaceHolder 2"/>
          <p:cNvSpPr>
            <a:spLocks noGrp="1"/>
          </p:cNvSpPr>
          <p:nvPr>
            <p:ph type="subTitle"/>
          </p:nvPr>
        </p:nvSpPr>
        <p:spPr>
          <a:xfrm>
            <a:off x="838080" y="1010520"/>
            <a:ext cx="2527920" cy="516564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6" name="PlaceHolder 2"/>
          <p:cNvSpPr>
            <a:spLocks noGrp="1"/>
          </p:cNvSpPr>
          <p:nvPr>
            <p:ph type="body"/>
          </p:nvPr>
        </p:nvSpPr>
        <p:spPr>
          <a:xfrm>
            <a:off x="838080" y="1010520"/>
            <a:ext cx="2527920" cy="51656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8" name="PlaceHolder 2"/>
          <p:cNvSpPr>
            <a:spLocks noGrp="1"/>
          </p:cNvSpPr>
          <p:nvPr>
            <p:ph type="body"/>
          </p:nvPr>
        </p:nvSpPr>
        <p:spPr>
          <a:xfrm>
            <a:off x="838080" y="1010520"/>
            <a:ext cx="1233360" cy="5165640"/>
          </a:xfrm>
          <a:prstGeom prst="rect">
            <a:avLst/>
          </a:prstGeom>
        </p:spPr>
        <p:txBody>
          <a:bodyPr lIns="0" tIns="0" rIns="0" bIns="0">
            <a:normAutofit/>
          </a:bodyPr>
          <a:lstStyle/>
          <a:p>
            <a:endParaRPr lang="en-US" sz="3200" b="0" strike="noStrike" spc="-1">
              <a:latin typeface="Arial"/>
            </a:endParaRPr>
          </a:p>
        </p:txBody>
      </p:sp>
      <p:sp>
        <p:nvSpPr>
          <p:cNvPr id="9" name="PlaceHolder 3"/>
          <p:cNvSpPr>
            <a:spLocks noGrp="1"/>
          </p:cNvSpPr>
          <p:nvPr>
            <p:ph type="body"/>
          </p:nvPr>
        </p:nvSpPr>
        <p:spPr>
          <a:xfrm>
            <a:off x="2133360" y="1010520"/>
            <a:ext cx="1233360" cy="51656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838080" y="25200"/>
            <a:ext cx="10514880" cy="530964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13" name="PlaceHolder 2"/>
          <p:cNvSpPr>
            <a:spLocks noGrp="1"/>
          </p:cNvSpPr>
          <p:nvPr>
            <p:ph type="body"/>
          </p:nvPr>
        </p:nvSpPr>
        <p:spPr>
          <a:xfrm>
            <a:off x="838080" y="1010520"/>
            <a:ext cx="1233360" cy="2463840"/>
          </a:xfrm>
          <a:prstGeom prst="rect">
            <a:avLst/>
          </a:prstGeom>
        </p:spPr>
        <p:txBody>
          <a:bodyPr lIns="0" tIns="0" rIns="0" bIns="0">
            <a:normAutofit/>
          </a:bodyPr>
          <a:lstStyle/>
          <a:p>
            <a:endParaRPr lang="en-US" sz="3200" b="0" strike="noStrike" spc="-1">
              <a:latin typeface="Arial"/>
            </a:endParaRPr>
          </a:p>
        </p:txBody>
      </p:sp>
      <p:sp>
        <p:nvSpPr>
          <p:cNvPr id="14" name="PlaceHolder 3"/>
          <p:cNvSpPr>
            <a:spLocks noGrp="1"/>
          </p:cNvSpPr>
          <p:nvPr>
            <p:ph type="body"/>
          </p:nvPr>
        </p:nvSpPr>
        <p:spPr>
          <a:xfrm>
            <a:off x="2133360" y="1010520"/>
            <a:ext cx="1233360" cy="5165640"/>
          </a:xfrm>
          <a:prstGeom prst="rect">
            <a:avLst/>
          </a:prstGeom>
        </p:spPr>
        <p:txBody>
          <a:bodyPr lIns="0" tIns="0" rIns="0" bIns="0">
            <a:normAutofit/>
          </a:bodyPr>
          <a:lstStyle/>
          <a:p>
            <a:endParaRPr lang="en-US" sz="3200" b="0" strike="noStrike" spc="-1">
              <a:latin typeface="Arial"/>
            </a:endParaRPr>
          </a:p>
        </p:txBody>
      </p:sp>
      <p:sp>
        <p:nvSpPr>
          <p:cNvPr id="15" name="PlaceHolder 4"/>
          <p:cNvSpPr>
            <a:spLocks noGrp="1"/>
          </p:cNvSpPr>
          <p:nvPr>
            <p:ph type="body"/>
          </p:nvPr>
        </p:nvSpPr>
        <p:spPr>
          <a:xfrm>
            <a:off x="838080" y="3708720"/>
            <a:ext cx="123336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17" name="PlaceHolder 2"/>
          <p:cNvSpPr>
            <a:spLocks noGrp="1"/>
          </p:cNvSpPr>
          <p:nvPr>
            <p:ph type="body"/>
          </p:nvPr>
        </p:nvSpPr>
        <p:spPr>
          <a:xfrm>
            <a:off x="838080" y="1010520"/>
            <a:ext cx="1233360" cy="5165640"/>
          </a:xfrm>
          <a:prstGeom prst="rect">
            <a:avLst/>
          </a:prstGeom>
        </p:spPr>
        <p:txBody>
          <a:bodyPr lIns="0" tIns="0" rIns="0" bIns="0">
            <a:normAutofit/>
          </a:bodyPr>
          <a:lstStyle/>
          <a:p>
            <a:endParaRPr lang="en-US" sz="3200" b="0" strike="noStrike" spc="-1">
              <a:latin typeface="Arial"/>
            </a:endParaRPr>
          </a:p>
        </p:txBody>
      </p:sp>
      <p:sp>
        <p:nvSpPr>
          <p:cNvPr id="18" name="PlaceHolder 3"/>
          <p:cNvSpPr>
            <a:spLocks noGrp="1"/>
          </p:cNvSpPr>
          <p:nvPr>
            <p:ph type="body"/>
          </p:nvPr>
        </p:nvSpPr>
        <p:spPr>
          <a:xfrm>
            <a:off x="2133360" y="1010520"/>
            <a:ext cx="1233360" cy="2463840"/>
          </a:xfrm>
          <a:prstGeom prst="rect">
            <a:avLst/>
          </a:prstGeom>
        </p:spPr>
        <p:txBody>
          <a:bodyPr lIns="0" tIns="0" rIns="0" bIns="0">
            <a:normAutofit/>
          </a:bodyPr>
          <a:lstStyle/>
          <a:p>
            <a:endParaRPr lang="en-US" sz="3200" b="0" strike="noStrike" spc="-1">
              <a:latin typeface="Arial"/>
            </a:endParaRPr>
          </a:p>
        </p:txBody>
      </p:sp>
      <p:sp>
        <p:nvSpPr>
          <p:cNvPr id="19" name="PlaceHolder 4"/>
          <p:cNvSpPr>
            <a:spLocks noGrp="1"/>
          </p:cNvSpPr>
          <p:nvPr>
            <p:ph type="body"/>
          </p:nvPr>
        </p:nvSpPr>
        <p:spPr>
          <a:xfrm>
            <a:off x="2133360" y="3708720"/>
            <a:ext cx="123336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21" name="PlaceHolder 2"/>
          <p:cNvSpPr>
            <a:spLocks noGrp="1"/>
          </p:cNvSpPr>
          <p:nvPr>
            <p:ph type="body"/>
          </p:nvPr>
        </p:nvSpPr>
        <p:spPr>
          <a:xfrm>
            <a:off x="838080" y="1010520"/>
            <a:ext cx="1233360" cy="2463840"/>
          </a:xfrm>
          <a:prstGeom prst="rect">
            <a:avLst/>
          </a:prstGeom>
        </p:spPr>
        <p:txBody>
          <a:bodyPr lIns="0" tIns="0" rIns="0" bIns="0">
            <a:normAutofit/>
          </a:bodyPr>
          <a:lstStyle/>
          <a:p>
            <a:endParaRPr lang="en-US" sz="3200" b="0" strike="noStrike" spc="-1">
              <a:latin typeface="Arial"/>
            </a:endParaRPr>
          </a:p>
        </p:txBody>
      </p:sp>
      <p:sp>
        <p:nvSpPr>
          <p:cNvPr id="22" name="PlaceHolder 3"/>
          <p:cNvSpPr>
            <a:spLocks noGrp="1"/>
          </p:cNvSpPr>
          <p:nvPr>
            <p:ph type="body"/>
          </p:nvPr>
        </p:nvSpPr>
        <p:spPr>
          <a:xfrm>
            <a:off x="2133360" y="1010520"/>
            <a:ext cx="1233360" cy="2463840"/>
          </a:xfrm>
          <a:prstGeom prst="rect">
            <a:avLst/>
          </a:prstGeom>
        </p:spPr>
        <p:txBody>
          <a:bodyPr lIns="0" tIns="0" rIns="0" bIns="0">
            <a:normAutofit/>
          </a:bodyPr>
          <a:lstStyle/>
          <a:p>
            <a:endParaRPr lang="en-US" sz="3200" b="0" strike="noStrike" spc="-1">
              <a:latin typeface="Arial"/>
            </a:endParaRPr>
          </a:p>
        </p:txBody>
      </p:sp>
      <p:sp>
        <p:nvSpPr>
          <p:cNvPr id="23" name="PlaceHolder 4"/>
          <p:cNvSpPr>
            <a:spLocks noGrp="1"/>
          </p:cNvSpPr>
          <p:nvPr>
            <p:ph type="body"/>
          </p:nvPr>
        </p:nvSpPr>
        <p:spPr>
          <a:xfrm>
            <a:off x="838080" y="3708720"/>
            <a:ext cx="252792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25" name="PlaceHolder 2"/>
          <p:cNvSpPr>
            <a:spLocks noGrp="1"/>
          </p:cNvSpPr>
          <p:nvPr>
            <p:ph type="body"/>
          </p:nvPr>
        </p:nvSpPr>
        <p:spPr>
          <a:xfrm>
            <a:off x="838080" y="1010520"/>
            <a:ext cx="2527920" cy="2463840"/>
          </a:xfrm>
          <a:prstGeom prst="rect">
            <a:avLst/>
          </a:prstGeom>
        </p:spPr>
        <p:txBody>
          <a:bodyPr lIns="0" tIns="0" rIns="0" bIns="0">
            <a:normAutofit/>
          </a:bodyPr>
          <a:lstStyle/>
          <a:p>
            <a:endParaRPr lang="en-US" sz="3200" b="0" strike="noStrike" spc="-1">
              <a:latin typeface="Arial"/>
            </a:endParaRPr>
          </a:p>
        </p:txBody>
      </p:sp>
      <p:sp>
        <p:nvSpPr>
          <p:cNvPr id="26" name="PlaceHolder 3"/>
          <p:cNvSpPr>
            <a:spLocks noGrp="1"/>
          </p:cNvSpPr>
          <p:nvPr>
            <p:ph type="body"/>
          </p:nvPr>
        </p:nvSpPr>
        <p:spPr>
          <a:xfrm>
            <a:off x="838080" y="3708720"/>
            <a:ext cx="252792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28" name="PlaceHolder 2"/>
          <p:cNvSpPr>
            <a:spLocks noGrp="1"/>
          </p:cNvSpPr>
          <p:nvPr>
            <p:ph type="body"/>
          </p:nvPr>
        </p:nvSpPr>
        <p:spPr>
          <a:xfrm>
            <a:off x="838080" y="1010520"/>
            <a:ext cx="1233360" cy="2463840"/>
          </a:xfrm>
          <a:prstGeom prst="rect">
            <a:avLst/>
          </a:prstGeom>
        </p:spPr>
        <p:txBody>
          <a:bodyPr lIns="0" tIns="0" rIns="0" bIns="0">
            <a:normAutofit/>
          </a:bodyPr>
          <a:lstStyle/>
          <a:p>
            <a:endParaRPr lang="en-US" sz="3200" b="0" strike="noStrike" spc="-1">
              <a:latin typeface="Arial"/>
            </a:endParaRPr>
          </a:p>
        </p:txBody>
      </p:sp>
      <p:sp>
        <p:nvSpPr>
          <p:cNvPr id="29" name="PlaceHolder 3"/>
          <p:cNvSpPr>
            <a:spLocks noGrp="1"/>
          </p:cNvSpPr>
          <p:nvPr>
            <p:ph type="body"/>
          </p:nvPr>
        </p:nvSpPr>
        <p:spPr>
          <a:xfrm>
            <a:off x="2133360" y="1010520"/>
            <a:ext cx="1233360" cy="2463840"/>
          </a:xfrm>
          <a:prstGeom prst="rect">
            <a:avLst/>
          </a:prstGeom>
        </p:spPr>
        <p:txBody>
          <a:bodyPr lIns="0" tIns="0" rIns="0" bIns="0">
            <a:normAutofit/>
          </a:bodyPr>
          <a:lstStyle/>
          <a:p>
            <a:endParaRPr lang="en-US" sz="3200" b="0" strike="noStrike" spc="-1">
              <a:latin typeface="Arial"/>
            </a:endParaRPr>
          </a:p>
        </p:txBody>
      </p:sp>
      <p:sp>
        <p:nvSpPr>
          <p:cNvPr id="30" name="PlaceHolder 4"/>
          <p:cNvSpPr>
            <a:spLocks noGrp="1"/>
          </p:cNvSpPr>
          <p:nvPr>
            <p:ph type="body"/>
          </p:nvPr>
        </p:nvSpPr>
        <p:spPr>
          <a:xfrm>
            <a:off x="838080" y="3708720"/>
            <a:ext cx="1233360" cy="2463840"/>
          </a:xfrm>
          <a:prstGeom prst="rect">
            <a:avLst/>
          </a:prstGeom>
        </p:spPr>
        <p:txBody>
          <a:bodyPr lIns="0" tIns="0" rIns="0" bIns="0">
            <a:normAutofit/>
          </a:bodyPr>
          <a:lstStyle/>
          <a:p>
            <a:endParaRPr lang="en-US" sz="3200" b="0" strike="noStrike" spc="-1">
              <a:latin typeface="Arial"/>
            </a:endParaRPr>
          </a:p>
        </p:txBody>
      </p:sp>
      <p:sp>
        <p:nvSpPr>
          <p:cNvPr id="31" name="PlaceHolder 5"/>
          <p:cNvSpPr>
            <a:spLocks noGrp="1"/>
          </p:cNvSpPr>
          <p:nvPr>
            <p:ph type="body"/>
          </p:nvPr>
        </p:nvSpPr>
        <p:spPr>
          <a:xfrm>
            <a:off x="2133360" y="3708720"/>
            <a:ext cx="123336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33" name="PlaceHolder 2"/>
          <p:cNvSpPr>
            <a:spLocks noGrp="1"/>
          </p:cNvSpPr>
          <p:nvPr>
            <p:ph type="body"/>
          </p:nvPr>
        </p:nvSpPr>
        <p:spPr>
          <a:xfrm>
            <a:off x="838080" y="10105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34" name="PlaceHolder 3"/>
          <p:cNvSpPr>
            <a:spLocks noGrp="1"/>
          </p:cNvSpPr>
          <p:nvPr>
            <p:ph type="body"/>
          </p:nvPr>
        </p:nvSpPr>
        <p:spPr>
          <a:xfrm>
            <a:off x="1692720" y="10105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35" name="PlaceHolder 4"/>
          <p:cNvSpPr>
            <a:spLocks noGrp="1"/>
          </p:cNvSpPr>
          <p:nvPr>
            <p:ph type="body"/>
          </p:nvPr>
        </p:nvSpPr>
        <p:spPr>
          <a:xfrm>
            <a:off x="2547360" y="10105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36" name="PlaceHolder 5"/>
          <p:cNvSpPr>
            <a:spLocks noGrp="1"/>
          </p:cNvSpPr>
          <p:nvPr>
            <p:ph type="body"/>
          </p:nvPr>
        </p:nvSpPr>
        <p:spPr>
          <a:xfrm>
            <a:off x="838080" y="37087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37" name="PlaceHolder 6"/>
          <p:cNvSpPr>
            <a:spLocks noGrp="1"/>
          </p:cNvSpPr>
          <p:nvPr>
            <p:ph type="body"/>
          </p:nvPr>
        </p:nvSpPr>
        <p:spPr>
          <a:xfrm>
            <a:off x="1692720" y="37087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38" name="PlaceHolder 7"/>
          <p:cNvSpPr>
            <a:spLocks noGrp="1"/>
          </p:cNvSpPr>
          <p:nvPr>
            <p:ph type="body"/>
          </p:nvPr>
        </p:nvSpPr>
        <p:spPr>
          <a:xfrm>
            <a:off x="2547360" y="3708720"/>
            <a:ext cx="813600" cy="2463840"/>
          </a:xfrm>
          <a:prstGeom prst="rect">
            <a:avLst/>
          </a:prstGeom>
        </p:spPr>
        <p:txBody>
          <a:bodyPr lIns="0" tIns="0" rIns="0" bIns="0">
            <a:normAutofit fontScale="30000"/>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42" name="PlaceHolder 2"/>
          <p:cNvSpPr>
            <a:spLocks noGrp="1"/>
          </p:cNvSpPr>
          <p:nvPr>
            <p:ph type="subTitle"/>
          </p:nvPr>
        </p:nvSpPr>
        <p:spPr>
          <a:xfrm>
            <a:off x="838080" y="1010520"/>
            <a:ext cx="2527920" cy="516564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44" name="PlaceHolder 2"/>
          <p:cNvSpPr>
            <a:spLocks noGrp="1"/>
          </p:cNvSpPr>
          <p:nvPr>
            <p:ph type="body"/>
          </p:nvPr>
        </p:nvSpPr>
        <p:spPr>
          <a:xfrm>
            <a:off x="838080" y="1010520"/>
            <a:ext cx="2527920" cy="51656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46" name="PlaceHolder 2"/>
          <p:cNvSpPr>
            <a:spLocks noGrp="1"/>
          </p:cNvSpPr>
          <p:nvPr>
            <p:ph type="body"/>
          </p:nvPr>
        </p:nvSpPr>
        <p:spPr>
          <a:xfrm>
            <a:off x="838080" y="1010520"/>
            <a:ext cx="1233360" cy="5165640"/>
          </a:xfrm>
          <a:prstGeom prst="rect">
            <a:avLst/>
          </a:prstGeom>
        </p:spPr>
        <p:txBody>
          <a:bodyPr lIns="0" tIns="0" rIns="0" bIns="0">
            <a:normAutofit/>
          </a:bodyPr>
          <a:lstStyle/>
          <a:p>
            <a:endParaRPr lang="en-US" sz="3200" b="0" strike="noStrike" spc="-1">
              <a:latin typeface="Arial"/>
            </a:endParaRPr>
          </a:p>
        </p:txBody>
      </p:sp>
      <p:sp>
        <p:nvSpPr>
          <p:cNvPr id="47" name="PlaceHolder 3"/>
          <p:cNvSpPr>
            <a:spLocks noGrp="1"/>
          </p:cNvSpPr>
          <p:nvPr>
            <p:ph type="body"/>
          </p:nvPr>
        </p:nvSpPr>
        <p:spPr>
          <a:xfrm>
            <a:off x="2133360" y="1010520"/>
            <a:ext cx="1233360" cy="51656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9" name="PlaceHolder 1"/>
          <p:cNvSpPr>
            <a:spLocks noGrp="1"/>
          </p:cNvSpPr>
          <p:nvPr>
            <p:ph type="subTitle"/>
          </p:nvPr>
        </p:nvSpPr>
        <p:spPr>
          <a:xfrm>
            <a:off x="838080" y="25200"/>
            <a:ext cx="10514880" cy="530964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51" name="PlaceHolder 2"/>
          <p:cNvSpPr>
            <a:spLocks noGrp="1"/>
          </p:cNvSpPr>
          <p:nvPr>
            <p:ph type="body"/>
          </p:nvPr>
        </p:nvSpPr>
        <p:spPr>
          <a:xfrm>
            <a:off x="838080" y="1010520"/>
            <a:ext cx="1233360" cy="2463840"/>
          </a:xfrm>
          <a:prstGeom prst="rect">
            <a:avLst/>
          </a:prstGeom>
        </p:spPr>
        <p:txBody>
          <a:bodyPr lIns="0" tIns="0" rIns="0" bIns="0">
            <a:normAutofit/>
          </a:bodyPr>
          <a:lstStyle/>
          <a:p>
            <a:endParaRPr lang="en-US" sz="3200" b="0" strike="noStrike" spc="-1">
              <a:latin typeface="Arial"/>
            </a:endParaRPr>
          </a:p>
        </p:txBody>
      </p:sp>
      <p:sp>
        <p:nvSpPr>
          <p:cNvPr id="52" name="PlaceHolder 3"/>
          <p:cNvSpPr>
            <a:spLocks noGrp="1"/>
          </p:cNvSpPr>
          <p:nvPr>
            <p:ph type="body"/>
          </p:nvPr>
        </p:nvSpPr>
        <p:spPr>
          <a:xfrm>
            <a:off x="2133360" y="1010520"/>
            <a:ext cx="1233360" cy="5165640"/>
          </a:xfrm>
          <a:prstGeom prst="rect">
            <a:avLst/>
          </a:prstGeom>
        </p:spPr>
        <p:txBody>
          <a:bodyPr lIns="0" tIns="0" rIns="0" bIns="0">
            <a:normAutofit/>
          </a:bodyPr>
          <a:lstStyle/>
          <a:p>
            <a:endParaRPr lang="en-US" sz="3200" b="0" strike="noStrike" spc="-1">
              <a:latin typeface="Arial"/>
            </a:endParaRPr>
          </a:p>
        </p:txBody>
      </p:sp>
      <p:sp>
        <p:nvSpPr>
          <p:cNvPr id="53" name="PlaceHolder 4"/>
          <p:cNvSpPr>
            <a:spLocks noGrp="1"/>
          </p:cNvSpPr>
          <p:nvPr>
            <p:ph type="body"/>
          </p:nvPr>
        </p:nvSpPr>
        <p:spPr>
          <a:xfrm>
            <a:off x="838080" y="3708720"/>
            <a:ext cx="123336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55" name="PlaceHolder 2"/>
          <p:cNvSpPr>
            <a:spLocks noGrp="1"/>
          </p:cNvSpPr>
          <p:nvPr>
            <p:ph type="body"/>
          </p:nvPr>
        </p:nvSpPr>
        <p:spPr>
          <a:xfrm>
            <a:off x="838080" y="1010520"/>
            <a:ext cx="1233360" cy="5165640"/>
          </a:xfrm>
          <a:prstGeom prst="rect">
            <a:avLst/>
          </a:prstGeom>
        </p:spPr>
        <p:txBody>
          <a:bodyPr lIns="0" tIns="0" rIns="0" bIns="0">
            <a:normAutofit/>
          </a:bodyPr>
          <a:lstStyle/>
          <a:p>
            <a:endParaRPr lang="en-US" sz="3200" b="0" strike="noStrike" spc="-1">
              <a:latin typeface="Arial"/>
            </a:endParaRPr>
          </a:p>
        </p:txBody>
      </p:sp>
      <p:sp>
        <p:nvSpPr>
          <p:cNvPr id="56" name="PlaceHolder 3"/>
          <p:cNvSpPr>
            <a:spLocks noGrp="1"/>
          </p:cNvSpPr>
          <p:nvPr>
            <p:ph type="body"/>
          </p:nvPr>
        </p:nvSpPr>
        <p:spPr>
          <a:xfrm>
            <a:off x="2133360" y="1010520"/>
            <a:ext cx="1233360" cy="2463840"/>
          </a:xfrm>
          <a:prstGeom prst="rect">
            <a:avLst/>
          </a:prstGeom>
        </p:spPr>
        <p:txBody>
          <a:bodyPr lIns="0" tIns="0" rIns="0" bIns="0">
            <a:normAutofit/>
          </a:bodyPr>
          <a:lstStyle/>
          <a:p>
            <a:endParaRPr lang="en-US" sz="3200" b="0" strike="noStrike" spc="-1">
              <a:latin typeface="Arial"/>
            </a:endParaRPr>
          </a:p>
        </p:txBody>
      </p:sp>
      <p:sp>
        <p:nvSpPr>
          <p:cNvPr id="57" name="PlaceHolder 4"/>
          <p:cNvSpPr>
            <a:spLocks noGrp="1"/>
          </p:cNvSpPr>
          <p:nvPr>
            <p:ph type="body"/>
          </p:nvPr>
        </p:nvSpPr>
        <p:spPr>
          <a:xfrm>
            <a:off x="2133360" y="3708720"/>
            <a:ext cx="123336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59" name="PlaceHolder 2"/>
          <p:cNvSpPr>
            <a:spLocks noGrp="1"/>
          </p:cNvSpPr>
          <p:nvPr>
            <p:ph type="body"/>
          </p:nvPr>
        </p:nvSpPr>
        <p:spPr>
          <a:xfrm>
            <a:off x="838080" y="1010520"/>
            <a:ext cx="1233360" cy="2463840"/>
          </a:xfrm>
          <a:prstGeom prst="rect">
            <a:avLst/>
          </a:prstGeom>
        </p:spPr>
        <p:txBody>
          <a:bodyPr lIns="0" tIns="0" rIns="0" bIns="0">
            <a:normAutofit/>
          </a:bodyPr>
          <a:lstStyle/>
          <a:p>
            <a:endParaRPr lang="en-US" sz="3200" b="0" strike="noStrike" spc="-1">
              <a:latin typeface="Arial"/>
            </a:endParaRPr>
          </a:p>
        </p:txBody>
      </p:sp>
      <p:sp>
        <p:nvSpPr>
          <p:cNvPr id="60" name="PlaceHolder 3"/>
          <p:cNvSpPr>
            <a:spLocks noGrp="1"/>
          </p:cNvSpPr>
          <p:nvPr>
            <p:ph type="body"/>
          </p:nvPr>
        </p:nvSpPr>
        <p:spPr>
          <a:xfrm>
            <a:off x="2133360" y="1010520"/>
            <a:ext cx="1233360" cy="2463840"/>
          </a:xfrm>
          <a:prstGeom prst="rect">
            <a:avLst/>
          </a:prstGeom>
        </p:spPr>
        <p:txBody>
          <a:bodyPr lIns="0" tIns="0" rIns="0" bIns="0">
            <a:normAutofit/>
          </a:bodyPr>
          <a:lstStyle/>
          <a:p>
            <a:endParaRPr lang="en-US" sz="3200" b="0" strike="noStrike" spc="-1">
              <a:latin typeface="Arial"/>
            </a:endParaRPr>
          </a:p>
        </p:txBody>
      </p:sp>
      <p:sp>
        <p:nvSpPr>
          <p:cNvPr id="61" name="PlaceHolder 4"/>
          <p:cNvSpPr>
            <a:spLocks noGrp="1"/>
          </p:cNvSpPr>
          <p:nvPr>
            <p:ph type="body"/>
          </p:nvPr>
        </p:nvSpPr>
        <p:spPr>
          <a:xfrm>
            <a:off x="838080" y="3708720"/>
            <a:ext cx="252792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63" name="PlaceHolder 2"/>
          <p:cNvSpPr>
            <a:spLocks noGrp="1"/>
          </p:cNvSpPr>
          <p:nvPr>
            <p:ph type="body"/>
          </p:nvPr>
        </p:nvSpPr>
        <p:spPr>
          <a:xfrm>
            <a:off x="838080" y="1010520"/>
            <a:ext cx="2527920" cy="2463840"/>
          </a:xfrm>
          <a:prstGeom prst="rect">
            <a:avLst/>
          </a:prstGeom>
        </p:spPr>
        <p:txBody>
          <a:bodyPr lIns="0" tIns="0" rIns="0" bIns="0">
            <a:normAutofit/>
          </a:bodyPr>
          <a:lstStyle/>
          <a:p>
            <a:endParaRPr lang="en-US" sz="3200" b="0" strike="noStrike" spc="-1">
              <a:latin typeface="Arial"/>
            </a:endParaRPr>
          </a:p>
        </p:txBody>
      </p:sp>
      <p:sp>
        <p:nvSpPr>
          <p:cNvPr id="64" name="PlaceHolder 3"/>
          <p:cNvSpPr>
            <a:spLocks noGrp="1"/>
          </p:cNvSpPr>
          <p:nvPr>
            <p:ph type="body"/>
          </p:nvPr>
        </p:nvSpPr>
        <p:spPr>
          <a:xfrm>
            <a:off x="838080" y="3708720"/>
            <a:ext cx="252792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66" name="PlaceHolder 2"/>
          <p:cNvSpPr>
            <a:spLocks noGrp="1"/>
          </p:cNvSpPr>
          <p:nvPr>
            <p:ph type="body"/>
          </p:nvPr>
        </p:nvSpPr>
        <p:spPr>
          <a:xfrm>
            <a:off x="838080" y="1010520"/>
            <a:ext cx="1233360" cy="2463840"/>
          </a:xfrm>
          <a:prstGeom prst="rect">
            <a:avLst/>
          </a:prstGeom>
        </p:spPr>
        <p:txBody>
          <a:bodyPr lIns="0" tIns="0" rIns="0" bIns="0">
            <a:normAutofit/>
          </a:bodyPr>
          <a:lstStyle/>
          <a:p>
            <a:endParaRPr lang="en-US" sz="3200" b="0" strike="noStrike" spc="-1">
              <a:latin typeface="Arial"/>
            </a:endParaRPr>
          </a:p>
        </p:txBody>
      </p:sp>
      <p:sp>
        <p:nvSpPr>
          <p:cNvPr id="67" name="PlaceHolder 3"/>
          <p:cNvSpPr>
            <a:spLocks noGrp="1"/>
          </p:cNvSpPr>
          <p:nvPr>
            <p:ph type="body"/>
          </p:nvPr>
        </p:nvSpPr>
        <p:spPr>
          <a:xfrm>
            <a:off x="2133360" y="1010520"/>
            <a:ext cx="1233360" cy="2463840"/>
          </a:xfrm>
          <a:prstGeom prst="rect">
            <a:avLst/>
          </a:prstGeom>
        </p:spPr>
        <p:txBody>
          <a:bodyPr lIns="0" tIns="0" rIns="0" bIns="0">
            <a:normAutofit/>
          </a:bodyPr>
          <a:lstStyle/>
          <a:p>
            <a:endParaRPr lang="en-US" sz="3200" b="0" strike="noStrike" spc="-1">
              <a:latin typeface="Arial"/>
            </a:endParaRPr>
          </a:p>
        </p:txBody>
      </p:sp>
      <p:sp>
        <p:nvSpPr>
          <p:cNvPr id="68" name="PlaceHolder 4"/>
          <p:cNvSpPr>
            <a:spLocks noGrp="1"/>
          </p:cNvSpPr>
          <p:nvPr>
            <p:ph type="body"/>
          </p:nvPr>
        </p:nvSpPr>
        <p:spPr>
          <a:xfrm>
            <a:off x="838080" y="3708720"/>
            <a:ext cx="1233360" cy="2463840"/>
          </a:xfrm>
          <a:prstGeom prst="rect">
            <a:avLst/>
          </a:prstGeom>
        </p:spPr>
        <p:txBody>
          <a:bodyPr lIns="0" tIns="0" rIns="0" bIns="0">
            <a:normAutofit/>
          </a:bodyPr>
          <a:lstStyle/>
          <a:p>
            <a:endParaRPr lang="en-US" sz="3200" b="0" strike="noStrike" spc="-1">
              <a:latin typeface="Arial"/>
            </a:endParaRPr>
          </a:p>
        </p:txBody>
      </p:sp>
      <p:sp>
        <p:nvSpPr>
          <p:cNvPr id="69" name="PlaceHolder 5"/>
          <p:cNvSpPr>
            <a:spLocks noGrp="1"/>
          </p:cNvSpPr>
          <p:nvPr>
            <p:ph type="body"/>
          </p:nvPr>
        </p:nvSpPr>
        <p:spPr>
          <a:xfrm>
            <a:off x="2133360" y="3708720"/>
            <a:ext cx="1233360" cy="2463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25200"/>
            <a:ext cx="10514880" cy="1145160"/>
          </a:xfrm>
          <a:prstGeom prst="rect">
            <a:avLst/>
          </a:prstGeom>
        </p:spPr>
        <p:txBody>
          <a:bodyPr lIns="0" tIns="0" rIns="0" bIns="0" anchor="ctr">
            <a:spAutoFit/>
          </a:bodyPr>
          <a:lstStyle/>
          <a:p>
            <a:pPr algn="ctr"/>
            <a:endParaRPr lang="en-US" sz="4400" b="0" strike="noStrike" spc="-1">
              <a:latin typeface="Arial"/>
            </a:endParaRPr>
          </a:p>
        </p:txBody>
      </p:sp>
      <p:sp>
        <p:nvSpPr>
          <p:cNvPr id="71" name="PlaceHolder 2"/>
          <p:cNvSpPr>
            <a:spLocks noGrp="1"/>
          </p:cNvSpPr>
          <p:nvPr>
            <p:ph type="body"/>
          </p:nvPr>
        </p:nvSpPr>
        <p:spPr>
          <a:xfrm>
            <a:off x="838080" y="10105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72" name="PlaceHolder 3"/>
          <p:cNvSpPr>
            <a:spLocks noGrp="1"/>
          </p:cNvSpPr>
          <p:nvPr>
            <p:ph type="body"/>
          </p:nvPr>
        </p:nvSpPr>
        <p:spPr>
          <a:xfrm>
            <a:off x="1692720" y="10105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73" name="PlaceHolder 4"/>
          <p:cNvSpPr>
            <a:spLocks noGrp="1"/>
          </p:cNvSpPr>
          <p:nvPr>
            <p:ph type="body"/>
          </p:nvPr>
        </p:nvSpPr>
        <p:spPr>
          <a:xfrm>
            <a:off x="2547360" y="10105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74" name="PlaceHolder 5"/>
          <p:cNvSpPr>
            <a:spLocks noGrp="1"/>
          </p:cNvSpPr>
          <p:nvPr>
            <p:ph type="body"/>
          </p:nvPr>
        </p:nvSpPr>
        <p:spPr>
          <a:xfrm>
            <a:off x="838080" y="37087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75" name="PlaceHolder 6"/>
          <p:cNvSpPr>
            <a:spLocks noGrp="1"/>
          </p:cNvSpPr>
          <p:nvPr>
            <p:ph type="body"/>
          </p:nvPr>
        </p:nvSpPr>
        <p:spPr>
          <a:xfrm>
            <a:off x="1692720" y="3708720"/>
            <a:ext cx="813600" cy="2463840"/>
          </a:xfrm>
          <a:prstGeom prst="rect">
            <a:avLst/>
          </a:prstGeom>
        </p:spPr>
        <p:txBody>
          <a:bodyPr lIns="0" tIns="0" rIns="0" bIns="0">
            <a:normAutofit fontScale="30000"/>
          </a:bodyPr>
          <a:lstStyle/>
          <a:p>
            <a:endParaRPr lang="en-US" sz="3200" b="0" strike="noStrike" spc="-1">
              <a:latin typeface="Arial"/>
            </a:endParaRPr>
          </a:p>
        </p:txBody>
      </p:sp>
      <p:sp>
        <p:nvSpPr>
          <p:cNvPr id="76" name="PlaceHolder 7"/>
          <p:cNvSpPr>
            <a:spLocks noGrp="1"/>
          </p:cNvSpPr>
          <p:nvPr>
            <p:ph type="body"/>
          </p:nvPr>
        </p:nvSpPr>
        <p:spPr>
          <a:xfrm>
            <a:off x="2547360" y="3708720"/>
            <a:ext cx="813600" cy="2463840"/>
          </a:xfrm>
          <a:prstGeom prst="rect">
            <a:avLst/>
          </a:prstGeom>
        </p:spPr>
        <p:txBody>
          <a:bodyPr lIns="0" tIns="0" rIns="0" bIns="0">
            <a:normAutofit fontScale="30000"/>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3" name="CustomShape 1"/>
          <p:cNvSpPr/>
          <p:nvPr/>
        </p:nvSpPr>
        <p:spPr>
          <a:xfrm>
            <a:off x="1523880" y="1509480"/>
            <a:ext cx="9143280" cy="672120"/>
          </a:xfrm>
          <a:prstGeom prst="rect">
            <a:avLst/>
          </a:prstGeom>
          <a:noFill/>
          <a:ln>
            <a:noFill/>
          </a:ln>
        </p:spPr>
        <p:style>
          <a:lnRef idx="0">
            <a:scrgbClr r="0" g="0" b="0"/>
          </a:lnRef>
          <a:fillRef idx="0">
            <a:scrgbClr r="0" g="0" b="0"/>
          </a:fillRef>
          <a:effectRef idx="0">
            <a:scrgbClr r="0" g="0" b="0"/>
          </a:effectRef>
          <a:fontRef idx="minor"/>
        </p:style>
        <p:txBody>
          <a:bodyPr/>
          <a:lstStyle/>
          <a:p>
            <a:endParaRPr lang="en-US"/>
          </a:p>
        </p:txBody>
      </p:sp>
      <p:sp>
        <p:nvSpPr>
          <p:cNvPr id="4" name="PlaceHolder 2"/>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2" name="PlaceHolder 3"/>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40"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 Id="rId3" Type="http://schemas.openxmlformats.org/officeDocument/2006/relationships/image" Target="../media/image8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1"/>
          <p:cNvSpPr>
            <a:spLocks noGrp="1"/>
          </p:cNvSpPr>
          <p:nvPr>
            <p:ph type="title" idx="4294967295"/>
          </p:nvPr>
        </p:nvSpPr>
        <p:spPr>
          <a:xfrm>
            <a:off x="1523880" y="498240"/>
            <a:ext cx="9143280" cy="101052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1" normalizeH="0" baseline="0" noProof="0" dirty="0">
                <a:ln>
                  <a:noFill/>
                </a:ln>
                <a:effectLst/>
                <a:uLnTx/>
                <a:uFillTx/>
                <a:latin typeface="Calibri Light"/>
                <a:ea typeface="+mn-ea"/>
                <a:cs typeface="+mn-cs"/>
              </a:rPr>
              <a:t>Grundvallaratriði fjármála</a:t>
            </a:r>
            <a:endParaRPr kumimoji="0" lang="en-US" sz="6000" b="0" i="0" u="none" strike="noStrike" kern="1200" cap="none" spc="-1" normalizeH="0" baseline="0" noProof="0" dirty="0">
              <a:ln>
                <a:noFill/>
              </a:ln>
              <a:effectLst/>
              <a:uLnTx/>
              <a:uFillTx/>
              <a:latin typeface="Arial"/>
              <a:ea typeface="+mn-ea"/>
              <a:cs typeface="+mn-cs"/>
            </a:endParaRPr>
          </a:p>
        </p:txBody>
      </p:sp>
      <p:sp>
        <p:nvSpPr>
          <p:cNvPr id="117" name="CustomShape 2"/>
          <p:cNvSpPr/>
          <p:nvPr/>
        </p:nvSpPr>
        <p:spPr>
          <a:xfrm>
            <a:off x="1523880" y="1509840"/>
            <a:ext cx="9143280" cy="443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algn="ctr">
              <a:lnSpc>
                <a:spcPct val="90000"/>
              </a:lnSpc>
              <a:spcBef>
                <a:spcPts val="1001"/>
              </a:spcBef>
            </a:pPr>
            <a:r>
              <a:rPr lang="en-US" sz="2800" b="0" strike="noStrike" spc="-1" dirty="0">
                <a:solidFill>
                  <a:srgbClr val="1B1E3F"/>
                </a:solidFill>
                <a:latin typeface="Calibri"/>
              </a:rPr>
              <a:t>6. kafli: Mælikvarðar á fjárhagslega stöðu</a:t>
            </a:r>
            <a:endParaRPr lang="en-US" sz="2800" b="0" strike="noStrike" spc="-1" dirty="0">
              <a:latin typeface="Arial"/>
            </a:endParaRPr>
          </a:p>
        </p:txBody>
      </p:sp>
      <p:pic>
        <p:nvPicPr>
          <p:cNvPr id="5" name="Picture Placeholder 6">
            <a:extLst>
              <a:ext uri="{FF2B5EF4-FFF2-40B4-BE49-F238E27FC236}">
                <a16:creationId xmlns:a16="http://schemas.microsoft.com/office/drawing/2014/main" id="{FA68AB87-948C-408C-8023-A9BB6CA9F863}"/>
              </a:ext>
              <a:ext uri="{C183D7F6-B498-43B3-948B-1728B52AA6E4}">
                <adec:decorative xmlns:adec="http://schemas.microsoft.com/office/drawing/2017/decorative" val="1"/>
              </a:ext>
            </a:extLst>
          </p:cNvPr>
          <p:cNvPicPr preferRelativeResize="0">
            <a:picLocks/>
          </p:cNvPicPr>
          <p:nvPr/>
        </p:nvPicPr>
        <p:blipFill>
          <a:blip r:embed="rId2">
            <a:extLst>
              <a:ext uri="{96DAC541-7B7A-43D3-8B79-37D633B846F1}">
                <asvg:svgBlip xmlns:asvg="http://schemas.microsoft.com/office/drawing/2016/SVG/main" r:embed="rId3"/>
              </a:ext>
            </a:extLst>
          </a:blip>
          <a:srcRect t="60" b="60"/>
          <a:stretch/>
        </p:blipFill>
        <p:spPr>
          <a:xfrm>
            <a:off x="5127250" y="2390620"/>
            <a:ext cx="2093976" cy="27066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ustomShape 2"/>
          <p:cNvSpPr>
            <a:spLocks noGrp="1"/>
          </p:cNvSpPr>
          <p:nvPr>
            <p:ph type="title" idx="4294967295"/>
          </p:nvPr>
        </p:nvSpPr>
        <p:spPr>
          <a:xfrm>
            <a:off x="640440" y="1300893"/>
            <a:ext cx="10789200" cy="448020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t" anchorCtr="0" forceAA="0" compatLnSpc="1">
            <a:prstTxWarp prst="textNoShape">
              <a:avLst/>
            </a:prstTxWarp>
            <a:normAutofit fontScale="90000"/>
          </a:bodyPr>
          <a:lstStyle/>
          <a:p>
            <a:pPr marL="432000" marR="0" lvl="0" indent="-323640" algn="l" defTabSz="914400" rtl="0" eaLnBrk="1" fontAlgn="auto" latinLnBrk="0" hangingPunct="1">
              <a:lnSpc>
                <a:spcPct val="90000"/>
              </a:lnSpc>
              <a:spcBef>
                <a:spcPts val="1001"/>
              </a:spcBef>
              <a:spcAft>
                <a:spcPts val="0"/>
              </a:spcAft>
              <a:buClr>
                <a:srgbClr val="464846"/>
              </a:buClr>
              <a:buSzPct val="45000"/>
              <a:buFont typeface="Wingdings" charset="2"/>
              <a:buChar char=""/>
              <a:tabLst/>
              <a:defRPr/>
            </a:pPr>
            <a:r>
              <a:rPr kumimoji="0" lang="en-US" sz="3100" b="0" i="0" u="none" strike="noStrike" kern="1200" cap="none" spc="-1" normalizeH="0" baseline="0" noProof="0" dirty="0">
                <a:ln>
                  <a:noFill/>
                </a:ln>
                <a:solidFill>
                  <a:srgbClr val="464846"/>
                </a:solidFill>
                <a:effectLst/>
                <a:uLnTx/>
                <a:uFillTx/>
                <a:latin typeface="Calibri"/>
                <a:ea typeface="+mn-ea"/>
                <a:cs typeface="+mn-cs"/>
              </a:rPr>
              <a:t>Hagsmunaaðilar fyrirtækis hafa ólíka hagsmuni af mati á fjárhagslegum árangri þess.</a:t>
            </a:r>
            <a:endParaRPr kumimoji="0" lang="en-US" sz="3100" b="0" i="0" u="none" strike="noStrike" kern="1200" cap="none" spc="-1" normalizeH="0" baseline="0" noProof="0" dirty="0">
              <a:ln>
                <a:noFill/>
              </a:ln>
              <a:solidFill>
                <a:schemeClr val="tx1"/>
              </a:solidFill>
              <a:effectLst/>
              <a:uLnTx/>
              <a:uFillTx/>
              <a:latin typeface="Arial"/>
              <a:ea typeface="+mn-ea"/>
              <a:cs typeface="+mn-cs"/>
            </a:endParaRPr>
          </a:p>
          <a:p>
            <a:pPr marL="864000" marR="0" lvl="1" indent="-323640" algn="l" defTabSz="914400" rtl="0" eaLnBrk="1" fontAlgn="auto" latinLnBrk="0" hangingPunct="1">
              <a:lnSpc>
                <a:spcPct val="100000"/>
              </a:lnSpc>
              <a:spcBef>
                <a:spcPts val="1134"/>
              </a:spcBef>
              <a:spcAft>
                <a:spcPts val="0"/>
              </a:spcAft>
              <a:buClr>
                <a:srgbClr val="000000"/>
              </a:buClr>
              <a:buSzPct val="45000"/>
              <a:buFont typeface="Wingdings" charset="2"/>
              <a:buChar char=""/>
              <a:tabLst/>
              <a:defRPr/>
            </a:pPr>
            <a:r>
              <a:rPr kumimoji="0" lang="en-US" sz="2700" b="0" i="0" u="none" strike="noStrike" kern="1200" cap="none" spc="-1" normalizeH="0" baseline="0" noProof="0" dirty="0">
                <a:ln>
                  <a:noFill/>
                </a:ln>
                <a:solidFill>
                  <a:srgbClr val="464846"/>
                </a:solidFill>
                <a:effectLst/>
                <a:uLnTx/>
                <a:uFillTx/>
                <a:latin typeface="Calibri"/>
                <a:ea typeface="+mn-ea"/>
                <a:cs typeface="+mn-cs"/>
              </a:rPr>
              <a:t>Ytri hagsmunaaðilar geta meðal annars verið fjárfestar, lánardrottnar, stéttarfélög og viðskiptavinir fyrirtækisins.</a:t>
            </a:r>
            <a:endParaRPr kumimoji="0" lang="en-US" sz="2700" b="0" i="0" u="none" strike="noStrike" kern="1200" cap="none" spc="-1" normalizeH="0" baseline="0" noProof="0" dirty="0">
              <a:ln>
                <a:noFill/>
              </a:ln>
              <a:solidFill>
                <a:schemeClr val="tx1"/>
              </a:solidFill>
              <a:effectLst/>
              <a:uLnTx/>
              <a:uFillTx/>
              <a:latin typeface="Arial"/>
              <a:ea typeface="+mn-ea"/>
              <a:cs typeface="+mn-cs"/>
            </a:endParaRPr>
          </a:p>
          <a:p>
            <a:pPr marL="864000" marR="0" lvl="1" indent="-323640" algn="l" defTabSz="914400" rtl="0" eaLnBrk="1" fontAlgn="auto" latinLnBrk="0" hangingPunct="1">
              <a:lnSpc>
                <a:spcPct val="100000"/>
              </a:lnSpc>
              <a:spcBef>
                <a:spcPts val="1134"/>
              </a:spcBef>
              <a:spcAft>
                <a:spcPts val="0"/>
              </a:spcAft>
              <a:buClr>
                <a:srgbClr val="000000"/>
              </a:buClr>
              <a:buSzPct val="45000"/>
              <a:buFont typeface="Wingdings" charset="2"/>
              <a:buChar char=""/>
              <a:tabLst/>
              <a:defRPr/>
            </a:pPr>
            <a:r>
              <a:rPr kumimoji="0" lang="en-US" sz="2700" b="0" i="0" u="none" strike="noStrike" kern="1200" cap="none" spc="-1" normalizeH="0" noProof="0" dirty="0">
                <a:ln>
                  <a:noFill/>
                </a:ln>
                <a:solidFill>
                  <a:srgbClr val="464846"/>
                </a:solidFill>
                <a:effectLst/>
                <a:uLnTx/>
                <a:uFillTx/>
                <a:latin typeface="Calibri"/>
                <a:ea typeface="+mn-ea"/>
                <a:cs typeface="+mn-cs"/>
              </a:rPr>
              <a:t>Innri hagsmunaaðilar geta meðal annars verið starfsfólk og stjórnendur.</a:t>
            </a:r>
            <a:endParaRPr kumimoji="0" lang="en-US" sz="2700" b="0" i="0" u="none" strike="noStrike" kern="1200" cap="none" spc="-1" normalizeH="0" noProof="0" dirty="0">
              <a:ln>
                <a:noFill/>
              </a:ln>
              <a:solidFill>
                <a:schemeClr val="tx1"/>
              </a:solidFill>
              <a:effectLst/>
              <a:uLnTx/>
              <a:uFillTx/>
              <a:latin typeface="Arial"/>
              <a:ea typeface="+mn-ea"/>
              <a:cs typeface="+mn-cs"/>
            </a:endParaRPr>
          </a:p>
          <a:p>
            <a:pPr marL="432000" marR="0" lvl="0" indent="-323640" algn="l" defTabSz="914400" rtl="0" eaLnBrk="1" fontAlgn="auto" latinLnBrk="0" hangingPunct="1">
              <a:lnSpc>
                <a:spcPct val="90000"/>
              </a:lnSpc>
              <a:spcBef>
                <a:spcPts val="1001"/>
              </a:spcBef>
              <a:spcAft>
                <a:spcPts val="0"/>
              </a:spcAft>
              <a:buClr>
                <a:srgbClr val="464846"/>
              </a:buClr>
              <a:buSzPct val="45000"/>
              <a:buFont typeface="Wingdings" charset="2"/>
              <a:buChar char=""/>
              <a:tabLst/>
              <a:defRPr/>
            </a:pPr>
            <a:r>
              <a:rPr kumimoji="0" lang="en-US" sz="3100" b="0" i="0" u="none" strike="noStrike" kern="1200" cap="none" spc="-1" normalizeH="0" baseline="0" noProof="0" dirty="0">
                <a:ln>
                  <a:noFill/>
                </a:ln>
                <a:solidFill>
                  <a:srgbClr val="464846"/>
                </a:solidFill>
                <a:effectLst/>
                <a:uLnTx/>
                <a:uFillTx/>
                <a:latin typeface="Calibri"/>
                <a:ea typeface="+mn-ea"/>
                <a:cs typeface="+mn-cs"/>
              </a:rPr>
              <a:t>Ólíkir hvatar leiða til mismunandi aðferða við mat á árangri fyrirtækis.</a:t>
            </a:r>
            <a:endParaRPr kumimoji="0" lang="en-US" sz="3100" b="0" i="0" u="none" strike="noStrike" kern="1200" cap="none" spc="-1" normalizeH="0" baseline="0" noProof="0" dirty="0">
              <a:ln>
                <a:noFill/>
              </a:ln>
              <a:solidFill>
                <a:schemeClr val="tx1"/>
              </a:solidFill>
              <a:effectLst/>
              <a:uLnTx/>
              <a:uFillTx/>
              <a:latin typeface="Arial"/>
              <a:ea typeface="+mn-ea"/>
              <a:cs typeface="+mn-cs"/>
            </a:endParaRPr>
          </a:p>
          <a:p>
            <a:pPr marL="432000" marR="0" lvl="0" indent="-323640" algn="l" defTabSz="914400" rtl="0" eaLnBrk="1" fontAlgn="auto" latinLnBrk="0" hangingPunct="1">
              <a:lnSpc>
                <a:spcPct val="90000"/>
              </a:lnSpc>
              <a:spcBef>
                <a:spcPts val="1001"/>
              </a:spcBef>
              <a:spcAft>
                <a:spcPts val="0"/>
              </a:spcAft>
              <a:buClr>
                <a:srgbClr val="464846"/>
              </a:buClr>
              <a:buSzPct val="45000"/>
              <a:buFont typeface="Wingdings" charset="2"/>
              <a:buChar char=""/>
              <a:tabLst/>
              <a:defRPr/>
            </a:pPr>
            <a:r>
              <a:rPr kumimoji="0" lang="en-US" sz="3100" b="0" i="0" u="none" strike="noStrike" kern="1200" cap="none" spc="-1" normalizeH="0" baseline="0" noProof="0" dirty="0">
                <a:ln>
                  <a:noFill/>
                </a:ln>
                <a:solidFill>
                  <a:srgbClr val="464846"/>
                </a:solidFill>
                <a:effectLst/>
                <a:uLnTx/>
                <a:uFillTx/>
                <a:latin typeface="Calibri"/>
                <a:ea typeface="+mn-ea"/>
                <a:cs typeface="+mn-cs"/>
              </a:rPr>
              <a:t>Bestu ákvarðanirnar byggjast á gögnum. Bókhaldskerfi og ytri reikningsskil fyrirtækis afla gagna sem veita innsýn í rekstur þess og stöðu.</a:t>
            </a:r>
            <a:endParaRPr kumimoji="0" lang="en-US" sz="3100" b="0" i="0" u="none" strike="noStrike" kern="1200" cap="none" spc="-1" normalizeH="0" baseline="0" noProof="0" dirty="0">
              <a:ln>
                <a:noFill/>
              </a:ln>
              <a:solidFill>
                <a:schemeClr val="tx1"/>
              </a:solidFill>
              <a:effectLst/>
              <a:uLnTx/>
              <a:uFillTx/>
              <a:latin typeface="Arial"/>
              <a:ea typeface="+mn-ea"/>
              <a:cs typeface="+mn-cs"/>
            </a:endParaRPr>
          </a:p>
          <a:p>
            <a:pPr marL="432000" marR="0" lvl="0" indent="-323640" algn="l" defTabSz="914400" rtl="0" eaLnBrk="1" fontAlgn="auto" latinLnBrk="0" hangingPunct="1">
              <a:lnSpc>
                <a:spcPct val="90000"/>
              </a:lnSpc>
              <a:spcBef>
                <a:spcPts val="1001"/>
              </a:spcBef>
              <a:spcAft>
                <a:spcPts val="0"/>
              </a:spcAft>
              <a:buClr>
                <a:srgbClr val="464846"/>
              </a:buClr>
              <a:buSzPct val="45000"/>
              <a:buFont typeface="Wingdings" charset="2"/>
              <a:buChar char=""/>
              <a:tabLst/>
              <a:defRPr/>
            </a:pPr>
            <a:r>
              <a:rPr kumimoji="0" lang="en-US" sz="3100" b="0" i="0" u="none" strike="noStrike" kern="1200" cap="none" spc="-1" normalizeH="0" baseline="0" noProof="0" dirty="0">
                <a:ln>
                  <a:noFill/>
                </a:ln>
                <a:solidFill>
                  <a:srgbClr val="464846"/>
                </a:solidFill>
                <a:effectLst/>
                <a:uLnTx/>
                <a:uFillTx/>
                <a:latin typeface="Calibri"/>
                <a:ea typeface="+mn-ea"/>
                <a:cs typeface="+mn-cs"/>
              </a:rPr>
              <a:t>Fjármálagreining líkist rannsóknarvinnu og býður upp á talsvert svigrúm til skapandi nálgunar við greiningu á afkomu fyrirtækis.</a:t>
            </a:r>
            <a:endParaRPr kumimoji="0" lang="en-US" sz="3100" b="0" i="0" u="none" strike="noStrike" kern="1200" cap="none" spc="-1" normalizeH="0" baseline="0" noProof="0" dirty="0">
              <a:ln>
                <a:noFill/>
              </a:ln>
              <a:solidFill>
                <a:schemeClr val="tx1"/>
              </a:solidFill>
              <a:effectLst/>
              <a:uLnTx/>
              <a:uFillTx/>
              <a:latin typeface="Arial"/>
              <a:ea typeface="+mn-ea"/>
              <a:cs typeface="+mn-cs"/>
            </a:endParaRPr>
          </a:p>
        </p:txBody>
      </p:sp>
      <p:sp>
        <p:nvSpPr>
          <p:cNvPr id="120" name="CustomShape 1"/>
          <p:cNvSpPr/>
          <p:nvPr/>
        </p:nvSpPr>
        <p:spPr>
          <a:xfrm>
            <a:off x="382386" y="44162"/>
            <a:ext cx="9376560" cy="1125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90000"/>
              </a:lnSpc>
            </a:pPr>
            <a:r>
              <a:rPr lang="en-US" sz="2800" b="1" strike="noStrike" spc="-1" dirty="0">
                <a:latin typeface="Calibri Light"/>
              </a:rPr>
              <a:t>6.1 Námsmarkmið 1: Útskýra mikilvægi greiningar reikningsskila </a:t>
            </a:r>
            <a:br>
              <a:rPr lang="en-US" sz="2800" b="1" strike="noStrike" spc="-1" dirty="0">
                <a:latin typeface="Calibri Light"/>
              </a:rPr>
            </a:br>
            <a:r>
              <a:rPr lang="en-US" sz="2800" b="1" strike="noStrike" spc="-1" dirty="0">
                <a:latin typeface="Calibri Light"/>
              </a:rPr>
              <a:t>við upplýsta ákvarðanatöku um viðskiptatækifæri.</a:t>
            </a:r>
            <a:endParaRPr lang="en-US" sz="28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1"/>
          <p:cNvSpPr>
            <a:spLocks noGrp="1"/>
          </p:cNvSpPr>
          <p:nvPr>
            <p:ph type="title" idx="4294967295"/>
          </p:nvPr>
        </p:nvSpPr>
        <p:spPr>
          <a:xfrm>
            <a:off x="493482" y="69802"/>
            <a:ext cx="9376560" cy="112500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1" normalizeH="0" baseline="0" noProof="0" dirty="0">
                <a:ln>
                  <a:noFill/>
                </a:ln>
                <a:effectLst/>
                <a:uLnTx/>
                <a:uFillTx/>
                <a:latin typeface="Calibri Light"/>
                <a:ea typeface="+mn-ea"/>
                <a:cs typeface="+mn-cs"/>
              </a:rPr>
              <a:t>6.1 Námsmarkmið 2: Gera grein fyrir takmörkunum greiningar reikningsskila </a:t>
            </a:r>
            <a:br>
              <a:rPr kumimoji="0" lang="en-US" sz="2800" b="1" i="0" u="none" strike="noStrike" kern="1200" cap="none" spc="-1" normalizeH="0" baseline="0" noProof="0" dirty="0">
                <a:ln>
                  <a:noFill/>
                </a:ln>
                <a:effectLst/>
                <a:uLnTx/>
                <a:uFillTx/>
                <a:latin typeface="Calibri Light"/>
                <a:ea typeface="+mn-ea"/>
                <a:cs typeface="+mn-cs"/>
              </a:rPr>
            </a:br>
            <a:r>
              <a:rPr kumimoji="0" lang="en-US" sz="2800" b="1" i="0" u="none" strike="noStrike" kern="1200" cap="none" spc="-1" normalizeH="0" baseline="0" noProof="0" dirty="0">
                <a:ln>
                  <a:noFill/>
                </a:ln>
                <a:effectLst/>
                <a:uLnTx/>
                <a:uFillTx/>
                <a:latin typeface="Calibri Light"/>
                <a:ea typeface="+mn-ea"/>
                <a:cs typeface="+mn-cs"/>
              </a:rPr>
              <a:t>við töku fjárfestingarákvarðana.</a:t>
            </a:r>
            <a:endParaRPr kumimoji="0" lang="en-US" sz="2800" b="0" i="0" u="none" strike="noStrike" kern="1200" cap="none" spc="-1" normalizeH="0" baseline="0" noProof="0" dirty="0">
              <a:ln>
                <a:noFill/>
              </a:ln>
              <a:effectLst/>
              <a:uLnTx/>
              <a:uFillTx/>
              <a:latin typeface="Arial"/>
              <a:ea typeface="+mn-ea"/>
              <a:cs typeface="+mn-cs"/>
            </a:endParaRPr>
          </a:p>
        </p:txBody>
      </p:sp>
      <p:sp>
        <p:nvSpPr>
          <p:cNvPr id="123" name="CustomShape 2"/>
          <p:cNvSpPr/>
          <p:nvPr/>
        </p:nvSpPr>
        <p:spPr>
          <a:xfrm>
            <a:off x="640080" y="1463040"/>
            <a:ext cx="10789560" cy="4515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12700">
              <a:lnSpc>
                <a:spcPct val="90000"/>
              </a:lnSpc>
              <a:spcBef>
                <a:spcPts val="1001"/>
              </a:spcBef>
              <a:buClr>
                <a:srgbClr val="464846"/>
              </a:buClr>
              <a:buSzPct val="45000"/>
            </a:pPr>
            <a:r>
              <a:rPr lang="en-US" sz="2800" b="0" strike="noStrike" spc="-1" dirty="0">
                <a:solidFill>
                  <a:srgbClr val="464846"/>
                </a:solidFill>
                <a:latin typeface="Calibri"/>
              </a:rPr>
              <a:t>Við greiningu reikningsskila þarf að hafa eftirfarandi í huga:</a:t>
            </a:r>
            <a:endParaRPr lang="en-US" sz="2800" b="0" strike="noStrike" spc="-1" dirty="0">
              <a:latin typeface="Arial"/>
            </a:endParaRPr>
          </a:p>
          <a:p>
            <a:pPr marL="696913" lvl="1" indent="-279400">
              <a:lnSpc>
                <a:spcPct val="100000"/>
              </a:lnSpc>
              <a:spcBef>
                <a:spcPts val="1134"/>
              </a:spcBef>
              <a:buClr>
                <a:srgbClr val="000000"/>
              </a:buClr>
              <a:buSzPct val="45000"/>
              <a:buFont typeface="Wingdings" charset="2"/>
              <a:buChar char=""/>
            </a:pPr>
            <a:r>
              <a:rPr lang="en-US" sz="2400" b="0" strike="noStrike" spc="-1" dirty="0">
                <a:solidFill>
                  <a:srgbClr val="464846"/>
                </a:solidFill>
                <a:latin typeface="Calibri"/>
              </a:rPr>
              <a:t>Gengið kann að vera út frá því að þróun fyrri árangurs gefi vísbendingu um framtíðarárangur</a:t>
            </a:r>
            <a:r>
              <a:rPr lang="en-US" sz="2400" spc="-1" dirty="0">
                <a:solidFill>
                  <a:srgbClr val="464846"/>
                </a:solidFill>
                <a:latin typeface="Calibri"/>
              </a:rPr>
              <a:t>, </a:t>
            </a:r>
            <a:r>
              <a:rPr lang="en-US" sz="2400" b="0" strike="noStrike" spc="-1" dirty="0">
                <a:solidFill>
                  <a:srgbClr val="464846"/>
                </a:solidFill>
                <a:latin typeface="Calibri"/>
              </a:rPr>
              <a:t>þótt svo sé ekki alltaf.</a:t>
            </a:r>
            <a:endParaRPr lang="en-US" sz="2400" b="0" strike="noStrike" spc="-1" dirty="0">
              <a:latin typeface="Arial"/>
            </a:endParaRPr>
          </a:p>
          <a:p>
            <a:pPr marL="696913" lvl="1" indent="-279400">
              <a:lnSpc>
                <a:spcPct val="100000"/>
              </a:lnSpc>
              <a:spcBef>
                <a:spcPts val="1134"/>
              </a:spcBef>
              <a:buClr>
                <a:srgbClr val="000000"/>
              </a:buClr>
              <a:buSzPct val="45000"/>
              <a:buFont typeface="Wingdings" charset="2"/>
              <a:buChar char=""/>
            </a:pPr>
            <a:r>
              <a:rPr lang="en-US" sz="2400" b="0" strike="noStrike" spc="-1" dirty="0">
                <a:solidFill>
                  <a:srgbClr val="464846"/>
                </a:solidFill>
                <a:latin typeface="Calibri"/>
              </a:rPr>
              <a:t>Reikningsskilaaðferðir geta verið mismunandi milli fyrirtækja í sömu atvinnugrein.</a:t>
            </a:r>
            <a:endParaRPr lang="en-US" sz="2400" b="0" strike="noStrike" spc="-1" dirty="0">
              <a:latin typeface="Arial"/>
            </a:endParaRPr>
          </a:p>
          <a:p>
            <a:pPr marL="696913" lvl="1" indent="-279400">
              <a:lnSpc>
                <a:spcPct val="100000"/>
              </a:lnSpc>
              <a:spcBef>
                <a:spcPts val="1134"/>
              </a:spcBef>
              <a:buClr>
                <a:srgbClr val="000000"/>
              </a:buClr>
              <a:buSzPct val="45000"/>
              <a:buFont typeface="Wingdings" charset="2"/>
              <a:buChar char=""/>
            </a:pPr>
            <a:r>
              <a:rPr lang="en-US" sz="2400" b="0" strike="noStrike" spc="-1" dirty="0">
                <a:solidFill>
                  <a:srgbClr val="464846"/>
                </a:solidFill>
                <a:latin typeface="Calibri"/>
              </a:rPr>
              <a:t>Reikningsskil byggjast á matskenndum fjárhæðum sem geta verið mjög breytilegar.</a:t>
            </a:r>
            <a:endParaRPr lang="en-US" sz="2400" b="0" strike="noStrike" spc="-1" dirty="0">
              <a:latin typeface="Arial"/>
            </a:endParaRPr>
          </a:p>
          <a:p>
            <a:pPr marL="696913" lvl="1" indent="-279400">
              <a:lnSpc>
                <a:spcPct val="100000"/>
              </a:lnSpc>
              <a:spcBef>
                <a:spcPts val="1134"/>
              </a:spcBef>
              <a:buClr>
                <a:srgbClr val="000000"/>
              </a:buClr>
              <a:buSzPct val="45000"/>
              <a:buFont typeface="Wingdings" charset="2"/>
              <a:buChar char=""/>
            </a:pPr>
            <a:r>
              <a:rPr lang="en-US" sz="2400" b="0" strike="noStrike" spc="-1" dirty="0">
                <a:solidFill>
                  <a:srgbClr val="464846"/>
                </a:solidFill>
                <a:latin typeface="Calibri"/>
              </a:rPr>
              <a:t>Efnahagsaðstæður geta skekkt gögnin.</a:t>
            </a:r>
            <a:endParaRPr lang="en-US" sz="2400" b="0" strike="noStrike" spc="-1" dirty="0">
              <a:latin typeface="Arial"/>
            </a:endParaRPr>
          </a:p>
          <a:p>
            <a:pPr marL="696913" lvl="1" indent="-279400">
              <a:lnSpc>
                <a:spcPct val="100000"/>
              </a:lnSpc>
              <a:spcBef>
                <a:spcPts val="1134"/>
              </a:spcBef>
              <a:buClr>
                <a:srgbClr val="000000"/>
              </a:buClr>
              <a:buSzPct val="45000"/>
              <a:buFont typeface="Wingdings" charset="2"/>
              <a:buChar char=""/>
            </a:pPr>
            <a:r>
              <a:rPr lang="en-US" sz="2400" b="0" strike="noStrike" spc="-1" dirty="0">
                <a:solidFill>
                  <a:srgbClr val="464846"/>
                </a:solidFill>
                <a:latin typeface="Calibri"/>
              </a:rPr>
              <a:t>Það tekur tíma að tileinka sér færni í fjármálagreiningu. Nemendur þurfa oft að læra af reynslunni að bókhaldsgögn og kennitölur sýna aðeins lítinn hluta þess sem þarf að skoða við mat á afkomu fyrirtækis.</a:t>
            </a:r>
            <a:endParaRPr lang="en-US" sz="2400" b="0" strike="noStrike" spc="-1" dirty="0">
              <a:latin typeface="Arial"/>
            </a:endParaRPr>
          </a:p>
          <a:p>
            <a:pPr>
              <a:lnSpc>
                <a:spcPct val="90000"/>
              </a:lnSpc>
              <a:spcBef>
                <a:spcPts val="1001"/>
              </a:spcBef>
            </a:pPr>
            <a:endParaRPr lang="en-US" sz="2800" b="0" strike="noStrike" spc="-1" dirty="0">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46647C0-8E4A-CB46-B219-1681D17E770C}"/>
                  </a:ext>
                </a:extLst>
              </p:cNvPr>
              <p:cNvSpPr txBox="1">
                <a:spLocks noGrp="1"/>
              </p:cNvSpPr>
              <p:nvPr>
                <p:ph type="title" idx="4294967295"/>
              </p:nvPr>
            </p:nvSpPr>
            <p:spPr>
              <a:xfrm>
                <a:off x="1229193" y="2485087"/>
                <a:ext cx="8679305" cy="10077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Accounts</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Receivable</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Turnover</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 </m:t>
                      </m:r>
                      <m:f>
                        <m:fPr>
                          <m:ctrlP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Net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Credit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Sales</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Average</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Accounts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Receivable</m:t>
                          </m:r>
                        </m:den>
                      </m:f>
                    </m:oMath>
                  </m:oMathPara>
                </a14:m>
                <a:endPar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mc:Choice>
        <mc:Fallback xmlns="">
          <p:sp>
            <p:nvSpPr>
              <p:cNvPr id="2" name="Title 1">
                <a:extLst>
                  <a:ext uri="{FF2B5EF4-FFF2-40B4-BE49-F238E27FC236}">
                    <a16:creationId xmlns:a16="http://schemas.microsoft.com/office/drawing/2014/main" id="{946647C0-8E4A-CB46-B219-1681D17E770C}"/>
                  </a:ext>
                </a:extLst>
              </p:cNvPr>
              <p:cNvSpPr txBox="1">
                <a:spLocks noGrp="1" noRot="1" noChangeAspect="1" noMove="1" noResize="1" noEditPoints="1" noAdjustHandles="1" noChangeArrowheads="1" noChangeShapeType="1" noTextEdit="1"/>
              </p:cNvSpPr>
              <p:nvPr>
                <p:ph type="title" idx="4294967295"/>
              </p:nvPr>
            </p:nvSpPr>
            <p:spPr>
              <a:xfrm>
                <a:off x="1229193" y="2485087"/>
                <a:ext cx="8679305" cy="1007776"/>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24" name="CustomShape 1"/>
          <p:cNvSpPr/>
          <p:nvPr/>
        </p:nvSpPr>
        <p:spPr>
          <a:xfrm>
            <a:off x="672709" y="180578"/>
            <a:ext cx="8247240" cy="78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en-US" sz="2800" b="1" strike="noStrike" spc="-1" dirty="0">
                <a:latin typeface="Calibri Light"/>
              </a:rPr>
              <a:t>6.2 Námsmarkmið 1: Reikna veltuhraða viðskiptakrafna til að meta árangur fyrirtækis við stjórnun krafna á viðskiptavini.</a:t>
            </a:r>
            <a:endParaRPr lang="en-US" sz="2800" b="0" strike="noStrike" spc="-1" dirty="0">
              <a:latin typeface="Arial"/>
            </a:endParaRPr>
          </a:p>
        </p:txBody>
      </p:sp>
      <p:sp>
        <p:nvSpPr>
          <p:cNvPr id="126" name="CustomShape 3"/>
          <p:cNvSpPr/>
          <p:nvPr/>
        </p:nvSpPr>
        <p:spPr>
          <a:xfrm>
            <a:off x="838080" y="1350498"/>
            <a:ext cx="10667880" cy="503531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720">
              <a:lnSpc>
                <a:spcPct val="90000"/>
              </a:lnSpc>
              <a:spcBef>
                <a:spcPts val="1001"/>
              </a:spcBef>
              <a:buClr>
                <a:srgbClr val="464846"/>
              </a:buClr>
            </a:pPr>
            <a:r>
              <a:rPr lang="en-US" sz="2800" b="0" strike="noStrike" spc="-1" dirty="0">
                <a:solidFill>
                  <a:srgbClr val="464846"/>
                </a:solidFill>
                <a:latin typeface="Calibri"/>
              </a:rPr>
              <a:t>Sambandið milli sölu gegn greiðslufresti og stöðu viðskiptakrafna sýnir hversu hratt fyrirtæki innheimtir kröfur sínar.</a:t>
            </a:r>
            <a:endParaRPr lang="en-US" sz="2800" spc="-1" dirty="0">
              <a:latin typeface="Arial"/>
            </a:endParaRPr>
          </a:p>
          <a:p>
            <a:pPr marL="228600" indent="-227880">
              <a:lnSpc>
                <a:spcPct val="100000"/>
              </a:lnSpc>
              <a:spcBef>
                <a:spcPts val="1417"/>
              </a:spcBef>
              <a:buClr>
                <a:srgbClr val="464846"/>
              </a:buClr>
              <a:buFont typeface="Arial"/>
              <a:buChar char="•"/>
            </a:pPr>
            <a:endParaRPr lang="en-US" sz="2800" b="0" strike="noStrike" spc="-1" dirty="0">
              <a:solidFill>
                <a:srgbClr val="464846"/>
              </a:solidFill>
              <a:latin typeface="Arial"/>
            </a:endParaRPr>
          </a:p>
          <a:p>
            <a:pPr marL="228600" indent="-227880">
              <a:lnSpc>
                <a:spcPct val="100000"/>
              </a:lnSpc>
              <a:spcBef>
                <a:spcPts val="1417"/>
              </a:spcBef>
              <a:buClr>
                <a:srgbClr val="464846"/>
              </a:buClr>
              <a:buFont typeface="Arial"/>
              <a:buChar char="•"/>
            </a:pPr>
            <a:endParaRPr lang="en-US" sz="2800" spc="-1" dirty="0">
              <a:solidFill>
                <a:srgbClr val="464846"/>
              </a:solidFill>
              <a:latin typeface="Arial"/>
            </a:endParaRPr>
          </a:p>
          <a:p>
            <a:pPr marL="228600" indent="-227880">
              <a:lnSpc>
                <a:spcPct val="100000"/>
              </a:lnSpc>
              <a:spcBef>
                <a:spcPts val="1417"/>
              </a:spcBef>
              <a:buClr>
                <a:srgbClr val="464846"/>
              </a:buClr>
              <a:buFont typeface="Arial"/>
              <a:buChar char="•"/>
            </a:pPr>
            <a:r>
              <a:rPr lang="en-US" sz="2800" b="0" strike="noStrike" spc="-1" dirty="0">
                <a:solidFill>
                  <a:srgbClr val="464846"/>
                </a:solidFill>
                <a:latin typeface="Calibri" panose="020F0502020204030204" pitchFamily="34" charset="0"/>
                <a:cs typeface="Calibri" panose="020F0502020204030204" pitchFamily="34" charset="0"/>
              </a:rPr>
              <a:t>Ákvarðanir um lánskjör geta haft veruleg áhrif á sjóðstreymi.</a:t>
            </a:r>
            <a:endParaRPr lang="en-US" sz="2800" b="0" strike="noStrike" spc="-1" dirty="0">
              <a:latin typeface="Calibri" panose="020F0502020204030204" pitchFamily="34" charset="0"/>
              <a:cs typeface="Calibri" panose="020F0502020204030204" pitchFamily="34" charset="0"/>
            </a:endParaRPr>
          </a:p>
          <a:p>
            <a:pPr marL="228600" indent="-227880">
              <a:lnSpc>
                <a:spcPct val="90000"/>
              </a:lnSpc>
              <a:spcBef>
                <a:spcPts val="1001"/>
              </a:spcBef>
              <a:buClr>
                <a:srgbClr val="464846"/>
              </a:buClr>
              <a:buFont typeface="Arial"/>
              <a:buChar char="•"/>
            </a:pPr>
            <a:r>
              <a:rPr lang="en-US" sz="2800" b="0" strike="noStrike" spc="-1" dirty="0">
                <a:solidFill>
                  <a:srgbClr val="464846"/>
                </a:solidFill>
                <a:latin typeface="Calibri" panose="020F0502020204030204" pitchFamily="34" charset="0"/>
                <a:cs typeface="Calibri" panose="020F0502020204030204" pitchFamily="34" charset="0"/>
              </a:rPr>
              <a:t>Almennt er meiri veltuhraði viðskiptakrafna æskilegur, en hafa þarf eftirfarandi í huga:</a:t>
            </a:r>
            <a:endParaRPr lang="en-US" sz="2800" b="0" strike="noStrike" spc="-1" dirty="0">
              <a:latin typeface="Calibri" panose="020F0502020204030204" pitchFamily="34" charset="0"/>
              <a:cs typeface="Calibri" panose="020F0502020204030204" pitchFamily="34" charset="0"/>
            </a:endParaRPr>
          </a:p>
          <a:p>
            <a:pPr marL="997560" lvl="1" indent="-457200">
              <a:lnSpc>
                <a:spcPct val="100000"/>
              </a:lnSpc>
              <a:spcBef>
                <a:spcPts val="1134"/>
              </a:spcBef>
              <a:buClr>
                <a:srgbClr val="000000"/>
              </a:buClr>
              <a:buSzPct val="75000"/>
              <a:buFont typeface="Arial" panose="020B0604020202020204" pitchFamily="34" charset="0"/>
              <a:buChar char="•"/>
            </a:pPr>
            <a:r>
              <a:rPr lang="en-US" sz="2400" b="0" strike="noStrike" spc="-1" dirty="0">
                <a:solidFill>
                  <a:srgbClr val="464846"/>
                </a:solidFill>
                <a:latin typeface="Calibri" panose="020F0502020204030204" pitchFamily="34" charset="0"/>
                <a:cs typeface="Calibri" panose="020F0502020204030204" pitchFamily="34" charset="0"/>
              </a:rPr>
              <a:t>Stytting greiðslufrests getur orðið til þess að viðskiptavinir leiti til keppinauta sem bjóða lengri greiðslufrest.</a:t>
            </a:r>
            <a:endParaRPr lang="en-US" sz="2400" b="0" strike="noStrike" spc="-1" dirty="0">
              <a:latin typeface="Calibri" panose="020F0502020204030204" pitchFamily="34" charset="0"/>
              <a:cs typeface="Calibri" panose="020F0502020204030204" pitchFamily="34" charset="0"/>
            </a:endParaRPr>
          </a:p>
          <a:p>
            <a:pPr marL="997560" lvl="1" indent="-457200">
              <a:lnSpc>
                <a:spcPct val="100000"/>
              </a:lnSpc>
              <a:spcBef>
                <a:spcPts val="1134"/>
              </a:spcBef>
              <a:buClr>
                <a:srgbClr val="000000"/>
              </a:buClr>
              <a:buSzPct val="75000"/>
              <a:buFont typeface="Arial" panose="020B0604020202020204" pitchFamily="34" charset="0"/>
              <a:buChar char="•"/>
            </a:pPr>
            <a:r>
              <a:rPr lang="en-US" sz="2400" b="0" strike="noStrike" spc="-1" dirty="0">
                <a:solidFill>
                  <a:srgbClr val="464846"/>
                </a:solidFill>
                <a:latin typeface="Calibri" panose="020F0502020204030204" pitchFamily="34" charset="0"/>
                <a:cs typeface="Calibri" panose="020F0502020204030204" pitchFamily="34" charset="0"/>
              </a:rPr>
              <a:t>Afleiðingarnar geta því orðið aðrar en ætlað var. </a:t>
            </a:r>
            <a:endParaRPr lang="en-US" sz="2400" b="0" strike="noStrike" spc="-1" dirty="0">
              <a:latin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84002FD-2FA3-EB4F-BB50-7915357C283E}"/>
                  </a:ext>
                </a:extLst>
              </p:cNvPr>
              <p:cNvSpPr txBox="1">
                <a:spLocks noGrp="1"/>
              </p:cNvSpPr>
              <p:nvPr>
                <p:ph type="title" idx="4294967295"/>
              </p:nvPr>
            </p:nvSpPr>
            <p:spPr>
              <a:xfrm>
                <a:off x="3014501" y="1952781"/>
                <a:ext cx="6765881" cy="10077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Total</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Asset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Turnover</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 </m:t>
                      </m:r>
                      <m:f>
                        <m:fPr>
                          <m:ctrlP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Net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Sales</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Average</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Total</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Assets</m:t>
                          </m:r>
                        </m:den>
                      </m:f>
                    </m:oMath>
                  </m:oMathPara>
                </a14:m>
                <a:endPar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mc:Choice>
        <mc:Fallback xmlns="">
          <p:sp>
            <p:nvSpPr>
              <p:cNvPr id="2" name="Title 1">
                <a:extLst>
                  <a:ext uri="{FF2B5EF4-FFF2-40B4-BE49-F238E27FC236}">
                    <a16:creationId xmlns:a16="http://schemas.microsoft.com/office/drawing/2014/main" id="{184002FD-2FA3-EB4F-BB50-7915357C283E}"/>
                  </a:ext>
                </a:extLst>
              </p:cNvPr>
              <p:cNvSpPr txBox="1">
                <a:spLocks noGrp="1" noRot="1" noChangeAspect="1" noMove="1" noResize="1" noEditPoints="1" noAdjustHandles="1" noChangeArrowheads="1" noChangeShapeType="1" noTextEdit="1"/>
              </p:cNvSpPr>
              <p:nvPr>
                <p:ph type="title" idx="4294967295"/>
              </p:nvPr>
            </p:nvSpPr>
            <p:spPr>
              <a:xfrm>
                <a:off x="3014501" y="1952781"/>
                <a:ext cx="6765881" cy="1007776"/>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28" name="CustomShape 1"/>
          <p:cNvSpPr/>
          <p:nvPr/>
        </p:nvSpPr>
        <p:spPr>
          <a:xfrm>
            <a:off x="838080" y="201221"/>
            <a:ext cx="8247240" cy="78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lnSpcReduction="10000"/>
          </a:bodyPr>
          <a:lstStyle/>
          <a:p>
            <a:pPr>
              <a:lnSpc>
                <a:spcPct val="90000"/>
              </a:lnSpc>
            </a:pPr>
            <a:r>
              <a:rPr lang="en-US" sz="2800" b="1" strike="noStrike" spc="-1" dirty="0">
                <a:latin typeface="Calibri Light"/>
              </a:rPr>
              <a:t>6.2 Námsmarkmið 2: Meta nýtingu stjórnenda á eignum með veltuhraða heildareigna og birgða.</a:t>
            </a:r>
            <a:endParaRPr lang="en-US" sz="2800" b="0" strike="noStrike" spc="-1" dirty="0">
              <a:latin typeface="Arial"/>
            </a:endParaRPr>
          </a:p>
        </p:txBody>
      </p:sp>
      <p:sp>
        <p:nvSpPr>
          <p:cNvPr id="130" name="CustomShape 3"/>
          <p:cNvSpPr/>
          <p:nvPr/>
        </p:nvSpPr>
        <p:spPr>
          <a:xfrm>
            <a:off x="1005840" y="1371600"/>
            <a:ext cx="10423440" cy="3560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720">
              <a:lnSpc>
                <a:spcPct val="90000"/>
              </a:lnSpc>
              <a:spcBef>
                <a:spcPts val="1001"/>
              </a:spcBef>
              <a:buClr>
                <a:srgbClr val="464846"/>
              </a:buClr>
            </a:pPr>
            <a:r>
              <a:rPr lang="en-US" sz="2800" b="0" strike="noStrike" spc="-1" dirty="0">
                <a:solidFill>
                  <a:schemeClr val="accent3"/>
                </a:solidFill>
                <a:latin typeface="Calibri"/>
              </a:rPr>
              <a:t>Skilvirk fyrirtæki skapa meiri sölu á hverja krónu eigna en óskilvirk fyrirtæki.</a:t>
            </a:r>
            <a:endParaRPr lang="en-US" sz="2800" b="0" strike="noStrike" spc="-1" dirty="0">
              <a:solidFill>
                <a:schemeClr val="accent3"/>
              </a:solidFill>
              <a:latin typeface="Arial"/>
            </a:endParaRPr>
          </a:p>
          <a:p>
            <a:pPr marL="540360" lvl="1">
              <a:lnSpc>
                <a:spcPct val="100000"/>
              </a:lnSpc>
              <a:spcBef>
                <a:spcPts val="1134"/>
              </a:spcBef>
              <a:buClr>
                <a:srgbClr val="000000"/>
              </a:buClr>
              <a:buSzPct val="75000"/>
            </a:pPr>
            <a:r>
              <a:rPr lang="en-US" sz="2600" b="0" strike="noStrike" spc="-1" dirty="0">
                <a:solidFill>
                  <a:schemeClr val="accent3"/>
                </a:solidFill>
                <a:latin typeface="Calibri"/>
              </a:rPr>
              <a:t> </a:t>
            </a:r>
            <a:endParaRPr lang="en-US" sz="2600" b="0" strike="noStrike" spc="-1" dirty="0">
              <a:solidFill>
                <a:schemeClr val="accent3"/>
              </a:solidFill>
              <a:latin typeface="Arial"/>
            </a:endParaRPr>
          </a:p>
          <a:p>
            <a:pPr marL="457920" indent="-457200">
              <a:lnSpc>
                <a:spcPct val="90000"/>
              </a:lnSpc>
              <a:spcBef>
                <a:spcPts val="1001"/>
              </a:spcBef>
              <a:buClr>
                <a:srgbClr val="464846"/>
              </a:buClr>
              <a:buFont typeface="Arial" panose="020B0604020202020204" pitchFamily="34" charset="0"/>
              <a:buChar char="•"/>
            </a:pPr>
            <a:r>
              <a:rPr lang="en-US" sz="2800" b="0" strike="noStrike" spc="-1" dirty="0">
                <a:solidFill>
                  <a:schemeClr val="accent3"/>
                </a:solidFill>
                <a:latin typeface="Calibri"/>
              </a:rPr>
              <a:t>Meiri veltuhraði endurspeglar öflugri og skilvirkari birgðastjórnun, þ.e. minni fjárbindingu í birgðum til að standa undir sölu.</a:t>
            </a:r>
          </a:p>
          <a:p>
            <a:pPr marL="457920" indent="-457200">
              <a:lnSpc>
                <a:spcPct val="90000"/>
              </a:lnSpc>
              <a:spcBef>
                <a:spcPts val="1001"/>
              </a:spcBef>
              <a:buClr>
                <a:srgbClr val="464846"/>
              </a:buClr>
              <a:buFont typeface="Arial" panose="020B0604020202020204" pitchFamily="34" charset="0"/>
              <a:buChar char="•"/>
            </a:pPr>
            <a:endParaRPr lang="en-US" sz="2600" b="0" strike="noStrike" spc="-1" dirty="0">
              <a:solidFill>
                <a:schemeClr val="accent3"/>
              </a:solidFill>
              <a:latin typeface="Arial"/>
            </a:endParaRPr>
          </a:p>
          <a:p>
            <a:pPr marL="540360" lvl="1">
              <a:lnSpc>
                <a:spcPct val="100000"/>
              </a:lnSpc>
              <a:spcBef>
                <a:spcPts val="1134"/>
              </a:spcBef>
              <a:buClr>
                <a:srgbClr val="000000"/>
              </a:buClr>
              <a:buSzPct val="75000"/>
            </a:pPr>
            <a:r>
              <a:rPr lang="en-US" sz="2800" b="0" strike="noStrike" spc="-1" dirty="0">
                <a:solidFill>
                  <a:schemeClr val="accent3"/>
                </a:solidFill>
                <a:latin typeface="Calibri"/>
              </a:rPr>
              <a:t> </a:t>
            </a:r>
            <a:endParaRPr lang="en-US" sz="2800" b="0" strike="noStrike" spc="-1" dirty="0">
              <a:solidFill>
                <a:schemeClr val="accent3"/>
              </a:solidFill>
              <a:latin typeface="Arial"/>
            </a:endParaRPr>
          </a:p>
          <a:p>
            <a:pPr marL="752475" lvl="1" indent="-306388">
              <a:lnSpc>
                <a:spcPct val="100000"/>
              </a:lnSpc>
              <a:spcBef>
                <a:spcPts val="1134"/>
              </a:spcBef>
              <a:buClr>
                <a:srgbClr val="000000"/>
              </a:buClr>
              <a:buSzPct val="75000"/>
              <a:buFont typeface="Arial" panose="020B0604020202020204" pitchFamily="34" charset="0"/>
              <a:buChar char="•"/>
            </a:pPr>
            <a:r>
              <a:rPr lang="en-US" sz="2400" b="0" strike="noStrike" spc="-1" dirty="0">
                <a:solidFill>
                  <a:schemeClr val="accent3"/>
                </a:solidFill>
                <a:latin typeface="Calibri" panose="020F0502020204030204" pitchFamily="34" charset="0"/>
                <a:cs typeface="Calibri" panose="020F0502020204030204" pitchFamily="34" charset="0"/>
              </a:rPr>
              <a:t>Á móti þarf að hafa í huga að minni birgðir geta leitt til tapaðrar sölu.</a:t>
            </a:r>
          </a:p>
          <a:p>
            <a:pPr marL="752475" lvl="1" indent="-306388">
              <a:lnSpc>
                <a:spcPct val="100000"/>
              </a:lnSpc>
              <a:spcBef>
                <a:spcPts val="1134"/>
              </a:spcBef>
              <a:buClr>
                <a:srgbClr val="000000"/>
              </a:buClr>
              <a:buSzPct val="75000"/>
              <a:buFont typeface="Arial" panose="020B0604020202020204" pitchFamily="34" charset="0"/>
              <a:buChar char="•"/>
            </a:pPr>
            <a:r>
              <a:rPr lang="en-US" sz="2400" b="0" strike="noStrike" spc="-1" dirty="0">
                <a:solidFill>
                  <a:schemeClr val="accent3"/>
                </a:solidFill>
                <a:latin typeface="Calibri" panose="020F0502020204030204" pitchFamily="34" charset="0"/>
                <a:cs typeface="Calibri" panose="020F0502020204030204" pitchFamily="34" charset="0"/>
              </a:rPr>
              <a:t>Við birgðastjórnun þarf að vega saman áhrif á sölu og sjóðstreymi.</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F03B9E9-B9E0-FB46-BD12-E327242EF019}"/>
                  </a:ext>
                </a:extLst>
              </p:cNvPr>
              <p:cNvSpPr txBox="1"/>
              <p:nvPr/>
            </p:nvSpPr>
            <p:spPr>
              <a:xfrm>
                <a:off x="2759471" y="3827872"/>
                <a:ext cx="6325849" cy="10084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000">
                          <a:latin typeface="Cambria Math" panose="02040503050406030204" pitchFamily="18" charset="0"/>
                          <a:ea typeface="Cambria Math" panose="02040503050406030204" pitchFamily="18" charset="0"/>
                        </a:rPr>
                        <m:t>Inventory</m:t>
                      </m:r>
                      <m:r>
                        <a:rPr lang="en-US" sz="2000">
                          <a:latin typeface="Cambria Math" panose="02040503050406030204" pitchFamily="18" charset="0"/>
                          <a:ea typeface="Cambria Math" panose="02040503050406030204" pitchFamily="18" charset="0"/>
                        </a:rPr>
                        <m:t> </m:t>
                      </m:r>
                      <m:r>
                        <m:rPr>
                          <m:sty m:val="p"/>
                        </m:rPr>
                        <a:rPr lang="en-US" sz="2000">
                          <a:latin typeface="Cambria Math" panose="02040503050406030204" pitchFamily="18" charset="0"/>
                          <a:ea typeface="Cambria Math" panose="02040503050406030204" pitchFamily="18" charset="0"/>
                        </a:rPr>
                        <m:t>Turnover</m:t>
                      </m:r>
                      <m:r>
                        <a:rPr lang="en-US" sz="2000">
                          <a:latin typeface="Cambria Math" panose="02040503050406030204" pitchFamily="18" charset="0"/>
                          <a:ea typeface="Cambria Math" panose="02040503050406030204" pitchFamily="18" charset="0"/>
                        </a:rPr>
                        <m:t> = </m:t>
                      </m:r>
                      <m:f>
                        <m:fPr>
                          <m:ctrlPr>
                            <a:rPr lang="en-US" sz="2000" i="1">
                              <a:latin typeface="Cambria Math" panose="02040503050406030204" pitchFamily="18" charset="0"/>
                              <a:ea typeface="Cambria Math" panose="02040503050406030204" pitchFamily="18" charset="0"/>
                            </a:rPr>
                          </m:ctrlPr>
                        </m:fPr>
                        <m:num>
                          <m:r>
                            <m:rPr>
                              <m:sty m:val="p"/>
                            </m:rPr>
                            <a:rPr lang="en-US" sz="2000">
                              <a:latin typeface="Cambria Math" panose="02040503050406030204" pitchFamily="18" charset="0"/>
                              <a:ea typeface="Cambria Math" panose="02040503050406030204" pitchFamily="18" charset="0"/>
                            </a:rPr>
                            <m:t>Cost</m:t>
                          </m:r>
                          <m:r>
                            <a:rPr lang="en-US" sz="2000">
                              <a:latin typeface="Cambria Math" panose="02040503050406030204" pitchFamily="18" charset="0"/>
                              <a:ea typeface="Cambria Math" panose="02040503050406030204" pitchFamily="18" charset="0"/>
                            </a:rPr>
                            <m:t> </m:t>
                          </m:r>
                          <m:r>
                            <m:rPr>
                              <m:sty m:val="p"/>
                            </m:rPr>
                            <a:rPr lang="en-US" sz="2000">
                              <a:latin typeface="Cambria Math" panose="02040503050406030204" pitchFamily="18" charset="0"/>
                              <a:ea typeface="Cambria Math" panose="02040503050406030204" pitchFamily="18" charset="0"/>
                            </a:rPr>
                            <m:t>of</m:t>
                          </m:r>
                          <m:r>
                            <a:rPr lang="en-US" sz="2000">
                              <a:latin typeface="Cambria Math" panose="02040503050406030204" pitchFamily="18" charset="0"/>
                              <a:ea typeface="Cambria Math" panose="02040503050406030204" pitchFamily="18" charset="0"/>
                            </a:rPr>
                            <m:t> </m:t>
                          </m:r>
                          <m:r>
                            <m:rPr>
                              <m:sty m:val="p"/>
                            </m:rPr>
                            <a:rPr lang="en-US" sz="2000">
                              <a:latin typeface="Cambria Math" panose="02040503050406030204" pitchFamily="18" charset="0"/>
                              <a:ea typeface="Cambria Math" panose="02040503050406030204" pitchFamily="18" charset="0"/>
                            </a:rPr>
                            <m:t>Goods</m:t>
                          </m:r>
                          <m:r>
                            <a:rPr lang="en-US" sz="2000">
                              <a:latin typeface="Cambria Math" panose="02040503050406030204" pitchFamily="18" charset="0"/>
                              <a:ea typeface="Cambria Math" panose="02040503050406030204" pitchFamily="18" charset="0"/>
                            </a:rPr>
                            <m:t> </m:t>
                          </m:r>
                          <m:r>
                            <m:rPr>
                              <m:sty m:val="p"/>
                            </m:rPr>
                            <a:rPr lang="en-US" sz="2000">
                              <a:latin typeface="Cambria Math" panose="02040503050406030204" pitchFamily="18" charset="0"/>
                              <a:ea typeface="Cambria Math" panose="02040503050406030204" pitchFamily="18" charset="0"/>
                            </a:rPr>
                            <m:t>Sold</m:t>
                          </m:r>
                        </m:num>
                        <m:den>
                          <m:r>
                            <m:rPr>
                              <m:sty m:val="p"/>
                            </m:rPr>
                            <a:rPr lang="en-US" sz="2000">
                              <a:latin typeface="Cambria Math" panose="02040503050406030204" pitchFamily="18" charset="0"/>
                              <a:ea typeface="Cambria Math" panose="02040503050406030204" pitchFamily="18" charset="0"/>
                            </a:rPr>
                            <m:t>Average</m:t>
                          </m:r>
                          <m:r>
                            <a:rPr lang="en-US" sz="2000">
                              <a:latin typeface="Cambria Math" panose="02040503050406030204" pitchFamily="18" charset="0"/>
                              <a:ea typeface="Cambria Math" panose="02040503050406030204" pitchFamily="18" charset="0"/>
                            </a:rPr>
                            <m:t> </m:t>
                          </m:r>
                          <m:r>
                            <m:rPr>
                              <m:sty m:val="p"/>
                            </m:rPr>
                            <a:rPr lang="en-US" sz="2000">
                              <a:latin typeface="Cambria Math" panose="02040503050406030204" pitchFamily="18" charset="0"/>
                              <a:ea typeface="Cambria Math" panose="02040503050406030204" pitchFamily="18" charset="0"/>
                            </a:rPr>
                            <m:t>Inventory</m:t>
                          </m:r>
                        </m:den>
                      </m:f>
                    </m:oMath>
                  </m:oMathPara>
                </a14:m>
                <a:endParaRPr lang="en-US" sz="2000" dirty="0">
                  <a:latin typeface="Cambria Math" panose="02040503050406030204" pitchFamily="18" charset="0"/>
                  <a:ea typeface="Cambria Math" panose="02040503050406030204" pitchFamily="18" charset="0"/>
                </a:endParaRPr>
              </a:p>
              <a:p>
                <a:endParaRPr lang="en-US" dirty="0"/>
              </a:p>
            </p:txBody>
          </p:sp>
        </mc:Choice>
        <mc:Fallback xmlns="">
          <p:sp>
            <p:nvSpPr>
              <p:cNvPr id="3" name="TextBox 2">
                <a:extLst>
                  <a:ext uri="{FF2B5EF4-FFF2-40B4-BE49-F238E27FC236}">
                    <a16:creationId xmlns:a16="http://schemas.microsoft.com/office/drawing/2014/main" id="{8F03B9E9-B9E0-FB46-BD12-E327242EF019}"/>
                  </a:ext>
                </a:extLst>
              </p:cNvPr>
              <p:cNvSpPr txBox="1">
                <a:spLocks noRot="1" noChangeAspect="1" noMove="1" noResize="1" noEditPoints="1" noAdjustHandles="1" noChangeArrowheads="1" noChangeShapeType="1" noTextEdit="1"/>
              </p:cNvSpPr>
              <p:nvPr/>
            </p:nvSpPr>
            <p:spPr>
              <a:xfrm>
                <a:off x="2759471" y="3827872"/>
                <a:ext cx="6325849" cy="1008418"/>
              </a:xfrm>
              <a:prstGeom prst="rect">
                <a:avLst/>
              </a:prstGeom>
              <a:blipFill>
                <a:blip r:embed="rId4"/>
                <a:stretch>
                  <a:fillRect t="-1250"/>
                </a:stretch>
              </a:blipFill>
            </p:spPr>
            <p:txBody>
              <a:bodyPr/>
              <a:lstStyle/>
              <a:p>
                <a:r>
                  <a:rPr lang="en-US">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8AE70C2D-03B9-D440-8A29-290E03E4C193}"/>
                  </a:ext>
                </a:extLst>
              </p:cNvPr>
              <p:cNvSpPr txBox="1">
                <a:spLocks noGrp="1"/>
              </p:cNvSpPr>
              <p:nvPr>
                <p:ph type="title" idx="4294967295"/>
              </p:nvPr>
            </p:nvSpPr>
            <p:spPr>
              <a:xfrm>
                <a:off x="1958715" y="2196002"/>
                <a:ext cx="8274570" cy="953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Days</m:t>
                      </m:r>
                      <m: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Sales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in</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Inventory</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f>
                        <m:fPr>
                          <m:ctrlP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Ending</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Inventory</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Cost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of</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Goods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Sold</m:t>
                          </m:r>
                        </m:den>
                      </m:f>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×365</m:t>
                      </m:r>
                    </m:oMath>
                  </m:oMathPara>
                </a14:m>
                <a:endPar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mc:Choice>
        <mc:Fallback xmlns="">
          <p:sp>
            <p:nvSpPr>
              <p:cNvPr id="2" name="Title 1">
                <a:extLst>
                  <a:ext uri="{FF2B5EF4-FFF2-40B4-BE49-F238E27FC236}">
                    <a16:creationId xmlns:a16="http://schemas.microsoft.com/office/drawing/2014/main" id="{8AE70C2D-03B9-D440-8A29-290E03E4C193}"/>
                  </a:ext>
                </a:extLst>
              </p:cNvPr>
              <p:cNvSpPr txBox="1">
                <a:spLocks noGrp="1" noRot="1" noChangeAspect="1" noMove="1" noResize="1" noEditPoints="1" noAdjustHandles="1" noChangeArrowheads="1" noChangeShapeType="1" noTextEdit="1"/>
              </p:cNvSpPr>
              <p:nvPr>
                <p:ph type="title" idx="4294967295"/>
              </p:nvPr>
            </p:nvSpPr>
            <p:spPr>
              <a:xfrm>
                <a:off x="1958715" y="2196002"/>
                <a:ext cx="8274570" cy="953851"/>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33" name="CustomShape 1"/>
          <p:cNvSpPr/>
          <p:nvPr/>
        </p:nvSpPr>
        <p:spPr>
          <a:xfrm>
            <a:off x="810352" y="219759"/>
            <a:ext cx="8247240" cy="78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lnSpcReduction="10000"/>
          </a:bodyPr>
          <a:lstStyle/>
          <a:p>
            <a:pPr>
              <a:lnSpc>
                <a:spcPct val="90000"/>
              </a:lnSpc>
            </a:pPr>
            <a:r>
              <a:rPr lang="en-US" sz="2800" b="1" strike="noStrike" spc="-1" dirty="0">
                <a:latin typeface="Calibri Light"/>
              </a:rPr>
              <a:t>6.2 Námsmarkmið 3: Meta árangur fyrirtækis með útreikningi birgðadaga.</a:t>
            </a:r>
            <a:endParaRPr lang="en-US" sz="2800" b="0" strike="noStrike" spc="-1" dirty="0">
              <a:latin typeface="Arial"/>
            </a:endParaRPr>
          </a:p>
        </p:txBody>
      </p:sp>
      <p:sp>
        <p:nvSpPr>
          <p:cNvPr id="135" name="CustomShape 3"/>
          <p:cNvSpPr/>
          <p:nvPr/>
        </p:nvSpPr>
        <p:spPr>
          <a:xfrm>
            <a:off x="838081" y="1350499"/>
            <a:ext cx="10734326" cy="42258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720">
              <a:lnSpc>
                <a:spcPct val="90000"/>
              </a:lnSpc>
              <a:spcBef>
                <a:spcPts val="1001"/>
              </a:spcBef>
              <a:buClr>
                <a:srgbClr val="464846"/>
              </a:buClr>
            </a:pPr>
            <a:r>
              <a:rPr lang="en-US" sz="2800" b="0" strike="noStrike" spc="-1" dirty="0">
                <a:solidFill>
                  <a:schemeClr val="accent3"/>
                </a:solidFill>
                <a:latin typeface="Calibri"/>
              </a:rPr>
              <a:t>Veltuhraði birgða og birgðadagar tengjast innbyrðis.</a:t>
            </a:r>
          </a:p>
          <a:p>
            <a:pPr marL="720">
              <a:lnSpc>
                <a:spcPct val="90000"/>
              </a:lnSpc>
              <a:spcBef>
                <a:spcPts val="1001"/>
              </a:spcBef>
              <a:buClr>
                <a:srgbClr val="464846"/>
              </a:buClr>
            </a:pPr>
            <a:r>
              <a:rPr lang="en-US" sz="2800" b="0" strike="noStrike" spc="-1" dirty="0">
                <a:solidFill>
                  <a:schemeClr val="accent3"/>
                </a:solidFill>
                <a:latin typeface="Calibri"/>
              </a:rPr>
              <a:t> </a:t>
            </a:r>
          </a:p>
          <a:p>
            <a:pPr marL="720">
              <a:lnSpc>
                <a:spcPct val="90000"/>
              </a:lnSpc>
              <a:spcBef>
                <a:spcPts val="1001"/>
              </a:spcBef>
              <a:buClr>
                <a:srgbClr val="464846"/>
              </a:buClr>
            </a:pPr>
            <a:endParaRPr lang="en-US" sz="2800" b="0" strike="noStrike" spc="-1" dirty="0">
              <a:solidFill>
                <a:schemeClr val="accent3"/>
              </a:solidFill>
              <a:latin typeface="Arial"/>
            </a:endParaRPr>
          </a:p>
          <a:p>
            <a:pPr marL="540360" lvl="1">
              <a:lnSpc>
                <a:spcPct val="100000"/>
              </a:lnSpc>
              <a:spcBef>
                <a:spcPts val="1134"/>
              </a:spcBef>
              <a:buClr>
                <a:srgbClr val="000000"/>
              </a:buClr>
              <a:buSzPct val="75000"/>
            </a:pPr>
            <a:r>
              <a:rPr lang="en-US" sz="2800" b="0" strike="noStrike" spc="-1" dirty="0">
                <a:solidFill>
                  <a:schemeClr val="accent3"/>
                </a:solidFill>
                <a:latin typeface="Calibri"/>
              </a:rPr>
              <a:t> </a:t>
            </a:r>
            <a:endParaRPr lang="en-US" sz="2800" b="0" strike="noStrike" spc="-1" dirty="0">
              <a:solidFill>
                <a:schemeClr val="accent3"/>
              </a:solidFill>
              <a:latin typeface="Arial"/>
            </a:endParaRPr>
          </a:p>
          <a:p>
            <a:pPr marL="590550" lvl="1" indent="-457200">
              <a:lnSpc>
                <a:spcPct val="100000"/>
              </a:lnSpc>
              <a:spcBef>
                <a:spcPts val="1134"/>
              </a:spcBef>
              <a:buClr>
                <a:srgbClr val="000000"/>
              </a:buClr>
              <a:buSzPct val="100000"/>
              <a:buFont typeface="Arial" panose="020B0604020202020204" pitchFamily="34" charset="0"/>
              <a:buChar char="•"/>
            </a:pPr>
            <a:r>
              <a:rPr lang="en-US" sz="2800" b="0" strike="noStrike" spc="-1" dirty="0">
                <a:solidFill>
                  <a:schemeClr val="accent3"/>
                </a:solidFill>
                <a:latin typeface="Calibri"/>
              </a:rPr>
              <a:t>Sömu niðurstöðu má fá með því að deila 365 með veltuhraða birgða.</a:t>
            </a:r>
            <a:endParaRPr lang="en-US" sz="2800" b="0" strike="noStrike" spc="-1" dirty="0">
              <a:solidFill>
                <a:schemeClr val="accent3"/>
              </a:solidFill>
              <a:latin typeface="Arial"/>
            </a:endParaRPr>
          </a:p>
          <a:p>
            <a:pPr marL="590550" indent="-457200">
              <a:lnSpc>
                <a:spcPct val="90000"/>
              </a:lnSpc>
              <a:spcBef>
                <a:spcPts val="1001"/>
              </a:spcBef>
              <a:buClr>
                <a:srgbClr val="464846"/>
              </a:buClr>
              <a:buFont typeface="Arial" panose="020B0604020202020204" pitchFamily="34" charset="0"/>
              <a:buChar char="•"/>
            </a:pPr>
            <a:r>
              <a:rPr lang="en-US" sz="2800" spc="-1" dirty="0">
                <a:solidFill>
                  <a:schemeClr val="accent3"/>
                </a:solidFill>
                <a:latin typeface="Arial"/>
              </a:rPr>
              <a:t>L</a:t>
            </a:r>
            <a:r>
              <a:rPr lang="en-US" sz="2800" b="0" strike="noStrike" spc="-1" dirty="0">
                <a:solidFill>
                  <a:schemeClr val="accent3"/>
                </a:solidFill>
                <a:latin typeface="Calibri"/>
              </a:rPr>
              <a:t>Færri birgðadagar eru almennt æskilegir nema minni birgðir leiði til birgðaskorts og tapaðrar sölu.</a:t>
            </a:r>
            <a:endParaRPr lang="en-US" sz="2800" b="0" strike="noStrike" spc="-1" dirty="0">
              <a:solidFill>
                <a:schemeClr val="accent3"/>
              </a:solid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F7FA3E2-D9AC-5247-8FE5-354FB69F6146}"/>
                  </a:ext>
                </a:extLst>
              </p:cNvPr>
              <p:cNvSpPr txBox="1">
                <a:spLocks noGrp="1"/>
              </p:cNvSpPr>
              <p:nvPr>
                <p:ph type="title" idx="4294967295"/>
              </p:nvPr>
            </p:nvSpPr>
            <p:spPr>
              <a:xfrm>
                <a:off x="3342807" y="3942413"/>
                <a:ext cx="5276538" cy="9475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Current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Ratio</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 </m:t>
                      </m:r>
                      <m:f>
                        <m:fPr>
                          <m:ctrlP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Current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Assets</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Current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Liabilities</m:t>
                          </m:r>
                        </m:den>
                      </m:f>
                    </m:oMath>
                  </m:oMathPara>
                </a14:m>
                <a:endPar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mc:Choice>
        <mc:Fallback xmlns="">
          <p:sp>
            <p:nvSpPr>
              <p:cNvPr id="2" name="Title 1">
                <a:extLst>
                  <a:ext uri="{FF2B5EF4-FFF2-40B4-BE49-F238E27FC236}">
                    <a16:creationId xmlns:a16="http://schemas.microsoft.com/office/drawing/2014/main" id="{EF7FA3E2-D9AC-5247-8FE5-354FB69F6146}"/>
                  </a:ext>
                </a:extLst>
              </p:cNvPr>
              <p:cNvSpPr txBox="1">
                <a:spLocks noGrp="1" noRot="1" noChangeAspect="1" noMove="1" noResize="1" noEditPoints="1" noAdjustHandles="1" noChangeArrowheads="1" noChangeShapeType="1" noTextEdit="1"/>
              </p:cNvSpPr>
              <p:nvPr>
                <p:ph type="title" idx="4294967295"/>
              </p:nvPr>
            </p:nvSpPr>
            <p:spPr>
              <a:xfrm>
                <a:off x="3342807" y="3942413"/>
                <a:ext cx="5276538" cy="947567"/>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37" name="CustomShape 1"/>
          <p:cNvSpPr/>
          <p:nvPr/>
        </p:nvSpPr>
        <p:spPr>
          <a:xfrm>
            <a:off x="593640" y="153376"/>
            <a:ext cx="9098640" cy="1000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br>
              <a:rPr dirty="0"/>
            </a:br>
            <a:r>
              <a:rPr lang="en-US" sz="2800" b="1" strike="noStrike" spc="-1" dirty="0">
                <a:latin typeface="Calibri Light"/>
              </a:rPr>
              <a:t>6.3 Námsmarkmið 1: Reikna veltufjárhlutfall, lausafjárhlutfall og sjóðshlutfall til að meta lausafjárstöðu fyrirtækis og taka upplýstar viðskiptaákvarðanir.</a:t>
            </a:r>
            <a:br>
              <a:rPr dirty="0"/>
            </a:br>
            <a:endParaRPr lang="en-US" sz="2800" b="0" strike="noStrike" spc="-1" dirty="0">
              <a:latin typeface="Arial"/>
            </a:endParaRPr>
          </a:p>
        </p:txBody>
      </p:sp>
      <p:sp>
        <p:nvSpPr>
          <p:cNvPr id="138" name="CustomShape 2"/>
          <p:cNvSpPr/>
          <p:nvPr/>
        </p:nvSpPr>
        <p:spPr>
          <a:xfrm>
            <a:off x="822960" y="1439056"/>
            <a:ext cx="10698120" cy="476687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720">
              <a:lnSpc>
                <a:spcPct val="90000"/>
              </a:lnSpc>
              <a:spcBef>
                <a:spcPts val="1001"/>
              </a:spcBef>
              <a:buClr>
                <a:srgbClr val="464846"/>
              </a:buClr>
            </a:pPr>
            <a:r>
              <a:rPr lang="en-US" sz="2800" b="1" strike="noStrike" spc="-1" dirty="0">
                <a:solidFill>
                  <a:srgbClr val="464846"/>
                </a:solidFill>
                <a:latin typeface="Calibri"/>
              </a:rPr>
              <a:t>Lausafjárstaða</a:t>
            </a:r>
            <a:r>
              <a:rPr lang="en-US" sz="2800" b="0" strike="noStrike" spc="-1" dirty="0">
                <a:solidFill>
                  <a:srgbClr val="464846"/>
                </a:solidFill>
                <a:latin typeface="Calibri"/>
              </a:rPr>
              <a:t> lýsir því hversu auðveldlega fyrirtæki getur aflað reiðufjár með því að breyta veltufjármunum í reiðufé.</a:t>
            </a:r>
            <a:endParaRPr lang="en-US" sz="2800" b="0" strike="noStrike" spc="-1" dirty="0">
              <a:latin typeface="Arial"/>
            </a:endParaRPr>
          </a:p>
          <a:p>
            <a:pPr marL="461963" indent="-223838">
              <a:lnSpc>
                <a:spcPct val="90000"/>
              </a:lnSpc>
              <a:spcBef>
                <a:spcPts val="1001"/>
              </a:spcBef>
              <a:buClr>
                <a:srgbClr val="464846"/>
              </a:buClr>
              <a:buFont typeface="Arial"/>
              <a:buChar char="•"/>
            </a:pPr>
            <a:r>
              <a:rPr lang="en-US" sz="2400" b="0" strike="noStrike" spc="-1" dirty="0">
                <a:solidFill>
                  <a:srgbClr val="464846"/>
                </a:solidFill>
                <a:latin typeface="Calibri"/>
              </a:rPr>
              <a:t>Veltufjárhlutfallið metur samband veltufjármuna, þ.e. eigna sem breyta má í reiðufé innan árs, og skammtímaskulda, þ.e. skulda sem greiða þarf innan árs.</a:t>
            </a:r>
          </a:p>
          <a:p>
            <a:pPr marL="461963" indent="-223838">
              <a:lnSpc>
                <a:spcPct val="90000"/>
              </a:lnSpc>
              <a:spcBef>
                <a:spcPts val="1001"/>
              </a:spcBef>
              <a:buClr>
                <a:srgbClr val="464846"/>
              </a:buClr>
              <a:buFont typeface="Arial"/>
              <a:buChar char="•"/>
            </a:pPr>
            <a:endParaRPr lang="en-US" sz="2600" spc="-1" dirty="0">
              <a:solidFill>
                <a:srgbClr val="464846"/>
              </a:solidFill>
              <a:latin typeface="Calibri"/>
            </a:endParaRPr>
          </a:p>
          <a:p>
            <a:pPr marL="461963" indent="-223838">
              <a:lnSpc>
                <a:spcPct val="90000"/>
              </a:lnSpc>
              <a:spcBef>
                <a:spcPts val="1001"/>
              </a:spcBef>
              <a:buClr>
                <a:srgbClr val="464846"/>
              </a:buClr>
              <a:buFont typeface="Arial"/>
              <a:buChar char="•"/>
            </a:pPr>
            <a:endParaRPr lang="en-US" sz="2600" b="0" strike="noStrike" spc="-1" dirty="0">
              <a:latin typeface="Arial"/>
            </a:endParaRPr>
          </a:p>
          <a:p>
            <a:pPr>
              <a:lnSpc>
                <a:spcPct val="90000"/>
              </a:lnSpc>
              <a:spcBef>
                <a:spcPts val="1001"/>
              </a:spcBef>
            </a:pPr>
            <a:endParaRPr lang="en-US" sz="2800" b="0" strike="noStrike" spc="-1" dirty="0">
              <a:latin typeface="Arial"/>
            </a:endParaRPr>
          </a:p>
          <a:p>
            <a:pPr marL="461963" indent="-223838">
              <a:lnSpc>
                <a:spcPct val="90000"/>
              </a:lnSpc>
              <a:spcBef>
                <a:spcPts val="1001"/>
              </a:spcBef>
              <a:buClr>
                <a:srgbClr val="464846"/>
              </a:buClr>
              <a:buFont typeface="Arial"/>
              <a:buChar char="•"/>
            </a:pPr>
            <a:r>
              <a:rPr lang="en-US" sz="2400" b="0" strike="noStrike" spc="-1" dirty="0">
                <a:solidFill>
                  <a:srgbClr val="464846"/>
                </a:solidFill>
                <a:latin typeface="Calibri"/>
              </a:rPr>
              <a:t>Þá er gert ráð fyrir að eina reiðuféð til greiðslu skulda fáist með því að breyta veltufjármunum í reiðufé.</a:t>
            </a:r>
            <a:endParaRPr lang="en-US" sz="2400" b="0" strike="noStrike" spc="-1" dirty="0">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02B9484-841F-7948-95BE-00A84C4289AF}"/>
                  </a:ext>
                </a:extLst>
              </p:cNvPr>
              <p:cNvSpPr txBox="1">
                <a:spLocks noGrp="1"/>
              </p:cNvSpPr>
              <p:nvPr>
                <p:ph type="title" idx="4294967295"/>
              </p:nvPr>
            </p:nvSpPr>
            <p:spPr>
              <a:xfrm>
                <a:off x="2062287" y="2601351"/>
                <a:ext cx="9458793" cy="6768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Quick</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Ratio</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 </m:t>
                      </m:r>
                      <m:f>
                        <m:fPr>
                          <m:ctrlP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Cash</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Short</m:t>
                          </m:r>
                          <m:r>
                            <m:rPr>
                              <m:nor/>
                            </m:rPr>
                            <a:rPr kumimoji="0" lang="en-US" sz="2000" b="0" i="0" u="none" strike="noStrike" kern="1200" cap="none" spc="-1" normalizeH="0" baseline="0" noProof="0" dirty="0">
                              <a:ln>
                                <a:noFill/>
                              </a:ln>
                              <a:solidFill>
                                <a:srgbClr val="464846"/>
                              </a:solidFill>
                              <a:effectLst/>
                              <a:uLnTx/>
                              <a:uFillTx/>
                              <a:latin typeface="Calibri"/>
                              <a:ea typeface="+mn-ea"/>
                              <a:cs typeface="+mn-cs"/>
                            </a:rPr>
                            <m:t>−</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Term</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Investments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Accounts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Receivable</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Current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Liabilities</m:t>
                          </m:r>
                        </m:den>
                      </m:f>
                    </m:oMath>
                  </m:oMathPara>
                </a14:m>
                <a:endPar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2" name="Title 1">
                <a:extLst>
                  <a:ext uri="{FF2B5EF4-FFF2-40B4-BE49-F238E27FC236}">
                    <a16:creationId xmlns:a16="http://schemas.microsoft.com/office/drawing/2014/main" id="{702B9484-841F-7948-95BE-00A84C4289AF}"/>
                  </a:ext>
                </a:extLst>
              </p:cNvPr>
              <p:cNvSpPr txBox="1">
                <a:spLocks noGrp="1" noRot="1" noChangeAspect="1" noMove="1" noResize="1" noEditPoints="1" noAdjustHandles="1" noChangeArrowheads="1" noChangeShapeType="1" noTextEdit="1"/>
              </p:cNvSpPr>
              <p:nvPr>
                <p:ph type="title" idx="4294967295"/>
              </p:nvPr>
            </p:nvSpPr>
            <p:spPr>
              <a:xfrm>
                <a:off x="2062287" y="2601351"/>
                <a:ext cx="9458793" cy="676852"/>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43" name="CustomShape 1"/>
          <p:cNvSpPr/>
          <p:nvPr/>
        </p:nvSpPr>
        <p:spPr>
          <a:xfrm>
            <a:off x="593640" y="144830"/>
            <a:ext cx="9098640" cy="1000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br>
              <a:rPr dirty="0"/>
            </a:br>
            <a:r>
              <a:rPr lang="en-US" sz="2800" b="1" strike="noStrike" spc="-1" dirty="0">
                <a:latin typeface="Calibri Light"/>
              </a:rPr>
              <a:t>6.3 Námsmarkmið 1: Reikna veltufjárhlutfall, lausafjárhlutfall og sjóðshlutfall til að meta lausafjárstöðu fyrirtækis og taka upplýstar viðskiptaákvarðanir.</a:t>
            </a:r>
            <a:br>
              <a:rPr dirty="0"/>
            </a:br>
            <a:endParaRPr lang="en-US" sz="2800" b="0" strike="noStrike" spc="-1" dirty="0">
              <a:latin typeface="Arial"/>
            </a:endParaRPr>
          </a:p>
        </p:txBody>
      </p:sp>
      <mc:AlternateContent xmlns:mc="http://schemas.openxmlformats.org/markup-compatibility/2006" xmlns:a14="http://schemas.microsoft.com/office/drawing/2010/main">
        <mc:Choice Requires="a14">
          <p:sp>
            <p:nvSpPr>
              <p:cNvPr id="144" name="CustomShape 2"/>
              <p:cNvSpPr/>
              <p:nvPr/>
            </p:nvSpPr>
            <p:spPr>
              <a:xfrm>
                <a:off x="822960" y="1238760"/>
                <a:ext cx="10698120" cy="476814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marL="720">
                  <a:lnSpc>
                    <a:spcPct val="90000"/>
                  </a:lnSpc>
                  <a:spcBef>
                    <a:spcPts val="1001"/>
                  </a:spcBef>
                  <a:buClr>
                    <a:srgbClr val="464846"/>
                  </a:buClr>
                </a:pPr>
                <a:r>
                  <a:rPr lang="en-US" sz="2800" b="0" strike="noStrike" spc="-1" dirty="0">
                    <a:solidFill>
                      <a:schemeClr val="accent3"/>
                    </a:solidFill>
                    <a:latin typeface="Calibri"/>
                  </a:rPr>
                  <a:t>Svonefnt </a:t>
                </a:r>
                <a:r>
                  <a:rPr lang="en-US" sz="2800" b="1" strike="noStrike" spc="-1" dirty="0">
                    <a:solidFill>
                      <a:schemeClr val="accent3"/>
                    </a:solidFill>
                    <a:latin typeface="Calibri"/>
                  </a:rPr>
                  <a:t>lausafjárhlutfall </a:t>
                </a:r>
                <a:r>
                  <a:rPr lang="en-US" sz="2800" b="0" strike="noStrike" spc="-1" dirty="0">
                    <a:solidFill>
                      <a:schemeClr val="accent3"/>
                    </a:solidFill>
                    <a:latin typeface="Calibri"/>
                  </a:rPr>
                  <a:t>er þrengri mælikvarði en veltufjárhlutfallið, þar sem veltufjármunum sem ekki er auðvelt að breyta í reiðufé er sleppt. </a:t>
                </a:r>
                <a:endParaRPr lang="en-US" sz="2800" b="0" strike="noStrike" spc="-1" dirty="0">
                  <a:solidFill>
                    <a:schemeClr val="accent3"/>
                  </a:solidFill>
                  <a:latin typeface="Arial"/>
                </a:endParaRPr>
              </a:p>
              <a:p>
                <a:pPr marL="925513" lvl="1" indent="-447675">
                  <a:lnSpc>
                    <a:spcPct val="100000"/>
                  </a:lnSpc>
                  <a:spcBef>
                    <a:spcPts val="1134"/>
                  </a:spcBef>
                  <a:buClr>
                    <a:srgbClr val="000000"/>
                  </a:buClr>
                  <a:buSzPct val="75000"/>
                  <a:buFont typeface="Arial" panose="020B0604020202020204" pitchFamily="34" charset="0"/>
                  <a:buChar char="•"/>
                </a:pPr>
                <a:r>
                  <a:rPr lang="en-US" sz="2400" b="0" strike="noStrike" spc="-1" dirty="0">
                    <a:solidFill>
                      <a:schemeClr val="accent3"/>
                    </a:solidFill>
                    <a:latin typeface="Calibri"/>
                  </a:rPr>
                  <a:t>Birgðir og fyrirframgreidd gjöld teljast ekki til auðseljanlegra eigna.</a:t>
                </a:r>
              </a:p>
              <a:p>
                <a:pPr marL="925513" lvl="1" indent="-447675">
                  <a:lnSpc>
                    <a:spcPct val="100000"/>
                  </a:lnSpc>
                  <a:spcBef>
                    <a:spcPts val="1134"/>
                  </a:spcBef>
                  <a:buClr>
                    <a:srgbClr val="000000"/>
                  </a:buClr>
                  <a:buSzPct val="75000"/>
                  <a:buFont typeface="Arial" panose="020B0604020202020204" pitchFamily="34" charset="0"/>
                  <a:buChar char="•"/>
                </a:pPr>
                <a:endParaRPr lang="en-US" sz="2600" b="0" strike="noStrike" spc="-1" dirty="0">
                  <a:solidFill>
                    <a:schemeClr val="accent3"/>
                  </a:solidFill>
                  <a:latin typeface="Arial"/>
                </a:endParaRPr>
              </a:p>
              <a:p>
                <a:pPr marL="540360" lvl="1">
                  <a:lnSpc>
                    <a:spcPct val="100000"/>
                  </a:lnSpc>
                  <a:spcBef>
                    <a:spcPts val="1134"/>
                  </a:spcBef>
                  <a:buClr>
                    <a:srgbClr val="000000"/>
                  </a:buClr>
                  <a:buSzPct val="75000"/>
                </a:pPr>
                <a:r>
                  <a:rPr lang="en-US" sz="2800" b="0" strike="noStrike" spc="-1" dirty="0">
                    <a:solidFill>
                      <a:schemeClr val="accent3"/>
                    </a:solidFill>
                    <a:latin typeface="Calibri"/>
                  </a:rPr>
                  <a:t> </a:t>
                </a:r>
                <a:endParaRPr lang="en-US" sz="2800" b="0" strike="noStrike" spc="-1" dirty="0">
                  <a:solidFill>
                    <a:schemeClr val="accent3"/>
                  </a:solidFill>
                  <a:latin typeface="Arial"/>
                </a:endParaRPr>
              </a:p>
              <a:p>
                <a:pPr marL="228600" indent="-227880">
                  <a:lnSpc>
                    <a:spcPct val="90000"/>
                  </a:lnSpc>
                  <a:spcBef>
                    <a:spcPts val="1001"/>
                  </a:spcBef>
                  <a:buClr>
                    <a:srgbClr val="464846"/>
                  </a:buClr>
                  <a:buFont typeface="Arial"/>
                  <a:buChar char="•"/>
                </a:pPr>
                <a:r>
                  <a:rPr lang="en-US" sz="2800" b="0" strike="noStrike" spc="-1" dirty="0">
                    <a:solidFill>
                      <a:schemeClr val="accent3"/>
                    </a:solidFill>
                    <a:latin typeface="Calibri"/>
                  </a:rPr>
                  <a:t>Svonefnt </a:t>
                </a:r>
                <a:r>
                  <a:rPr lang="en-US" sz="2800" b="1" strike="noStrike" spc="-1" dirty="0">
                    <a:solidFill>
                      <a:schemeClr val="accent3"/>
                    </a:solidFill>
                    <a:latin typeface="Calibri"/>
                  </a:rPr>
                  <a:t>sjóðshlutfall </a:t>
                </a:r>
                <a:r>
                  <a:rPr lang="en-US" sz="2800" b="0" strike="noStrike" spc="-1" dirty="0">
                    <a:solidFill>
                      <a:schemeClr val="accent3"/>
                    </a:solidFill>
                    <a:latin typeface="Calibri"/>
                  </a:rPr>
                  <a:t>metur eingöngu hvort reiðufé og ígildi reiðufjár nægi til að greiða skammtímaskuldir.</a:t>
                </a:r>
                <a:endParaRPr lang="en-US" sz="2800" b="0" strike="noStrike" spc="-1" dirty="0">
                  <a:solidFill>
                    <a:schemeClr val="accent3"/>
                  </a:solidFill>
                  <a:latin typeface="Arial"/>
                </a:endParaRPr>
              </a:p>
              <a:p>
                <a:r>
                  <a:rPr lang="en-US" sz="2600" b="0" strike="noStrike" spc="-1" dirty="0">
                    <a:solidFill>
                      <a:schemeClr val="accent3"/>
                    </a:solidFill>
                    <a:latin typeface="Calibri"/>
                  </a:rPr>
                  <a:t>          		</a:t>
                </a:r>
                <a:r>
                  <a:rPr lang="en-US" dirty="0">
                    <a:solidFill>
                      <a:schemeClr val="accent3"/>
                    </a:solidFill>
                  </a:rPr>
                  <a:t> </a:t>
                </a:r>
                <a14:m>
                  <m:oMath xmlns:m="http://schemas.openxmlformats.org/officeDocument/2006/math">
                    <m:r>
                      <m:rPr>
                        <m:sty m:val="p"/>
                      </m:rPr>
                      <a:rPr lang="en-US" sz="2000">
                        <a:solidFill>
                          <a:schemeClr val="accent3"/>
                        </a:solidFill>
                        <a:latin typeface="Cambria Math" panose="02040503050406030204" pitchFamily="18" charset="0"/>
                        <a:ea typeface="Cambria Math" panose="02040503050406030204" pitchFamily="18" charset="0"/>
                      </a:rPr>
                      <m:t>Cash</m:t>
                    </m:r>
                    <m:r>
                      <a:rPr lang="en-US" sz="2000" i="1">
                        <a:solidFill>
                          <a:schemeClr val="accent3"/>
                        </a:solidFill>
                        <a:latin typeface="Cambria Math" panose="02040503050406030204" pitchFamily="18" charset="0"/>
                        <a:ea typeface="Cambria Math" panose="02040503050406030204" pitchFamily="18" charset="0"/>
                      </a:rPr>
                      <m:t> </m:t>
                    </m:r>
                    <m:r>
                      <m:rPr>
                        <m:sty m:val="p"/>
                      </m:rPr>
                      <a:rPr lang="en-US" sz="2000">
                        <a:solidFill>
                          <a:schemeClr val="accent3"/>
                        </a:solidFill>
                        <a:latin typeface="Cambria Math" panose="02040503050406030204" pitchFamily="18" charset="0"/>
                        <a:ea typeface="Cambria Math" panose="02040503050406030204" pitchFamily="18" charset="0"/>
                      </a:rPr>
                      <m:t>Ratio</m:t>
                    </m:r>
                    <m:r>
                      <a:rPr lang="en-US" sz="2000" i="1">
                        <a:solidFill>
                          <a:schemeClr val="accent3"/>
                        </a:solidFill>
                        <a:latin typeface="Cambria Math" panose="02040503050406030204" pitchFamily="18" charset="0"/>
                        <a:ea typeface="Cambria Math" panose="02040503050406030204" pitchFamily="18" charset="0"/>
                      </a:rPr>
                      <m:t> </m:t>
                    </m:r>
                    <m:r>
                      <a:rPr lang="en-US" sz="2000">
                        <a:solidFill>
                          <a:schemeClr val="accent3"/>
                        </a:solidFill>
                        <a:latin typeface="Cambria Math" panose="02040503050406030204" pitchFamily="18" charset="0"/>
                        <a:ea typeface="Cambria Math" panose="02040503050406030204" pitchFamily="18" charset="0"/>
                      </a:rPr>
                      <m:t>=</m:t>
                    </m:r>
                    <m:r>
                      <a:rPr lang="en-US" sz="2000" i="1">
                        <a:solidFill>
                          <a:schemeClr val="accent3"/>
                        </a:solidFill>
                        <a:latin typeface="Cambria Math" panose="02040503050406030204" pitchFamily="18" charset="0"/>
                        <a:ea typeface="Cambria Math" panose="02040503050406030204" pitchFamily="18" charset="0"/>
                      </a:rPr>
                      <m:t> </m:t>
                    </m:r>
                    <m:f>
                      <m:fPr>
                        <m:ctrlPr>
                          <a:rPr lang="en-US" sz="2000" i="1">
                            <a:solidFill>
                              <a:schemeClr val="accent3"/>
                            </a:solidFill>
                            <a:latin typeface="Cambria Math" panose="02040503050406030204" pitchFamily="18" charset="0"/>
                            <a:ea typeface="Cambria Math" panose="02040503050406030204" pitchFamily="18" charset="0"/>
                          </a:rPr>
                        </m:ctrlPr>
                      </m:fPr>
                      <m:num>
                        <m:r>
                          <m:rPr>
                            <m:sty m:val="p"/>
                          </m:rPr>
                          <a:rPr lang="en-US" sz="2000">
                            <a:solidFill>
                              <a:schemeClr val="accent3"/>
                            </a:solidFill>
                            <a:latin typeface="Cambria Math" panose="02040503050406030204" pitchFamily="18" charset="0"/>
                            <a:ea typeface="Cambria Math" panose="02040503050406030204" pitchFamily="18" charset="0"/>
                          </a:rPr>
                          <m:t>Cash</m:t>
                        </m:r>
                        <m:r>
                          <a:rPr lang="en-US" sz="2000">
                            <a:solidFill>
                              <a:schemeClr val="accent3"/>
                            </a:solidFill>
                            <a:latin typeface="Cambria Math" panose="02040503050406030204" pitchFamily="18" charset="0"/>
                            <a:ea typeface="Cambria Math" panose="02040503050406030204" pitchFamily="18" charset="0"/>
                          </a:rPr>
                          <m:t> &amp; </m:t>
                        </m:r>
                        <m:r>
                          <m:rPr>
                            <m:sty m:val="p"/>
                          </m:rPr>
                          <a:rPr lang="en-US" sz="2000">
                            <a:solidFill>
                              <a:schemeClr val="accent3"/>
                            </a:solidFill>
                            <a:latin typeface="Cambria Math" panose="02040503050406030204" pitchFamily="18" charset="0"/>
                            <a:ea typeface="Cambria Math" panose="02040503050406030204" pitchFamily="18" charset="0"/>
                          </a:rPr>
                          <m:t>Cash</m:t>
                        </m:r>
                        <m:r>
                          <a:rPr lang="en-US" sz="2000">
                            <a:solidFill>
                              <a:schemeClr val="accent3"/>
                            </a:solidFill>
                            <a:latin typeface="Cambria Math" panose="02040503050406030204" pitchFamily="18" charset="0"/>
                            <a:ea typeface="Cambria Math" panose="02040503050406030204" pitchFamily="18" charset="0"/>
                          </a:rPr>
                          <m:t> </m:t>
                        </m:r>
                        <m:r>
                          <m:rPr>
                            <m:sty m:val="p"/>
                          </m:rPr>
                          <a:rPr lang="en-US" sz="2000">
                            <a:solidFill>
                              <a:schemeClr val="accent3"/>
                            </a:solidFill>
                            <a:latin typeface="Cambria Math" panose="02040503050406030204" pitchFamily="18" charset="0"/>
                            <a:ea typeface="Cambria Math" panose="02040503050406030204" pitchFamily="18" charset="0"/>
                          </a:rPr>
                          <m:t>Equivalents</m:t>
                        </m:r>
                        <m:r>
                          <a:rPr lang="en-US" sz="2000" i="1">
                            <a:solidFill>
                              <a:schemeClr val="accent3"/>
                            </a:solidFill>
                            <a:latin typeface="Cambria Math" panose="02040503050406030204" pitchFamily="18" charset="0"/>
                            <a:ea typeface="Cambria Math" panose="02040503050406030204" pitchFamily="18" charset="0"/>
                          </a:rPr>
                          <m:t> </m:t>
                        </m:r>
                      </m:num>
                      <m:den>
                        <m:r>
                          <m:rPr>
                            <m:sty m:val="p"/>
                          </m:rPr>
                          <a:rPr lang="en-US" sz="2000">
                            <a:solidFill>
                              <a:schemeClr val="accent3"/>
                            </a:solidFill>
                            <a:latin typeface="Cambria Math" panose="02040503050406030204" pitchFamily="18" charset="0"/>
                            <a:ea typeface="Cambria Math" panose="02040503050406030204" pitchFamily="18" charset="0"/>
                          </a:rPr>
                          <m:t>Current</m:t>
                        </m:r>
                        <m:r>
                          <a:rPr lang="en-US" sz="2000" i="1">
                            <a:solidFill>
                              <a:schemeClr val="accent3"/>
                            </a:solidFill>
                            <a:latin typeface="Cambria Math" panose="02040503050406030204" pitchFamily="18" charset="0"/>
                            <a:ea typeface="Cambria Math" panose="02040503050406030204" pitchFamily="18" charset="0"/>
                          </a:rPr>
                          <m:t> </m:t>
                        </m:r>
                        <m:r>
                          <m:rPr>
                            <m:sty m:val="p"/>
                          </m:rPr>
                          <a:rPr lang="en-US" sz="2000">
                            <a:solidFill>
                              <a:schemeClr val="accent3"/>
                            </a:solidFill>
                            <a:latin typeface="Cambria Math" panose="02040503050406030204" pitchFamily="18" charset="0"/>
                            <a:ea typeface="Cambria Math" panose="02040503050406030204" pitchFamily="18" charset="0"/>
                          </a:rPr>
                          <m:t>Liabilities</m:t>
                        </m:r>
                      </m:den>
                    </m:f>
                  </m:oMath>
                </a14:m>
                <a:endParaRPr lang="en-US" sz="2000" dirty="0">
                  <a:solidFill>
                    <a:schemeClr val="accent3"/>
                  </a:solidFill>
                  <a:latin typeface="Cambria Math" panose="02040503050406030204" pitchFamily="18" charset="0"/>
                  <a:ea typeface="Cambria Math" panose="02040503050406030204" pitchFamily="18" charset="0"/>
                </a:endParaRPr>
              </a:p>
              <a:p>
                <a:pPr marL="228600" indent="-227880">
                  <a:lnSpc>
                    <a:spcPct val="100000"/>
                  </a:lnSpc>
                  <a:spcBef>
                    <a:spcPts val="1417"/>
                  </a:spcBef>
                  <a:buClr>
                    <a:srgbClr val="464846"/>
                  </a:buClr>
                  <a:buFont typeface="Arial"/>
                  <a:buChar char="•"/>
                </a:pPr>
                <a:r>
                  <a:rPr lang="en-US" sz="2800" b="0" strike="noStrike" spc="-1" dirty="0">
                    <a:solidFill>
                      <a:schemeClr val="accent3"/>
                    </a:solidFill>
                    <a:latin typeface="Calibri"/>
                  </a:rPr>
                  <a:t>Því hærri sem þessi hlutföll eru, þeim mun minni er hættan á að fyrirtæki geti ekki greitt skammtímaskuldir á gjalddaga.</a:t>
                </a:r>
                <a:endParaRPr lang="en-US" sz="2800" b="0" strike="noStrike" spc="-1" dirty="0">
                  <a:solidFill>
                    <a:schemeClr val="accent3"/>
                  </a:solidFill>
                  <a:latin typeface="Arial"/>
                </a:endParaRPr>
              </a:p>
            </p:txBody>
          </p:sp>
        </mc:Choice>
        <mc:Fallback xmlns="">
          <p:sp>
            <p:nvSpPr>
              <p:cNvPr id="144" name="CustomShape 2"/>
              <p:cNvSpPr>
                <a:spLocks noRot="1" noChangeAspect="1" noMove="1" noResize="1" noEditPoints="1" noAdjustHandles="1" noChangeArrowheads="1" noChangeShapeType="1" noTextEdit="1"/>
              </p:cNvSpPr>
              <p:nvPr/>
            </p:nvSpPr>
            <p:spPr>
              <a:xfrm>
                <a:off x="822960" y="1238760"/>
                <a:ext cx="10698120" cy="4768145"/>
              </a:xfrm>
              <a:prstGeom prst="rect">
                <a:avLst/>
              </a:prstGeom>
              <a:blipFill>
                <a:blip r:embed="rId3"/>
                <a:stretch>
                  <a:fillRect l="-1197" t="-2813" r="-1937"/>
                </a:stretch>
              </a:blipFill>
              <a:ln>
                <a:noFill/>
              </a:ln>
            </p:spPr>
            <p:txBody>
              <a:bodyPr/>
              <a:lstStyle/>
              <a:p>
                <a:r>
                  <a:rPr lang="en-US">
                    <a:noFill/>
                  </a:rPr>
                  <a:t> </a:t>
                </a:r>
              </a:p>
            </p:txBody>
          </p:sp>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CustomShape 1"/>
          <p:cNvSpPr>
            <a:spLocks noGrp="1"/>
          </p:cNvSpPr>
          <p:nvPr>
            <p:ph type="title" idx="4294967295"/>
          </p:nvPr>
        </p:nvSpPr>
        <p:spPr>
          <a:xfrm>
            <a:off x="838080" y="179578"/>
            <a:ext cx="8945640" cy="85752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1" normalizeH="0" baseline="0" noProof="0" dirty="0">
                <a:ln>
                  <a:noFill/>
                </a:ln>
                <a:effectLst/>
                <a:uLnTx/>
                <a:uFillTx/>
                <a:latin typeface="Calibri Light"/>
                <a:ea typeface="+mn-ea"/>
                <a:cs typeface="+mn-cs"/>
              </a:rPr>
              <a:t>6.3 Námsmarkmið 2: Meta árangur fyrirtækis með lausafjárhlutföllum.</a:t>
            </a:r>
            <a:endParaRPr kumimoji="0" lang="en-US" sz="2800" b="0" i="0" u="none" strike="noStrike" kern="1200" cap="none" spc="-1" normalizeH="0" baseline="0" noProof="0" dirty="0">
              <a:ln>
                <a:noFill/>
              </a:ln>
              <a:effectLst/>
              <a:uLnTx/>
              <a:uFillTx/>
              <a:latin typeface="Arial"/>
              <a:ea typeface="+mn-ea"/>
              <a:cs typeface="+mn-cs"/>
            </a:endParaRPr>
          </a:p>
        </p:txBody>
      </p:sp>
      <p:sp>
        <p:nvSpPr>
          <p:cNvPr id="148" name="CustomShape 2"/>
          <p:cNvSpPr/>
          <p:nvPr/>
        </p:nvSpPr>
        <p:spPr>
          <a:xfrm>
            <a:off x="1005840" y="1280160"/>
            <a:ext cx="10427760" cy="5370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228600" indent="-227013">
              <a:lnSpc>
                <a:spcPct val="90000"/>
              </a:lnSpc>
              <a:spcBef>
                <a:spcPts val="1001"/>
              </a:spcBef>
              <a:buClr>
                <a:srgbClr val="464846"/>
              </a:buClr>
              <a:buFont typeface="Arial"/>
              <a:buChar char="•"/>
            </a:pPr>
            <a:r>
              <a:rPr lang="en-US" sz="2800" b="0" strike="noStrike" spc="-1" dirty="0">
                <a:solidFill>
                  <a:srgbClr val="464846"/>
                </a:solidFill>
                <a:latin typeface="Calibri" panose="020F0502020204030204" pitchFamily="34" charset="0"/>
                <a:cs typeface="Calibri" panose="020F0502020204030204" pitchFamily="34" charset="0"/>
              </a:rPr>
              <a:t>Almennt er sterk lausafjárstaða æskilegri en veik lausafjárstaða.</a:t>
            </a:r>
            <a:endParaRPr lang="en-US" sz="2800" b="0" strike="noStrike" spc="-1" dirty="0">
              <a:latin typeface="Calibri" panose="020F0502020204030204" pitchFamily="34" charset="0"/>
              <a:cs typeface="Calibri" panose="020F0502020204030204" pitchFamily="34" charset="0"/>
            </a:endParaRPr>
          </a:p>
          <a:p>
            <a:pPr marL="228600" indent="-227013">
              <a:lnSpc>
                <a:spcPct val="90000"/>
              </a:lnSpc>
              <a:spcBef>
                <a:spcPts val="1001"/>
              </a:spcBef>
              <a:buClr>
                <a:srgbClr val="464846"/>
              </a:buClr>
              <a:buFont typeface="Arial"/>
              <a:buChar char="•"/>
            </a:pPr>
            <a:r>
              <a:rPr lang="en-US" sz="2800" b="0" strike="noStrike" spc="-1" dirty="0">
                <a:solidFill>
                  <a:srgbClr val="464846"/>
                </a:solidFill>
                <a:latin typeface="Calibri" panose="020F0502020204030204" pitchFamily="34" charset="0"/>
                <a:cs typeface="Calibri" panose="020F0502020204030204" pitchFamily="34" charset="0"/>
              </a:rPr>
              <a:t>Hærra veltufjárhlutfall, lausafjárhlutfall og sjóðshlutfall eru almennt æskilegri en lægri hlutföll.</a:t>
            </a:r>
            <a:endParaRPr lang="en-US" sz="2800" b="0" strike="noStrike" spc="-1" dirty="0">
              <a:latin typeface="Calibri" panose="020F0502020204030204" pitchFamily="34" charset="0"/>
              <a:cs typeface="Calibri" panose="020F0502020204030204" pitchFamily="34" charset="0"/>
            </a:endParaRPr>
          </a:p>
          <a:p>
            <a:pPr marL="228600" lvl="1" indent="-227013">
              <a:lnSpc>
                <a:spcPct val="90000"/>
              </a:lnSpc>
              <a:spcBef>
                <a:spcPts val="1001"/>
              </a:spcBef>
              <a:buClr>
                <a:srgbClr val="000000"/>
              </a:buClr>
              <a:buSzPct val="45000"/>
              <a:buFont typeface="Wingdings" charset="2"/>
              <a:buChar char=""/>
            </a:pPr>
            <a:r>
              <a:rPr lang="en-US" sz="2800" b="0" strike="noStrike" spc="-1" dirty="0">
                <a:solidFill>
                  <a:srgbClr val="464846"/>
                </a:solidFill>
                <a:latin typeface="Calibri" panose="020F0502020204030204" pitchFamily="34" charset="0"/>
                <a:cs typeface="Calibri" panose="020F0502020204030204" pitchFamily="34" charset="0"/>
              </a:rPr>
              <a:t>Þetta er þó einfölduð mynd af sjóðstýringu; viðfangsefnið er mun margþættara.</a:t>
            </a:r>
            <a:endParaRPr lang="en-US" sz="2800" b="0" strike="noStrike" spc="-1" dirty="0">
              <a:latin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ustomShape 1"/>
          <p:cNvSpPr>
            <a:spLocks noGrp="1"/>
          </p:cNvSpPr>
          <p:nvPr>
            <p:ph type="title" idx="4294967295"/>
          </p:nvPr>
        </p:nvSpPr>
        <p:spPr>
          <a:xfrm>
            <a:off x="838080" y="205216"/>
            <a:ext cx="8945640" cy="85752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1" normalizeH="0" baseline="0" noProof="0" dirty="0">
                <a:ln>
                  <a:noFill/>
                </a:ln>
                <a:effectLst/>
                <a:uLnTx/>
                <a:uFillTx/>
                <a:latin typeface="Calibri Light"/>
                <a:ea typeface="+mn-ea"/>
                <a:cs typeface="+mn-cs"/>
              </a:rPr>
              <a:t>6.4 Námsmarkmið 1: Meta gjaldþol fyrirtækis með skuldahlutfalli og hlutfalli skulda af eigin fé.</a:t>
            </a:r>
            <a:endParaRPr kumimoji="0" lang="en-US" sz="2800" b="0" i="0" u="none" strike="noStrike" kern="1200" cap="none" spc="-1" normalizeH="0" baseline="0" noProof="0" dirty="0">
              <a:ln>
                <a:noFill/>
              </a:ln>
              <a:effectLst/>
              <a:uLnTx/>
              <a:uFillTx/>
              <a:latin typeface="Arial"/>
              <a:ea typeface="+mn-ea"/>
              <a:cs typeface="+mn-cs"/>
            </a:endParaRPr>
          </a:p>
        </p:txBody>
      </p:sp>
      <mc:AlternateContent xmlns:mc="http://schemas.openxmlformats.org/markup-compatibility/2006" xmlns:a14="http://schemas.microsoft.com/office/drawing/2010/main">
        <mc:Choice Requires="a14">
          <p:sp>
            <p:nvSpPr>
              <p:cNvPr id="150" name="CustomShape 2"/>
              <p:cNvSpPr/>
              <p:nvPr/>
            </p:nvSpPr>
            <p:spPr>
              <a:xfrm>
                <a:off x="1188720" y="1097280"/>
                <a:ext cx="10149480" cy="3896751"/>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720">
                  <a:lnSpc>
                    <a:spcPct val="90000"/>
                  </a:lnSpc>
                  <a:spcBef>
                    <a:spcPts val="1001"/>
                  </a:spcBef>
                  <a:buClr>
                    <a:srgbClr val="464846"/>
                  </a:buClr>
                </a:pPr>
                <a:r>
                  <a:rPr lang="en-US" sz="2800" b="1" strike="noStrike" spc="-1" dirty="0">
                    <a:solidFill>
                      <a:schemeClr val="accent3"/>
                    </a:solidFill>
                    <a:latin typeface="Calibri"/>
                  </a:rPr>
                  <a:t>Gjaldþol</a:t>
                </a:r>
                <a:r>
                  <a:rPr lang="en-US" sz="2800" b="0" strike="noStrike" spc="-1" dirty="0">
                    <a:solidFill>
                      <a:schemeClr val="accent3"/>
                    </a:solidFill>
                    <a:latin typeface="Calibri"/>
                  </a:rPr>
                  <a:t> vísar til skuldsetningar fyrirtækis. Því er oft ruglað saman við lausafjárstöðu, en þetta eru aðskilin hugtök. </a:t>
                </a:r>
                <a:endParaRPr lang="en-US" sz="2800" b="0" strike="noStrike" spc="-1" dirty="0">
                  <a:solidFill>
                    <a:schemeClr val="accent3"/>
                  </a:solidFill>
                  <a:latin typeface="Arial"/>
                </a:endParaRPr>
              </a:p>
              <a:p>
                <a:pPr marL="228600" indent="-227880">
                  <a:lnSpc>
                    <a:spcPct val="90000"/>
                  </a:lnSpc>
                  <a:spcBef>
                    <a:spcPts val="1001"/>
                  </a:spcBef>
                  <a:buClr>
                    <a:srgbClr val="464846"/>
                  </a:buClr>
                  <a:buFont typeface="Arial"/>
                  <a:buChar char="•"/>
                </a:pPr>
                <a:r>
                  <a:rPr lang="en-US" sz="2800" b="0" strike="noStrike" spc="-1" dirty="0">
                    <a:solidFill>
                      <a:schemeClr val="accent3"/>
                    </a:solidFill>
                    <a:latin typeface="Calibri"/>
                  </a:rPr>
                  <a:t>Hlutfall </a:t>
                </a:r>
                <a:r>
                  <a:rPr lang="en-US" sz="2800" b="1" strike="noStrike" spc="-1" dirty="0">
                    <a:solidFill>
                      <a:schemeClr val="accent3"/>
                    </a:solidFill>
                    <a:latin typeface="Calibri"/>
                  </a:rPr>
                  <a:t>skulda af eignum </a:t>
                </a:r>
                <a:r>
                  <a:rPr lang="en-US" sz="2800" b="0" strike="noStrike" spc="-1" dirty="0">
                    <a:solidFill>
                      <a:schemeClr val="accent3"/>
                    </a:solidFill>
                    <a:latin typeface="Calibri"/>
                  </a:rPr>
                  <a:t>ber skuldir fyrirtækis saman við eignir þess.</a:t>
                </a:r>
              </a:p>
              <a:p>
                <a:pPr/>
                <a14:m>
                  <m:oMathPara xmlns:m="http://schemas.openxmlformats.org/officeDocument/2006/math">
                    <m:oMathParaPr>
                      <m:jc m:val="centerGroup"/>
                    </m:oMathParaPr>
                    <m:oMath xmlns:m="http://schemas.openxmlformats.org/officeDocument/2006/math">
                      <m:r>
                        <m:rPr>
                          <m:sty m:val="p"/>
                        </m:rPr>
                        <a:rPr lang="en-US" sz="2000">
                          <a:solidFill>
                            <a:schemeClr val="accent3"/>
                          </a:solidFill>
                          <a:latin typeface="Cambria Math" panose="02040503050406030204" pitchFamily="18" charset="0"/>
                          <a:ea typeface="Cambria Math" panose="02040503050406030204" pitchFamily="18" charset="0"/>
                        </a:rPr>
                        <m:t>Debt</m:t>
                      </m:r>
                      <m:r>
                        <m:rPr>
                          <m:nor/>
                        </m:rPr>
                        <a:rPr lang="en-US" sz="2000" spc="-1" dirty="0">
                          <a:solidFill>
                            <a:schemeClr val="accent3"/>
                          </a:solidFill>
                          <a:latin typeface="Calibri"/>
                        </a:rPr>
                        <m:t>−</m:t>
                      </m:r>
                      <m:r>
                        <m:rPr>
                          <m:sty m:val="p"/>
                        </m:rPr>
                        <a:rPr lang="en-US" sz="2000">
                          <a:solidFill>
                            <a:schemeClr val="accent3"/>
                          </a:solidFill>
                          <a:latin typeface="Cambria Math" panose="02040503050406030204" pitchFamily="18" charset="0"/>
                          <a:ea typeface="Cambria Math" panose="02040503050406030204" pitchFamily="18" charset="0"/>
                        </a:rPr>
                        <m:t>to</m:t>
                      </m:r>
                      <m:r>
                        <m:rPr>
                          <m:nor/>
                        </m:rPr>
                        <a:rPr lang="en-US" sz="2000" spc="-1" dirty="0">
                          <a:solidFill>
                            <a:schemeClr val="accent3"/>
                          </a:solidFill>
                          <a:latin typeface="Calibri"/>
                        </a:rPr>
                        <m:t>−</m:t>
                      </m:r>
                      <m:r>
                        <m:rPr>
                          <m:sty m:val="p"/>
                        </m:rPr>
                        <a:rPr lang="en-US" sz="2000">
                          <a:solidFill>
                            <a:schemeClr val="accent3"/>
                          </a:solidFill>
                          <a:latin typeface="Cambria Math" panose="02040503050406030204" pitchFamily="18" charset="0"/>
                          <a:ea typeface="Cambria Math" panose="02040503050406030204" pitchFamily="18" charset="0"/>
                        </a:rPr>
                        <m:t>Assets</m:t>
                      </m:r>
                      <m:r>
                        <a:rPr lang="en-US" sz="2000" i="1">
                          <a:solidFill>
                            <a:schemeClr val="accent3"/>
                          </a:solidFill>
                          <a:latin typeface="Cambria Math" panose="02040503050406030204" pitchFamily="18" charset="0"/>
                          <a:ea typeface="Cambria Math" panose="02040503050406030204" pitchFamily="18" charset="0"/>
                        </a:rPr>
                        <m:t> </m:t>
                      </m:r>
                      <m:r>
                        <m:rPr>
                          <m:sty m:val="p"/>
                        </m:rPr>
                        <a:rPr lang="en-US" sz="2000">
                          <a:solidFill>
                            <a:schemeClr val="accent3"/>
                          </a:solidFill>
                          <a:latin typeface="Cambria Math" panose="02040503050406030204" pitchFamily="18" charset="0"/>
                          <a:ea typeface="Cambria Math" panose="02040503050406030204" pitchFamily="18" charset="0"/>
                        </a:rPr>
                        <m:t>Ratio</m:t>
                      </m:r>
                      <m:r>
                        <a:rPr lang="en-US" sz="2000" i="1">
                          <a:solidFill>
                            <a:schemeClr val="accent3"/>
                          </a:solidFill>
                          <a:latin typeface="Cambria Math" panose="02040503050406030204" pitchFamily="18" charset="0"/>
                          <a:ea typeface="Cambria Math" panose="02040503050406030204" pitchFamily="18" charset="0"/>
                        </a:rPr>
                        <m:t> </m:t>
                      </m:r>
                      <m:r>
                        <a:rPr lang="en-US" sz="2000">
                          <a:solidFill>
                            <a:schemeClr val="accent3"/>
                          </a:solidFill>
                          <a:latin typeface="Cambria Math" panose="02040503050406030204" pitchFamily="18" charset="0"/>
                          <a:ea typeface="Cambria Math" panose="02040503050406030204" pitchFamily="18" charset="0"/>
                        </a:rPr>
                        <m:t>=</m:t>
                      </m:r>
                      <m:r>
                        <a:rPr lang="en-US" sz="2000" i="1">
                          <a:solidFill>
                            <a:schemeClr val="accent3"/>
                          </a:solidFill>
                          <a:latin typeface="Cambria Math" panose="02040503050406030204" pitchFamily="18" charset="0"/>
                          <a:ea typeface="Cambria Math" panose="02040503050406030204" pitchFamily="18" charset="0"/>
                        </a:rPr>
                        <m:t> </m:t>
                      </m:r>
                      <m:f>
                        <m:fPr>
                          <m:ctrlPr>
                            <a:rPr lang="en-US" sz="2000" i="1">
                              <a:solidFill>
                                <a:schemeClr val="accent3"/>
                              </a:solidFill>
                              <a:latin typeface="Cambria Math" panose="02040503050406030204" pitchFamily="18" charset="0"/>
                              <a:ea typeface="Cambria Math" panose="02040503050406030204" pitchFamily="18" charset="0"/>
                            </a:rPr>
                          </m:ctrlPr>
                        </m:fPr>
                        <m:num>
                          <m:r>
                            <m:rPr>
                              <m:sty m:val="p"/>
                            </m:rPr>
                            <a:rPr lang="en-US" sz="2000">
                              <a:solidFill>
                                <a:schemeClr val="accent3"/>
                              </a:solidFill>
                              <a:latin typeface="Cambria Math" panose="02040503050406030204" pitchFamily="18" charset="0"/>
                              <a:ea typeface="Cambria Math" panose="02040503050406030204" pitchFamily="18" charset="0"/>
                            </a:rPr>
                            <m:t>Total</m:t>
                          </m:r>
                          <m:r>
                            <a:rPr lang="en-US" sz="2000">
                              <a:solidFill>
                                <a:schemeClr val="accent3"/>
                              </a:solidFill>
                              <a:latin typeface="Cambria Math" panose="02040503050406030204" pitchFamily="18" charset="0"/>
                              <a:ea typeface="Cambria Math" panose="02040503050406030204" pitchFamily="18" charset="0"/>
                            </a:rPr>
                            <m:t> </m:t>
                          </m:r>
                          <m:r>
                            <m:rPr>
                              <m:sty m:val="p"/>
                            </m:rPr>
                            <a:rPr lang="en-US" sz="2000">
                              <a:solidFill>
                                <a:schemeClr val="accent3"/>
                              </a:solidFill>
                              <a:latin typeface="Cambria Math" panose="02040503050406030204" pitchFamily="18" charset="0"/>
                              <a:ea typeface="Cambria Math" panose="02040503050406030204" pitchFamily="18" charset="0"/>
                            </a:rPr>
                            <m:t>Debt</m:t>
                          </m:r>
                        </m:num>
                        <m:den>
                          <m:r>
                            <m:rPr>
                              <m:sty m:val="p"/>
                            </m:rPr>
                            <a:rPr lang="en-US" sz="2000">
                              <a:solidFill>
                                <a:schemeClr val="accent3"/>
                              </a:solidFill>
                              <a:latin typeface="Cambria Math" panose="02040503050406030204" pitchFamily="18" charset="0"/>
                              <a:ea typeface="Cambria Math" panose="02040503050406030204" pitchFamily="18" charset="0"/>
                            </a:rPr>
                            <m:t>Total</m:t>
                          </m:r>
                          <m:r>
                            <a:rPr lang="en-US" sz="2000">
                              <a:solidFill>
                                <a:schemeClr val="accent3"/>
                              </a:solidFill>
                              <a:latin typeface="Cambria Math" panose="02040503050406030204" pitchFamily="18" charset="0"/>
                              <a:ea typeface="Cambria Math" panose="02040503050406030204" pitchFamily="18" charset="0"/>
                            </a:rPr>
                            <m:t> </m:t>
                          </m:r>
                          <m:r>
                            <m:rPr>
                              <m:sty m:val="p"/>
                            </m:rPr>
                            <a:rPr lang="en-US" sz="2000">
                              <a:solidFill>
                                <a:schemeClr val="accent3"/>
                              </a:solidFill>
                              <a:latin typeface="Cambria Math" panose="02040503050406030204" pitchFamily="18" charset="0"/>
                              <a:ea typeface="Cambria Math" panose="02040503050406030204" pitchFamily="18" charset="0"/>
                            </a:rPr>
                            <m:t>Assets</m:t>
                          </m:r>
                        </m:den>
                      </m:f>
                    </m:oMath>
                  </m:oMathPara>
                </a14:m>
                <a:endParaRPr lang="en-US" sz="2000" dirty="0">
                  <a:solidFill>
                    <a:schemeClr val="accent3"/>
                  </a:solidFill>
                  <a:latin typeface="Cambria Math" panose="02040503050406030204" pitchFamily="18" charset="0"/>
                  <a:ea typeface="Cambria Math" panose="02040503050406030204" pitchFamily="18" charset="0"/>
                </a:endParaRPr>
              </a:p>
              <a:p>
                <a:pPr marL="228600" indent="-227880">
                  <a:lnSpc>
                    <a:spcPct val="100000"/>
                  </a:lnSpc>
                  <a:spcBef>
                    <a:spcPts val="1417"/>
                  </a:spcBef>
                  <a:buClr>
                    <a:srgbClr val="464846"/>
                  </a:buClr>
                  <a:buFont typeface="Arial"/>
                  <a:buChar char="•"/>
                </a:pPr>
                <a:r>
                  <a:rPr lang="en-US" sz="2800" b="0" strike="noStrike" spc="-1" dirty="0">
                    <a:solidFill>
                      <a:schemeClr val="accent3"/>
                    </a:solidFill>
                    <a:latin typeface="Calibri"/>
                  </a:rPr>
                  <a:t>Hlutfallið svarar spurningunni: Hversu stór hluti eigna fyrirtækisins er fjármagnaður með skuldum (skuldbindingum)?</a:t>
                </a:r>
                <a:endParaRPr lang="en-US" sz="2800" b="0" strike="noStrike" spc="-1" dirty="0">
                  <a:solidFill>
                    <a:schemeClr val="accent3"/>
                  </a:solidFill>
                  <a:latin typeface="Arial"/>
                </a:endParaRPr>
              </a:p>
            </p:txBody>
          </p:sp>
        </mc:Choice>
        <mc:Fallback xmlns="">
          <p:sp>
            <p:nvSpPr>
              <p:cNvPr id="150" name="CustomShape 2"/>
              <p:cNvSpPr>
                <a:spLocks noRot="1" noChangeAspect="1" noMove="1" noResize="1" noEditPoints="1" noAdjustHandles="1" noChangeArrowheads="1" noChangeShapeType="1" noTextEdit="1"/>
              </p:cNvSpPr>
              <p:nvPr/>
            </p:nvSpPr>
            <p:spPr>
              <a:xfrm>
                <a:off x="1188720" y="1097280"/>
                <a:ext cx="10149480" cy="3896751"/>
              </a:xfrm>
              <a:prstGeom prst="rect">
                <a:avLst/>
              </a:prstGeom>
              <a:blipFill>
                <a:blip r:embed="rId2"/>
                <a:stretch>
                  <a:fillRect l="-1261" t="-2660" r="-1321"/>
                </a:stretch>
              </a:blipFill>
              <a:ln>
                <a:noFill/>
              </a:ln>
            </p:spPr>
            <p:txBody>
              <a:bodyPr/>
              <a:lstStyle/>
              <a:p>
                <a:r>
                  <a:rPr lang="en-US">
                    <a:noFill/>
                  </a:rPr>
                  <a:t> </a:t>
                </a:r>
              </a:p>
            </p:txBody>
          </p:sp>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24542D95-98C7-154D-BCD8-0C6FD6D793BB}"/>
                  </a:ext>
                </a:extLst>
              </p:cNvPr>
              <p:cNvSpPr txBox="1">
                <a:spLocks noGrp="1"/>
              </p:cNvSpPr>
              <p:nvPr>
                <p:ph type="title" idx="4294967295"/>
              </p:nvPr>
            </p:nvSpPr>
            <p:spPr>
              <a:xfrm>
                <a:off x="2427037" y="2113613"/>
                <a:ext cx="7121697" cy="7296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nor/>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Debt</m:t>
                      </m:r>
                      <m:r>
                        <m:rPr>
                          <m:nor/>
                        </m:rPr>
                        <a:rPr kumimoji="0" lang="en-US" sz="2000" b="0" i="0" u="none" strike="noStrike" kern="1200" cap="none" spc="-1" normalizeH="0" baseline="0" noProof="0" dirty="0" smtClean="0">
                          <a:ln>
                            <a:noFill/>
                          </a:ln>
                          <a:solidFill>
                            <a:srgbClr val="464846"/>
                          </a:solidFill>
                          <a:effectLst/>
                          <a:uLnTx/>
                          <a:uFillTx/>
                          <a:latin typeface="Calibri"/>
                          <a:ea typeface="+mn-ea"/>
                          <a:cs typeface="+mn-cs"/>
                        </a:rPr>
                        <m:t>−</m:t>
                      </m:r>
                      <m:r>
                        <m:rPr>
                          <m:nor/>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to</m:t>
                      </m:r>
                      <m:r>
                        <m:rPr>
                          <m:nor/>
                        </m:rPr>
                        <a:rPr kumimoji="0" lang="en-US" sz="2000" b="0" i="0" u="none" strike="noStrike" kern="1200" cap="none" spc="-1" normalizeH="0" baseline="0" noProof="0" dirty="0" smtClean="0">
                          <a:ln>
                            <a:noFill/>
                          </a:ln>
                          <a:solidFill>
                            <a:srgbClr val="464846"/>
                          </a:solidFill>
                          <a:effectLst/>
                          <a:uLnTx/>
                          <a:uFillTx/>
                          <a:latin typeface="Calibri"/>
                          <a:ea typeface="+mn-ea"/>
                          <a:cs typeface="+mn-cs"/>
                        </a:rPr>
                        <m:t>−</m:t>
                      </m:r>
                      <m:r>
                        <m:rPr>
                          <m:nor/>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Equity</m:t>
                      </m:r>
                      <m:r>
                        <m:rPr>
                          <m:nor/>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nor/>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Ratio</m:t>
                      </m:r>
                      <m:r>
                        <m:rPr>
                          <m:nor/>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 </m:t>
                      </m:r>
                      <m:f>
                        <m:fPr>
                          <m:ctrlP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nor/>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Total</m:t>
                          </m:r>
                          <m:r>
                            <m:rPr>
                              <m:nor/>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nor/>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Liabilities</m:t>
                          </m:r>
                        </m:num>
                        <m:den>
                          <m:r>
                            <m:rPr>
                              <m:nor/>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Total</m:t>
                          </m:r>
                          <m:r>
                            <m:rPr>
                              <m:nor/>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nor/>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Stockholder</m:t>
                          </m:r>
                          <m:r>
                            <m:rPr>
                              <m:nor/>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nor/>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Equity</m:t>
                          </m:r>
                        </m:den>
                      </m:f>
                    </m:oMath>
                  </m:oMathPara>
                </a14:m>
                <a:endPar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3" name="Title 2">
                <a:extLst>
                  <a:ext uri="{FF2B5EF4-FFF2-40B4-BE49-F238E27FC236}">
                    <a16:creationId xmlns:a16="http://schemas.microsoft.com/office/drawing/2014/main" id="{24542D95-98C7-154D-BCD8-0C6FD6D793BB}"/>
                  </a:ext>
                </a:extLst>
              </p:cNvPr>
              <p:cNvSpPr txBox="1">
                <a:spLocks noGrp="1" noRot="1" noChangeAspect="1" noMove="1" noResize="1" noEditPoints="1" noAdjustHandles="1" noChangeArrowheads="1" noChangeShapeType="1" noTextEdit="1"/>
              </p:cNvSpPr>
              <p:nvPr>
                <p:ph type="title" idx="4294967295"/>
              </p:nvPr>
            </p:nvSpPr>
            <p:spPr>
              <a:xfrm>
                <a:off x="2427037" y="2113613"/>
                <a:ext cx="7121697" cy="729687"/>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52" name="CustomShape 1"/>
          <p:cNvSpPr/>
          <p:nvPr/>
        </p:nvSpPr>
        <p:spPr>
          <a:xfrm>
            <a:off x="818624" y="239400"/>
            <a:ext cx="8945640" cy="85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en-US" sz="2800" b="1" strike="noStrike" spc="-1" dirty="0">
                <a:latin typeface="Calibri Light"/>
              </a:rPr>
              <a:t>6.4 NM 1: Metið gjaldþol fyrirtækis með hlutfalli skulda af eignum og hlutfalli skulda af eigin fé.</a:t>
            </a:r>
            <a:endParaRPr lang="en-US" sz="2800" b="0" strike="noStrike" spc="-1" dirty="0">
              <a:latin typeface="Arial"/>
            </a:endParaRPr>
          </a:p>
        </p:txBody>
      </p:sp>
      <p:sp>
        <p:nvSpPr>
          <p:cNvPr id="153" name="CustomShape 2"/>
          <p:cNvSpPr/>
          <p:nvPr/>
        </p:nvSpPr>
        <p:spPr>
          <a:xfrm>
            <a:off x="838080" y="1188720"/>
            <a:ext cx="10500120" cy="45075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720">
              <a:lnSpc>
                <a:spcPct val="90000"/>
              </a:lnSpc>
              <a:spcBef>
                <a:spcPts val="1001"/>
              </a:spcBef>
              <a:buClr>
                <a:srgbClr val="464846"/>
              </a:buClr>
            </a:pPr>
            <a:r>
              <a:rPr lang="en-US" sz="2800" b="0" strike="noStrike" spc="-1" dirty="0">
                <a:solidFill>
                  <a:schemeClr val="accent3"/>
                </a:solidFill>
                <a:latin typeface="Calibri"/>
              </a:rPr>
              <a:t>Einnig er metið hversu miklar skuldir eru í hlutfalli við eigið fé. </a:t>
            </a:r>
          </a:p>
          <a:p>
            <a:pPr marL="720">
              <a:lnSpc>
                <a:spcPct val="90000"/>
              </a:lnSpc>
              <a:spcBef>
                <a:spcPts val="1001"/>
              </a:spcBef>
              <a:buClr>
                <a:srgbClr val="464846"/>
              </a:buClr>
            </a:pPr>
            <a:endParaRPr lang="en-US" sz="2800" spc="-1" dirty="0">
              <a:solidFill>
                <a:schemeClr val="accent3"/>
              </a:solidFill>
              <a:latin typeface="Calibri"/>
            </a:endParaRPr>
          </a:p>
          <a:p>
            <a:pPr marL="720">
              <a:lnSpc>
                <a:spcPct val="90000"/>
              </a:lnSpc>
              <a:spcBef>
                <a:spcPts val="1001"/>
              </a:spcBef>
              <a:buClr>
                <a:srgbClr val="464846"/>
              </a:buClr>
            </a:pPr>
            <a:endParaRPr lang="en-US" sz="2800" b="0" strike="noStrike" spc="-1" dirty="0">
              <a:solidFill>
                <a:schemeClr val="accent3"/>
              </a:solidFill>
              <a:latin typeface="Arial"/>
            </a:endParaRPr>
          </a:p>
          <a:p>
            <a:pPr marL="540360" lvl="1">
              <a:lnSpc>
                <a:spcPct val="100000"/>
              </a:lnSpc>
              <a:spcBef>
                <a:spcPts val="1134"/>
              </a:spcBef>
              <a:buClr>
                <a:srgbClr val="000000"/>
              </a:buClr>
              <a:buSzPct val="75000"/>
            </a:pPr>
            <a:r>
              <a:rPr lang="en-US" sz="2800" b="0" strike="noStrike" spc="-1" dirty="0">
                <a:solidFill>
                  <a:schemeClr val="accent3"/>
                </a:solidFill>
                <a:latin typeface="Calibri"/>
              </a:rPr>
              <a:t> </a:t>
            </a:r>
            <a:endParaRPr lang="en-US" sz="2800" b="0" strike="noStrike" spc="-1" dirty="0">
              <a:solidFill>
                <a:schemeClr val="accent3"/>
              </a:solidFill>
              <a:latin typeface="Arial"/>
            </a:endParaRPr>
          </a:p>
          <a:p>
            <a:pPr marL="228600" indent="-227880">
              <a:lnSpc>
                <a:spcPct val="100000"/>
              </a:lnSpc>
              <a:spcBef>
                <a:spcPts val="1417"/>
              </a:spcBef>
              <a:buClr>
                <a:srgbClr val="464846"/>
              </a:buClr>
              <a:buFont typeface="Arial"/>
              <a:buChar char="•"/>
            </a:pPr>
            <a:r>
              <a:rPr lang="en-US" sz="2800" b="0" strike="noStrike" spc="-1" dirty="0">
                <a:solidFill>
                  <a:schemeClr val="accent3"/>
                </a:solidFill>
                <a:latin typeface="Calibri"/>
              </a:rPr>
              <a:t>Hlutfallið svarar spurningunni: Hvert er hlutfall skuldbindinga (eða utanaðkomandi fjármögnunar) af fjárfestingu eigenda?</a:t>
            </a:r>
            <a:endParaRPr lang="en-US" sz="2800" b="0" strike="noStrike" spc="-1" dirty="0">
              <a:solidFill>
                <a:schemeClr val="accent3"/>
              </a:solidFill>
              <a:latin typeface="Arial"/>
            </a:endParaRPr>
          </a:p>
          <a:p>
            <a:pPr marL="997560" lvl="1" indent="-457200">
              <a:lnSpc>
                <a:spcPct val="100000"/>
              </a:lnSpc>
              <a:spcBef>
                <a:spcPts val="1417"/>
              </a:spcBef>
              <a:buClr>
                <a:srgbClr val="000000"/>
              </a:buClr>
              <a:buSzPct val="75000"/>
              <a:buFont typeface="Arial" panose="020B0604020202020204" pitchFamily="34" charset="0"/>
              <a:buChar char="•"/>
            </a:pPr>
            <a:r>
              <a:rPr lang="en-US" sz="2400" b="0" strike="noStrike" spc="-1" dirty="0">
                <a:solidFill>
                  <a:schemeClr val="accent3"/>
                </a:solidFill>
                <a:latin typeface="Calibri"/>
              </a:rPr>
              <a:t>Af þessu leiðir önnur spurning: Er fyrirtækið of skuldsett eða er skuldsetning þess of lítil?</a:t>
            </a:r>
            <a:endParaRPr lang="en-US" sz="2400" b="0" strike="noStrike" spc="-1" dirty="0">
              <a:solidFill>
                <a:schemeClr val="accent3"/>
              </a:solidFill>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ustomShape 1"/>
          <p:cNvSpPr>
            <a:spLocks noGrp="1"/>
          </p:cNvSpPr>
          <p:nvPr>
            <p:ph type="title" idx="4294967295"/>
          </p:nvPr>
        </p:nvSpPr>
        <p:spPr>
          <a:xfrm>
            <a:off x="838080" y="239400"/>
            <a:ext cx="8945640" cy="85752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1" normalizeH="0" baseline="0" noProof="0" dirty="0">
                <a:ln>
                  <a:noFill/>
                </a:ln>
                <a:effectLst/>
                <a:uLnTx/>
                <a:uFillTx/>
                <a:latin typeface="Calibri Light"/>
                <a:ea typeface="+mn-ea"/>
                <a:cs typeface="+mn-cs"/>
              </a:rPr>
              <a:t>6.4 NM 1: Metið gjaldþol fyrirtækis með hlutfalli skulda af eignum og hlutfalli skulda af eigin fé. (frh.)</a:t>
            </a:r>
            <a:endParaRPr kumimoji="0" lang="en-US" sz="2800" b="0" i="0" u="none" strike="noStrike" kern="1200" cap="none" spc="-1" normalizeH="0" baseline="0" noProof="0" dirty="0">
              <a:ln>
                <a:noFill/>
              </a:ln>
              <a:effectLst/>
              <a:uLnTx/>
              <a:uFillTx/>
              <a:latin typeface="Arial"/>
              <a:ea typeface="+mn-ea"/>
              <a:cs typeface="+mn-cs"/>
            </a:endParaRPr>
          </a:p>
        </p:txBody>
      </p:sp>
      <p:sp>
        <p:nvSpPr>
          <p:cNvPr id="156" name="CustomShape 2"/>
          <p:cNvSpPr/>
          <p:nvPr/>
        </p:nvSpPr>
        <p:spPr>
          <a:xfrm>
            <a:off x="1097280" y="1280160"/>
            <a:ext cx="10361520" cy="5716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228600" indent="-227880">
              <a:lnSpc>
                <a:spcPct val="90000"/>
              </a:lnSpc>
              <a:spcBef>
                <a:spcPts val="1001"/>
              </a:spcBef>
              <a:buClr>
                <a:srgbClr val="464846"/>
              </a:buClr>
              <a:buFont typeface="Arial"/>
              <a:buChar char="•"/>
            </a:pPr>
            <a:r>
              <a:rPr lang="en-US" sz="2800" b="0" strike="noStrike" spc="-1" dirty="0">
                <a:solidFill>
                  <a:srgbClr val="464846"/>
                </a:solidFill>
                <a:latin typeface="Calibri"/>
              </a:rPr>
              <a:t>Kennitölur fyrirtækja í sömu atvinnugrein eru yfirleitt á ákveðnu bili. Því þarf að kanna hvers vegna fyrirtæki utan þess bils víkja frá meðaltalinu.</a:t>
            </a:r>
            <a:endParaRPr lang="en-US" sz="2800" b="0" strike="noStrike" spc="-1" dirty="0">
              <a:latin typeface="Arial"/>
            </a:endParaRPr>
          </a:p>
          <a:p>
            <a:pPr marL="228600" indent="-227880">
              <a:lnSpc>
                <a:spcPct val="90000"/>
              </a:lnSpc>
              <a:spcBef>
                <a:spcPts val="1001"/>
              </a:spcBef>
              <a:buClr>
                <a:srgbClr val="464846"/>
              </a:buClr>
              <a:buFont typeface="Arial"/>
              <a:buChar char="•"/>
            </a:pPr>
            <a:r>
              <a:rPr lang="en-US" sz="2800" b="0" strike="noStrike" spc="-1" dirty="0">
                <a:solidFill>
                  <a:srgbClr val="464846"/>
                </a:solidFill>
                <a:latin typeface="Calibri"/>
              </a:rPr>
              <a:t>Almennt eru fjármagnsfrekar atvinnugreinar skuldsettari en þjónustufyrirtæki, sem þurfa ekki jafn mikla fjárfestingu í rekstrarfjármunum.</a:t>
            </a:r>
            <a:endParaRPr lang="en-US" sz="2800" b="0" strike="noStrike" spc="-1" dirty="0">
              <a:latin typeface="Arial"/>
            </a:endParaRPr>
          </a:p>
          <a:p>
            <a:pPr marL="228600" indent="-227880">
              <a:lnSpc>
                <a:spcPct val="90000"/>
              </a:lnSpc>
              <a:spcBef>
                <a:spcPts val="1001"/>
              </a:spcBef>
              <a:buClr>
                <a:srgbClr val="464846"/>
              </a:buClr>
              <a:buFont typeface="Arial"/>
              <a:buChar char="•"/>
            </a:pPr>
            <a:r>
              <a:rPr lang="en-US" sz="2800" b="0" strike="noStrike" spc="-1" dirty="0">
                <a:solidFill>
                  <a:srgbClr val="464846"/>
                </a:solidFill>
                <a:latin typeface="Calibri"/>
              </a:rPr>
              <a:t>Þessu tengist viðfangsefni fjármálafræði: Hver er hagkvæmasta skuldsetning fyrirtækis? Hvaða þætti þarf að meta til að komast að niðurstöðu?</a:t>
            </a:r>
            <a:endParaRPr lang="en-US" sz="2800" b="0" strike="noStrike" spc="-1" dirty="0">
              <a:latin typeface="Arial"/>
            </a:endParaRPr>
          </a:p>
          <a:p>
            <a:pPr marL="582613" lvl="1" indent="-195263">
              <a:lnSpc>
                <a:spcPct val="90000"/>
              </a:lnSpc>
              <a:spcBef>
                <a:spcPts val="1001"/>
              </a:spcBef>
              <a:buClr>
                <a:srgbClr val="000000"/>
              </a:buClr>
              <a:buSzPct val="45000"/>
              <a:buFont typeface="Wingdings" charset="2"/>
              <a:buChar char=""/>
            </a:pPr>
            <a:r>
              <a:rPr lang="en-US" sz="2400" b="0" strike="noStrike" spc="-1" dirty="0">
                <a:solidFill>
                  <a:srgbClr val="464846"/>
                </a:solidFill>
                <a:latin typeface="Calibri"/>
              </a:rPr>
              <a:t>Í stuttu máli er svarið við fyrri spurningunni þetta: Hvorki of mikil né of lítil skuldsetning er æskileg fyrir fyrirtæki.</a:t>
            </a:r>
            <a:endParaRPr lang="en-US" sz="2400" b="0" strike="noStrike" spc="-1" dirty="0">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342636A-5D80-6740-8D49-8B0D7FD677D8}"/>
                  </a:ext>
                </a:extLst>
              </p:cNvPr>
              <p:cNvSpPr txBox="1">
                <a:spLocks noGrp="1"/>
              </p:cNvSpPr>
              <p:nvPr>
                <p:ph type="title" idx="4294967295"/>
              </p:nvPr>
            </p:nvSpPr>
            <p:spPr>
              <a:xfrm>
                <a:off x="1464039" y="3051043"/>
                <a:ext cx="9263922" cy="10073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Times</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Interest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Earned</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f>
                        <m:fPr>
                          <m:ctrlP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mn-ea"/>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Earnings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Before</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Interest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and</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Taxes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EBIT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Interest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mn-ea"/>
                              <a:cs typeface="+mn-cs"/>
                            </a:rPr>
                            <m:t>Expense</m:t>
                          </m:r>
                        </m:den>
                      </m:f>
                    </m:oMath>
                  </m:oMathPara>
                </a14:m>
                <a:endParaRPr kumimoji="0" lang="en-US" sz="20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mc:Choice>
        <mc:Fallback xmlns="">
          <p:sp>
            <p:nvSpPr>
              <p:cNvPr id="2" name="Title 1">
                <a:extLst>
                  <a:ext uri="{FF2B5EF4-FFF2-40B4-BE49-F238E27FC236}">
                    <a16:creationId xmlns:a16="http://schemas.microsoft.com/office/drawing/2014/main" id="{E342636A-5D80-6740-8D49-8B0D7FD677D8}"/>
                  </a:ext>
                </a:extLst>
              </p:cNvPr>
              <p:cNvSpPr txBox="1">
                <a:spLocks noGrp="1" noRot="1" noChangeAspect="1" noMove="1" noResize="1" noEditPoints="1" noAdjustHandles="1" noChangeArrowheads="1" noChangeShapeType="1" noTextEdit="1"/>
              </p:cNvSpPr>
              <p:nvPr>
                <p:ph type="title" idx="4294967295"/>
              </p:nvPr>
            </p:nvSpPr>
            <p:spPr>
              <a:xfrm>
                <a:off x="1464039" y="3051043"/>
                <a:ext cx="9263922" cy="1007392"/>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57" name="CustomShape 1"/>
          <p:cNvSpPr/>
          <p:nvPr/>
        </p:nvSpPr>
        <p:spPr>
          <a:xfrm>
            <a:off x="838080" y="325661"/>
            <a:ext cx="8945640" cy="85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en-US" sz="2800" b="1" strike="noStrike" spc="-1" dirty="0">
                <a:latin typeface="Calibri Light"/>
              </a:rPr>
              <a:t>6.4 NM 2: Reiknið vaxtaþekju til að meta </a:t>
            </a:r>
            <a:br>
              <a:rPr lang="en-US" sz="2800" b="1" strike="noStrike" spc="-1" dirty="0">
                <a:latin typeface="Calibri Light"/>
              </a:rPr>
            </a:br>
            <a:r>
              <a:rPr lang="en-US" sz="2800" b="1" strike="noStrike" spc="-1" dirty="0">
                <a:latin typeface="Calibri Light"/>
              </a:rPr>
              <a:t>getu fyrirtækis til að greiða vaxtagjöld af skuldum á gjalddaga.</a:t>
            </a:r>
            <a:endParaRPr lang="en-US" sz="2800" b="0" strike="noStrike" spc="-1" dirty="0">
              <a:latin typeface="Arial"/>
            </a:endParaRPr>
          </a:p>
        </p:txBody>
      </p:sp>
      <p:sp>
        <p:nvSpPr>
          <p:cNvPr id="158" name="CustomShape 2"/>
          <p:cNvSpPr/>
          <p:nvPr/>
        </p:nvSpPr>
        <p:spPr>
          <a:xfrm>
            <a:off x="838080" y="1618938"/>
            <a:ext cx="10591560" cy="414142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720">
              <a:lnSpc>
                <a:spcPct val="90000"/>
              </a:lnSpc>
              <a:spcBef>
                <a:spcPts val="1001"/>
              </a:spcBef>
              <a:buClr>
                <a:srgbClr val="464846"/>
              </a:buClr>
            </a:pPr>
            <a:r>
              <a:rPr lang="en-US" sz="2800" b="0" strike="noStrike" spc="-1" dirty="0">
                <a:solidFill>
                  <a:srgbClr val="464846"/>
                </a:solidFill>
                <a:latin typeface="Calibri"/>
              </a:rPr>
              <a:t>Með því að bera hagnað fyrirtækisins fyrir vexti og skatta saman við vaxtagjöld þess má meta hversu mikið svigrúm það hefur til að standa undir vaxtagjöldunum.</a:t>
            </a:r>
          </a:p>
          <a:p>
            <a:pPr marL="720">
              <a:lnSpc>
                <a:spcPct val="90000"/>
              </a:lnSpc>
              <a:spcBef>
                <a:spcPts val="1001"/>
              </a:spcBef>
              <a:buClr>
                <a:srgbClr val="464846"/>
              </a:buClr>
            </a:pPr>
            <a:endParaRPr lang="en-US" sz="2800" b="0" strike="noStrike" spc="-1" dirty="0">
              <a:latin typeface="Arial"/>
            </a:endParaRPr>
          </a:p>
          <a:p>
            <a:pPr marL="540360" lvl="1">
              <a:lnSpc>
                <a:spcPct val="100000"/>
              </a:lnSpc>
              <a:spcBef>
                <a:spcPts val="1134"/>
              </a:spcBef>
              <a:buClr>
                <a:srgbClr val="000000"/>
              </a:buClr>
              <a:buSzPct val="75000"/>
            </a:pPr>
            <a:r>
              <a:rPr lang="en-US" sz="2800" b="0" strike="noStrike" spc="-1" dirty="0">
                <a:solidFill>
                  <a:srgbClr val="464846"/>
                </a:solidFill>
                <a:latin typeface="Calibri"/>
              </a:rPr>
              <a:t> </a:t>
            </a:r>
            <a:endParaRPr lang="en-US" sz="2800" b="0" strike="noStrike" spc="-1" dirty="0">
              <a:latin typeface="Arial"/>
            </a:endParaRPr>
          </a:p>
          <a:p>
            <a:pPr marL="461963" indent="-223838">
              <a:lnSpc>
                <a:spcPct val="90000"/>
              </a:lnSpc>
              <a:spcBef>
                <a:spcPts val="1001"/>
              </a:spcBef>
              <a:buClr>
                <a:srgbClr val="464846"/>
              </a:buClr>
              <a:buFont typeface="Arial"/>
              <a:buChar char="•"/>
            </a:pPr>
            <a:r>
              <a:rPr lang="en-US" sz="2800" b="0" strike="noStrike" spc="-1" dirty="0">
                <a:solidFill>
                  <a:srgbClr val="464846"/>
                </a:solidFill>
                <a:latin typeface="Calibri" panose="020F0502020204030204" pitchFamily="34" charset="0"/>
                <a:cs typeface="Calibri" panose="020F0502020204030204" pitchFamily="34" charset="0"/>
              </a:rPr>
              <a:t>Því meira sem svigrúmið er, þeim mun minni er hættan á að fyrirtækið geti ekki greitt vaxtagjöldin.</a:t>
            </a:r>
            <a:endParaRPr lang="en-US" sz="2800" b="0" strike="noStrike" spc="-1" dirty="0">
              <a:latin typeface="Calibri" panose="020F0502020204030204" pitchFamily="34" charset="0"/>
              <a:cs typeface="Calibri" panose="020F0502020204030204" pitchFamily="34" charset="0"/>
            </a:endParaRPr>
          </a:p>
          <a:p>
            <a:pPr marL="461963" indent="-223838">
              <a:lnSpc>
                <a:spcPct val="90000"/>
              </a:lnSpc>
              <a:spcBef>
                <a:spcPts val="1001"/>
              </a:spcBef>
              <a:buClr>
                <a:srgbClr val="464846"/>
              </a:buClr>
              <a:buFont typeface="Arial"/>
              <a:buChar char="•"/>
            </a:pPr>
            <a:r>
              <a:rPr lang="en-US" sz="2800" b="0" strike="noStrike" spc="-1" dirty="0">
                <a:solidFill>
                  <a:srgbClr val="464846"/>
                </a:solidFill>
                <a:latin typeface="Calibri" panose="020F0502020204030204" pitchFamily="34" charset="0"/>
                <a:cs typeface="Calibri" panose="020F0502020204030204" pitchFamily="34" charset="0"/>
              </a:rPr>
              <a:t>Þessi kennitala nýtist við mat á því hvaða skuldsetning er hagkvæmust fyrir fyrirtækið.</a:t>
            </a:r>
            <a:endParaRPr lang="en-US" sz="2800" b="0" strike="noStrike" spc="-1" dirty="0">
              <a:latin typeface="Calibri" panose="020F0502020204030204" pitchFamily="34"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DB2EB47-0D33-D844-A4D9-0E574BB3095B}"/>
                  </a:ext>
                </a:extLst>
              </p:cNvPr>
              <p:cNvSpPr txBox="1">
                <a:spLocks noGrp="1"/>
              </p:cNvSpPr>
              <p:nvPr>
                <p:ph type="title" idx="4294967295"/>
              </p:nvPr>
            </p:nvSpPr>
            <p:spPr>
              <a:xfrm>
                <a:off x="2143593" y="2715208"/>
                <a:ext cx="8844197" cy="7314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Earnings</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per</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Share</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m:t>
                      </m:r>
                      <m:f>
                        <m:fPr>
                          <m:ctrlP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Net</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Income</m:t>
                          </m:r>
                          <m:r>
                            <a:rPr kumimoji="0" lang="en-US"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Preferred</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Dividends</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Weighted</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Average</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Common</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Shares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Outstanding</m:t>
                          </m:r>
                        </m:den>
                      </m:f>
                    </m:oMath>
                  </m:oMathPara>
                </a14:m>
                <a:endPar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2" name="Title 1">
                <a:extLst>
                  <a:ext uri="{FF2B5EF4-FFF2-40B4-BE49-F238E27FC236}">
                    <a16:creationId xmlns:a16="http://schemas.microsoft.com/office/drawing/2014/main" id="{0DB2EB47-0D33-D844-A4D9-0E574BB3095B}"/>
                  </a:ext>
                </a:extLst>
              </p:cNvPr>
              <p:cNvSpPr txBox="1">
                <a:spLocks noGrp="1" noRot="1" noChangeAspect="1" noMove="1" noResize="1" noEditPoints="1" noAdjustHandles="1" noChangeArrowheads="1" noChangeShapeType="1" noTextEdit="1"/>
              </p:cNvSpPr>
              <p:nvPr>
                <p:ph type="title" idx="4294967295"/>
              </p:nvPr>
            </p:nvSpPr>
            <p:spPr>
              <a:xfrm>
                <a:off x="2143593" y="2715208"/>
                <a:ext cx="8844197" cy="731419"/>
              </a:xfrm>
              <a:prstGeom prst="rect">
                <a:avLst/>
              </a:prstGeom>
              <a:blipFill>
                <a:blip r:embed="rId3"/>
                <a:stretch>
                  <a:fillRect/>
                </a:stretch>
              </a:blipFill>
              <a:ln>
                <a:noFill/>
                <a:prstDash/>
              </a:ln>
              <a:effectLst/>
            </p:spPr>
            <p:txBody>
              <a:bodyPr/>
              <a:lstStyle/>
              <a:p>
                <a:r>
                  <a:rPr lang="en-US">
                    <a:noFill/>
                  </a:rPr>
                  <a:t> </a:t>
                </a:r>
              </a:p>
            </p:txBody>
          </p:sp>
        </mc:Fallback>
      </mc:AlternateContent>
      <p:sp>
        <p:nvSpPr>
          <p:cNvPr id="160" name="CustomShape 1"/>
          <p:cNvSpPr/>
          <p:nvPr/>
        </p:nvSpPr>
        <p:spPr>
          <a:xfrm>
            <a:off x="838080" y="328024"/>
            <a:ext cx="8945640" cy="85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en-US" sz="2800" b="1" strike="noStrike" spc="-1" dirty="0">
                <a:latin typeface="Calibri Light"/>
              </a:rPr>
              <a:t>6.5 NM 1: Reiknið hagnað á hlut til að ákvarða þann hluta hagnaðar sem tilheyrir hverjum útistandandi almennum hlut.</a:t>
            </a:r>
            <a:endParaRPr lang="en-US" sz="2800" b="0" strike="noStrike" spc="-1" dirty="0">
              <a:latin typeface="Arial"/>
            </a:endParaRPr>
          </a:p>
        </p:txBody>
      </p:sp>
      <p:sp>
        <p:nvSpPr>
          <p:cNvPr id="161" name="CustomShape 2"/>
          <p:cNvSpPr/>
          <p:nvPr/>
        </p:nvSpPr>
        <p:spPr>
          <a:xfrm>
            <a:off x="838080" y="1528994"/>
            <a:ext cx="10591560" cy="520422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720">
              <a:lnSpc>
                <a:spcPct val="90000"/>
              </a:lnSpc>
              <a:spcBef>
                <a:spcPts val="1001"/>
              </a:spcBef>
              <a:buClr>
                <a:srgbClr val="464846"/>
              </a:buClr>
            </a:pPr>
            <a:r>
              <a:rPr lang="en-US" sz="2800" b="0" strike="noStrike" spc="-1" dirty="0">
                <a:solidFill>
                  <a:srgbClr val="464846"/>
                </a:solidFill>
                <a:latin typeface="Calibri"/>
              </a:rPr>
              <a:t>Með því að deila hreinum hagnaði með meðalfjölda útistandandi hluta má sjá hve mikinn hagnað fyrirtækið skapar á hvern útistandandi almennan hlut.</a:t>
            </a:r>
          </a:p>
          <a:p>
            <a:pPr marL="720">
              <a:lnSpc>
                <a:spcPct val="90000"/>
              </a:lnSpc>
              <a:spcBef>
                <a:spcPts val="1001"/>
              </a:spcBef>
              <a:buClr>
                <a:srgbClr val="464846"/>
              </a:buClr>
            </a:pPr>
            <a:endParaRPr lang="en-US" sz="2800" b="0" strike="noStrike" spc="-1" dirty="0">
              <a:solidFill>
                <a:srgbClr val="464846"/>
              </a:solidFill>
              <a:latin typeface="Calibri"/>
            </a:endParaRPr>
          </a:p>
          <a:p>
            <a:pPr marL="540360" lvl="1">
              <a:lnSpc>
                <a:spcPct val="100000"/>
              </a:lnSpc>
              <a:spcBef>
                <a:spcPts val="1134"/>
              </a:spcBef>
              <a:buClr>
                <a:srgbClr val="000000"/>
              </a:buClr>
              <a:buSzPct val="75000"/>
            </a:pPr>
            <a:r>
              <a:rPr lang="en-US" sz="2800" b="0" strike="noStrike" spc="-1" dirty="0">
                <a:solidFill>
                  <a:srgbClr val="464846"/>
                </a:solidFill>
                <a:latin typeface="Calibri"/>
              </a:rPr>
              <a:t> </a:t>
            </a:r>
            <a:endParaRPr lang="en-US" sz="2800" b="0" strike="noStrike" spc="-1" dirty="0">
              <a:latin typeface="Arial"/>
            </a:endParaRPr>
          </a:p>
          <a:p>
            <a:pPr marL="461963" indent="-223838">
              <a:lnSpc>
                <a:spcPct val="90000"/>
              </a:lnSpc>
              <a:spcBef>
                <a:spcPts val="1001"/>
              </a:spcBef>
              <a:buClr>
                <a:srgbClr val="464846"/>
              </a:buClr>
              <a:buFont typeface="Arial"/>
              <a:buChar char="•"/>
            </a:pPr>
            <a:r>
              <a:rPr lang="en-US" sz="2800" b="1" strike="noStrike" spc="-1" dirty="0">
                <a:solidFill>
                  <a:srgbClr val="464846"/>
                </a:solidFill>
                <a:latin typeface="Calibri" panose="020F0502020204030204" pitchFamily="34" charset="0"/>
                <a:cs typeface="Calibri" panose="020F0502020204030204" pitchFamily="34" charset="0"/>
              </a:rPr>
              <a:t>Hagnaður á hlut </a:t>
            </a:r>
            <a:r>
              <a:rPr lang="en-US" sz="2800" b="0" strike="noStrike" spc="-1" dirty="0">
                <a:solidFill>
                  <a:srgbClr val="464846"/>
                </a:solidFill>
                <a:latin typeface="Calibri" panose="020F0502020204030204" pitchFamily="34" charset="0"/>
                <a:cs typeface="Calibri" panose="020F0502020204030204" pitchFamily="34" charset="0"/>
              </a:rPr>
              <a:t>er kennitala sem flestir hluthafar vilja sjá hækka. Hún væri afgerandi ef hagnaður réði virði hlutabréfa, en samhengið er flóknara.</a:t>
            </a:r>
            <a:endParaRPr lang="en-US" sz="2800" b="0" strike="noStrike" spc="-1" dirty="0">
              <a:latin typeface="Calibri" panose="020F0502020204030204" pitchFamily="34" charset="0"/>
              <a:cs typeface="Calibri" panose="020F0502020204030204" pitchFamily="34" charset="0"/>
            </a:endParaRPr>
          </a:p>
          <a:p>
            <a:pPr marL="461963" indent="-223838">
              <a:lnSpc>
                <a:spcPct val="90000"/>
              </a:lnSpc>
              <a:spcBef>
                <a:spcPts val="1001"/>
              </a:spcBef>
              <a:buClr>
                <a:srgbClr val="464846"/>
              </a:buClr>
              <a:buFont typeface="Arial"/>
              <a:buChar char="•"/>
            </a:pPr>
            <a:r>
              <a:rPr lang="en-US" sz="2800" b="0" strike="noStrike" spc="-1" dirty="0">
                <a:solidFill>
                  <a:srgbClr val="464846"/>
                </a:solidFill>
                <a:latin typeface="Calibri" panose="020F0502020204030204" pitchFamily="34" charset="0"/>
                <a:cs typeface="Calibri" panose="020F0502020204030204" pitchFamily="34" charset="0"/>
              </a:rPr>
              <a:t>Þótt fylgjast megi með þróun hagnaðar á hlut hjá fyrirtæki yfir tíma er samanburður á hagnaði á hlut milli fyrirtækja ekki merkingarbær.</a:t>
            </a:r>
            <a:endParaRPr lang="en-US" sz="2800" b="0" strike="noStrike" spc="-1" dirty="0">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64" name="CustomShape 2"/>
              <p:cNvSpPr>
                <a:spLocks noGrp="1"/>
              </p:cNvSpPr>
              <p:nvPr>
                <p:ph type="title" idx="4294967295"/>
              </p:nvPr>
            </p:nvSpPr>
            <p:spPr>
              <a:xfrm>
                <a:off x="838079" y="1029184"/>
                <a:ext cx="10809277" cy="539460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t" anchorCtr="0" forceAA="0" compatLnSpc="1">
                <a:prstTxWarp prst="textNoShape">
                  <a:avLst/>
                </a:prstTxWarp>
                <a:normAutofit fontScale="90000"/>
              </a:bodyPr>
              <a:lstStyle/>
              <a:p>
                <a:pPr marL="108360" marR="0" lvl="0" indent="0" algn="l" defTabSz="914400" rtl="0" eaLnBrk="1" fontAlgn="auto" latinLnBrk="0" hangingPunct="1">
                  <a:lnSpc>
                    <a:spcPct val="100000"/>
                  </a:lnSpc>
                  <a:spcBef>
                    <a:spcPts val="1417"/>
                  </a:spcBef>
                  <a:spcAft>
                    <a:spcPts val="0"/>
                  </a:spcAft>
                  <a:buClr>
                    <a:srgbClr val="000000"/>
                  </a:buClr>
                  <a:buSzPct val="45000"/>
                  <a:buFontTx/>
                  <a:buNone/>
                  <a:tabLst/>
                  <a:defRPr/>
                </a:pPr>
                <a:r>
                  <a:rPr kumimoji="0" lang="en-US" sz="2700" b="0" i="0" u="none" strike="noStrike" kern="1200" cap="none" spc="-1" normalizeH="0" baseline="0" noProof="0" dirty="0">
                    <a:ln>
                      <a:noFill/>
                    </a:ln>
                    <a:solidFill>
                      <a:srgbClr val="464846"/>
                    </a:solidFill>
                    <a:effectLst/>
                    <a:uLnTx/>
                    <a:uFillTx/>
                    <a:latin typeface="Calibri"/>
                    <a:ea typeface="+mn-ea"/>
                    <a:cs typeface="+mn-cs"/>
                  </a:rPr>
                  <a:t>V/H-</a:t>
                </a:r>
                <a:r>
                  <a:rPr kumimoji="0" lang="en-US" sz="2700" b="1" i="0" u="none" strike="noStrike" kern="1200" cap="none" spc="-1" normalizeH="0" baseline="0" noProof="0" dirty="0">
                    <a:ln>
                      <a:noFill/>
                    </a:ln>
                    <a:solidFill>
                      <a:srgbClr val="464846"/>
                    </a:solidFill>
                    <a:effectLst/>
                    <a:uLnTx/>
                    <a:uFillTx/>
                    <a:latin typeface="Calibri"/>
                    <a:ea typeface="+mn-ea"/>
                    <a:cs typeface="+mn-cs"/>
                  </a:rPr>
                  <a:t>hlutfallið </a:t>
                </a:r>
                <a:r>
                  <a:rPr kumimoji="0" lang="en-US" sz="2700" b="0" i="0" u="none" strike="noStrike" kern="1200" cap="none" spc="-1" normalizeH="0" baseline="0" noProof="0" dirty="0">
                    <a:ln>
                      <a:noFill/>
                    </a:ln>
                    <a:solidFill>
                      <a:srgbClr val="464846"/>
                    </a:solidFill>
                    <a:effectLst/>
                    <a:uLnTx/>
                    <a:uFillTx/>
                    <a:latin typeface="Calibri"/>
                    <a:ea typeface="+mn-ea"/>
                    <a:cs typeface="+mn-cs"/>
                  </a:rPr>
                  <a:t>ber markaðsverð á hlut saman við hagnað á hlut.</a:t>
                </a:r>
              </a:p>
              <a:p>
                <a:pPr marL="108360" marR="0" lvl="0" indent="0" algn="ctr" defTabSz="914400" rtl="0" eaLnBrk="1" fontAlgn="auto" latinLnBrk="0" hangingPunct="1">
                  <a:lnSpc>
                    <a:spcPct val="100000"/>
                  </a:lnSpc>
                  <a:spcBef>
                    <a:spcPts val="1000"/>
                  </a:spcBef>
                  <a:spcAft>
                    <a:spcPts val="0"/>
                  </a:spcAft>
                  <a:buClr>
                    <a:srgbClr val="000000"/>
                  </a:buClr>
                  <a:buSzPct val="45000"/>
                  <a:buFontTx/>
                  <a:buNone/>
                  <a:tabLst/>
                  <a:defRPr/>
                </a:pPr>
                <a:r>
                  <a:rPr kumimoji="0" lang="en-US" sz="22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a:t>P</a:t>
                </a:r>
                <a14:m>
                  <m:oMath xmlns:m="http://schemas.openxmlformats.org/officeDocument/2006/math">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rice</m:t>
                    </m:r>
                    <m: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Earnings</m:t>
                    </m:r>
                    <m: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Ratio</m:t>
                    </m:r>
                    <m: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2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f>
                      <m:fPr>
                        <m:ctrlPr>
                          <a:rPr kumimoji="0" lang="en-US" sz="22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rPr>
                        </m:ctrlPr>
                      </m:fPr>
                      <m:num>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Market</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V</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alue</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per</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S</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hare</m:t>
                        </m:r>
                      </m:num>
                      <m:den>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Earnings</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per</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S</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hare</m:t>
                        </m:r>
                      </m:den>
                    </m:f>
                    <m:r>
                      <a:rPr kumimoji="0" lang="en-US" sz="22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oMath>
                </a14:m>
                <a:endParaRPr kumimoji="0" lang="en-US" sz="2200" b="0" i="0" u="none" strike="noStrike" kern="1200" cap="none" spc="-1" normalizeH="0" baseline="0" noProof="0" dirty="0">
                  <a:ln>
                    <a:noFill/>
                  </a:ln>
                  <a:solidFill>
                    <a:srgbClr val="464846"/>
                  </a:solidFill>
                  <a:effectLst/>
                  <a:uLnTx/>
                  <a:uFillTx/>
                  <a:latin typeface="Cambria Math" panose="02040503050406030204" pitchFamily="18" charset="0"/>
                  <a:ea typeface="Cambria Math" panose="02040503050406030204" pitchFamily="18" charset="0"/>
                </a:endParaRPr>
              </a:p>
              <a:p>
                <a:pPr marL="108360" marR="0" lvl="0" indent="0" algn="ctr" defTabSz="914400" rtl="0" eaLnBrk="1" fontAlgn="auto" latinLnBrk="0" hangingPunct="1">
                  <a:lnSpc>
                    <a:spcPct val="100000"/>
                  </a:lnSpc>
                  <a:spcBef>
                    <a:spcPts val="1417"/>
                  </a:spcBef>
                  <a:spcAft>
                    <a:spcPts val="1000"/>
                  </a:spcAft>
                  <a:buClr>
                    <a:srgbClr val="000000"/>
                  </a:buClr>
                  <a:buSzPct val="45000"/>
                  <a:buFontTx/>
                  <a:buNone/>
                  <a:tabLst/>
                  <a:defRPr/>
                </a:pPr>
                <a:r>
                  <a:rPr kumimoji="0" lang="en-US" sz="2700" b="0" i="0" u="none" strike="noStrike" kern="1200" cap="none" spc="-1" normalizeH="0" baseline="0" noProof="0" dirty="0">
                    <a:ln>
                      <a:noFill/>
                    </a:ln>
                    <a:solidFill>
                      <a:srgbClr val="464846"/>
                    </a:solidFill>
                    <a:effectLst/>
                    <a:uLnTx/>
                    <a:uFillTx/>
                    <a:latin typeface="Calibri"/>
                    <a:ea typeface="+mn-ea"/>
                    <a:cs typeface="+mn-cs"/>
                  </a:rPr>
                  <a:t>V/I-</a:t>
                </a:r>
                <a:r>
                  <a:rPr kumimoji="0" lang="en-US" sz="2700" b="1" i="0" u="none" strike="noStrike" kern="1200" cap="none" spc="-1" normalizeH="0" baseline="0" noProof="0" dirty="0">
                    <a:ln>
                      <a:noFill/>
                    </a:ln>
                    <a:solidFill>
                      <a:srgbClr val="464846"/>
                    </a:solidFill>
                    <a:effectLst/>
                    <a:uLnTx/>
                    <a:uFillTx/>
                    <a:latin typeface="Calibri"/>
                    <a:ea typeface="+mn-ea"/>
                    <a:cs typeface="+mn-cs"/>
                  </a:rPr>
                  <a:t>hlutfallið </a:t>
                </a:r>
                <a:r>
                  <a:rPr kumimoji="0" lang="en-US" sz="2700" b="0" i="0" u="none" strike="noStrike" kern="1200" cap="none" spc="-1" normalizeH="0" baseline="0" noProof="0" dirty="0">
                    <a:ln>
                      <a:noFill/>
                    </a:ln>
                    <a:solidFill>
                      <a:srgbClr val="464846"/>
                    </a:solidFill>
                    <a:effectLst/>
                    <a:uLnTx/>
                    <a:uFillTx/>
                    <a:latin typeface="Calibri"/>
                    <a:ea typeface="+mn-ea"/>
                    <a:cs typeface="+mn-cs"/>
                  </a:rPr>
                  <a:t>ber markaðsverð á hlut saman við </a:t>
                </a:r>
                <a:r>
                  <a:rPr kumimoji="0" lang="en-US" sz="2700" b="1" i="0" u="none" strike="noStrike" kern="1200" cap="none" spc="-1" normalizeH="0" baseline="0" noProof="0" dirty="0">
                    <a:ln>
                      <a:noFill/>
                    </a:ln>
                    <a:solidFill>
                      <a:srgbClr val="464846"/>
                    </a:solidFill>
                    <a:effectLst/>
                    <a:uLnTx/>
                    <a:uFillTx/>
                    <a:latin typeface="Calibri"/>
                    <a:ea typeface="+mn-ea"/>
                    <a:cs typeface="+mn-cs"/>
                  </a:rPr>
                  <a:t>bókfært virði á hlut</a:t>
                </a:r>
                <a:r>
                  <a:rPr kumimoji="0" lang="en-US" sz="2700" b="0" i="0" u="none" strike="noStrike" kern="1200" cap="none" spc="-1" normalizeH="0" baseline="0" noProof="0" dirty="0">
                    <a:ln>
                      <a:noFill/>
                    </a:ln>
                    <a:solidFill>
                      <a:srgbClr val="464846"/>
                    </a:solidFill>
                    <a:effectLst/>
                    <a:uLnTx/>
                    <a:uFillTx/>
                    <a:latin typeface="Calibri"/>
                    <a:ea typeface="+mn-ea"/>
                    <a:cs typeface="+mn-cs"/>
                  </a:rPr>
                  <a:t>.</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200" cap="none" spc="-1"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rPr>
                  <a:t> </a:t>
                </a:r>
                <a14:m>
                  <m:oMath xmlns:m="http://schemas.openxmlformats.org/officeDocument/2006/math">
                    <m: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Book</m:t>
                    </m:r>
                    <m: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Value</m:t>
                    </m:r>
                    <m: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per</m:t>
                    </m:r>
                    <m: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Share</m:t>
                    </m:r>
                    <m: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2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f>
                      <m:fPr>
                        <m:ctrlPr>
                          <a:rPr kumimoji="0" lang="en-US" sz="22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Total</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Equity</m:t>
                        </m:r>
                        <m:r>
                          <a:rPr kumimoji="0" lang="en-US" sz="2200" b="0" i="1"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a:rPr kumimoji="0" lang="en-US" sz="22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2200" b="0" i="1"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Prefer</m:t>
                        </m:r>
                        <m:r>
                          <m:rPr>
                            <m:sty m:val="p"/>
                          </m:rPr>
                          <a:rPr kumimoji="0" lang="en-US" sz="22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r</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ed</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Equity</m:t>
                        </m:r>
                      </m:num>
                      <m:den>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Total</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Shares</m:t>
                        </m:r>
                        <m: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 </m:t>
                        </m:r>
                        <m:r>
                          <m:rPr>
                            <m:sty m:val="p"/>
                          </m:rPr>
                          <a:rPr kumimoji="0" lang="en-US" sz="22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rPr>
                          <m:t>Outstanding</m:t>
                        </m:r>
                      </m:den>
                    </m:f>
                  </m:oMath>
                </a14:m>
                <a:endParaRPr kumimoji="0" lang="en-US" sz="22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Times New Roman" panose="02020603050405020304" pitchFamily="18" charset="0"/>
                </a:endParaRPr>
              </a:p>
              <a:p>
                <a:pPr marL="432000" marR="0" lvl="0" indent="-323640" algn="l" defTabSz="914400" rtl="0" eaLnBrk="1" fontAlgn="auto" latinLnBrk="0" hangingPunct="1">
                  <a:lnSpc>
                    <a:spcPct val="100000"/>
                  </a:lnSpc>
                  <a:spcBef>
                    <a:spcPts val="1000"/>
                  </a:spcBef>
                  <a:spcAft>
                    <a:spcPts val="0"/>
                  </a:spcAft>
                  <a:buClr>
                    <a:srgbClr val="000000"/>
                  </a:buClr>
                  <a:buSzPct val="45000"/>
                  <a:buFont typeface="Wingdings" charset="2"/>
                  <a:buChar char=""/>
                  <a:tabLst/>
                  <a:defRPr/>
                </a:pPr>
                <a:r>
                  <a:rPr kumimoji="0" lang="en-US" sz="2700" b="0" i="0" u="none" strike="noStrike" kern="1200" cap="none" spc="-1" normalizeH="0" baseline="0" noProof="0" dirty="0">
                    <a:ln>
                      <a:noFill/>
                    </a:ln>
                    <a:solidFill>
                      <a:schemeClr val="accent3"/>
                    </a:solidFill>
                    <a:effectLst/>
                    <a:uLnTx/>
                    <a:uFillTx/>
                    <a:latin typeface="Calibri"/>
                    <a:ea typeface="+mn-ea"/>
                    <a:cs typeface="+mn-cs"/>
                  </a:rPr>
                  <a:t>Þessar kennitölur eru almennt taldar gagnlegar, en túlka þarf þær með varúð.</a:t>
                </a:r>
                <a:endParaRPr kumimoji="0" lang="en-US" sz="2700" b="0" i="0" u="none" strike="noStrike" kern="1200" cap="none" spc="-1" normalizeH="0" baseline="0" noProof="0" dirty="0">
                  <a:ln>
                    <a:noFill/>
                  </a:ln>
                  <a:solidFill>
                    <a:schemeClr val="accent3"/>
                  </a:solidFill>
                  <a:effectLst/>
                  <a:uLnTx/>
                  <a:uFillTx/>
                  <a:latin typeface="Arial"/>
                  <a:ea typeface="+mn-ea"/>
                  <a:cs typeface="+mn-cs"/>
                </a:endParaRPr>
              </a:p>
              <a:p>
                <a:pPr marL="883260" marR="0" lvl="1" indent="-342900" algn="l" defTabSz="914400" rtl="0" eaLnBrk="1" fontAlgn="auto" latinLnBrk="0" hangingPunct="1">
                  <a:lnSpc>
                    <a:spcPct val="100000"/>
                  </a:lnSpc>
                  <a:spcBef>
                    <a:spcPts val="1134"/>
                  </a:spcBef>
                  <a:spcAft>
                    <a:spcPts val="0"/>
                  </a:spcAft>
                  <a:buClr>
                    <a:srgbClr val="000000"/>
                  </a:buClr>
                  <a:buSzPct val="75000"/>
                  <a:buFont typeface="Arial" panose="020B0604020202020204" pitchFamily="34" charset="0"/>
                  <a:buChar char="•"/>
                  <a:tabLst/>
                  <a:defRPr/>
                </a:pPr>
                <a:r>
                  <a:rPr kumimoji="0" lang="en-US" sz="2200" b="0" i="0" u="none" strike="noStrike" kern="1200" cap="none" spc="-1"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Bókfært virði fyrirtækis og markaðsvirði þess tengjast ekki með beinum hætti, enda ákvarðast þau með ólíkum ferlum.</a:t>
                </a:r>
              </a:p>
              <a:p>
                <a:pPr marL="1351260" marR="0" lvl="2" indent="-342900" algn="l" defTabSz="914400" rtl="0" eaLnBrk="1" fontAlgn="auto" latinLnBrk="0" hangingPunct="1">
                  <a:lnSpc>
                    <a:spcPct val="100000"/>
                  </a:lnSpc>
                  <a:spcBef>
                    <a:spcPts val="850"/>
                  </a:spcBef>
                  <a:spcAft>
                    <a:spcPts val="0"/>
                  </a:spcAft>
                  <a:buClr>
                    <a:srgbClr val="000000"/>
                  </a:buClr>
                  <a:buSzPct val="45000"/>
                  <a:buFont typeface="Arial" panose="020B0604020202020204" pitchFamily="34" charset="0"/>
                  <a:buChar char="•"/>
                  <a:tabLst/>
                  <a:defRPr/>
                </a:pPr>
                <a:r>
                  <a:rPr kumimoji="0" lang="en-US" sz="2200" b="0" i="0" u="none" strike="noStrike" kern="1200" cap="none" spc="-1" normalizeH="0" noProof="0" dirty="0">
                    <a:ln>
                      <a:noFill/>
                    </a:ln>
                    <a:solidFill>
                      <a:schemeClr val="accent3"/>
                    </a:solidFill>
                    <a:effectLst/>
                    <a:uLnTx/>
                    <a:uFillTx/>
                    <a:latin typeface="Calibri" panose="020F0502020204030204" pitchFamily="34" charset="0"/>
                    <a:ea typeface="+mn-ea"/>
                    <a:cs typeface="Calibri" panose="020F0502020204030204" pitchFamily="34" charset="0"/>
                  </a:rPr>
                  <a:t>Bókfært virði er niðurstaða reikningshaldslegs ferlis.</a:t>
                </a:r>
              </a:p>
              <a:p>
                <a:pPr marL="1351260" marR="0" lvl="2" indent="-342900" algn="l" defTabSz="914400" rtl="0" eaLnBrk="1" fontAlgn="auto" latinLnBrk="0" hangingPunct="1">
                  <a:lnSpc>
                    <a:spcPct val="100000"/>
                  </a:lnSpc>
                  <a:spcBef>
                    <a:spcPts val="850"/>
                  </a:spcBef>
                  <a:spcAft>
                    <a:spcPts val="0"/>
                  </a:spcAft>
                  <a:buClr>
                    <a:srgbClr val="000000"/>
                  </a:buClr>
                  <a:buSzPct val="45000"/>
                  <a:buFont typeface="Arial" panose="020B0604020202020204" pitchFamily="34" charset="0"/>
                  <a:buChar char="•"/>
                  <a:tabLst/>
                  <a:defRPr/>
                </a:pPr>
                <a:r>
                  <a:rPr kumimoji="0" lang="en-US" sz="2200" b="0" i="0" u="none" strike="noStrike" kern="1200" cap="none" spc="-1" normalizeH="0" noProof="0" dirty="0">
                    <a:ln>
                      <a:noFill/>
                    </a:ln>
                    <a:solidFill>
                      <a:schemeClr val="accent3"/>
                    </a:solidFill>
                    <a:effectLst/>
                    <a:uLnTx/>
                    <a:uFillTx/>
                    <a:latin typeface="Calibri" panose="020F0502020204030204" pitchFamily="34" charset="0"/>
                    <a:ea typeface="+mn-ea"/>
                    <a:cs typeface="Calibri" panose="020F0502020204030204" pitchFamily="34" charset="0"/>
                  </a:rPr>
                  <a:t>Markaðsvirði ræðst af framboði og eftirspurn, sem mynda það verð sem fús seljandi samþykkir fyrir sölu hlutabréfa til fúss kaupanda.</a:t>
                </a:r>
              </a:p>
            </p:txBody>
          </p:sp>
        </mc:Choice>
        <mc:Fallback xmlns="">
          <p:sp>
            <p:nvSpPr>
              <p:cNvPr id="164" name="CustomShape 2"/>
              <p:cNvSpPr>
                <a:spLocks noGrp="1" noRot="1" noChangeAspect="1" noMove="1" noResize="1" noEditPoints="1" noAdjustHandles="1" noChangeArrowheads="1" noChangeShapeType="1" noTextEdit="1"/>
              </p:cNvSpPr>
              <p:nvPr>
                <p:ph type="title" idx="4294967295"/>
              </p:nvPr>
            </p:nvSpPr>
            <p:spPr>
              <a:xfrm>
                <a:off x="838079" y="1029184"/>
                <a:ext cx="10809277" cy="5394600"/>
              </a:xfrm>
              <a:prstGeom prst="rect">
                <a:avLst/>
              </a:prstGeom>
              <a:blipFill>
                <a:blip r:embed="rId2"/>
                <a:stretch>
                  <a:fillRect t="-904" r="-225" b="-3616"/>
                </a:stretch>
              </a:blipFill>
              <a:ln>
                <a:noFill/>
                <a:prstDash/>
              </a:ln>
              <a:effectLst/>
            </p:spPr>
            <p:txBody>
              <a:bodyPr/>
              <a:lstStyle/>
              <a:p>
                <a:r>
                  <a:rPr lang="en-US">
                    <a:noFill/>
                  </a:rPr>
                  <a:t> </a:t>
                </a:r>
              </a:p>
            </p:txBody>
          </p:sp>
        </mc:Fallback>
      </mc:AlternateContent>
      <p:sp>
        <p:nvSpPr>
          <p:cNvPr id="163" name="CustomShape 1"/>
          <p:cNvSpPr/>
          <p:nvPr/>
        </p:nvSpPr>
        <p:spPr>
          <a:xfrm>
            <a:off x="800350" y="111212"/>
            <a:ext cx="8945640" cy="85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en-US" sz="2800" b="1" strike="noStrike" spc="-1" dirty="0">
                <a:latin typeface="Calibri Light"/>
              </a:rPr>
              <a:t>6.5 NM 2: Metið virði fyrirtækis með V/H-hlutfalli </a:t>
            </a:r>
            <a:br>
              <a:rPr lang="en-US" sz="2800" b="1" strike="noStrike" spc="-1" dirty="0">
                <a:latin typeface="Calibri Light"/>
              </a:rPr>
            </a:br>
            <a:r>
              <a:rPr lang="en-US" sz="2800" b="1" strike="noStrike" spc="-1" dirty="0">
                <a:latin typeface="Calibri Light"/>
              </a:rPr>
              <a:t>og bókfærðu virði á hlut.</a:t>
            </a:r>
            <a:endParaRPr lang="en-US" sz="2800" b="0" strike="noStrike" spc="-1" dirty="0">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69" name="Formula 3"/>
              <p:cNvSpPr txBox="1">
                <a:spLocks noGrp="1"/>
              </p:cNvSpPr>
              <p:nvPr>
                <p:ph type="title" idx="4294967295"/>
              </p:nvPr>
            </p:nvSpPr>
            <p:spPr>
              <a:xfrm>
                <a:off x="3560835" y="2297993"/>
                <a:ext cx="4788685" cy="8349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Profit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Margin</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t>
                      </m:r>
                      <m:f>
                        <m:fPr>
                          <m:ctrlPr>
                            <a:rPr kumimoji="0" lang="ar-AE"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Net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Income</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Net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Sales</m:t>
                          </m:r>
                        </m:den>
                      </m:f>
                    </m:oMath>
                  </m:oMathPara>
                </a14:m>
                <a:endParaRPr kumimoji="0" lang="ar-AE"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169" name="Formula 3"/>
              <p:cNvSpPr txBox="1">
                <a:spLocks noGrp="1" noRot="1" noChangeAspect="1" noMove="1" noResize="1" noEditPoints="1" noAdjustHandles="1" noChangeArrowheads="1" noChangeShapeType="1" noTextEdit="1"/>
              </p:cNvSpPr>
              <p:nvPr>
                <p:ph type="title" idx="4294967295"/>
              </p:nvPr>
            </p:nvSpPr>
            <p:spPr>
              <a:xfrm>
                <a:off x="3560835" y="2297993"/>
                <a:ext cx="4788685" cy="834952"/>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67" name="CustomShape 1"/>
          <p:cNvSpPr/>
          <p:nvPr/>
        </p:nvSpPr>
        <p:spPr>
          <a:xfrm>
            <a:off x="838080" y="179578"/>
            <a:ext cx="8945640" cy="85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en-US" sz="2800" b="1" strike="noStrike" spc="-1" dirty="0">
                <a:latin typeface="Calibri Light"/>
              </a:rPr>
              <a:t>6.6 NM 1: Reiknið hagnaðarhlutfall til að ákvarða hve stórum hluta </a:t>
            </a:r>
            <a:br>
              <a:rPr lang="en-US" sz="2800" b="1" strike="noStrike" spc="-1" dirty="0">
                <a:latin typeface="Calibri Light"/>
              </a:rPr>
            </a:br>
            <a:r>
              <a:rPr lang="en-US" sz="2800" b="1" strike="noStrike" spc="-1" dirty="0">
                <a:latin typeface="Calibri Light"/>
              </a:rPr>
              <a:t>sölutekna fyrirtækið hefur breytt í hagnað.</a:t>
            </a:r>
            <a:endParaRPr lang="en-US" sz="2800" b="0" strike="noStrike" spc="-1" dirty="0">
              <a:latin typeface="Arial"/>
            </a:endParaRPr>
          </a:p>
        </p:txBody>
      </p:sp>
      <p:sp>
        <p:nvSpPr>
          <p:cNvPr id="168" name="CustomShape 2"/>
          <p:cNvSpPr/>
          <p:nvPr/>
        </p:nvSpPr>
        <p:spPr>
          <a:xfrm>
            <a:off x="838080" y="1394084"/>
            <a:ext cx="10591560" cy="509779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720">
              <a:lnSpc>
                <a:spcPct val="90000"/>
              </a:lnSpc>
              <a:spcBef>
                <a:spcPts val="1001"/>
              </a:spcBef>
              <a:buClr>
                <a:srgbClr val="464846"/>
              </a:buClr>
            </a:pPr>
            <a:r>
              <a:rPr lang="en-US" sz="2800" b="0" strike="noStrike" spc="-1" dirty="0">
                <a:solidFill>
                  <a:srgbClr val="464846"/>
                </a:solidFill>
                <a:latin typeface="Calibri"/>
              </a:rPr>
              <a:t>Með því að deila hreinum hagnaði með sölu má sjá hve stór hluti hverrar sölukrónu verður að hreinum hagnaði.</a:t>
            </a:r>
          </a:p>
          <a:p>
            <a:pPr marL="720">
              <a:lnSpc>
                <a:spcPct val="90000"/>
              </a:lnSpc>
              <a:spcBef>
                <a:spcPts val="1001"/>
              </a:spcBef>
              <a:buClr>
                <a:srgbClr val="464846"/>
              </a:buClr>
            </a:pPr>
            <a:endParaRPr lang="en-US" sz="2800" b="0" strike="noStrike" spc="-1" dirty="0">
              <a:latin typeface="Arial"/>
            </a:endParaRPr>
          </a:p>
          <a:p>
            <a:pPr marL="540360" lvl="1">
              <a:lnSpc>
                <a:spcPct val="100000"/>
              </a:lnSpc>
              <a:spcBef>
                <a:spcPts val="1134"/>
              </a:spcBef>
              <a:buClr>
                <a:srgbClr val="000000"/>
              </a:buClr>
              <a:buSzPct val="75000"/>
            </a:pPr>
            <a:endParaRPr lang="en-US" sz="2800" b="0" strike="noStrike" spc="-1" dirty="0">
              <a:solidFill>
                <a:srgbClr val="464846"/>
              </a:solidFill>
              <a:latin typeface="Calibri"/>
            </a:endParaRPr>
          </a:p>
          <a:p>
            <a:pPr marL="228600" indent="-227880">
              <a:lnSpc>
                <a:spcPct val="90000"/>
              </a:lnSpc>
              <a:spcBef>
                <a:spcPts val="1001"/>
              </a:spcBef>
              <a:buClr>
                <a:srgbClr val="464846"/>
              </a:buClr>
              <a:buFont typeface="Arial"/>
              <a:buChar char="•"/>
            </a:pPr>
            <a:r>
              <a:rPr lang="en-US" sz="2800" b="0" strike="noStrike" spc="-1" dirty="0">
                <a:solidFill>
                  <a:srgbClr val="464846"/>
                </a:solidFill>
                <a:latin typeface="Calibri"/>
              </a:rPr>
              <a:t>Því hærra sem hlutfallið er, þeim mun betur tekst fyrirtækinu að breyta sölu í hreinan hagnað.</a:t>
            </a:r>
            <a:endParaRPr lang="en-US" sz="2800" b="0" strike="noStrike" spc="-1" dirty="0">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72" name="Formula 3"/>
              <p:cNvSpPr txBox="1">
                <a:spLocks noGrp="1"/>
              </p:cNvSpPr>
              <p:nvPr>
                <p:ph type="title" idx="4294967295"/>
              </p:nvPr>
            </p:nvSpPr>
            <p:spPr>
              <a:xfrm>
                <a:off x="3178570" y="2168780"/>
                <a:ext cx="5834860" cy="10013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Return</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on</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Total</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Assets</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t>
                      </m:r>
                      <m:f>
                        <m:fPr>
                          <m:ctrlPr>
                            <a:rPr kumimoji="0" lang="ar-AE" sz="2000" b="0" i="1"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ctrlPr>
                        </m:fPr>
                        <m:num>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Net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Income</m:t>
                          </m:r>
                        </m:num>
                        <m:den>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Average</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Total</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Assets</m:t>
                          </m:r>
                        </m:den>
                      </m:f>
                    </m:oMath>
                  </m:oMathPara>
                </a14:m>
                <a:endParaRPr kumimoji="0" lang="ar-AE"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172" name="Formula 3"/>
              <p:cNvSpPr txBox="1">
                <a:spLocks noGrp="1" noRot="1" noChangeAspect="1" noMove="1" noResize="1" noEditPoints="1" noAdjustHandles="1" noChangeArrowheads="1" noChangeShapeType="1" noTextEdit="1"/>
              </p:cNvSpPr>
              <p:nvPr>
                <p:ph type="title" idx="4294967295"/>
              </p:nvPr>
            </p:nvSpPr>
            <p:spPr>
              <a:xfrm>
                <a:off x="3178570" y="2168780"/>
                <a:ext cx="5834860" cy="1001343"/>
              </a:xfrm>
              <a:prstGeom prst="rect">
                <a:avLst/>
              </a:prstGeom>
              <a:blipFill>
                <a:blip r:embed="rId2"/>
                <a:stretch>
                  <a:fillRect/>
                </a:stretch>
              </a:blipFill>
              <a:ln>
                <a:noFill/>
                <a:prstDash/>
              </a:ln>
              <a:effectLst/>
            </p:spPr>
            <p:txBody>
              <a:bodyPr/>
              <a:lstStyle/>
              <a:p>
                <a:r>
                  <a:rPr lang="en-US">
                    <a:noFill/>
                  </a:rPr>
                  <a:t> </a:t>
                </a:r>
              </a:p>
            </p:txBody>
          </p:sp>
        </mc:Fallback>
      </mc:AlternateContent>
      <p:sp>
        <p:nvSpPr>
          <p:cNvPr id="170" name="CustomShape 1"/>
          <p:cNvSpPr/>
          <p:nvPr/>
        </p:nvSpPr>
        <p:spPr>
          <a:xfrm>
            <a:off x="818624" y="239400"/>
            <a:ext cx="8945640" cy="85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en-US" sz="2800" b="1" strike="noStrike" spc="-1" dirty="0">
                <a:latin typeface="Calibri Light"/>
              </a:rPr>
              <a:t>6.6 NM 2:  Metið árangur fyrirtækis með því að reikna arðsemi heildareigna og arðsemi eigin fjár.</a:t>
            </a:r>
            <a:endParaRPr lang="en-US" sz="2800" b="0" strike="noStrike" spc="-1" dirty="0">
              <a:latin typeface="Arial"/>
            </a:endParaRPr>
          </a:p>
        </p:txBody>
      </p:sp>
      <p:sp>
        <p:nvSpPr>
          <p:cNvPr id="171" name="CustomShape 2"/>
          <p:cNvSpPr/>
          <p:nvPr/>
        </p:nvSpPr>
        <p:spPr>
          <a:xfrm>
            <a:off x="1005840" y="1244184"/>
            <a:ext cx="10423800" cy="51562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marL="720">
              <a:lnSpc>
                <a:spcPct val="90000"/>
              </a:lnSpc>
              <a:spcBef>
                <a:spcPts val="1001"/>
              </a:spcBef>
              <a:buClr>
                <a:srgbClr val="464846"/>
              </a:buClr>
            </a:pPr>
            <a:r>
              <a:rPr lang="en-US" sz="2800" b="1" strike="noStrike" spc="-1" dirty="0">
                <a:solidFill>
                  <a:schemeClr val="accent3"/>
                </a:solidFill>
                <a:latin typeface="Calibri"/>
              </a:rPr>
              <a:t>Arðsemi heildareigna </a:t>
            </a:r>
            <a:r>
              <a:rPr lang="en-US" sz="2800" b="0" strike="noStrike" spc="-1" dirty="0">
                <a:solidFill>
                  <a:schemeClr val="accent3"/>
                </a:solidFill>
                <a:latin typeface="Calibri"/>
              </a:rPr>
              <a:t>mælir hversu vel fyrirtæki nýtir eignir sínar til að skapa arð.</a:t>
            </a:r>
            <a:endParaRPr lang="en-US" sz="2800" b="0" strike="noStrike" spc="-1" dirty="0">
              <a:solidFill>
                <a:schemeClr val="accent3"/>
              </a:solidFill>
              <a:latin typeface="Arial"/>
            </a:endParaRPr>
          </a:p>
          <a:p>
            <a:pPr marL="540360" lvl="1">
              <a:lnSpc>
                <a:spcPct val="100000"/>
              </a:lnSpc>
              <a:spcBef>
                <a:spcPts val="1134"/>
              </a:spcBef>
              <a:buClr>
                <a:srgbClr val="000000"/>
              </a:buClr>
              <a:buSzPct val="75000"/>
            </a:pPr>
            <a:r>
              <a:rPr lang="en-US" sz="2000" b="0" strike="noStrike" spc="-1" dirty="0">
                <a:solidFill>
                  <a:schemeClr val="accent3"/>
                </a:solidFill>
                <a:latin typeface="Calibri"/>
              </a:rPr>
              <a:t> </a:t>
            </a:r>
            <a:endParaRPr lang="en-US" sz="2000" b="0" strike="noStrike" spc="-1" dirty="0">
              <a:solidFill>
                <a:schemeClr val="accent3"/>
              </a:solidFill>
              <a:latin typeface="Arial"/>
            </a:endParaRPr>
          </a:p>
          <a:p>
            <a:pPr marL="720">
              <a:lnSpc>
                <a:spcPct val="100000"/>
              </a:lnSpc>
              <a:spcBef>
                <a:spcPts val="1417"/>
              </a:spcBef>
              <a:buClr>
                <a:srgbClr val="464846"/>
              </a:buClr>
            </a:pPr>
            <a:endParaRPr lang="en-US" sz="2800" b="0" strike="noStrike" spc="-1" dirty="0">
              <a:solidFill>
                <a:schemeClr val="accent3"/>
              </a:solidFill>
              <a:latin typeface="Calibri"/>
            </a:endParaRPr>
          </a:p>
          <a:p>
            <a:pPr marL="720">
              <a:lnSpc>
                <a:spcPct val="100000"/>
              </a:lnSpc>
              <a:spcBef>
                <a:spcPts val="1417"/>
              </a:spcBef>
              <a:buClr>
                <a:srgbClr val="464846"/>
              </a:buClr>
            </a:pPr>
            <a:r>
              <a:rPr lang="en-US" sz="2800" b="1" strike="noStrike" spc="-1" dirty="0">
                <a:solidFill>
                  <a:schemeClr val="accent3"/>
                </a:solidFill>
                <a:latin typeface="Calibri"/>
              </a:rPr>
              <a:t>Arðsemi eigin fjár </a:t>
            </a:r>
            <a:r>
              <a:rPr lang="en-US" sz="2800" b="0" strike="noStrike" spc="-1" dirty="0">
                <a:solidFill>
                  <a:schemeClr val="accent3"/>
                </a:solidFill>
                <a:latin typeface="Calibri"/>
              </a:rPr>
              <a:t>mælir getu fyrirtækis til að nýta eigið fé sitt til að skapa arð. </a:t>
            </a:r>
            <a:endParaRPr lang="en-US" sz="2800" b="0" strike="noStrike" spc="-1" dirty="0">
              <a:solidFill>
                <a:schemeClr val="accent3"/>
              </a:solidFill>
              <a:latin typeface="Arial"/>
            </a:endParaRPr>
          </a:p>
          <a:p>
            <a:pPr marL="540360" lvl="1">
              <a:lnSpc>
                <a:spcPct val="100000"/>
              </a:lnSpc>
              <a:spcBef>
                <a:spcPts val="1134"/>
              </a:spcBef>
              <a:buClr>
                <a:srgbClr val="000000"/>
              </a:buClr>
              <a:buSzPct val="75000"/>
            </a:pPr>
            <a:r>
              <a:rPr lang="en-US" sz="2000" b="0" strike="noStrike" spc="-1" dirty="0">
                <a:solidFill>
                  <a:srgbClr val="DB5935"/>
                </a:solidFill>
                <a:latin typeface="Calibri"/>
              </a:rPr>
              <a:t> </a:t>
            </a:r>
            <a:endParaRPr lang="en-US" sz="2000" b="0" strike="noStrike" spc="-1" dirty="0">
              <a:latin typeface="Arial"/>
            </a:endParaRPr>
          </a:p>
          <a:p>
            <a:pPr marL="228600" indent="-227880">
              <a:lnSpc>
                <a:spcPct val="100000"/>
              </a:lnSpc>
              <a:spcBef>
                <a:spcPts val="1417"/>
              </a:spcBef>
              <a:buClr>
                <a:srgbClr val="464846"/>
              </a:buClr>
              <a:buFont typeface="Arial"/>
              <a:buChar char="•"/>
            </a:pPr>
            <a:r>
              <a:rPr lang="en-US" sz="2800" b="0" strike="noStrike" spc="-1" dirty="0">
                <a:solidFill>
                  <a:schemeClr val="accent3"/>
                </a:solidFill>
                <a:latin typeface="Calibri"/>
              </a:rPr>
              <a:t>Einnig þarf að túlka þessar kennitölur með varúð.</a:t>
            </a:r>
            <a:endParaRPr lang="en-US" sz="2800" b="0" strike="noStrike" spc="-1" dirty="0">
              <a:solidFill>
                <a:schemeClr val="accent3"/>
              </a:solidFill>
              <a:latin typeface="Arial"/>
            </a:endParaRPr>
          </a:p>
          <a:p>
            <a:pPr marL="522288" lvl="1" indent="-314325">
              <a:lnSpc>
                <a:spcPct val="100000"/>
              </a:lnSpc>
              <a:spcBef>
                <a:spcPts val="1134"/>
              </a:spcBef>
              <a:buClr>
                <a:srgbClr val="000000"/>
              </a:buClr>
              <a:buSzPct val="100000"/>
              <a:buFont typeface="Arial" panose="020B0604020202020204" pitchFamily="34" charset="0"/>
              <a:buChar char="•"/>
            </a:pPr>
            <a:r>
              <a:rPr lang="en-US" sz="2400" b="0" strike="noStrike" spc="-1" dirty="0">
                <a:solidFill>
                  <a:schemeClr val="accent3"/>
                </a:solidFill>
                <a:latin typeface="Calibri" panose="020F0502020204030204" pitchFamily="34" charset="0"/>
                <a:cs typeface="Calibri" panose="020F0502020204030204" pitchFamily="34" charset="0"/>
              </a:rPr>
              <a:t>Þessar kennitölur byggjast á reikningshaldsgögnum, sem unnt er að hagræða og er í reynd hagrætt.</a:t>
            </a:r>
          </a:p>
          <a:p>
            <a:pPr marL="522288" lvl="1" indent="-314325">
              <a:lnSpc>
                <a:spcPct val="100000"/>
              </a:lnSpc>
              <a:spcBef>
                <a:spcPts val="1134"/>
              </a:spcBef>
              <a:buClr>
                <a:srgbClr val="000000"/>
              </a:buClr>
              <a:buSzPct val="100000"/>
              <a:buFont typeface="Arial" panose="020B0604020202020204" pitchFamily="34" charset="0"/>
              <a:buChar char="•"/>
            </a:pPr>
            <a:r>
              <a:rPr lang="en-US" sz="2400" spc="-1" dirty="0">
                <a:solidFill>
                  <a:schemeClr val="accent3"/>
                </a:solidFill>
                <a:latin typeface="Calibri" panose="020F0502020204030204" pitchFamily="34" charset="0"/>
                <a:cs typeface="Calibri" panose="020F0502020204030204" pitchFamily="34" charset="0"/>
              </a:rPr>
              <a:t>Best er a</a:t>
            </a:r>
            <a:r>
              <a:rPr lang="en-US" sz="2400" b="0" strike="noStrike" spc="-1" dirty="0">
                <a:solidFill>
                  <a:schemeClr val="accent3"/>
                </a:solidFill>
                <a:latin typeface="Calibri" panose="020F0502020204030204" pitchFamily="34" charset="0"/>
                <a:cs typeface="Calibri" panose="020F0502020204030204" pitchFamily="34" charset="0"/>
              </a:rPr>
              <a:t>ð styðjast við „cash-on-cash“-arðsemi fremur en reikningshaldslega arðsemi.</a:t>
            </a:r>
          </a:p>
        </p:txBody>
      </p:sp>
      <mc:AlternateContent xmlns:mc="http://schemas.openxmlformats.org/markup-compatibility/2006" xmlns:a14="http://schemas.microsoft.com/office/drawing/2010/main">
        <mc:Choice Requires="a14">
          <p:sp>
            <p:nvSpPr>
              <p:cNvPr id="173" name="Formula 4"/>
              <p:cNvSpPr txBox="1"/>
              <p:nvPr/>
            </p:nvSpPr>
            <p:spPr>
              <a:xfrm>
                <a:off x="3178570" y="3770287"/>
                <a:ext cx="6671760" cy="1001343"/>
              </a:xfrm>
              <a:prstGeom prst="rect">
                <a:avLst/>
              </a:prstGeom>
            </p:spPr>
            <p:txBody>
              <a:bodyPr/>
              <a:lstStyle/>
              <a:p>
                <a:pPr/>
                <a14:m>
                  <m:oMathPara xmlns:m="http://schemas.openxmlformats.org/officeDocument/2006/math">
                    <m:oMathParaPr>
                      <m:jc m:val="centerGroup"/>
                    </m:oMathParaPr>
                    <m:oMath xmlns:m="http://schemas.openxmlformats.org/officeDocument/2006/math">
                      <m:r>
                        <m:rPr>
                          <m:sty m:val="p"/>
                        </m:rPr>
                        <a:rPr lang="ar-AE" sz="2000" i="0" smtClean="0">
                          <a:latin typeface="Cambria Math" panose="02040503050406030204" pitchFamily="18" charset="0"/>
                          <a:ea typeface="Cambria Math" panose="02040503050406030204" pitchFamily="18" charset="0"/>
                        </a:rPr>
                        <m:t>Return</m:t>
                      </m:r>
                      <m:r>
                        <a:rPr lang="ar-AE" sz="2000" b="0" i="0" smtClean="0">
                          <a:latin typeface="Cambria Math" panose="02040503050406030204" pitchFamily="18" charset="0"/>
                          <a:ea typeface="Cambria Math" panose="02040503050406030204" pitchFamily="18" charset="0"/>
                        </a:rPr>
                        <m:t> </m:t>
                      </m:r>
                      <m:r>
                        <m:rPr>
                          <m:sty m:val="p"/>
                        </m:rPr>
                        <a:rPr lang="ar-AE" sz="2000" i="0">
                          <a:latin typeface="Cambria Math" panose="02040503050406030204" pitchFamily="18" charset="0"/>
                          <a:ea typeface="Cambria Math" panose="02040503050406030204" pitchFamily="18" charset="0"/>
                        </a:rPr>
                        <m:t>on</m:t>
                      </m:r>
                      <m:r>
                        <a:rPr lang="en-US" sz="2000" b="0" i="0" smtClean="0">
                          <a:latin typeface="Cambria Math" panose="02040503050406030204" pitchFamily="18" charset="0"/>
                          <a:ea typeface="Cambria Math" panose="02040503050406030204" pitchFamily="18" charset="0"/>
                        </a:rPr>
                        <m:t> </m:t>
                      </m:r>
                      <m:r>
                        <m:rPr>
                          <m:sty m:val="p"/>
                        </m:rPr>
                        <a:rPr lang="ar-AE" sz="2000" i="0">
                          <a:latin typeface="Cambria Math" panose="02040503050406030204" pitchFamily="18" charset="0"/>
                          <a:ea typeface="Cambria Math" panose="02040503050406030204" pitchFamily="18" charset="0"/>
                        </a:rPr>
                        <m:t>Equity</m:t>
                      </m:r>
                      <m:r>
                        <a:rPr lang="ar-AE" sz="2000" i="0">
                          <a:latin typeface="Cambria Math" panose="02040503050406030204" pitchFamily="18" charset="0"/>
                          <a:ea typeface="Cambria Math" panose="02040503050406030204" pitchFamily="18" charset="0"/>
                        </a:rPr>
                        <m:t>=</m:t>
                      </m:r>
                      <m:f>
                        <m:fPr>
                          <m:ctrlPr>
                            <a:rPr lang="ar-AE" sz="2000" i="1">
                              <a:latin typeface="Cambria Math" panose="02040503050406030204" pitchFamily="18" charset="0"/>
                              <a:ea typeface="Cambria Math" panose="02040503050406030204" pitchFamily="18" charset="0"/>
                            </a:rPr>
                          </m:ctrlPr>
                        </m:fPr>
                        <m:num>
                          <m:r>
                            <m:rPr>
                              <m:sty m:val="p"/>
                            </m:rPr>
                            <a:rPr lang="ar-AE" sz="2000" i="0">
                              <a:latin typeface="Cambria Math" panose="02040503050406030204" pitchFamily="18" charset="0"/>
                              <a:ea typeface="Cambria Math" panose="02040503050406030204" pitchFamily="18" charset="0"/>
                            </a:rPr>
                            <m:t>Net</m:t>
                          </m:r>
                          <m:r>
                            <a:rPr lang="en-US" sz="2000" b="0" i="0" smtClean="0">
                              <a:latin typeface="Cambria Math" panose="02040503050406030204" pitchFamily="18" charset="0"/>
                              <a:ea typeface="Cambria Math" panose="02040503050406030204" pitchFamily="18" charset="0"/>
                            </a:rPr>
                            <m:t> </m:t>
                          </m:r>
                          <m:r>
                            <m:rPr>
                              <m:sty m:val="p"/>
                            </m:rPr>
                            <a:rPr lang="ar-AE" sz="2000" i="0">
                              <a:latin typeface="Cambria Math" panose="02040503050406030204" pitchFamily="18" charset="0"/>
                              <a:ea typeface="Cambria Math" panose="02040503050406030204" pitchFamily="18" charset="0"/>
                            </a:rPr>
                            <m:t>Income</m:t>
                          </m:r>
                        </m:num>
                        <m:den>
                          <m:r>
                            <m:rPr>
                              <m:sty m:val="p"/>
                            </m:rPr>
                            <a:rPr lang="ar-AE" sz="2000" i="0">
                              <a:latin typeface="Cambria Math" panose="02040503050406030204" pitchFamily="18" charset="0"/>
                              <a:ea typeface="Cambria Math" panose="02040503050406030204" pitchFamily="18" charset="0"/>
                            </a:rPr>
                            <m:t>Average</m:t>
                          </m:r>
                          <m:r>
                            <a:rPr lang="en-US" sz="2000" b="0" i="0" smtClean="0">
                              <a:latin typeface="Cambria Math" panose="02040503050406030204" pitchFamily="18" charset="0"/>
                              <a:ea typeface="Cambria Math" panose="02040503050406030204" pitchFamily="18" charset="0"/>
                            </a:rPr>
                            <m:t> </m:t>
                          </m:r>
                          <m:r>
                            <m:rPr>
                              <m:sty m:val="p"/>
                            </m:rPr>
                            <a:rPr lang="ar-AE" sz="2000" i="0">
                              <a:latin typeface="Cambria Math" panose="02040503050406030204" pitchFamily="18" charset="0"/>
                              <a:ea typeface="Cambria Math" panose="02040503050406030204" pitchFamily="18" charset="0"/>
                            </a:rPr>
                            <m:t>Stockholder</m:t>
                          </m:r>
                          <m:r>
                            <a:rPr lang="en-US" sz="2000" b="0" i="0" smtClean="0">
                              <a:latin typeface="Cambria Math" panose="02040503050406030204" pitchFamily="18" charset="0"/>
                              <a:ea typeface="Cambria Math" panose="02040503050406030204" pitchFamily="18" charset="0"/>
                            </a:rPr>
                            <m:t> </m:t>
                          </m:r>
                          <m:r>
                            <m:rPr>
                              <m:sty m:val="p"/>
                            </m:rPr>
                            <a:rPr lang="ar-AE" sz="2000" i="0">
                              <a:latin typeface="Cambria Math" panose="02040503050406030204" pitchFamily="18" charset="0"/>
                              <a:ea typeface="Cambria Math" panose="02040503050406030204" pitchFamily="18" charset="0"/>
                            </a:rPr>
                            <m:t>Equity</m:t>
                          </m:r>
                        </m:den>
                      </m:f>
                    </m:oMath>
                  </m:oMathPara>
                </a14:m>
                <a:endParaRPr sz="2000" dirty="0">
                  <a:latin typeface="Cambria Math" panose="02040503050406030204" pitchFamily="18" charset="0"/>
                  <a:ea typeface="Cambria Math" panose="02040503050406030204" pitchFamily="18" charset="0"/>
                </a:endParaRPr>
              </a:p>
            </p:txBody>
          </p:sp>
        </mc:Choice>
        <mc:Fallback xmlns="">
          <p:sp>
            <p:nvSpPr>
              <p:cNvPr id="173" name="Formula 4"/>
              <p:cNvSpPr txBox="1">
                <a:spLocks noRot="1" noChangeAspect="1" noMove="1" noResize="1" noEditPoints="1" noAdjustHandles="1" noChangeArrowheads="1" noChangeShapeType="1" noTextEdit="1"/>
              </p:cNvSpPr>
              <p:nvPr/>
            </p:nvSpPr>
            <p:spPr>
              <a:xfrm>
                <a:off x="3178570" y="3770287"/>
                <a:ext cx="6671760" cy="1001343"/>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CustomShape 2"/>
          <p:cNvSpPr/>
          <p:nvPr/>
        </p:nvSpPr>
        <p:spPr>
          <a:xfrm>
            <a:off x="910440" y="1280160"/>
            <a:ext cx="10610640" cy="4937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marL="720">
              <a:lnSpc>
                <a:spcPct val="90000"/>
              </a:lnSpc>
              <a:spcBef>
                <a:spcPts val="1001"/>
              </a:spcBef>
              <a:buClr>
                <a:srgbClr val="464846"/>
              </a:buClr>
            </a:pPr>
            <a:r>
              <a:rPr lang="en-US" sz="2800" b="0" strike="noStrike" spc="-1" dirty="0">
                <a:solidFill>
                  <a:schemeClr val="accent3"/>
                </a:solidFill>
                <a:latin typeface="Calibri" panose="020F0502020204030204" pitchFamily="34" charset="0"/>
                <a:cs typeface="Calibri" panose="020F0502020204030204" pitchFamily="34" charset="0"/>
              </a:rPr>
              <a:t>Svonefnd </a:t>
            </a:r>
            <a:r>
              <a:rPr lang="en-US" sz="2800" b="1" strike="noStrike" spc="-1" dirty="0">
                <a:solidFill>
                  <a:schemeClr val="accent3"/>
                </a:solidFill>
                <a:latin typeface="Calibri" panose="020F0502020204030204" pitchFamily="34" charset="0"/>
                <a:cs typeface="Calibri" panose="020F0502020204030204" pitchFamily="34" charset="0"/>
              </a:rPr>
              <a:t>DuPont-aðferð </a:t>
            </a:r>
            <a:r>
              <a:rPr lang="en-US" sz="2800" b="0" strike="noStrike" spc="-1" dirty="0">
                <a:solidFill>
                  <a:schemeClr val="accent3"/>
                </a:solidFill>
                <a:latin typeface="Calibri" panose="020F0502020204030204" pitchFamily="34" charset="0"/>
                <a:cs typeface="Calibri" panose="020F0502020204030204" pitchFamily="34" charset="0"/>
              </a:rPr>
              <a:t>greinir arðsemi eigin fjár hjá fyrirtæki í þrjá þætti.</a:t>
            </a:r>
            <a:r>
              <a:rPr lang="en-US" sz="2000" b="0" strike="noStrike" spc="-1" dirty="0">
                <a:solidFill>
                  <a:schemeClr val="accent3"/>
                </a:solidFill>
                <a:latin typeface="Calibri" panose="020F0502020204030204" pitchFamily="34" charset="0"/>
                <a:cs typeface="Calibri" panose="020F0502020204030204" pitchFamily="34" charset="0"/>
              </a:rPr>
              <a:t> </a:t>
            </a:r>
          </a:p>
          <a:p>
            <a:pPr marL="720">
              <a:lnSpc>
                <a:spcPct val="90000"/>
              </a:lnSpc>
              <a:spcBef>
                <a:spcPts val="1001"/>
              </a:spcBef>
              <a:buClr>
                <a:srgbClr val="464846"/>
              </a:buClr>
            </a:pPr>
            <a:endParaRPr lang="en-US" sz="2000" b="0" strike="noStrike" spc="-1" dirty="0">
              <a:solidFill>
                <a:schemeClr val="accent3"/>
              </a:solidFill>
              <a:latin typeface="Calibri" panose="020F0502020204030204" pitchFamily="34" charset="0"/>
              <a:cs typeface="Calibri" panose="020F0502020204030204" pitchFamily="34" charset="0"/>
            </a:endParaRPr>
          </a:p>
          <a:p>
            <a:pPr marL="720">
              <a:lnSpc>
                <a:spcPct val="90000"/>
              </a:lnSpc>
              <a:spcBef>
                <a:spcPts val="1001"/>
              </a:spcBef>
              <a:buClr>
                <a:srgbClr val="464846"/>
              </a:buClr>
            </a:pPr>
            <a:endParaRPr lang="en-US" sz="2000" b="0" strike="noStrike" spc="-1" dirty="0">
              <a:solidFill>
                <a:schemeClr val="accent3"/>
              </a:solidFill>
              <a:latin typeface="Calibri" panose="020F0502020204030204" pitchFamily="34" charset="0"/>
              <a:cs typeface="Calibri" panose="020F0502020204030204" pitchFamily="34" charset="0"/>
            </a:endParaRPr>
          </a:p>
          <a:p>
            <a:pPr marL="883260" lvl="1" indent="-342900">
              <a:lnSpc>
                <a:spcPct val="100000"/>
              </a:lnSpc>
              <a:spcBef>
                <a:spcPts val="1134"/>
              </a:spcBef>
              <a:buClr>
                <a:srgbClr val="000000"/>
              </a:buClr>
              <a:buSzPct val="75000"/>
              <a:buFont typeface="Arial" panose="020B0604020202020204" pitchFamily="34" charset="0"/>
              <a:buChar char="•"/>
            </a:pPr>
            <a:r>
              <a:rPr lang="en-US" sz="2400" b="0" strike="noStrike" spc="-1" dirty="0">
                <a:solidFill>
                  <a:schemeClr val="accent3"/>
                </a:solidFill>
                <a:latin typeface="Calibri" panose="020F0502020204030204" pitchFamily="34" charset="0"/>
                <a:cs typeface="Calibri" panose="020F0502020204030204" pitchFamily="34" charset="0"/>
              </a:rPr>
              <a:t>Fyrsti þátturinn er </a:t>
            </a:r>
            <a:r>
              <a:rPr lang="en-US" sz="2400" b="1" strike="noStrike" spc="-1" dirty="0">
                <a:solidFill>
                  <a:schemeClr val="accent3"/>
                </a:solidFill>
                <a:latin typeface="Calibri" panose="020F0502020204030204" pitchFamily="34" charset="0"/>
                <a:cs typeface="Calibri" panose="020F0502020204030204" pitchFamily="34" charset="0"/>
              </a:rPr>
              <a:t>hagnaðarhlutfall</a:t>
            </a:r>
            <a:r>
              <a:rPr lang="en-US" sz="2400" strike="noStrike" spc="-1" dirty="0">
                <a:solidFill>
                  <a:schemeClr val="accent3"/>
                </a:solidFill>
                <a:latin typeface="Calibri" panose="020F0502020204030204" pitchFamily="34" charset="0"/>
                <a:cs typeface="Calibri" panose="020F0502020204030204" pitchFamily="34" charset="0"/>
              </a:rPr>
              <a:t>,</a:t>
            </a:r>
            <a:r>
              <a:rPr lang="en-US" sz="2400" b="1" strike="noStrike" spc="-1" dirty="0">
                <a:solidFill>
                  <a:schemeClr val="accent3"/>
                </a:solidFill>
                <a:latin typeface="Calibri" panose="020F0502020204030204" pitchFamily="34" charset="0"/>
                <a:cs typeface="Calibri" panose="020F0502020204030204" pitchFamily="34" charset="0"/>
              </a:rPr>
              <a:t> </a:t>
            </a:r>
            <a:r>
              <a:rPr lang="en-US" sz="2400" b="0" strike="noStrike" spc="-1" dirty="0">
                <a:solidFill>
                  <a:schemeClr val="accent3"/>
                </a:solidFill>
                <a:latin typeface="Calibri" panose="020F0502020204030204" pitchFamily="34" charset="0"/>
                <a:cs typeface="Calibri" panose="020F0502020204030204" pitchFamily="34" charset="0"/>
              </a:rPr>
              <a:t>sem sýnir hversu vel fyrirtækinu tekst að skapa hagnað af sölu sinni.</a:t>
            </a:r>
          </a:p>
          <a:p>
            <a:pPr marL="883260" lvl="1" indent="-342900">
              <a:lnSpc>
                <a:spcPct val="100000"/>
              </a:lnSpc>
              <a:spcBef>
                <a:spcPts val="1134"/>
              </a:spcBef>
              <a:buClr>
                <a:srgbClr val="000000"/>
              </a:buClr>
              <a:buSzPct val="75000"/>
              <a:buFont typeface="Arial" panose="020B0604020202020204" pitchFamily="34" charset="0"/>
              <a:buChar char="•"/>
            </a:pPr>
            <a:r>
              <a:rPr lang="en-US" sz="2400" b="0" strike="noStrike" spc="-1" dirty="0">
                <a:solidFill>
                  <a:schemeClr val="accent3"/>
                </a:solidFill>
                <a:latin typeface="Calibri" panose="020F0502020204030204" pitchFamily="34" charset="0"/>
                <a:cs typeface="Calibri" panose="020F0502020204030204" pitchFamily="34" charset="0"/>
              </a:rPr>
              <a:t>Annar þátturinn er </a:t>
            </a:r>
            <a:r>
              <a:rPr lang="en-US" sz="2400" b="1" strike="noStrike" spc="-1" dirty="0">
                <a:solidFill>
                  <a:schemeClr val="accent3"/>
                </a:solidFill>
                <a:latin typeface="Calibri" panose="020F0502020204030204" pitchFamily="34" charset="0"/>
                <a:cs typeface="Calibri" panose="020F0502020204030204" pitchFamily="34" charset="0"/>
              </a:rPr>
              <a:t>velta heildareigna</a:t>
            </a:r>
            <a:r>
              <a:rPr lang="en-US" sz="2400" strike="noStrike" spc="-1" dirty="0">
                <a:solidFill>
                  <a:schemeClr val="accent3"/>
                </a:solidFill>
                <a:latin typeface="Calibri" panose="020F0502020204030204" pitchFamily="34" charset="0"/>
                <a:cs typeface="Calibri" panose="020F0502020204030204" pitchFamily="34" charset="0"/>
              </a:rPr>
              <a:t>,</a:t>
            </a:r>
            <a:r>
              <a:rPr lang="en-US" sz="2400" b="1" strike="noStrike" spc="-1" dirty="0">
                <a:solidFill>
                  <a:schemeClr val="accent3"/>
                </a:solidFill>
                <a:latin typeface="Calibri" panose="020F0502020204030204" pitchFamily="34" charset="0"/>
                <a:cs typeface="Calibri" panose="020F0502020204030204" pitchFamily="34" charset="0"/>
              </a:rPr>
              <a:t> </a:t>
            </a:r>
            <a:r>
              <a:rPr lang="en-US" sz="2400" b="0" strike="noStrike" spc="-1" dirty="0">
                <a:solidFill>
                  <a:schemeClr val="accent3"/>
                </a:solidFill>
                <a:latin typeface="Calibri" panose="020F0502020204030204" pitchFamily="34" charset="0"/>
                <a:cs typeface="Calibri" panose="020F0502020204030204" pitchFamily="34" charset="0"/>
              </a:rPr>
              <a:t>sem mælir hversu vel fyrirtæki nýtir eignir sínar til að skapa sölu.</a:t>
            </a:r>
          </a:p>
          <a:p>
            <a:pPr marL="883260" lvl="1" indent="-342900">
              <a:lnSpc>
                <a:spcPct val="100000"/>
              </a:lnSpc>
              <a:spcBef>
                <a:spcPts val="1134"/>
              </a:spcBef>
              <a:buClr>
                <a:srgbClr val="000000"/>
              </a:buClr>
              <a:buSzPct val="75000"/>
              <a:buFont typeface="Arial" panose="020B0604020202020204" pitchFamily="34" charset="0"/>
              <a:buChar char="•"/>
            </a:pPr>
            <a:r>
              <a:rPr lang="en-US" sz="2400" b="0" strike="noStrike" spc="-1" dirty="0">
                <a:solidFill>
                  <a:schemeClr val="accent3"/>
                </a:solidFill>
                <a:latin typeface="Calibri" panose="020F0502020204030204" pitchFamily="34" charset="0"/>
                <a:cs typeface="Calibri" panose="020F0502020204030204" pitchFamily="34" charset="0"/>
              </a:rPr>
              <a:t>Þriðji þátturinn er </a:t>
            </a:r>
            <a:r>
              <a:rPr lang="en-US" sz="2400" b="1" strike="noStrike" spc="-1" dirty="0">
                <a:solidFill>
                  <a:schemeClr val="accent3"/>
                </a:solidFill>
                <a:latin typeface="Calibri" panose="020F0502020204030204" pitchFamily="34" charset="0"/>
                <a:cs typeface="Calibri" panose="020F0502020204030204" pitchFamily="34" charset="0"/>
              </a:rPr>
              <a:t>eiginfjármargfaldari</a:t>
            </a:r>
            <a:r>
              <a:rPr lang="en-US" sz="2400" strike="noStrike" spc="-1" dirty="0">
                <a:solidFill>
                  <a:schemeClr val="accent3"/>
                </a:solidFill>
                <a:latin typeface="Calibri" panose="020F0502020204030204" pitchFamily="34" charset="0"/>
                <a:cs typeface="Calibri" panose="020F0502020204030204" pitchFamily="34" charset="0"/>
              </a:rPr>
              <a:t>,</a:t>
            </a:r>
            <a:r>
              <a:rPr lang="en-US" sz="2400" b="1" strike="noStrike" spc="-1" dirty="0">
                <a:solidFill>
                  <a:schemeClr val="accent3"/>
                </a:solidFill>
                <a:latin typeface="Calibri" panose="020F0502020204030204" pitchFamily="34" charset="0"/>
                <a:cs typeface="Calibri" panose="020F0502020204030204" pitchFamily="34" charset="0"/>
              </a:rPr>
              <a:t> </a:t>
            </a:r>
            <a:r>
              <a:rPr lang="en-US" sz="2400" b="0" strike="noStrike" spc="-1" dirty="0">
                <a:solidFill>
                  <a:schemeClr val="accent3"/>
                </a:solidFill>
                <a:latin typeface="Calibri" panose="020F0502020204030204" pitchFamily="34" charset="0"/>
                <a:cs typeface="Calibri" panose="020F0502020204030204" pitchFamily="34" charset="0"/>
              </a:rPr>
              <a:t>sem er mælikvarði á skuldsetningu (þ.e. hversu stór hluti eigna fyrirtækis er fjármagnaður með eigin fé).</a:t>
            </a:r>
          </a:p>
          <a:p>
            <a:pPr marL="720">
              <a:lnSpc>
                <a:spcPct val="100000"/>
              </a:lnSpc>
              <a:spcBef>
                <a:spcPts val="1417"/>
              </a:spcBef>
              <a:buClr>
                <a:srgbClr val="464846"/>
              </a:buClr>
            </a:pPr>
            <a:r>
              <a:rPr lang="en-US" sz="2800" b="0" strike="noStrike" spc="-1" dirty="0">
                <a:solidFill>
                  <a:schemeClr val="accent3"/>
                </a:solidFill>
                <a:latin typeface="Calibri" panose="020F0502020204030204" pitchFamily="34" charset="0"/>
                <a:cs typeface="Calibri" panose="020F0502020204030204" pitchFamily="34" charset="0"/>
              </a:rPr>
              <a:t>Með því að greina arðsemi eigin fjár í þrjá þætti getur fyrirtæki mótað aðgerðir til að bæta hvern þátt fyrir sig. </a:t>
            </a:r>
          </a:p>
        </p:txBody>
      </p:sp>
      <mc:AlternateContent xmlns:mc="http://schemas.openxmlformats.org/markup-compatibility/2006" xmlns:a14="http://schemas.microsoft.com/office/drawing/2010/main">
        <mc:Choice Requires="a14">
          <p:sp>
            <p:nvSpPr>
              <p:cNvPr id="176" name="Formula 3"/>
              <p:cNvSpPr txBox="1">
                <a:spLocks noGrp="1"/>
              </p:cNvSpPr>
              <p:nvPr>
                <p:ph type="title" idx="4294967295"/>
              </p:nvPr>
            </p:nvSpPr>
            <p:spPr>
              <a:xfrm>
                <a:off x="2529076" y="2151088"/>
                <a:ext cx="7107293" cy="5358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rPr>
                  <a:t>ROE </a:t>
                </a:r>
                <a14:m>
                  <m:oMath xmlns:m="http://schemas.openxmlformats.org/officeDocument/2006/math">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Profit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Margin</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Total</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Asset</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Turnove</m:t>
                    </m:r>
                    <m:r>
                      <m:rPr>
                        <m:sty m:val="p"/>
                      </m:rP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r</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Equity</m:t>
                    </m:r>
                    <m:r>
                      <a:rPr kumimoji="0" lang="en-US" sz="2000" b="0" i="0"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 </m:t>
                    </m:r>
                    <m:r>
                      <m:rPr>
                        <m:sty m:val="p"/>
                      </m:rPr>
                      <a:rPr kumimoji="0" lang="en-US" sz="20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Multiplier</m:t>
                    </m:r>
                  </m:oMath>
                </a14:m>
                <a:endParaRPr kumimoji="0" lang="en-US" sz="2000" b="0" i="0" u="none" strike="noStrike" kern="1200" cap="none" spc="0" normalizeH="0" baseline="0" noProof="0" dirty="0">
                  <a:ln>
                    <a:noFill/>
                  </a:ln>
                  <a:solidFill>
                    <a:schemeClr val="tx1"/>
                  </a:solidFill>
                  <a:effectLst/>
                  <a:uLnTx/>
                  <a:uFillTx/>
                  <a:latin typeface="Cambria Math" panose="02040503050406030204" pitchFamily="18" charset="0"/>
                  <a:ea typeface="Cambria Math" panose="02040503050406030204" pitchFamily="18" charset="0"/>
                  <a:cs typeface="+mn-cs"/>
                </a:endParaRPr>
              </a:p>
            </p:txBody>
          </p:sp>
        </mc:Choice>
        <mc:Fallback xmlns="">
          <p:sp>
            <p:nvSpPr>
              <p:cNvPr id="176" name="Formula 3"/>
              <p:cNvSpPr txBox="1">
                <a:spLocks noGrp="1" noRot="1" noChangeAspect="1" noMove="1" noResize="1" noEditPoints="1" noAdjustHandles="1" noChangeArrowheads="1" noChangeShapeType="1" noTextEdit="1"/>
              </p:cNvSpPr>
              <p:nvPr>
                <p:ph type="title" idx="4294967295"/>
              </p:nvPr>
            </p:nvSpPr>
            <p:spPr>
              <a:xfrm>
                <a:off x="2529076" y="2151088"/>
                <a:ext cx="7107293" cy="535841"/>
              </a:xfrm>
              <a:prstGeom prst="rect">
                <a:avLst/>
              </a:prstGeom>
              <a:blipFill>
                <a:blip r:embed="rId2"/>
                <a:stretch>
                  <a:fillRect l="-943" t="-6818" b="-44318"/>
                </a:stretch>
              </a:blipFill>
              <a:ln>
                <a:noFill/>
                <a:prstDash/>
              </a:ln>
              <a:effectLst/>
            </p:spPr>
            <p:txBody>
              <a:bodyPr/>
              <a:lstStyle/>
              <a:p>
                <a:r>
                  <a:rPr lang="en-US">
                    <a:noFill/>
                  </a:rPr>
                  <a:t> </a:t>
                </a:r>
              </a:p>
            </p:txBody>
          </p:sp>
        </mc:Fallback>
      </mc:AlternateContent>
      <p:sp>
        <p:nvSpPr>
          <p:cNvPr id="174" name="CustomShape 1"/>
          <p:cNvSpPr/>
          <p:nvPr/>
        </p:nvSpPr>
        <p:spPr>
          <a:xfrm>
            <a:off x="838080" y="239400"/>
            <a:ext cx="8945640" cy="85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en-US" sz="2800" b="1" strike="noStrike" spc="-1" dirty="0">
                <a:latin typeface="Calibri Light"/>
              </a:rPr>
              <a:t>6.6 Námsmarkmið 3: Greina rekstrarárangur fyrirtækis með útreikningum samkvæmt DuPont-aðferðinni.</a:t>
            </a:r>
            <a:endParaRPr lang="en-US" sz="2800" b="0" strike="noStrike" spc="-1" dirty="0">
              <a:latin typeface="Arial"/>
            </a:endParaRPr>
          </a:p>
        </p:txBody>
      </p:sp>
      <p:sp>
        <p:nvSpPr>
          <p:cNvPr id="6" name="TextBox 5">
            <a:extLst>
              <a:ext uri="{FF2B5EF4-FFF2-40B4-BE49-F238E27FC236}">
                <a16:creationId xmlns:a16="http://schemas.microsoft.com/office/drawing/2014/main" id="{E1BE6D08-C0D4-40C9-8A5A-3D0D53BA2FF1}"/>
              </a:ext>
            </a:extLst>
          </p:cNvPr>
          <p:cNvSpPr txBox="1"/>
          <p:nvPr/>
        </p:nvSpPr>
        <p:spPr>
          <a:xfrm>
            <a:off x="75082" y="6387767"/>
            <a:ext cx="12116918" cy="461665"/>
          </a:xfrm>
          <a:prstGeom prst="rect">
            <a:avLst/>
          </a:prstGeom>
          <a:noFill/>
        </p:spPr>
        <p:txBody>
          <a:bodyPr wrap="square" rtlCol="0">
            <a:spAutoFit/>
          </a:bodyPr>
          <a:lstStyle/>
          <a:p>
            <a:pPr lvl="0">
              <a:defRPr/>
            </a:pPr>
            <a:r>
              <a:rPr lang="en-US" sz="1200" dirty="0">
                <a:solidFill>
                  <a:srgbClr val="1F2328"/>
                </a:solidFill>
                <a:latin typeface="Monaspace Neon"/>
              </a:rPr>
              <a:t>Þetta ítarefni OpenStax er © Rice University og gefið út samkvæmt alþjóðlega CC BY-NC-SA 4.0 leyfinu. Heimilt er að afrita það eða breyta því eingöngu í óviðskiptalegum tilgangi, en geta verður OpenStax og Rice University sem höfunda og tilgreina allar breytingar. Öll aðlöguð útgáfa verður að vera gefin út með sams konar leyfi.</a:t>
            </a:r>
            <a:endParaRPr lang="en-US" sz="1200" dirty="0">
              <a:solidFill>
                <a:srgbClr val="464846"/>
              </a:solidFill>
              <a:latin typeface="Calibri" panose="020F050202020403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DFD682-0BDB-4B71-AAEC-B3F3C1AA10C1}">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35F705E2-312B-4EE2-823F-C701619DB4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040E847-0AFC-4B20-9F7D-8DCDA38B1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16114</TotalTime>
  <Words>1829</Words>
  <Application>Microsoft Macintosh PowerPoint</Application>
  <PresentationFormat>Widescreen</PresentationFormat>
  <Paragraphs>134</Paragraphs>
  <Slides>18</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Calibri</vt:lpstr>
      <vt:lpstr>Calibri Light</vt:lpstr>
      <vt:lpstr>Cambria Math</vt:lpstr>
      <vt:lpstr>Monaspace Neon</vt:lpstr>
      <vt:lpstr>Symbol</vt:lpstr>
      <vt:lpstr>Wingdings</vt:lpstr>
      <vt:lpstr>Office Theme</vt:lpstr>
      <vt:lpstr>Office Theme</vt:lpstr>
      <vt:lpstr>Principles of Finance</vt:lpstr>
      <vt:lpstr>A firm’s stakeholders have different interests in evaluating its financial performance. External stakeholders might include investors, creditors, unions, and their customers. Internal stakeholders might include employees and management. Different motivations result in different approaches in evaluating a firm’s performance. The best decisions are data-informed, and a firm’s accounting systems and external reporting generate data that can be useful in creating insight into a firm’s operations and situation. Financial analysis is like detective work, and there is lot of room for creativity in analyzing a firm’s results.</vt:lpstr>
      <vt:lpstr>6.1 LO 2: Outline the limitations of financial statement analysis  in making investment decisions.</vt:lpstr>
      <vt:lpstr>Accounts Receivable Turnover =  (Net Credit Sales)/(Average Accounts Receivable) </vt:lpstr>
      <vt:lpstr>Total Asset Turnover =  (Net Sales)/(Average Total Assets) </vt:lpstr>
      <vt:lpstr>Days′ Sales in Inventory =(Ending Inventory)/(Cost of Goods Sold)×365 </vt:lpstr>
      <vt:lpstr>Current Ratio =  (Current Assets)/(Current Liabilities) </vt:lpstr>
      <vt:lpstr>Quick Ratio =  (Cash+Short"-" Term Investments+Accounts Receivable)/(Current Liabilities)</vt:lpstr>
      <vt:lpstr>6.3 LO 2: Assess organizational performance using liquidity ratios.</vt:lpstr>
      <vt:lpstr>6.4 LO 1: Evaluate organizational solvency using the debt-to-assets and debt-to-equity ratios.</vt:lpstr>
      <vt:lpstr>"Debt-to-Equity Ratio = "  "Total Liabilities" /"Total Stockholder Equity" </vt:lpstr>
      <vt:lpstr>6.4 LO 1: Evaluate organizational solvency using the debt-to-assets and debt-to-equity ratios. (cont.)</vt:lpstr>
      <vt:lpstr>Times Interest Earned=(Earnings Before Interest and Taxes (EBIT))/(Interest Expense) </vt:lpstr>
      <vt:lpstr>Earnings per Share=(Net Income-Preferred Dividends)/(Weighted Average Common Shares Outstanding)</vt:lpstr>
      <vt:lpstr>The price/earnings ratio is a comparison of the price per share to the earnings per share. Price/Earnings Ratio =  (Market Value per Share)/(Earnings per Share)   The price-to-book ratio is a comparison of price per share to book value per share.                                       Book Value per Share =  (Total Equity - Preferred Equity)/(Total Shares Outstanding) These ratios are widely considered to be meaningful, but words of caution are necessary. A firm’s book value and its market value are not related to each other as they are the result of different mechanisms. Book value is the result of an accounting process. Market values are the result of supply and demand deciding a price at which a willing seller will sell shares to a willing buyer.</vt:lpstr>
      <vt:lpstr>Profit Margin=(Net Income)/(Net Sales)</vt:lpstr>
      <vt:lpstr>Return on Total Assets=(Net Income)/(Average Total Assets)</vt:lpstr>
      <vt:lpstr>ROE =Profit Margin × Total Asset Turnover × Equity Multiplier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Larissa Chu</dc:creator>
  <dc:description/>
  <cp:lastModifiedBy>Theresa Masciale</cp:lastModifiedBy>
  <cp:revision>262</cp:revision>
  <cp:lastPrinted>2021-09-17T12:23:44Z</cp:lastPrinted>
  <dcterms:created xsi:type="dcterms:W3CDTF">2018-05-29T21:16:34Z</dcterms:created>
  <dcterms:modified xsi:type="dcterms:W3CDTF">2026-02-26T20:02:40Z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6</vt:i4>
  </property>
  <property fmtid="{D5CDD505-2E9C-101B-9397-08002B2CF9AE}" pid="8" name="PresentationFormat">
    <vt:lpwstr>Widescreen</vt:lpwstr>
  </property>
  <property fmtid="{D5CDD505-2E9C-101B-9397-08002B2CF9AE}" pid="9" name="ScaleCrop">
    <vt:bool>false</vt:bool>
  </property>
  <property fmtid="{D5CDD505-2E9C-101B-9397-08002B2CF9AE}" pid="10" name="ShareDoc">
    <vt:bool>false</vt:bool>
  </property>
  <property fmtid="{D5CDD505-2E9C-101B-9397-08002B2CF9AE}" pid="11" name="Slides">
    <vt:i4>21</vt:i4>
  </property>
  <property fmtid="{D5CDD505-2E9C-101B-9397-08002B2CF9AE}" pid="12" name="ContentTypeId">
    <vt:lpwstr>0x01010009790904F9C249408A7CA3B9D08A7BE0</vt:lpwstr>
  </property>
</Properties>
</file>